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5943600" cy="4114800"/>
  <p:notesSz cx="6845300" cy="93964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>
        <p:scale>
          <a:sx n="200" d="100"/>
          <a:sy n="200" d="100"/>
        </p:scale>
        <p:origin x="-894" y="282"/>
      </p:cViewPr>
      <p:guideLst>
        <p:guide orient="horz" pos="1296"/>
        <p:guide pos="1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8263" y="0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8263" y="8926513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409212-F991-444F-97C4-05C74AB536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6088" y="1277938"/>
            <a:ext cx="5051425" cy="882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2175" y="2332038"/>
            <a:ext cx="4159250" cy="10509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106CE-7EDD-4576-9C31-6CCE48800F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47F14-F42C-4748-9617-B93295CFAF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35450" y="365125"/>
            <a:ext cx="1262063" cy="3292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6088" y="365125"/>
            <a:ext cx="3636962" cy="3292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F19BE-C17D-4270-AB78-91C91DBCC0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A441F-ECC1-4A1A-B2EC-8BBB5A6AA9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2644775"/>
            <a:ext cx="5051425" cy="8159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900" y="1744663"/>
            <a:ext cx="5051425" cy="900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AEA45-692C-42B9-BB5E-544E8DAC90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6088" y="1189038"/>
            <a:ext cx="2449512" cy="246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0" y="1189038"/>
            <a:ext cx="2449513" cy="246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E141A-1B1F-4241-9F46-7FF7FD8110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65100"/>
            <a:ext cx="534987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6863" y="920750"/>
            <a:ext cx="2625725" cy="384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6863" y="1304925"/>
            <a:ext cx="2625725" cy="23701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19425" y="920750"/>
            <a:ext cx="2627313" cy="384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9425" y="1304925"/>
            <a:ext cx="2627313" cy="23701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14364-1D1F-4285-B33B-D2DD5F9FF0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125C3-0D07-48BA-83E1-145332C957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06C83-BBB2-4502-B8C7-EF5E986C5D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63513"/>
            <a:ext cx="1955800" cy="6969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4100" y="163513"/>
            <a:ext cx="3322638" cy="35115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863" y="860425"/>
            <a:ext cx="1955800" cy="28146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71E84-7640-4B0F-8C32-E71417FBD4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5225" y="2879725"/>
            <a:ext cx="3565525" cy="341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5225" y="368300"/>
            <a:ext cx="3565525" cy="2468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225" y="3221038"/>
            <a:ext cx="3565525" cy="482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20614-3B27-4C23-8A0E-0B66D87DC3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365125"/>
            <a:ext cx="50514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700" tIns="31350" rIns="62700" bIns="313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6088" y="1189038"/>
            <a:ext cx="5051425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700" tIns="31350" rIns="62700" bIns="313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6088" y="3749675"/>
            <a:ext cx="12382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700" tIns="31350" rIns="62700" bIns="31350" numCol="1" anchor="t" anchorCtr="0" compatLnSpc="1">
            <a:prstTxWarp prst="textNoShape">
              <a:avLst/>
            </a:prstTxWarp>
          </a:bodyPr>
          <a:lstStyle>
            <a:lvl1pPr defTabSz="627063">
              <a:defRPr sz="1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30413" y="3749675"/>
            <a:ext cx="188277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700" tIns="31350" rIns="62700" bIns="31350" numCol="1" anchor="t" anchorCtr="0" compatLnSpc="1">
            <a:prstTxWarp prst="textNoShape">
              <a:avLst/>
            </a:prstTxWarp>
          </a:bodyPr>
          <a:lstStyle>
            <a:lvl1pPr algn="ctr" defTabSz="627063"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59263" y="3749675"/>
            <a:ext cx="12382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700" tIns="31350" rIns="62700" bIns="31350" numCol="1" anchor="t" anchorCtr="0" compatLnSpc="1">
            <a:prstTxWarp prst="textNoShape">
              <a:avLst/>
            </a:prstTxWarp>
          </a:bodyPr>
          <a:lstStyle>
            <a:lvl1pPr algn="r" defTabSz="627063">
              <a:defRPr sz="1000"/>
            </a:lvl1pPr>
          </a:lstStyle>
          <a:p>
            <a:fld id="{AA903F3F-93D8-44AA-97B0-F007525C0D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27063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7063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</a:defRPr>
      </a:lvl2pPr>
      <a:lvl3pPr algn="ctr" defTabSz="627063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</a:defRPr>
      </a:lvl3pPr>
      <a:lvl4pPr algn="ctr" defTabSz="627063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</a:defRPr>
      </a:lvl4pPr>
      <a:lvl5pPr algn="ctr" defTabSz="627063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</a:defRPr>
      </a:lvl5pPr>
      <a:lvl6pPr marL="457200" algn="ctr" defTabSz="627063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</a:defRPr>
      </a:lvl6pPr>
      <a:lvl7pPr marL="914400" algn="ctr" defTabSz="627063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</a:defRPr>
      </a:lvl7pPr>
      <a:lvl8pPr marL="1371600" algn="ctr" defTabSz="627063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</a:defRPr>
      </a:lvl8pPr>
      <a:lvl9pPr marL="1828800" algn="ctr" defTabSz="627063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</a:defRPr>
      </a:lvl9pPr>
    </p:titleStyle>
    <p:bodyStyle>
      <a:lvl1pPr marL="234950" indent="-234950" algn="l" defTabSz="627063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96850" algn="l" defTabSz="627063" rtl="0" fontAlgn="base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</a:defRPr>
      </a:lvl2pPr>
      <a:lvl3pPr marL="784225" indent="-157163" algn="l" defTabSz="627063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96963" indent="-157163" algn="l" defTabSz="627063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411288" indent="-157163" algn="l" defTabSz="6270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868488" indent="-157163" algn="l" defTabSz="6270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325688" indent="-157163" algn="l" defTabSz="6270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782888" indent="-157163" algn="l" defTabSz="6270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240088" indent="-157163" algn="l" defTabSz="6270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3" name="Line 175"/>
          <p:cNvSpPr>
            <a:spLocks noChangeShapeType="1"/>
          </p:cNvSpPr>
          <p:nvPr/>
        </p:nvSpPr>
        <p:spPr bwMode="auto">
          <a:xfrm rot="16200000">
            <a:off x="3470275" y="2673692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0" name="Text Box 202"/>
          <p:cNvSpPr txBox="1">
            <a:spLocks noChangeArrowheads="1"/>
          </p:cNvSpPr>
          <p:nvPr/>
        </p:nvSpPr>
        <p:spPr bwMode="auto">
          <a:xfrm>
            <a:off x="3352800" y="911631"/>
            <a:ext cx="4283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</a:t>
            </a:r>
            <a:r>
              <a:rPr lang="en-US" sz="2000" i="1" baseline="-250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s</a:t>
            </a:r>
            <a:endParaRPr lang="en-US" sz="2000" i="1" baseline="-25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195" name="Line 147"/>
          <p:cNvSpPr>
            <a:spLocks noChangeShapeType="1"/>
          </p:cNvSpPr>
          <p:nvPr/>
        </p:nvSpPr>
        <p:spPr bwMode="auto">
          <a:xfrm flipV="1">
            <a:off x="846138" y="1212850"/>
            <a:ext cx="914400" cy="838200"/>
          </a:xfrm>
          <a:prstGeom prst="line">
            <a:avLst/>
          </a:prstGeom>
          <a:noFill/>
          <a:ln w="127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96" name="Line 148"/>
          <p:cNvSpPr>
            <a:spLocks noChangeShapeType="1"/>
          </p:cNvSpPr>
          <p:nvPr/>
        </p:nvSpPr>
        <p:spPr bwMode="auto">
          <a:xfrm flipV="1">
            <a:off x="846138" y="1130300"/>
            <a:ext cx="685800" cy="914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97" name="Line 149"/>
          <p:cNvSpPr>
            <a:spLocks noChangeShapeType="1"/>
          </p:cNvSpPr>
          <p:nvPr/>
        </p:nvSpPr>
        <p:spPr bwMode="auto">
          <a:xfrm flipV="1">
            <a:off x="846138" y="1054100"/>
            <a:ext cx="381000" cy="9906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98" name="Line 150"/>
          <p:cNvSpPr>
            <a:spLocks noChangeShapeType="1"/>
          </p:cNvSpPr>
          <p:nvPr/>
        </p:nvSpPr>
        <p:spPr bwMode="auto">
          <a:xfrm>
            <a:off x="839084" y="247015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99" name="Line 151"/>
          <p:cNvSpPr>
            <a:spLocks noChangeShapeType="1"/>
          </p:cNvSpPr>
          <p:nvPr/>
        </p:nvSpPr>
        <p:spPr bwMode="auto">
          <a:xfrm rot="16200000">
            <a:off x="747803" y="2834482"/>
            <a:ext cx="182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0" name="Rectangle 152"/>
          <p:cNvSpPr>
            <a:spLocks noChangeArrowheads="1"/>
          </p:cNvSpPr>
          <p:nvPr/>
        </p:nvSpPr>
        <p:spPr bwMode="auto">
          <a:xfrm rot="3167064" flipV="1">
            <a:off x="1644650" y="1196976"/>
            <a:ext cx="274637" cy="365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2" name="Rectangle 154"/>
          <p:cNvSpPr>
            <a:spLocks noChangeArrowheads="1"/>
          </p:cNvSpPr>
          <p:nvPr/>
        </p:nvSpPr>
        <p:spPr bwMode="auto">
          <a:xfrm rot="1425040" flipV="1">
            <a:off x="1098550" y="1030288"/>
            <a:ext cx="274638" cy="365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3" name="Line 155"/>
          <p:cNvSpPr>
            <a:spLocks noChangeShapeType="1"/>
          </p:cNvSpPr>
          <p:nvPr/>
        </p:nvSpPr>
        <p:spPr bwMode="auto">
          <a:xfrm flipV="1">
            <a:off x="609600" y="1066800"/>
            <a:ext cx="609600" cy="109855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4" name="Line 156"/>
          <p:cNvSpPr>
            <a:spLocks noChangeShapeType="1"/>
          </p:cNvSpPr>
          <p:nvPr/>
        </p:nvSpPr>
        <p:spPr bwMode="auto">
          <a:xfrm flipV="1">
            <a:off x="609600" y="1130300"/>
            <a:ext cx="914400" cy="1041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5" name="Line 157"/>
          <p:cNvSpPr>
            <a:spLocks noChangeShapeType="1"/>
          </p:cNvSpPr>
          <p:nvPr/>
        </p:nvSpPr>
        <p:spPr bwMode="auto">
          <a:xfrm flipV="1">
            <a:off x="609600" y="1219200"/>
            <a:ext cx="1143000" cy="958850"/>
          </a:xfrm>
          <a:prstGeom prst="line">
            <a:avLst/>
          </a:prstGeom>
          <a:noFill/>
          <a:ln w="127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6" name="Line 158"/>
          <p:cNvSpPr>
            <a:spLocks noChangeShapeType="1"/>
          </p:cNvSpPr>
          <p:nvPr/>
        </p:nvSpPr>
        <p:spPr bwMode="auto">
          <a:xfrm>
            <a:off x="609599" y="233045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7" name="Line 159"/>
          <p:cNvSpPr>
            <a:spLocks noChangeShapeType="1"/>
          </p:cNvSpPr>
          <p:nvPr/>
        </p:nvSpPr>
        <p:spPr bwMode="auto">
          <a:xfrm rot="5400000" flipV="1">
            <a:off x="518318" y="2605882"/>
            <a:ext cx="182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9" name="Rectangle 161"/>
          <p:cNvSpPr>
            <a:spLocks noChangeArrowheads="1"/>
          </p:cNvSpPr>
          <p:nvPr/>
        </p:nvSpPr>
        <p:spPr bwMode="auto">
          <a:xfrm rot="2700000" flipV="1">
            <a:off x="457200" y="3011488"/>
            <a:ext cx="274638" cy="365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10" name="Line 162"/>
          <p:cNvSpPr>
            <a:spLocks noChangeShapeType="1"/>
          </p:cNvSpPr>
          <p:nvPr/>
        </p:nvSpPr>
        <p:spPr bwMode="auto">
          <a:xfrm rot="16200000">
            <a:off x="1086644" y="2536372"/>
            <a:ext cx="0" cy="960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11" name="Oval 163"/>
          <p:cNvSpPr>
            <a:spLocks noChangeAspect="1" noChangeArrowheads="1"/>
          </p:cNvSpPr>
          <p:nvPr/>
        </p:nvSpPr>
        <p:spPr bwMode="auto">
          <a:xfrm rot="-5400000">
            <a:off x="1286669" y="2977356"/>
            <a:ext cx="673100" cy="90488"/>
          </a:xfrm>
          <a:prstGeom prst="ellipse">
            <a:avLst/>
          </a:prstGeom>
          <a:solidFill>
            <a:schemeClr val="bg1">
              <a:lumMod val="75000"/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12" name="Line 164"/>
          <p:cNvSpPr>
            <a:spLocks noChangeShapeType="1"/>
          </p:cNvSpPr>
          <p:nvPr/>
        </p:nvSpPr>
        <p:spPr bwMode="auto">
          <a:xfrm flipV="1">
            <a:off x="1066800" y="3016591"/>
            <a:ext cx="182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13" name="Text Box 165"/>
          <p:cNvSpPr txBox="1">
            <a:spLocks noChangeArrowheads="1"/>
          </p:cNvSpPr>
          <p:nvPr/>
        </p:nvSpPr>
        <p:spPr bwMode="auto">
          <a:xfrm>
            <a:off x="1356757" y="3348335"/>
            <a:ext cx="5517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AD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214" name="Rectangle 166"/>
          <p:cNvSpPr>
            <a:spLocks noChangeArrowheads="1"/>
          </p:cNvSpPr>
          <p:nvPr/>
        </p:nvSpPr>
        <p:spPr bwMode="auto">
          <a:xfrm>
            <a:off x="2362200" y="2762250"/>
            <a:ext cx="36513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15" name="Line 167"/>
          <p:cNvSpPr>
            <a:spLocks noChangeShapeType="1"/>
          </p:cNvSpPr>
          <p:nvPr/>
        </p:nvSpPr>
        <p:spPr bwMode="auto">
          <a:xfrm rot="16200000">
            <a:off x="2009775" y="2673692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16" name="Line 168"/>
          <p:cNvSpPr>
            <a:spLocks noChangeShapeType="1"/>
          </p:cNvSpPr>
          <p:nvPr/>
        </p:nvSpPr>
        <p:spPr bwMode="auto">
          <a:xfrm rot="16200000">
            <a:off x="2717007" y="2701473"/>
            <a:ext cx="0" cy="630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17" name="Line 169"/>
          <p:cNvSpPr>
            <a:spLocks noChangeShapeType="1"/>
          </p:cNvSpPr>
          <p:nvPr/>
        </p:nvSpPr>
        <p:spPr bwMode="auto">
          <a:xfrm flipV="1">
            <a:off x="1874838" y="3016591"/>
            <a:ext cx="182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18" name="Line 170"/>
          <p:cNvSpPr>
            <a:spLocks noChangeShapeType="1"/>
          </p:cNvSpPr>
          <p:nvPr/>
        </p:nvSpPr>
        <p:spPr bwMode="auto">
          <a:xfrm flipV="1">
            <a:off x="3398838" y="3016591"/>
            <a:ext cx="182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19" name="Text Box 171"/>
          <p:cNvSpPr txBox="1">
            <a:spLocks noChangeArrowheads="1"/>
          </p:cNvSpPr>
          <p:nvPr/>
        </p:nvSpPr>
        <p:spPr bwMode="auto">
          <a:xfrm>
            <a:off x="2022765" y="3272135"/>
            <a:ext cx="7216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BBO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220" name="Oval 172"/>
          <p:cNvSpPr>
            <a:spLocks noChangeAspect="1" noChangeArrowheads="1"/>
          </p:cNvSpPr>
          <p:nvPr/>
        </p:nvSpPr>
        <p:spPr bwMode="auto">
          <a:xfrm rot="-5400000">
            <a:off x="2745582" y="2977356"/>
            <a:ext cx="673100" cy="90487"/>
          </a:xfrm>
          <a:prstGeom prst="ellipse">
            <a:avLst/>
          </a:prstGeom>
          <a:solidFill>
            <a:schemeClr val="bg1">
              <a:lumMod val="75000"/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21" name="Text Box 173"/>
          <p:cNvSpPr txBox="1">
            <a:spLocks noChangeArrowheads="1"/>
          </p:cNvSpPr>
          <p:nvPr/>
        </p:nvSpPr>
        <p:spPr bwMode="auto">
          <a:xfrm>
            <a:off x="2852652" y="3348335"/>
            <a:ext cx="4780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CL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224" name="Line 176"/>
          <p:cNvSpPr>
            <a:spLocks noChangeShapeType="1"/>
          </p:cNvSpPr>
          <p:nvPr/>
        </p:nvSpPr>
        <p:spPr bwMode="auto">
          <a:xfrm rot="1800000" flipV="1">
            <a:off x="4256088" y="2333625"/>
            <a:ext cx="698500" cy="919163"/>
          </a:xfrm>
          <a:prstGeom prst="line">
            <a:avLst/>
          </a:prstGeom>
          <a:noFill/>
          <a:ln w="12700">
            <a:solidFill>
              <a:srgbClr val="00FF00"/>
            </a:solidFill>
            <a:round/>
            <a:headEnd/>
            <a:tailEnd type="arrow" w="sm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25" name="Line 177"/>
          <p:cNvSpPr>
            <a:spLocks noChangeShapeType="1"/>
          </p:cNvSpPr>
          <p:nvPr/>
        </p:nvSpPr>
        <p:spPr bwMode="auto">
          <a:xfrm rot="1800000" flipV="1">
            <a:off x="4221163" y="2490788"/>
            <a:ext cx="812800" cy="77311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sm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26" name="Line 178"/>
          <p:cNvSpPr>
            <a:spLocks noChangeShapeType="1"/>
          </p:cNvSpPr>
          <p:nvPr/>
        </p:nvSpPr>
        <p:spPr bwMode="auto">
          <a:xfrm flipV="1">
            <a:off x="4102100" y="2901950"/>
            <a:ext cx="1066800" cy="10795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arrow" w="sm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28" name="Text Box 180"/>
          <p:cNvSpPr txBox="1">
            <a:spLocks noChangeArrowheads="1"/>
          </p:cNvSpPr>
          <p:nvPr/>
        </p:nvSpPr>
        <p:spPr bwMode="auto">
          <a:xfrm>
            <a:off x="5098186" y="2387025"/>
            <a:ext cx="10358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Raman</a:t>
            </a:r>
          </a:p>
          <a:p>
            <a:pPr algn="ctr"/>
            <a:r>
              <a:rPr lang="en-US" sz="1600" dirty="0" smtClean="0">
                <a:latin typeface="Calibri" pitchFamily="34" charset="0"/>
              </a:rPr>
              <a:t>Sidebands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229" name="Line 181"/>
          <p:cNvSpPr>
            <a:spLocks noChangeShapeType="1"/>
          </p:cNvSpPr>
          <p:nvPr/>
        </p:nvSpPr>
        <p:spPr bwMode="auto">
          <a:xfrm rot="60000" flipV="1">
            <a:off x="4100513" y="2366963"/>
            <a:ext cx="862012" cy="642937"/>
          </a:xfrm>
          <a:prstGeom prst="line">
            <a:avLst/>
          </a:prstGeom>
          <a:noFill/>
          <a:ln w="12700">
            <a:solidFill>
              <a:srgbClr val="FFC000"/>
            </a:solidFill>
            <a:prstDash val="dash"/>
            <a:round/>
            <a:headEnd/>
            <a:tailEnd type="arrow" w="sm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30" name="Text Box 182"/>
          <p:cNvSpPr txBox="1">
            <a:spLocks noChangeArrowheads="1"/>
          </p:cNvSpPr>
          <p:nvPr/>
        </p:nvSpPr>
        <p:spPr bwMode="auto">
          <a:xfrm>
            <a:off x="3957637" y="2246602"/>
            <a:ext cx="8947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532 nm</a:t>
            </a:r>
            <a:endParaRPr lang="en-US" sz="1800" dirty="0">
              <a:latin typeface="Calibri" pitchFamily="34" charset="0"/>
            </a:endParaRPr>
          </a:p>
        </p:txBody>
      </p:sp>
      <p:grpSp>
        <p:nvGrpSpPr>
          <p:cNvPr id="2231" name="Group 183"/>
          <p:cNvGrpSpPr>
            <a:grpSpLocks/>
          </p:cNvGrpSpPr>
          <p:nvPr/>
        </p:nvGrpSpPr>
        <p:grpSpPr bwMode="auto">
          <a:xfrm rot="19575446">
            <a:off x="4943475" y="1959726"/>
            <a:ext cx="838200" cy="304800"/>
            <a:chOff x="4128" y="1968"/>
            <a:chExt cx="528" cy="192"/>
          </a:xfrm>
        </p:grpSpPr>
        <p:sp>
          <p:nvSpPr>
            <p:cNvPr id="2232" name="Rectangle 184"/>
            <p:cNvSpPr>
              <a:spLocks noChangeArrowheads="1"/>
            </p:cNvSpPr>
            <p:nvPr/>
          </p:nvSpPr>
          <p:spPr bwMode="auto">
            <a:xfrm>
              <a:off x="4176" y="1968"/>
              <a:ext cx="480" cy="1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3" name="Rectangle 185"/>
            <p:cNvSpPr>
              <a:spLocks noChangeArrowheads="1"/>
            </p:cNvSpPr>
            <p:nvPr/>
          </p:nvSpPr>
          <p:spPr bwMode="auto">
            <a:xfrm>
              <a:off x="4128" y="2016"/>
              <a:ext cx="48" cy="9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34" name="Text Box 186"/>
          <p:cNvSpPr txBox="1">
            <a:spLocks noChangeArrowheads="1"/>
          </p:cNvSpPr>
          <p:nvPr/>
        </p:nvSpPr>
        <p:spPr bwMode="auto">
          <a:xfrm>
            <a:off x="4956573" y="1295400"/>
            <a:ext cx="9108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SPCM</a:t>
            </a:r>
          </a:p>
        </p:txBody>
      </p:sp>
      <p:sp>
        <p:nvSpPr>
          <p:cNvPr id="2235" name="Line 187"/>
          <p:cNvSpPr>
            <a:spLocks noChangeShapeType="1"/>
          </p:cNvSpPr>
          <p:nvPr/>
        </p:nvSpPr>
        <p:spPr bwMode="auto">
          <a:xfrm flipV="1">
            <a:off x="2415133" y="2407514"/>
            <a:ext cx="246062" cy="3286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36" name="Line 188"/>
          <p:cNvSpPr>
            <a:spLocks noChangeShapeType="1"/>
          </p:cNvSpPr>
          <p:nvPr/>
        </p:nvSpPr>
        <p:spPr bwMode="auto">
          <a:xfrm>
            <a:off x="2528887" y="2068833"/>
            <a:ext cx="457200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2528887" y="642255"/>
            <a:ext cx="457200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8" name="Line 190"/>
          <p:cNvSpPr>
            <a:spLocks noChangeShapeType="1"/>
          </p:cNvSpPr>
          <p:nvPr/>
        </p:nvSpPr>
        <p:spPr bwMode="auto">
          <a:xfrm>
            <a:off x="2527662" y="742950"/>
            <a:ext cx="457200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9" name="Line 191"/>
          <p:cNvSpPr>
            <a:spLocks noChangeShapeType="1"/>
          </p:cNvSpPr>
          <p:nvPr/>
        </p:nvSpPr>
        <p:spPr bwMode="auto">
          <a:xfrm>
            <a:off x="2528887" y="838200"/>
            <a:ext cx="457200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40" name="Line 192"/>
          <p:cNvSpPr>
            <a:spLocks noChangeShapeType="1"/>
          </p:cNvSpPr>
          <p:nvPr/>
        </p:nvSpPr>
        <p:spPr bwMode="auto">
          <a:xfrm flipV="1">
            <a:off x="2673169" y="1510033"/>
            <a:ext cx="0" cy="5476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41" name="Line 193"/>
          <p:cNvSpPr>
            <a:spLocks noChangeShapeType="1"/>
          </p:cNvSpPr>
          <p:nvPr/>
        </p:nvSpPr>
        <p:spPr bwMode="auto">
          <a:xfrm flipV="1">
            <a:off x="2673169" y="967108"/>
            <a:ext cx="0" cy="5476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45" name="Line 197"/>
          <p:cNvSpPr>
            <a:spLocks noChangeShapeType="1"/>
          </p:cNvSpPr>
          <p:nvPr/>
        </p:nvSpPr>
        <p:spPr bwMode="auto">
          <a:xfrm>
            <a:off x="2528888" y="97028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46" name="Text Box 198"/>
          <p:cNvSpPr txBox="1">
            <a:spLocks noChangeArrowheads="1"/>
          </p:cNvSpPr>
          <p:nvPr/>
        </p:nvSpPr>
        <p:spPr bwMode="auto">
          <a:xfrm>
            <a:off x="2842070" y="2052935"/>
            <a:ext cx="9483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Calibri" pitchFamily="34" charset="0"/>
              </a:rPr>
              <a:t>Quantum</a:t>
            </a:r>
            <a:endParaRPr lang="en-US" sz="1200" dirty="0">
              <a:latin typeface="Calibri" pitchFamily="34" charset="0"/>
            </a:endParaRPr>
          </a:p>
          <a:p>
            <a:pPr algn="ctr"/>
            <a:r>
              <a:rPr lang="en-US" sz="1200" dirty="0" smtClean="0">
                <a:latin typeface="Calibri" pitchFamily="34" charset="0"/>
              </a:rPr>
              <a:t>Interference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2247" name="Line 199"/>
          <p:cNvSpPr>
            <a:spLocks noChangeShapeType="1"/>
          </p:cNvSpPr>
          <p:nvPr/>
        </p:nvSpPr>
        <p:spPr bwMode="auto">
          <a:xfrm>
            <a:off x="2842195" y="982983"/>
            <a:ext cx="0" cy="1066800"/>
          </a:xfrm>
          <a:prstGeom prst="line">
            <a:avLst/>
          </a:prstGeom>
          <a:noFill/>
          <a:ln w="38100">
            <a:solidFill>
              <a:srgbClr val="FFC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48" name="Text Box 200"/>
          <p:cNvSpPr txBox="1">
            <a:spLocks noChangeArrowheads="1"/>
          </p:cNvSpPr>
          <p:nvPr/>
        </p:nvSpPr>
        <p:spPr bwMode="auto">
          <a:xfrm>
            <a:off x="2209800" y="1081118"/>
            <a:ext cx="4459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</a:t>
            </a:r>
            <a:r>
              <a:rPr lang="en-US" sz="2000" i="1" baseline="-250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p</a:t>
            </a:r>
            <a:endParaRPr lang="en-US" sz="2000" i="1" baseline="-25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249" name="Text Box 201"/>
          <p:cNvSpPr txBox="1">
            <a:spLocks noChangeArrowheads="1"/>
          </p:cNvSpPr>
          <p:nvPr/>
        </p:nvSpPr>
        <p:spPr bwMode="auto">
          <a:xfrm>
            <a:off x="3359150" y="1478283"/>
            <a:ext cx="4459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00FF00"/>
                </a:solidFill>
                <a:latin typeface="Calibri" pitchFamily="34" charset="0"/>
                <a:sym typeface="Symbol" pitchFamily="18" charset="2"/>
              </a:rPr>
              <a:t></a:t>
            </a:r>
            <a:r>
              <a:rPr lang="en-US" sz="2000" i="1" baseline="-25000" dirty="0">
                <a:solidFill>
                  <a:srgbClr val="00FF00"/>
                </a:solidFill>
                <a:latin typeface="Calibri" pitchFamily="34" charset="0"/>
                <a:sym typeface="Symbol" pitchFamily="18" charset="2"/>
              </a:rPr>
              <a:t>a</a:t>
            </a:r>
            <a:endParaRPr lang="en-US" sz="2000" i="1" baseline="-25000" dirty="0">
              <a:solidFill>
                <a:srgbClr val="00FF00"/>
              </a:solidFill>
              <a:latin typeface="Calibri" pitchFamily="34" charset="0"/>
            </a:endParaRPr>
          </a:p>
        </p:txBody>
      </p:sp>
      <p:sp>
        <p:nvSpPr>
          <p:cNvPr id="2251" name="Text Box 203"/>
          <p:cNvSpPr txBox="1">
            <a:spLocks noChangeArrowheads="1"/>
          </p:cNvSpPr>
          <p:nvPr/>
        </p:nvSpPr>
        <p:spPr bwMode="auto">
          <a:xfrm>
            <a:off x="3933866" y="1319533"/>
            <a:ext cx="7360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  <a:latin typeface="Calibri" pitchFamily="34" charset="0"/>
              </a:rPr>
              <a:t>532 nm</a:t>
            </a:r>
          </a:p>
        </p:txBody>
      </p:sp>
      <p:sp>
        <p:nvSpPr>
          <p:cNvPr id="2252" name="Oval 204"/>
          <p:cNvSpPr>
            <a:spLocks noChangeArrowheads="1"/>
          </p:cNvSpPr>
          <p:nvPr/>
        </p:nvSpPr>
        <p:spPr bwMode="auto">
          <a:xfrm>
            <a:off x="1964574" y="152400"/>
            <a:ext cx="2667000" cy="23622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" name="Line 206"/>
          <p:cNvSpPr>
            <a:spLocks noChangeShapeType="1"/>
          </p:cNvSpPr>
          <p:nvPr/>
        </p:nvSpPr>
        <p:spPr bwMode="auto">
          <a:xfrm flipH="1" flipV="1">
            <a:off x="776289" y="819156"/>
            <a:ext cx="238125" cy="271463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 type="triangle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5" name="Text Box 207"/>
          <p:cNvSpPr txBox="1">
            <a:spLocks noChangeArrowheads="1"/>
          </p:cNvSpPr>
          <p:nvPr/>
        </p:nvSpPr>
        <p:spPr bwMode="auto">
          <a:xfrm>
            <a:off x="480440" y="423867"/>
            <a:ext cx="5196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GS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8" name="AutoShape 145"/>
          <p:cNvSpPr>
            <a:spLocks noChangeAspect="1" noChangeArrowheads="1"/>
          </p:cNvSpPr>
          <p:nvPr/>
        </p:nvSpPr>
        <p:spPr bwMode="auto">
          <a:xfrm rot="10800000">
            <a:off x="3643311" y="2704262"/>
            <a:ext cx="593725" cy="512763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altLang="en-US">
              <a:latin typeface="Times" pitchFamily="18" charset="0"/>
            </a:endParaRPr>
          </a:p>
        </p:txBody>
      </p:sp>
      <p:sp>
        <p:nvSpPr>
          <p:cNvPr id="67" name="Text Box 146"/>
          <p:cNvSpPr txBox="1">
            <a:spLocks noChangeArrowheads="1"/>
          </p:cNvSpPr>
          <p:nvPr/>
        </p:nvSpPr>
        <p:spPr bwMode="auto">
          <a:xfrm>
            <a:off x="3768491" y="2667000"/>
            <a:ext cx="3433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P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9" name="Text Box 200"/>
          <p:cNvSpPr txBox="1">
            <a:spLocks noChangeArrowheads="1"/>
          </p:cNvSpPr>
          <p:nvPr/>
        </p:nvSpPr>
        <p:spPr bwMode="auto">
          <a:xfrm>
            <a:off x="2209800" y="1604361"/>
            <a:ext cx="4459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</a:t>
            </a:r>
            <a:r>
              <a:rPr lang="en-US" sz="2000" i="1" baseline="-250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p</a:t>
            </a:r>
            <a:endParaRPr lang="en-US" sz="2000" i="1" baseline="-25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1" name="Text Box 180"/>
          <p:cNvSpPr txBox="1">
            <a:spLocks noChangeArrowheads="1"/>
          </p:cNvSpPr>
          <p:nvPr/>
        </p:nvSpPr>
        <p:spPr bwMode="auto">
          <a:xfrm>
            <a:off x="496528" y="3293112"/>
            <a:ext cx="6894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</a:rPr>
              <a:t>From</a:t>
            </a:r>
          </a:p>
          <a:p>
            <a:pPr algn="ctr"/>
            <a:r>
              <a:rPr lang="en-US" sz="1600" dirty="0" smtClean="0">
                <a:latin typeface="Calibri" pitchFamily="34" charset="0"/>
              </a:rPr>
              <a:t>Cavity</a:t>
            </a:r>
            <a:endParaRPr lang="en-US" sz="1600" dirty="0">
              <a:latin typeface="Calibri" pitchFamily="34" charset="0"/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3631476" y="641169"/>
            <a:ext cx="457201" cy="1428750"/>
            <a:chOff x="2527662" y="686886"/>
            <a:chExt cx="457201" cy="1428750"/>
          </a:xfrm>
        </p:grpSpPr>
        <p:sp>
          <p:nvSpPr>
            <p:cNvPr id="2242" name="Line 194"/>
            <p:cNvSpPr>
              <a:spLocks noChangeShapeType="1"/>
            </p:cNvSpPr>
            <p:nvPr/>
          </p:nvSpPr>
          <p:spPr bwMode="auto">
            <a:xfrm flipV="1">
              <a:off x="2668587" y="1012825"/>
              <a:ext cx="0" cy="36512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43" name="Line 195"/>
            <p:cNvSpPr>
              <a:spLocks noChangeShapeType="1"/>
            </p:cNvSpPr>
            <p:nvPr/>
          </p:nvSpPr>
          <p:spPr bwMode="auto">
            <a:xfrm flipV="1">
              <a:off x="2668587" y="1374775"/>
              <a:ext cx="0" cy="731838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2527662" y="686886"/>
              <a:ext cx="457201" cy="1428750"/>
              <a:chOff x="3200399" y="686886"/>
              <a:chExt cx="457201" cy="1428750"/>
            </a:xfrm>
          </p:grpSpPr>
          <p:sp>
            <p:nvSpPr>
              <p:cNvPr id="90" name="Line 188"/>
              <p:cNvSpPr>
                <a:spLocks noChangeShapeType="1"/>
              </p:cNvSpPr>
              <p:nvPr/>
            </p:nvSpPr>
            <p:spPr bwMode="auto">
              <a:xfrm>
                <a:off x="3200399" y="2115636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Line 189"/>
              <p:cNvSpPr>
                <a:spLocks noChangeShapeType="1"/>
              </p:cNvSpPr>
              <p:nvPr/>
            </p:nvSpPr>
            <p:spPr bwMode="auto">
              <a:xfrm>
                <a:off x="3200399" y="686886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Line 190"/>
              <p:cNvSpPr>
                <a:spLocks noChangeShapeType="1"/>
              </p:cNvSpPr>
              <p:nvPr/>
            </p:nvSpPr>
            <p:spPr bwMode="auto">
              <a:xfrm>
                <a:off x="3200399" y="782136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Line 191"/>
              <p:cNvSpPr>
                <a:spLocks noChangeShapeType="1"/>
              </p:cNvSpPr>
              <p:nvPr/>
            </p:nvSpPr>
            <p:spPr bwMode="auto">
              <a:xfrm>
                <a:off x="3200399" y="883917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Line 197"/>
              <p:cNvSpPr>
                <a:spLocks noChangeShapeType="1"/>
              </p:cNvSpPr>
              <p:nvPr/>
            </p:nvSpPr>
            <p:spPr bwMode="auto">
              <a:xfrm>
                <a:off x="3200400" y="1017086"/>
                <a:ext cx="4572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Line 199"/>
              <p:cNvSpPr>
                <a:spLocks noChangeShapeType="1"/>
              </p:cNvSpPr>
              <p:nvPr/>
            </p:nvSpPr>
            <p:spPr bwMode="auto">
              <a:xfrm>
                <a:off x="3513707" y="1029786"/>
                <a:ext cx="0" cy="1066800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8" name="Text Box 203"/>
          <p:cNvSpPr txBox="1">
            <a:spLocks noChangeArrowheads="1"/>
          </p:cNvSpPr>
          <p:nvPr/>
        </p:nvSpPr>
        <p:spPr bwMode="auto">
          <a:xfrm>
            <a:off x="2836806" y="1319352"/>
            <a:ext cx="7360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  <a:latin typeface="Calibri" pitchFamily="34" charset="0"/>
              </a:rPr>
              <a:t>532 nm</a:t>
            </a:r>
          </a:p>
        </p:txBody>
      </p:sp>
      <p:sp>
        <p:nvSpPr>
          <p:cNvPr id="100" name="Line 170"/>
          <p:cNvSpPr>
            <a:spLocks noChangeShapeType="1"/>
          </p:cNvSpPr>
          <p:nvPr/>
        </p:nvSpPr>
        <p:spPr bwMode="auto">
          <a:xfrm flipV="1">
            <a:off x="2636838" y="3016591"/>
            <a:ext cx="182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02" name="Elbow Connector 101"/>
          <p:cNvCxnSpPr/>
          <p:nvPr/>
        </p:nvCxnSpPr>
        <p:spPr>
          <a:xfrm rot="5400000" flipH="1" flipV="1">
            <a:off x="3709984" y="2099718"/>
            <a:ext cx="228600" cy="228600"/>
          </a:xfrm>
          <a:prstGeom prst="bentConnector3">
            <a:avLst>
              <a:gd name="adj1" fmla="val -142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111"/>
          <p:cNvCxnSpPr/>
          <p:nvPr/>
        </p:nvCxnSpPr>
        <p:spPr>
          <a:xfrm rot="16200000" flipV="1">
            <a:off x="2765491" y="2177442"/>
            <a:ext cx="228600" cy="73152"/>
          </a:xfrm>
          <a:prstGeom prst="bentConnector3">
            <a:avLst>
              <a:gd name="adj1" fmla="val -142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 Box 207"/>
          <p:cNvSpPr txBox="1">
            <a:spLocks noChangeArrowheads="1"/>
          </p:cNvSpPr>
          <p:nvPr/>
        </p:nvSpPr>
        <p:spPr bwMode="auto">
          <a:xfrm>
            <a:off x="3555276" y="296875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SFG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15" name="Text Box 207"/>
          <p:cNvSpPr txBox="1">
            <a:spLocks noChangeArrowheads="1"/>
          </p:cNvSpPr>
          <p:nvPr/>
        </p:nvSpPr>
        <p:spPr bwMode="auto">
          <a:xfrm>
            <a:off x="2451462" y="291738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SHG</a:t>
            </a:r>
            <a:endParaRPr lang="en-US" sz="1800" dirty="0">
              <a:latin typeface="Calibri" pitchFamily="34" charset="0"/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>
            <a:off x="4910133" y="2252667"/>
            <a:ext cx="152400" cy="2286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 Box 186"/>
          <p:cNvSpPr txBox="1">
            <a:spLocks noChangeArrowheads="1"/>
          </p:cNvSpPr>
          <p:nvPr/>
        </p:nvSpPr>
        <p:spPr bwMode="auto">
          <a:xfrm>
            <a:off x="4572000" y="1676400"/>
            <a:ext cx="402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IF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193" name="AutoShape 145"/>
          <p:cNvSpPr>
            <a:spLocks noChangeAspect="1" noChangeArrowheads="1"/>
          </p:cNvSpPr>
          <p:nvPr/>
        </p:nvSpPr>
        <p:spPr bwMode="auto">
          <a:xfrm rot="1800000">
            <a:off x="566738" y="1933575"/>
            <a:ext cx="593725" cy="512763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altLang="en-US">
              <a:latin typeface="Times" pitchFamily="18" charset="0"/>
            </a:endParaRPr>
          </a:p>
        </p:txBody>
      </p:sp>
      <p:sp>
        <p:nvSpPr>
          <p:cNvPr id="2194" name="Text Box 146"/>
          <p:cNvSpPr txBox="1">
            <a:spLocks noChangeArrowheads="1"/>
          </p:cNvSpPr>
          <p:nvPr/>
        </p:nvSpPr>
        <p:spPr bwMode="auto">
          <a:xfrm>
            <a:off x="660861" y="2036309"/>
            <a:ext cx="3433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P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9" name="Line 187"/>
          <p:cNvSpPr>
            <a:spLocks noChangeShapeType="1"/>
          </p:cNvSpPr>
          <p:nvPr/>
        </p:nvSpPr>
        <p:spPr bwMode="auto">
          <a:xfrm>
            <a:off x="4800600" y="2057399"/>
            <a:ext cx="76199" cy="15239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" name="Rectangle 154"/>
          <p:cNvSpPr>
            <a:spLocks noChangeArrowheads="1"/>
          </p:cNvSpPr>
          <p:nvPr/>
        </p:nvSpPr>
        <p:spPr bwMode="auto">
          <a:xfrm rot="1425040" flipV="1">
            <a:off x="1024419" y="1168399"/>
            <a:ext cx="274638" cy="3651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" name="Rectangle 153"/>
          <p:cNvSpPr>
            <a:spLocks noChangeArrowheads="1"/>
          </p:cNvSpPr>
          <p:nvPr/>
        </p:nvSpPr>
        <p:spPr bwMode="auto">
          <a:xfrm rot="2569129" flipV="1">
            <a:off x="1404938" y="1109663"/>
            <a:ext cx="274637" cy="36512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5181</TotalTime>
  <Words>30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Times</vt:lpstr>
      <vt:lpstr>Symbol</vt:lpstr>
      <vt:lpstr>Default Design</vt:lpstr>
      <vt:lpstr>Slide 1</vt:lpstr>
    </vt:vector>
  </TitlesOfParts>
  <Company>UCB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Sunduz Keles</dc:creator>
  <cp:lastModifiedBy>Lab User</cp:lastModifiedBy>
  <cp:revision>26</cp:revision>
  <dcterms:created xsi:type="dcterms:W3CDTF">2010-03-11T04:08:40Z</dcterms:created>
  <dcterms:modified xsi:type="dcterms:W3CDTF">2014-07-09T18:58:06Z</dcterms:modified>
</cp:coreProperties>
</file>