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80439-953E-4FB4-A27F-1356A2B773EE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80EF1-A03E-4098-B45F-5E09FB54E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3246120" y="457200"/>
            <a:ext cx="15133320" cy="5918775"/>
            <a:chOff x="-3246120" y="457200"/>
            <a:chExt cx="15133320" cy="5918775"/>
          </a:xfrm>
        </p:grpSpPr>
        <p:grpSp>
          <p:nvGrpSpPr>
            <p:cNvPr id="36" name="Group 35"/>
            <p:cNvGrpSpPr/>
            <p:nvPr/>
          </p:nvGrpSpPr>
          <p:grpSpPr>
            <a:xfrm>
              <a:off x="-2667000" y="457200"/>
              <a:ext cx="14554200" cy="5918775"/>
              <a:chOff x="-2667000" y="457200"/>
              <a:chExt cx="14554200" cy="5918775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457200" y="323821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5867400" y="396240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tangle 4"/>
              <p:cNvSpPr/>
              <p:nvPr/>
            </p:nvSpPr>
            <p:spPr>
              <a:xfrm>
                <a:off x="5562600" y="1295400"/>
                <a:ext cx="228600" cy="4343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flipV="1">
                <a:off x="3194612" y="459515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457200" y="5254135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3194612" y="388620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5873188" y="251460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3200400" y="314735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457200" y="176784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 flipV="1">
                <a:off x="3194612" y="241583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V="1">
                <a:off x="5873188" y="106680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flipV="1">
                <a:off x="3200400" y="169955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-1295400" y="5791200"/>
                <a:ext cx="3429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Incident Ray</a:t>
                </a:r>
                <a:endParaRPr lang="en-US" sz="3200" dirty="0"/>
              </a:p>
            </p:txBody>
          </p:sp>
          <p:sp>
            <p:nvSpPr>
              <p:cNvPr id="23" name="Right Brace 22"/>
              <p:cNvSpPr/>
              <p:nvPr/>
            </p:nvSpPr>
            <p:spPr>
              <a:xfrm>
                <a:off x="8229600" y="702625"/>
                <a:ext cx="304800" cy="3657600"/>
              </a:xfrm>
              <a:prstGeom prst="rightBrac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458200" y="2238200"/>
                <a:ext cx="3429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Transmitted Signal</a:t>
                </a:r>
                <a:endParaRPr lang="en-US" sz="3200" dirty="0"/>
              </a:p>
            </p:txBody>
          </p:sp>
          <p:sp>
            <p:nvSpPr>
              <p:cNvPr id="26" name="Right Brace 25"/>
              <p:cNvSpPr/>
              <p:nvPr/>
            </p:nvSpPr>
            <p:spPr>
              <a:xfrm rot="10800000">
                <a:off x="147449" y="1447800"/>
                <a:ext cx="233551" cy="2057400"/>
              </a:xfrm>
              <a:prstGeom prst="rightBrac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-2667000" y="4215825"/>
                <a:ext cx="3429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Reflected Signal</a:t>
                </a:r>
                <a:endParaRPr lang="en-US" sz="3200" dirty="0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 flipH="1" flipV="1">
                <a:off x="469075" y="4495800"/>
                <a:ext cx="2286000" cy="54864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/>
              <p:cNvSpPr/>
              <p:nvPr/>
            </p:nvSpPr>
            <p:spPr>
              <a:xfrm>
                <a:off x="2859975" y="1295400"/>
                <a:ext cx="228600" cy="4343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62000" y="3969325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/>
                  <a:t>φ</a:t>
                </a:r>
                <a:r>
                  <a:rPr lang="en-US" sz="3200" baseline="-25000" dirty="0" smtClean="0"/>
                  <a:t>REF</a:t>
                </a:r>
                <a:endParaRPr lang="en-US" sz="3200" baseline="-250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62000" y="2702625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/>
                  <a:t>φ</a:t>
                </a:r>
                <a:r>
                  <a:rPr lang="en-US" sz="3200" baseline="-25000" dirty="0" smtClean="0"/>
                  <a:t>TL1</a:t>
                </a:r>
                <a:endParaRPr lang="en-US" sz="3200" baseline="-250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62000" y="1226125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/>
                  <a:t>φ</a:t>
                </a:r>
                <a:r>
                  <a:rPr lang="en-US" sz="3200" baseline="-25000" dirty="0" smtClean="0"/>
                  <a:t>TL2</a:t>
                </a:r>
                <a:endParaRPr lang="en-US" sz="3200" i="1" baseline="-250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934200" y="457200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/>
                  <a:t>φ</a:t>
                </a:r>
                <a:r>
                  <a:rPr lang="en-US" sz="3200" baseline="-25000" dirty="0" smtClean="0"/>
                  <a:t>TR</a:t>
                </a:r>
                <a:r>
                  <a:rPr lang="en-US" sz="3200" baseline="-25000" dirty="0" smtClean="0"/>
                  <a:t>3</a:t>
                </a:r>
                <a:endParaRPr lang="en-US" sz="3200" baseline="-250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934200" y="1905000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/>
                  <a:t>φ</a:t>
                </a:r>
                <a:r>
                  <a:rPr lang="en-US" sz="3200" baseline="-25000" dirty="0" smtClean="0"/>
                  <a:t>TR2</a:t>
                </a:r>
                <a:endParaRPr lang="en-US" sz="3200" baseline="-250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34200" y="3353875"/>
                <a:ext cx="1219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/>
                  <a:t>φ</a:t>
                </a:r>
                <a:r>
                  <a:rPr lang="en-US" sz="3200" baseline="-25000" dirty="0" smtClean="0"/>
                  <a:t>TR</a:t>
                </a:r>
                <a:r>
                  <a:rPr lang="en-US" sz="3200" baseline="-25000" dirty="0" smtClean="0"/>
                  <a:t>1</a:t>
                </a:r>
                <a:endParaRPr lang="en-US" sz="3200" baseline="-25000" dirty="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-3246120" y="2179320"/>
              <a:ext cx="3429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Transmitted Signal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-228600" y="57150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φ</a:t>
            </a:r>
            <a:r>
              <a:rPr lang="en-US" sz="3200" baseline="-25000" dirty="0" smtClean="0"/>
              <a:t>REF</a:t>
            </a:r>
            <a:r>
              <a:rPr lang="en-US" sz="3200" dirty="0" smtClean="0"/>
              <a:t>=</a:t>
            </a:r>
            <a:r>
              <a:rPr lang="el-GR" sz="3200" dirty="0" smtClean="0"/>
              <a:t> </a:t>
            </a:r>
            <a:r>
              <a:rPr lang="el-GR" sz="3200" dirty="0" smtClean="0"/>
              <a:t>φ</a:t>
            </a:r>
            <a:r>
              <a:rPr lang="en-US" sz="3200" baseline="-25000" dirty="0" smtClean="0"/>
              <a:t>INC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-990600" y="4800600"/>
            <a:ext cx="429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 dirty="0" smtClean="0"/>
              <a:t>φ</a:t>
            </a:r>
            <a:r>
              <a:rPr lang="en-US" sz="3200" baseline="-25000" dirty="0" smtClean="0"/>
              <a:t>TRAN</a:t>
            </a:r>
            <a:r>
              <a:rPr lang="en-US" sz="3200" dirty="0" smtClean="0"/>
              <a:t>=</a:t>
            </a:r>
            <a:r>
              <a:rPr lang="el-GR" sz="3200" dirty="0" smtClean="0"/>
              <a:t> φ</a:t>
            </a:r>
            <a:r>
              <a:rPr lang="en-US" sz="3200" baseline="-25000" dirty="0" smtClean="0"/>
              <a:t>INC</a:t>
            </a:r>
            <a:r>
              <a:rPr lang="en-US" sz="3200" dirty="0" smtClean="0"/>
              <a:t> + 2</a:t>
            </a:r>
            <a:r>
              <a:rPr lang="el-GR" sz="3200" dirty="0" smtClean="0"/>
              <a:t>π</a:t>
            </a:r>
            <a:r>
              <a:rPr lang="en-US" sz="3200" dirty="0" smtClean="0"/>
              <a:t>n + </a:t>
            </a:r>
            <a:r>
              <a:rPr lang="el-GR" sz="3200" dirty="0" smtClean="0"/>
              <a:t>π</a:t>
            </a:r>
            <a:endParaRPr lang="en-US" sz="3200" dirty="0"/>
          </a:p>
        </p:txBody>
      </p:sp>
      <p:grpSp>
        <p:nvGrpSpPr>
          <p:cNvPr id="79" name="Group 78"/>
          <p:cNvGrpSpPr/>
          <p:nvPr/>
        </p:nvGrpSpPr>
        <p:grpSpPr>
          <a:xfrm>
            <a:off x="-304800" y="228600"/>
            <a:ext cx="9709520" cy="5029200"/>
            <a:chOff x="-304800" y="228600"/>
            <a:chExt cx="9709520" cy="5029200"/>
          </a:xfrm>
        </p:grpSpPr>
        <p:sp>
          <p:nvSpPr>
            <p:cNvPr id="22" name="TextBox 21"/>
            <p:cNvSpPr txBox="1"/>
            <p:nvPr/>
          </p:nvSpPr>
          <p:spPr>
            <a:xfrm>
              <a:off x="762000" y="3494400"/>
              <a:ext cx="2286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Incident Ray</a:t>
              </a:r>
              <a:endParaRPr lang="en-US" sz="3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6200" y="2463225"/>
              <a:ext cx="2819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Reflected Signal</a:t>
              </a:r>
              <a:endParaRPr lang="en-US" sz="3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326002" y="1825752"/>
              <a:ext cx="914400" cy="2209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800600" y="1825752"/>
              <a:ext cx="914400" cy="2209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5867400" y="2959326"/>
              <a:ext cx="2409661" cy="393474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-304800" y="1625025"/>
              <a:ext cx="3276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Transmitted Signal</a:t>
              </a:r>
            </a:p>
          </p:txBody>
        </p:sp>
        <p:cxnSp>
          <p:nvCxnSpPr>
            <p:cNvPr id="8" name="Straight Arrow Connector 7"/>
            <p:cNvCxnSpPr>
              <a:cxnSpLocks noChangeAspect="1"/>
            </p:cNvCxnSpPr>
            <p:nvPr/>
          </p:nvCxnSpPr>
          <p:spPr>
            <a:xfrm flipV="1">
              <a:off x="3059561" y="3376550"/>
              <a:ext cx="2579239" cy="405554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2895600" y="2743200"/>
              <a:ext cx="2727226" cy="45720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2971800" y="1905000"/>
              <a:ext cx="1752602" cy="30480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cxnSpLocks noChangeAspect="1"/>
            </p:cNvCxnSpPr>
            <p:nvPr/>
          </p:nvCxnSpPr>
          <p:spPr>
            <a:xfrm flipH="1" flipV="1">
              <a:off x="4922519" y="2238500"/>
              <a:ext cx="3307081" cy="519684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7239000" y="4180582"/>
              <a:ext cx="216572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3200" dirty="0" smtClean="0"/>
                <a:t>π</a:t>
              </a:r>
              <a:r>
                <a:rPr lang="en-US" sz="3200" dirty="0" smtClean="0"/>
                <a:t> Phase Shift</a:t>
              </a:r>
              <a:endParaRPr lang="en-US" sz="3200" dirty="0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715000" y="1825752"/>
              <a:ext cx="0" cy="221284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8326002" y="1825752"/>
              <a:ext cx="0" cy="221284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4631375" y="4180582"/>
              <a:ext cx="216572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No Phase Shift</a:t>
              </a:r>
              <a:endParaRPr lang="en-US" sz="3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715000" y="228600"/>
              <a:ext cx="25908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</a:t>
              </a:r>
              <a:r>
                <a:rPr lang="el-GR" sz="3200" dirty="0" smtClean="0"/>
                <a:t>π</a:t>
              </a:r>
              <a:r>
                <a:rPr lang="en-US" sz="3200" dirty="0" smtClean="0"/>
                <a:t>m Phase Difference</a:t>
              </a:r>
              <a:endParaRPr lang="en-US" sz="3200" dirty="0"/>
            </a:p>
          </p:txBody>
        </p:sp>
        <p:sp>
          <p:nvSpPr>
            <p:cNvPr id="70" name="Left Brace 69"/>
            <p:cNvSpPr/>
            <p:nvPr/>
          </p:nvSpPr>
          <p:spPr>
            <a:xfrm rot="5400000">
              <a:off x="6819900" y="266700"/>
              <a:ext cx="381000" cy="2590800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3160</TotalTime>
  <Words>53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19</cp:revision>
  <dcterms:created xsi:type="dcterms:W3CDTF">2014-06-18T19:54:00Z</dcterms:created>
  <dcterms:modified xsi:type="dcterms:W3CDTF">2014-06-21T22:25:56Z</dcterms:modified>
</cp:coreProperties>
</file>