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6" autoAdjust="0"/>
    <p:restoredTop sz="94660"/>
  </p:normalViewPr>
  <p:slideViewPr>
    <p:cSldViewPr>
      <p:cViewPr varScale="1">
        <p:scale>
          <a:sx n="85" d="100"/>
          <a:sy n="85" d="100"/>
        </p:scale>
        <p:origin x="-27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4873-F228-4A19-A22C-85AE6EC576DF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96777-960D-487F-99A0-3AE087410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-5562600" y="-827313"/>
            <a:ext cx="19583400" cy="6934464"/>
            <a:chOff x="-5562600" y="-827313"/>
            <a:chExt cx="19583400" cy="6934464"/>
          </a:xfrm>
        </p:grpSpPr>
        <p:grpSp>
          <p:nvGrpSpPr>
            <p:cNvPr id="2" name="Group 21"/>
            <p:cNvGrpSpPr/>
            <p:nvPr/>
          </p:nvGrpSpPr>
          <p:grpSpPr>
            <a:xfrm>
              <a:off x="-5562600" y="-827313"/>
              <a:ext cx="9110547" cy="6934200"/>
              <a:chOff x="-195147" y="-827313"/>
              <a:chExt cx="9110547" cy="6934200"/>
            </a:xfrm>
          </p:grpSpPr>
          <p:pic>
            <p:nvPicPr>
              <p:cNvPr id="6" name="Picture 5" descr="cavity resonance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449830"/>
                <a:ext cx="7086600" cy="4379913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100253" y="5435025"/>
                <a:ext cx="7467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Round-Trip Path Length Difference</a:t>
                </a:r>
                <a:endParaRPr lang="en-US" sz="3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125686" y="4953000"/>
                <a:ext cx="11865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(n+2)</a:t>
                </a:r>
                <a:r>
                  <a:rPr lang="el-GR" sz="2800" dirty="0" smtClean="0"/>
                  <a:t>λ</a:t>
                </a:r>
                <a:endParaRPr lang="en-US" sz="28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58546" y="4953000"/>
                <a:ext cx="1371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(n+3)</a:t>
                </a:r>
                <a:r>
                  <a:rPr lang="el-GR" sz="2800" dirty="0" smtClean="0"/>
                  <a:t>λ</a:t>
                </a:r>
                <a:endParaRPr lang="en-US" sz="28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391400" y="4953000"/>
                <a:ext cx="152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(n+4)</a:t>
                </a:r>
                <a:r>
                  <a:rPr lang="el-GR" sz="2800" dirty="0" smtClean="0"/>
                  <a:t>λ</a:t>
                </a:r>
                <a:endParaRPr lang="en-US" sz="28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362202" y="4953000"/>
                <a:ext cx="1295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(n+1)</a:t>
                </a:r>
                <a:r>
                  <a:rPr lang="el-GR" sz="2800" dirty="0" smtClean="0"/>
                  <a:t>λ</a:t>
                </a:r>
                <a:endParaRPr lang="en-US" sz="28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66054" y="495300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n</a:t>
                </a:r>
                <a:r>
                  <a:rPr lang="el-GR" sz="2800" dirty="0" smtClean="0"/>
                  <a:t>λ</a:t>
                </a:r>
                <a:endParaRPr lang="en-US" sz="2800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130084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01398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472712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644026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815340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 rot="16200000">
                <a:off x="-3339081" y="2316621"/>
                <a:ext cx="6934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Cavity Transmission</a:t>
                </a:r>
                <a:endParaRPr lang="en-US" sz="3600" dirty="0"/>
              </a:p>
            </p:txBody>
          </p:sp>
        </p:grpSp>
        <p:grpSp>
          <p:nvGrpSpPr>
            <p:cNvPr id="16" name="Group 21"/>
            <p:cNvGrpSpPr/>
            <p:nvPr/>
          </p:nvGrpSpPr>
          <p:grpSpPr>
            <a:xfrm>
              <a:off x="4876800" y="-827049"/>
              <a:ext cx="9144000" cy="6934200"/>
              <a:chOff x="-228600" y="-827313"/>
              <a:chExt cx="9144000" cy="6934200"/>
            </a:xfrm>
          </p:grpSpPr>
          <p:pic>
            <p:nvPicPr>
              <p:cNvPr id="22" name="Picture 21" descr="cavity resonance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449830"/>
                <a:ext cx="7086600" cy="4379913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219200" y="5435025"/>
                <a:ext cx="6934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Laser Frequency</a:t>
                </a:r>
                <a:endParaRPr lang="en-US" sz="36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852747" y="4953000"/>
                <a:ext cx="1752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(n+2)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649951" y="4953000"/>
                <a:ext cx="15678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(n+3)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391400" y="4953000"/>
                <a:ext cx="152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(n+4)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52547" y="4953000"/>
                <a:ext cx="1523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(n+1)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66054" y="495300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n</a:t>
                </a:r>
                <a:r>
                  <a:rPr lang="el-GR" sz="2800" dirty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baseline="-250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130084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01398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472712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644026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815340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 rot="16200000">
                <a:off x="-3372534" y="2316621"/>
                <a:ext cx="6934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Cavity Transmission</a:t>
                </a:r>
                <a:endParaRPr lang="en-US" sz="3600" dirty="0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5562600" y="2270020"/>
            <a:ext cx="83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½ max</a:t>
            </a:r>
            <a:endParaRPr lang="en-US" sz="2800" dirty="0"/>
          </a:p>
        </p:txBody>
      </p:sp>
      <p:sp>
        <p:nvSpPr>
          <p:cNvPr id="37" name="TextBox 36"/>
          <p:cNvSpPr txBox="1"/>
          <p:nvPr/>
        </p:nvSpPr>
        <p:spPr>
          <a:xfrm>
            <a:off x="5573751" y="403302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max</a:t>
            </a:r>
            <a:endParaRPr lang="en-US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5573751" y="4562706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0</a:t>
            </a:r>
            <a:endParaRPr lang="en-US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-4953000" y="2267192"/>
            <a:ext cx="83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½ max</a:t>
            </a:r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-4941849" y="400474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max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-4941849" y="4559878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0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6012"/>
          <a:stretch>
            <a:fillRect/>
          </a:stretch>
        </p:blipFill>
        <p:spPr bwMode="auto">
          <a:xfrm>
            <a:off x="-5280025" y="533400"/>
            <a:ext cx="19705638" cy="583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1200943"/>
            <a:ext cx="8839200" cy="5569970"/>
            <a:chOff x="0" y="1200943"/>
            <a:chExt cx="8839200" cy="5569970"/>
          </a:xfrm>
        </p:grpSpPr>
        <p:grpSp>
          <p:nvGrpSpPr>
            <p:cNvPr id="4" name="Group 21"/>
            <p:cNvGrpSpPr/>
            <p:nvPr/>
          </p:nvGrpSpPr>
          <p:grpSpPr>
            <a:xfrm>
              <a:off x="0" y="1200943"/>
              <a:ext cx="8839200" cy="5569970"/>
              <a:chOff x="76200" y="449830"/>
              <a:chExt cx="8839200" cy="5569970"/>
            </a:xfrm>
          </p:grpSpPr>
          <p:pic>
            <p:nvPicPr>
              <p:cNvPr id="7" name="Picture 6" descr="cavity resonance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449830"/>
                <a:ext cx="7086600" cy="437991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219200" y="5435025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Laser Frequency, </a:t>
                </a:r>
                <a:r>
                  <a:rPr lang="el-GR" sz="3200" dirty="0" smtClean="0"/>
                  <a:t>ν</a:t>
                </a:r>
                <a:endParaRPr lang="en-US" sz="32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52747" y="49530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(n+2)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747395" y="4953000"/>
                <a:ext cx="1371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(n+3)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391400" y="4953000"/>
                <a:ext cx="152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(n+4)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52547" y="4953000"/>
                <a:ext cx="15239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(n+1)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66054" y="4953000"/>
                <a:ext cx="1447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n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baseline="-25000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130084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301398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472712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644026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815340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6200" y="2252283"/>
                <a:ext cx="838200" cy="806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700"/>
                  </a:lnSpc>
                </a:pPr>
                <a:r>
                  <a:rPr lang="en-US" sz="3200" u="sng" dirty="0" err="1" smtClean="0"/>
                  <a:t>dT</a:t>
                </a:r>
                <a:endParaRPr lang="en-US" sz="3200" u="sng" dirty="0" smtClean="0"/>
              </a:p>
              <a:p>
                <a:pPr algn="ctr">
                  <a:lnSpc>
                    <a:spcPts val="2700"/>
                  </a:lnSpc>
                </a:pPr>
                <a:r>
                  <a:rPr lang="en-US" sz="3200" dirty="0" smtClean="0"/>
                  <a:t>d</a:t>
                </a:r>
                <a:r>
                  <a:rPr lang="el-GR" sz="3200" dirty="0" smtClean="0"/>
                  <a:t>ν</a:t>
                </a:r>
                <a:endParaRPr lang="en-US" sz="32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04747" y="3162482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0</a:t>
              </a:r>
              <a:endParaRPr lang="en-US" sz="24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-4473498" y="-381000"/>
            <a:ext cx="18062783" cy="7162800"/>
            <a:chOff x="-4473498" y="-381000"/>
            <a:chExt cx="18062783" cy="7162800"/>
          </a:xfrm>
        </p:grpSpPr>
        <p:grpSp>
          <p:nvGrpSpPr>
            <p:cNvPr id="21" name="Group 20"/>
            <p:cNvGrpSpPr/>
            <p:nvPr/>
          </p:nvGrpSpPr>
          <p:grpSpPr>
            <a:xfrm>
              <a:off x="-4473498" y="-381000"/>
              <a:ext cx="8483885" cy="7162800"/>
              <a:chOff x="304800" y="-381000"/>
              <a:chExt cx="8483885" cy="7162800"/>
            </a:xfrm>
          </p:grpSpPr>
          <p:pic>
            <p:nvPicPr>
              <p:cNvPr id="5" name="Picture 4" descr="one_resonance_peak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90600" y="685800"/>
                <a:ext cx="7798085" cy="4819650"/>
              </a:xfrm>
              <a:prstGeom prst="rect">
                <a:avLst/>
              </a:prstGeom>
            </p:spPr>
          </p:pic>
          <p:cxnSp>
            <p:nvCxnSpPr>
              <p:cNvPr id="7" name="Straight Connector 6"/>
              <p:cNvCxnSpPr>
                <a:stCxn id="5" idx="0"/>
                <a:endCxn id="5" idx="2"/>
              </p:cNvCxnSpPr>
              <p:nvPr/>
            </p:nvCxnSpPr>
            <p:spPr>
              <a:xfrm>
                <a:off x="4889643" y="685800"/>
                <a:ext cx="0" cy="4819650"/>
              </a:xfrm>
              <a:prstGeom prst="line">
                <a:avLst/>
              </a:prstGeom>
              <a:ln w="539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1143000" y="685800"/>
                <a:ext cx="3733800" cy="4800600"/>
              </a:xfrm>
              <a:prstGeom prst="rect">
                <a:avLst/>
              </a:prstGeom>
              <a:solidFill>
                <a:schemeClr val="tx1">
                  <a:alpha val="3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447800" y="6197025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Laser Frequency</a:t>
                </a:r>
                <a:endParaRPr lang="en-US" sz="3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169495" y="5634337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resonant</a:t>
                </a:r>
                <a:endParaRPr lang="en-US" sz="3200" baseline="-25000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flipV="1">
                <a:off x="4904281" y="550888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 rot="16200000">
                <a:off x="-2869912" y="2793712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Cavity Transmission</a:t>
                </a:r>
                <a:endParaRPr lang="en-US" sz="3200" dirty="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429000" y="5486400"/>
                <a:ext cx="723900" cy="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5676900" y="5486400"/>
                <a:ext cx="723900" cy="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5676900" y="1676400"/>
                <a:ext cx="723900" cy="128016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V="1">
                <a:off x="3429000" y="1676400"/>
                <a:ext cx="723900" cy="128016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5105400" y="-381000"/>
              <a:ext cx="8483885" cy="7162800"/>
              <a:chOff x="304800" y="-381000"/>
              <a:chExt cx="8483885" cy="7162800"/>
            </a:xfrm>
          </p:grpSpPr>
          <p:pic>
            <p:nvPicPr>
              <p:cNvPr id="24" name="Picture 23" descr="one_resonance_peak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90600" y="685800"/>
                <a:ext cx="7798085" cy="4819650"/>
              </a:xfrm>
              <a:prstGeom prst="rect">
                <a:avLst/>
              </a:prstGeom>
            </p:spPr>
          </p:pic>
          <p:cxnSp>
            <p:nvCxnSpPr>
              <p:cNvPr id="25" name="Straight Connector 24"/>
              <p:cNvCxnSpPr>
                <a:stCxn id="24" idx="0"/>
                <a:endCxn id="24" idx="2"/>
              </p:cNvCxnSpPr>
              <p:nvPr/>
            </p:nvCxnSpPr>
            <p:spPr>
              <a:xfrm>
                <a:off x="4889643" y="685800"/>
                <a:ext cx="0" cy="4819650"/>
              </a:xfrm>
              <a:prstGeom prst="line">
                <a:avLst/>
              </a:prstGeom>
              <a:ln w="539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>
                <a:off x="1143000" y="685800"/>
                <a:ext cx="3733800" cy="4800600"/>
              </a:xfrm>
              <a:prstGeom prst="rect">
                <a:avLst/>
              </a:prstGeom>
              <a:solidFill>
                <a:schemeClr val="tx1">
                  <a:alpha val="3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447800" y="6197025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Laser Frequency</a:t>
                </a:r>
                <a:endParaRPr lang="en-US" sz="32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169495" y="5634337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3200" dirty="0" smtClean="0"/>
                  <a:t>ν</a:t>
                </a:r>
                <a:r>
                  <a:rPr lang="en-US" sz="3200" baseline="-25000" dirty="0" smtClean="0"/>
                  <a:t>resonant</a:t>
                </a:r>
                <a:endParaRPr lang="en-US" sz="3200" baseline="-250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4904281" y="550888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 rot="16200000">
                <a:off x="-2869912" y="2793712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Cavity Transmission</a:t>
                </a:r>
                <a:endParaRPr lang="en-US" sz="3200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3429000" y="5486400"/>
                <a:ext cx="723900" cy="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5676900" y="5486400"/>
                <a:ext cx="723900" cy="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5638800" y="1676400"/>
                <a:ext cx="723900" cy="128016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3352800" y="1676400"/>
                <a:ext cx="723900" cy="1280160"/>
              </a:xfrm>
              <a:prstGeom prst="straightConnector1">
                <a:avLst/>
              </a:prstGeom>
              <a:ln w="73025" cap="rnd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-4202151" y="2862147"/>
            <a:ext cx="83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½ max</a:t>
            </a:r>
            <a:endParaRPr lang="en-US" sz="2800" dirty="0"/>
          </a:p>
        </p:txBody>
      </p:sp>
      <p:grpSp>
        <p:nvGrpSpPr>
          <p:cNvPr id="4" name="Group 21"/>
          <p:cNvGrpSpPr/>
          <p:nvPr/>
        </p:nvGrpSpPr>
        <p:grpSpPr>
          <a:xfrm>
            <a:off x="-4831378" y="-228600"/>
            <a:ext cx="9250978" cy="6934200"/>
            <a:chOff x="-335578" y="-827313"/>
            <a:chExt cx="9250978" cy="6934200"/>
          </a:xfrm>
        </p:grpSpPr>
        <p:pic>
          <p:nvPicPr>
            <p:cNvPr id="22" name="Picture 21" descr="cavity resonanc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3000" y="449830"/>
              <a:ext cx="7086600" cy="437991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219200" y="5435025"/>
              <a:ext cx="6934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Laser Frequency</a:t>
              </a:r>
              <a:endParaRPr lang="en-US" sz="3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52747" y="49530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(n+2)</a:t>
              </a:r>
              <a:r>
                <a:rPr lang="el-GR" sz="2800" dirty="0" smtClean="0"/>
                <a:t>ν</a:t>
              </a:r>
              <a:r>
                <a:rPr lang="en-US" sz="2800" baseline="-25000" dirty="0" smtClean="0"/>
                <a:t>FSR</a:t>
              </a:r>
              <a:endParaRPr lang="en-US" sz="2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91639" y="4953000"/>
              <a:ext cx="14916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(n+3)</a:t>
              </a:r>
              <a:r>
                <a:rPr lang="el-GR" sz="2800" dirty="0" smtClean="0"/>
                <a:t>ν</a:t>
              </a:r>
              <a:r>
                <a:rPr lang="en-US" sz="2800" baseline="-25000" dirty="0" smtClean="0"/>
                <a:t>FSR</a:t>
              </a:r>
              <a:endParaRPr lang="en-US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391400" y="4953000"/>
              <a:ext cx="152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(n+4)</a:t>
              </a:r>
              <a:r>
                <a:rPr lang="el-GR" sz="2800" dirty="0" smtClean="0"/>
                <a:t>ν</a:t>
              </a:r>
              <a:r>
                <a:rPr lang="en-US" sz="2800" baseline="-25000" dirty="0" smtClean="0"/>
                <a:t>FSR</a:t>
              </a:r>
              <a:endParaRPr lang="en-US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52547" y="4953000"/>
              <a:ext cx="15239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(n+1)</a:t>
              </a:r>
              <a:r>
                <a:rPr lang="el-GR" sz="2800" dirty="0" smtClean="0"/>
                <a:t>ν</a:t>
              </a:r>
              <a:r>
                <a:rPr lang="en-US" sz="2800" baseline="-25000" dirty="0" smtClean="0"/>
                <a:t>FSR</a:t>
              </a:r>
              <a:endParaRPr lang="en-US" sz="2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6054" y="4953000"/>
              <a:ext cx="1447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n</a:t>
              </a:r>
              <a:r>
                <a:rPr lang="el-GR" sz="2800" dirty="0"/>
                <a:t>ν</a:t>
              </a:r>
              <a:r>
                <a:rPr lang="en-US" sz="2800" baseline="-25000" dirty="0" smtClean="0"/>
                <a:t>FSR</a:t>
              </a:r>
              <a:endParaRPr lang="en-US" sz="2800" baseline="-250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1300840" y="4827549"/>
              <a:ext cx="0" cy="1828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013980" y="4827549"/>
              <a:ext cx="0" cy="1828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727120" y="4827549"/>
              <a:ext cx="0" cy="1828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440260" y="4827549"/>
              <a:ext cx="0" cy="1828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8153400" y="4827549"/>
              <a:ext cx="0" cy="1828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-3479512" y="2316621"/>
              <a:ext cx="6934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Cavity Transmission</a:t>
              </a:r>
              <a:endParaRPr lang="en-US" sz="3600" dirty="0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-1524000" y="1055649"/>
            <a:ext cx="1737360" cy="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-1303020" y="304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/>
              <a:t>ν</a:t>
            </a:r>
            <a:r>
              <a:rPr lang="en-US" sz="3600" baseline="-25000" dirty="0" smtClean="0"/>
              <a:t>FSR</a:t>
            </a:r>
            <a:endParaRPr lang="en-US" sz="3600" baseline="-250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685800" y="3352800"/>
            <a:ext cx="685800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69849" y="3352800"/>
            <a:ext cx="685800" cy="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-3384396" y="1261947"/>
            <a:ext cx="182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-3384396" y="5432502"/>
            <a:ext cx="182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-3384396" y="3347224"/>
            <a:ext cx="182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-4191000" y="995429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max</a:t>
            </a:r>
            <a:endParaRPr lang="en-US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533400" y="2514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/>
              <a:t>Δν</a:t>
            </a:r>
            <a:r>
              <a:rPr lang="en-US" sz="3600" baseline="-25000" dirty="0" err="1" smtClean="0"/>
              <a:t>cav</a:t>
            </a:r>
            <a:endParaRPr lang="en-US" sz="3600" baseline="-250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4617422" y="-228600"/>
            <a:ext cx="9250978" cy="6934200"/>
            <a:chOff x="-716578" y="-228600"/>
            <a:chExt cx="9250978" cy="6934200"/>
          </a:xfrm>
        </p:grpSpPr>
        <p:grpSp>
          <p:nvGrpSpPr>
            <p:cNvPr id="51" name="Group 21"/>
            <p:cNvGrpSpPr/>
            <p:nvPr/>
          </p:nvGrpSpPr>
          <p:grpSpPr>
            <a:xfrm>
              <a:off x="-716578" y="-228600"/>
              <a:ext cx="9250978" cy="6934200"/>
              <a:chOff x="-335578" y="-827313"/>
              <a:chExt cx="9250978" cy="6934200"/>
            </a:xfrm>
          </p:grpSpPr>
          <p:pic>
            <p:nvPicPr>
              <p:cNvPr id="57" name="Picture 56" descr="cavity resonance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143000" y="449830"/>
                <a:ext cx="7086600" cy="4379912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1219200" y="5435025"/>
                <a:ext cx="6934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Laser Frequency</a:t>
                </a:r>
                <a:endParaRPr lang="en-US" sz="36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852747" y="4953000"/>
                <a:ext cx="1752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(n+2)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649951" y="4953000"/>
                <a:ext cx="15678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(n+3)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391400" y="4953000"/>
                <a:ext cx="152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(n+4)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252547" y="4953000"/>
                <a:ext cx="1523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(n+1)</a:t>
                </a:r>
                <a:r>
                  <a:rPr lang="el-GR" sz="2800" dirty="0" smtClean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66054" y="495300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n</a:t>
                </a:r>
                <a:r>
                  <a:rPr lang="el-GR" sz="2800" dirty="0"/>
                  <a:t>ν</a:t>
                </a:r>
                <a:r>
                  <a:rPr lang="en-US" sz="2800" baseline="-25000" dirty="0" smtClean="0"/>
                  <a:t>FSR</a:t>
                </a:r>
                <a:endParaRPr lang="en-US" sz="2800" baseline="-25000" dirty="0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 flipV="1">
                <a:off x="130084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301398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472712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644026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815340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 rot="16200000">
                <a:off x="-3479512" y="2316621"/>
                <a:ext cx="6934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 smtClean="0"/>
                  <a:t>Cavity Transmission</a:t>
                </a:r>
                <a:endParaRPr lang="en-US" sz="3600" dirty="0"/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 flipV="1">
              <a:off x="730404" y="1261947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730404" y="5432502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30404" y="3347224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-4724400" y="457200"/>
            <a:ext cx="838200" cy="646331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71" name="TextBox 70"/>
          <p:cNvSpPr txBox="1"/>
          <p:nvPr/>
        </p:nvSpPr>
        <p:spPr>
          <a:xfrm>
            <a:off x="4800600" y="457200"/>
            <a:ext cx="838200" cy="646331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 smtClean="0"/>
              <a:t>b</a:t>
            </a:r>
            <a:endParaRPr lang="en-US" sz="3600" dirty="0"/>
          </a:p>
        </p:txBody>
      </p:sp>
      <p:sp>
        <p:nvSpPr>
          <p:cNvPr id="73" name="TextBox 72"/>
          <p:cNvSpPr txBox="1"/>
          <p:nvPr/>
        </p:nvSpPr>
        <p:spPr>
          <a:xfrm>
            <a:off x="-4191000" y="5154833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0</a:t>
            </a:r>
            <a:endParaRPr lang="en-US" sz="2800" dirty="0"/>
          </a:p>
        </p:txBody>
      </p:sp>
      <p:sp>
        <p:nvSpPr>
          <p:cNvPr id="74" name="TextBox 73"/>
          <p:cNvSpPr txBox="1"/>
          <p:nvPr/>
        </p:nvSpPr>
        <p:spPr>
          <a:xfrm>
            <a:off x="5257800" y="2857318"/>
            <a:ext cx="83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½ max</a:t>
            </a:r>
            <a:endParaRPr lang="en-US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5268951" y="990600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max</a:t>
            </a:r>
            <a:endParaRPr lang="en-US" sz="2800" dirty="0"/>
          </a:p>
        </p:txBody>
      </p:sp>
      <p:sp>
        <p:nvSpPr>
          <p:cNvPr id="76" name="TextBox 75"/>
          <p:cNvSpPr txBox="1"/>
          <p:nvPr/>
        </p:nvSpPr>
        <p:spPr>
          <a:xfrm>
            <a:off x="5268951" y="5150004"/>
            <a:ext cx="82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0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685800" y="-228600"/>
            <a:ext cx="9220200" cy="6934200"/>
            <a:chOff x="-685800" y="-228600"/>
            <a:chExt cx="9220200" cy="6934200"/>
          </a:xfrm>
        </p:grpSpPr>
        <p:grpSp>
          <p:nvGrpSpPr>
            <p:cNvPr id="2" name="Group 21"/>
            <p:cNvGrpSpPr/>
            <p:nvPr/>
          </p:nvGrpSpPr>
          <p:grpSpPr>
            <a:xfrm>
              <a:off x="-685800" y="-228600"/>
              <a:ext cx="9220200" cy="6934200"/>
              <a:chOff x="-304800" y="-827313"/>
              <a:chExt cx="9220200" cy="6934200"/>
            </a:xfrm>
          </p:grpSpPr>
          <p:pic>
            <p:nvPicPr>
              <p:cNvPr id="22" name="Picture 21" descr="cavity resonance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449830"/>
                <a:ext cx="7086600" cy="4379912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219200" y="5435025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Laser Frequency</a:t>
                </a:r>
                <a:endParaRPr lang="en-US" sz="32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852747" y="49530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(n+2)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747395" y="4953000"/>
                <a:ext cx="1371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(n+3)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391400" y="4953000"/>
                <a:ext cx="152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(n+4)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52547" y="4953000"/>
                <a:ext cx="15239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(n+1)</a:t>
                </a:r>
                <a:r>
                  <a:rPr lang="el-GR" sz="2400" dirty="0" smtClean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66054" y="4953000"/>
                <a:ext cx="1447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n</a:t>
                </a:r>
                <a:r>
                  <a:rPr lang="el-GR" sz="2400" dirty="0"/>
                  <a:t>ν</a:t>
                </a:r>
                <a:r>
                  <a:rPr lang="en-US" sz="2400" baseline="-25000" dirty="0" smtClean="0"/>
                  <a:t>FSR</a:t>
                </a:r>
                <a:endParaRPr lang="en-US" sz="2400" baseline="-250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130084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01398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472712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644026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8153400" y="4827549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 rot="16200000">
                <a:off x="-3479512" y="2347399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Cavity Transmission</a:t>
                </a:r>
                <a:endParaRPr lang="en-US" sz="3200" dirty="0"/>
              </a:p>
            </p:txBody>
          </p:sp>
        </p:grpSp>
        <p:cxnSp>
          <p:nvCxnSpPr>
            <p:cNvPr id="43" name="Straight Connector 42"/>
            <p:cNvCxnSpPr/>
            <p:nvPr/>
          </p:nvCxnSpPr>
          <p:spPr>
            <a:xfrm flipV="1">
              <a:off x="730404" y="1261947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730404" y="5432502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30404" y="3347224"/>
              <a:ext cx="1828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41249" y="1055649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76200" y="315817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½ max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176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62</cp:revision>
  <dcterms:created xsi:type="dcterms:W3CDTF">2014-06-19T14:53:11Z</dcterms:created>
  <dcterms:modified xsi:type="dcterms:W3CDTF">2014-08-18T22:57:20Z</dcterms:modified>
</cp:coreProperties>
</file>