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29FC"/>
    <a:srgbClr val="2B04BC"/>
    <a:srgbClr val="00682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86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760B-C774-441B-93A3-0373707456CC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219D4-9BBA-48A0-85F7-D9268EEDC4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760B-C774-441B-93A3-0373707456CC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219D4-9BBA-48A0-85F7-D9268EEDC4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760B-C774-441B-93A3-0373707456CC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219D4-9BBA-48A0-85F7-D9268EEDC4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760B-C774-441B-93A3-0373707456CC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219D4-9BBA-48A0-85F7-D9268EEDC4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760B-C774-441B-93A3-0373707456CC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219D4-9BBA-48A0-85F7-D9268EEDC4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760B-C774-441B-93A3-0373707456CC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219D4-9BBA-48A0-85F7-D9268EEDC4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760B-C774-441B-93A3-0373707456CC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219D4-9BBA-48A0-85F7-D9268EEDC4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760B-C774-441B-93A3-0373707456CC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219D4-9BBA-48A0-85F7-D9268EEDC4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760B-C774-441B-93A3-0373707456CC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219D4-9BBA-48A0-85F7-D9268EEDC4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760B-C774-441B-93A3-0373707456CC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219D4-9BBA-48A0-85F7-D9268EEDC4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760B-C774-441B-93A3-0373707456CC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219D4-9BBA-48A0-85F7-D9268EEDC4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4E760B-C774-441B-93A3-0373707456CC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219D4-9BBA-48A0-85F7-D9268EEDC44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ll groups.jpg"/>
          <p:cNvPicPr>
            <a:picLocks noChangeAspect="1"/>
          </p:cNvPicPr>
          <p:nvPr/>
        </p:nvPicPr>
        <p:blipFill>
          <a:blip r:embed="rId2" cstate="print"/>
          <a:srcRect l="25626" t="47500" r="40625" b="42500"/>
          <a:stretch>
            <a:fillRect/>
          </a:stretch>
        </p:blipFill>
        <p:spPr>
          <a:xfrm>
            <a:off x="3200400" y="1569720"/>
            <a:ext cx="2743200" cy="609600"/>
          </a:xfrm>
          <a:prstGeom prst="rect">
            <a:avLst/>
          </a:prstGeom>
          <a:ln w="44450" cap="rnd">
            <a:solidFill>
              <a:schemeClr val="bg1"/>
            </a:solidFill>
          </a:ln>
        </p:spPr>
      </p:pic>
      <p:pic>
        <p:nvPicPr>
          <p:cNvPr id="5" name="Picture 4" descr="1555 bunch.jpg"/>
          <p:cNvPicPr>
            <a:picLocks noChangeAspect="1"/>
          </p:cNvPicPr>
          <p:nvPr/>
        </p:nvPicPr>
        <p:blipFill>
          <a:blip r:embed="rId3" cstate="print"/>
          <a:srcRect l="50938" t="47500" r="31250" b="37500"/>
          <a:stretch>
            <a:fillRect/>
          </a:stretch>
        </p:blipFill>
        <p:spPr>
          <a:xfrm>
            <a:off x="2209800" y="3133825"/>
            <a:ext cx="1143000" cy="721895"/>
          </a:xfrm>
          <a:prstGeom prst="rect">
            <a:avLst/>
          </a:prstGeom>
          <a:ln w="44450" cap="rnd">
            <a:solidFill>
              <a:srgbClr val="00682F"/>
            </a:solidFill>
          </a:ln>
        </p:spPr>
      </p:pic>
      <p:pic>
        <p:nvPicPr>
          <p:cNvPr id="6" name="Picture 5" descr="807 bunch.jpg"/>
          <p:cNvPicPr>
            <a:picLocks noChangeAspect="1"/>
          </p:cNvPicPr>
          <p:nvPr/>
        </p:nvPicPr>
        <p:blipFill>
          <a:blip r:embed="rId4" cstate="print"/>
          <a:srcRect l="43438" t="51250" r="36875" b="37500"/>
          <a:stretch>
            <a:fillRect/>
          </a:stretch>
        </p:blipFill>
        <p:spPr>
          <a:xfrm>
            <a:off x="6934200" y="3228072"/>
            <a:ext cx="1244600" cy="533400"/>
          </a:xfrm>
          <a:prstGeom prst="rect">
            <a:avLst/>
          </a:prstGeom>
          <a:ln w="44450" cap="rnd">
            <a:solidFill>
              <a:srgbClr val="0C29FC"/>
            </a:solidFill>
          </a:ln>
        </p:spPr>
      </p:pic>
      <p:pic>
        <p:nvPicPr>
          <p:cNvPr id="7" name="Picture 6" descr="1064 bunch (1).jpg"/>
          <p:cNvPicPr>
            <a:picLocks noChangeAspect="1"/>
          </p:cNvPicPr>
          <p:nvPr/>
        </p:nvPicPr>
        <p:blipFill>
          <a:blip r:embed="rId5" cstate="print"/>
          <a:srcRect l="37813" t="52500" r="48125" b="38750"/>
          <a:stretch>
            <a:fillRect/>
          </a:stretch>
        </p:blipFill>
        <p:spPr>
          <a:xfrm>
            <a:off x="4457700" y="3174732"/>
            <a:ext cx="1371600" cy="640080"/>
          </a:xfrm>
          <a:prstGeom prst="rect">
            <a:avLst/>
          </a:prstGeom>
          <a:ln w="44450" cap="rnd">
            <a:solidFill>
              <a:srgbClr val="FF0000"/>
            </a:solidFill>
          </a:ln>
        </p:spPr>
      </p:pic>
      <p:pic>
        <p:nvPicPr>
          <p:cNvPr id="8" name="Picture 7" descr="IMG_1090.jpg"/>
          <p:cNvPicPr>
            <a:picLocks noChangeAspect="1"/>
          </p:cNvPicPr>
          <p:nvPr/>
        </p:nvPicPr>
        <p:blipFill rotWithShape="1">
          <a:blip r:embed="rId6" cstate="print"/>
          <a:srcRect l="2149" t="14291" r="62891" b="68865"/>
          <a:stretch/>
        </p:blipFill>
        <p:spPr>
          <a:xfrm>
            <a:off x="262736" y="5151120"/>
            <a:ext cx="3928264" cy="1097280"/>
          </a:xfrm>
          <a:prstGeom prst="rect">
            <a:avLst/>
          </a:prstGeom>
          <a:ln w="44450" cap="rnd">
            <a:solidFill>
              <a:srgbClr val="FF0000"/>
            </a:solidFill>
          </a:ln>
        </p:spPr>
      </p:pic>
      <p:pic>
        <p:nvPicPr>
          <p:cNvPr id="9" name="Picture 8" descr="IMG_1090.jpg"/>
          <p:cNvPicPr>
            <a:picLocks noChangeAspect="1"/>
          </p:cNvPicPr>
          <p:nvPr/>
        </p:nvPicPr>
        <p:blipFill rotWithShape="1">
          <a:blip r:embed="rId7" cstate="print"/>
          <a:srcRect l="1326" t="9175" r="61133" b="73980"/>
          <a:stretch/>
        </p:blipFill>
        <p:spPr>
          <a:xfrm>
            <a:off x="4648200" y="5151120"/>
            <a:ext cx="4218210" cy="1097280"/>
          </a:xfrm>
          <a:prstGeom prst="rect">
            <a:avLst/>
          </a:prstGeom>
          <a:ln w="44450" cap="rnd">
            <a:solidFill>
              <a:srgbClr val="0C29FC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0" y="274320"/>
            <a:ext cx="30065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FF"/>
                </a:solidFill>
              </a:rPr>
              <a:t>Second-Order </a:t>
            </a:r>
            <a:r>
              <a:rPr lang="en-US" sz="2000" dirty="0" smtClean="0">
                <a:solidFill>
                  <a:srgbClr val="FF00FF"/>
                </a:solidFill>
              </a:rPr>
              <a:t>Vibrational Stokes Group</a:t>
            </a:r>
          </a:p>
          <a:p>
            <a:pPr algn="ctr"/>
            <a:r>
              <a:rPr lang="en-US" sz="2000" i="1" dirty="0" smtClean="0">
                <a:solidFill>
                  <a:srgbClr val="FF00FF"/>
                </a:solidFill>
              </a:rPr>
              <a:t>(unable  to image)</a:t>
            </a:r>
            <a:r>
              <a:rPr lang="en-US" sz="2000" dirty="0" smtClean="0">
                <a:solidFill>
                  <a:srgbClr val="FF00FF"/>
                </a:solidFill>
              </a:rPr>
              <a:t> </a:t>
            </a:r>
            <a:endParaRPr lang="en-US" sz="2000" dirty="0">
              <a:solidFill>
                <a:srgbClr val="FF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46599" y="127337"/>
            <a:ext cx="19072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682F"/>
                </a:solidFill>
              </a:rPr>
              <a:t>First-</a:t>
            </a:r>
            <a:r>
              <a:rPr lang="en-US" sz="2000" dirty="0" smtClean="0">
                <a:solidFill>
                  <a:srgbClr val="00682F"/>
                </a:solidFill>
              </a:rPr>
              <a:t>Order</a:t>
            </a:r>
          </a:p>
          <a:p>
            <a:pPr algn="ctr"/>
            <a:r>
              <a:rPr lang="en-US" sz="2000" dirty="0" smtClean="0">
                <a:solidFill>
                  <a:srgbClr val="00682F"/>
                </a:solidFill>
              </a:rPr>
              <a:t>Vibrational </a:t>
            </a:r>
            <a:r>
              <a:rPr lang="en-US" sz="2000" dirty="0" smtClean="0">
                <a:solidFill>
                  <a:srgbClr val="00682F"/>
                </a:solidFill>
              </a:rPr>
              <a:t>Stokes Group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93924" y="582096"/>
            <a:ext cx="15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Pump Group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58000" y="428208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C29FC"/>
                </a:solidFill>
              </a:rPr>
              <a:t>Vibrational </a:t>
            </a:r>
          </a:p>
          <a:p>
            <a:pPr algn="ctr"/>
            <a:r>
              <a:rPr lang="en-US" sz="2000" dirty="0" smtClean="0">
                <a:solidFill>
                  <a:srgbClr val="0C29FC"/>
                </a:solidFill>
              </a:rPr>
              <a:t>Anti-Stokes Group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2971800" y="2026920"/>
            <a:ext cx="990602" cy="944880"/>
          </a:xfrm>
          <a:prstGeom prst="straightConnector1">
            <a:avLst/>
          </a:prstGeom>
          <a:ln w="31750">
            <a:solidFill>
              <a:srgbClr val="00682F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648200" y="2026920"/>
            <a:ext cx="457200" cy="944880"/>
          </a:xfrm>
          <a:prstGeom prst="straightConnector1">
            <a:avLst/>
          </a:prstGeom>
          <a:ln w="317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715000" y="2026920"/>
            <a:ext cx="1371600" cy="914400"/>
          </a:xfrm>
          <a:prstGeom prst="straightConnector1">
            <a:avLst/>
          </a:prstGeom>
          <a:ln w="31750">
            <a:solidFill>
              <a:srgbClr val="0C29FC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7" idx="2"/>
          </p:cNvCxnSpPr>
          <p:nvPr/>
        </p:nvCxnSpPr>
        <p:spPr>
          <a:xfrm flipH="1">
            <a:off x="3200400" y="3814812"/>
            <a:ext cx="1943100" cy="1061988"/>
          </a:xfrm>
          <a:prstGeom prst="straightConnector1">
            <a:avLst/>
          </a:prstGeom>
          <a:ln w="317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6" idx="2"/>
          </p:cNvCxnSpPr>
          <p:nvPr/>
        </p:nvCxnSpPr>
        <p:spPr>
          <a:xfrm flipH="1">
            <a:off x="6858000" y="3761472"/>
            <a:ext cx="698500" cy="1161048"/>
          </a:xfrm>
          <a:prstGeom prst="straightConnector1">
            <a:avLst/>
          </a:prstGeom>
          <a:ln w="31750">
            <a:solidFill>
              <a:srgbClr val="0C29FC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-230850" y="3022247"/>
            <a:ext cx="19072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Rotational </a:t>
            </a:r>
            <a:r>
              <a:rPr lang="en-US" sz="2400" dirty="0" smtClean="0"/>
              <a:t>Sidebands</a:t>
            </a:r>
            <a:endParaRPr lang="en-US" dirty="0" smtClean="0"/>
          </a:p>
        </p:txBody>
      </p:sp>
      <p:sp>
        <p:nvSpPr>
          <p:cNvPr id="20" name="Rectangle 19"/>
          <p:cNvSpPr/>
          <p:nvPr/>
        </p:nvSpPr>
        <p:spPr>
          <a:xfrm>
            <a:off x="1905000" y="3962400"/>
            <a:ext cx="16337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i="1" dirty="0" smtClean="0">
                <a:solidFill>
                  <a:srgbClr val="00682F"/>
                </a:solidFill>
              </a:rPr>
              <a:t>(unable  to </a:t>
            </a:r>
          </a:p>
          <a:p>
            <a:pPr algn="ctr"/>
            <a:r>
              <a:rPr lang="en-US" i="1" dirty="0" smtClean="0">
                <a:solidFill>
                  <a:srgbClr val="00682F"/>
                </a:solidFill>
              </a:rPr>
              <a:t>directly image)</a:t>
            </a:r>
            <a:r>
              <a:rPr lang="en-US" dirty="0" smtClean="0">
                <a:solidFill>
                  <a:srgbClr val="00682F"/>
                </a:solidFill>
              </a:rPr>
              <a:t> </a:t>
            </a:r>
            <a:endParaRPr lang="en-US" dirty="0">
              <a:solidFill>
                <a:srgbClr val="00682F"/>
              </a:solidFill>
            </a:endParaRPr>
          </a:p>
        </p:txBody>
      </p:sp>
      <p:sp>
        <p:nvSpPr>
          <p:cNvPr id="22" name="Left Brace 21"/>
          <p:cNvSpPr/>
          <p:nvPr/>
        </p:nvSpPr>
        <p:spPr>
          <a:xfrm>
            <a:off x="1524000" y="2895600"/>
            <a:ext cx="304800" cy="1143000"/>
          </a:xfrm>
          <a:prstGeom prst="leftBrac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23" name="Left Brace 22"/>
          <p:cNvSpPr/>
          <p:nvPr/>
        </p:nvSpPr>
        <p:spPr>
          <a:xfrm rot="10800000">
            <a:off x="8534400" y="2895600"/>
            <a:ext cx="304800" cy="1143000"/>
          </a:xfrm>
          <a:prstGeom prst="leftBrac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1503262" y="1289983"/>
            <a:ext cx="1925738" cy="508337"/>
          </a:xfrm>
          <a:prstGeom prst="straightConnector1">
            <a:avLst/>
          </a:prstGeom>
          <a:ln w="31750">
            <a:solidFill>
              <a:srgbClr val="FF00FF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4091650" y="1136094"/>
            <a:ext cx="8574" cy="509826"/>
          </a:xfrm>
          <a:prstGeom prst="straightConnector1">
            <a:avLst/>
          </a:prstGeom>
          <a:ln w="31750">
            <a:solidFill>
              <a:srgbClr val="00682F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4876800" y="982206"/>
            <a:ext cx="1079124" cy="770394"/>
          </a:xfrm>
          <a:prstGeom prst="straightConnector1">
            <a:avLst/>
          </a:prstGeom>
          <a:ln w="317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5715000" y="1136094"/>
            <a:ext cx="2286000" cy="692706"/>
          </a:xfrm>
          <a:prstGeom prst="straightConnector1">
            <a:avLst/>
          </a:prstGeom>
          <a:ln w="31750">
            <a:solidFill>
              <a:srgbClr val="0C29FC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26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16</cp:revision>
  <dcterms:created xsi:type="dcterms:W3CDTF">2014-07-14T19:59:43Z</dcterms:created>
  <dcterms:modified xsi:type="dcterms:W3CDTF">2014-07-14T21:51:46Z</dcterms:modified>
</cp:coreProperties>
</file>