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315200" cy="4114800"/>
  <p:notesSz cx="6858000" cy="9144000"/>
  <p:defaultTextStyle>
    <a:defPPr>
      <a:defRPr lang="en-US"/>
    </a:defPPr>
    <a:lvl1pPr marL="0" algn="l" defTabSz="339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9608" algn="l" defTabSz="339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9216" algn="l" defTabSz="339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18824" algn="l" defTabSz="339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58433" algn="l" defTabSz="339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98041" algn="l" defTabSz="339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37649" algn="l" defTabSz="339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77257" algn="l" defTabSz="339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16865" algn="l" defTabSz="339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20D7"/>
    <a:srgbClr val="1607D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194" autoAdjust="0"/>
  </p:normalViewPr>
  <p:slideViewPr>
    <p:cSldViewPr snapToGrid="0" snapToObjects="1">
      <p:cViewPr>
        <p:scale>
          <a:sx n="66" d="100"/>
          <a:sy n="66" d="100"/>
        </p:scale>
        <p:origin x="-3174" y="-1134"/>
      </p:cViewPr>
      <p:guideLst>
        <p:guide orient="horz" pos="1296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278256"/>
            <a:ext cx="6217920" cy="8820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2331720"/>
            <a:ext cx="5120640" cy="1051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9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9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58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9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7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16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1878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849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" y="164783"/>
            <a:ext cx="1645920" cy="35109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164783"/>
            <a:ext cx="4815840" cy="351091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607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4756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2644141"/>
            <a:ext cx="6217920" cy="81724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1744028"/>
            <a:ext cx="6217920" cy="900113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96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7921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882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5843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9804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3764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7725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71686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842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960121"/>
            <a:ext cx="3230880" cy="271557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960121"/>
            <a:ext cx="3230880" cy="271557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774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921068"/>
            <a:ext cx="3232150" cy="38385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9608" indent="0">
              <a:buNone/>
              <a:defRPr sz="1500" b="1"/>
            </a:lvl2pPr>
            <a:lvl3pPr marL="679216" indent="0">
              <a:buNone/>
              <a:defRPr sz="1300" b="1"/>
            </a:lvl3pPr>
            <a:lvl4pPr marL="1018824" indent="0">
              <a:buNone/>
              <a:defRPr sz="1200" b="1"/>
            </a:lvl4pPr>
            <a:lvl5pPr marL="1358433" indent="0">
              <a:buNone/>
              <a:defRPr sz="1200" b="1"/>
            </a:lvl5pPr>
            <a:lvl6pPr marL="1698041" indent="0">
              <a:buNone/>
              <a:defRPr sz="1200" b="1"/>
            </a:lvl6pPr>
            <a:lvl7pPr marL="2037649" indent="0">
              <a:buNone/>
              <a:defRPr sz="1200" b="1"/>
            </a:lvl7pPr>
            <a:lvl8pPr marL="2377257" indent="0">
              <a:buNone/>
              <a:defRPr sz="1200" b="1"/>
            </a:lvl8pPr>
            <a:lvl9pPr marL="2716865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1304925"/>
            <a:ext cx="3232150" cy="237077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0" y="921068"/>
            <a:ext cx="3233420" cy="38385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9608" indent="0">
              <a:buNone/>
              <a:defRPr sz="1500" b="1"/>
            </a:lvl2pPr>
            <a:lvl3pPr marL="679216" indent="0">
              <a:buNone/>
              <a:defRPr sz="1300" b="1"/>
            </a:lvl3pPr>
            <a:lvl4pPr marL="1018824" indent="0">
              <a:buNone/>
              <a:defRPr sz="1200" b="1"/>
            </a:lvl4pPr>
            <a:lvl5pPr marL="1358433" indent="0">
              <a:buNone/>
              <a:defRPr sz="1200" b="1"/>
            </a:lvl5pPr>
            <a:lvl6pPr marL="1698041" indent="0">
              <a:buNone/>
              <a:defRPr sz="1200" b="1"/>
            </a:lvl6pPr>
            <a:lvl7pPr marL="2037649" indent="0">
              <a:buNone/>
              <a:defRPr sz="1200" b="1"/>
            </a:lvl7pPr>
            <a:lvl8pPr marL="2377257" indent="0">
              <a:buNone/>
              <a:defRPr sz="1200" b="1"/>
            </a:lvl8pPr>
            <a:lvl9pPr marL="2716865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0" y="1304925"/>
            <a:ext cx="3233420" cy="237077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8072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417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1561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163830"/>
            <a:ext cx="2406650" cy="69723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163831"/>
            <a:ext cx="4089400" cy="351186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861061"/>
            <a:ext cx="2406650" cy="2814638"/>
          </a:xfrm>
        </p:spPr>
        <p:txBody>
          <a:bodyPr/>
          <a:lstStyle>
            <a:lvl1pPr marL="0" indent="0">
              <a:buNone/>
              <a:defRPr sz="1000"/>
            </a:lvl1pPr>
            <a:lvl2pPr marL="339608" indent="0">
              <a:buNone/>
              <a:defRPr sz="900"/>
            </a:lvl2pPr>
            <a:lvl3pPr marL="679216" indent="0">
              <a:buNone/>
              <a:defRPr sz="700"/>
            </a:lvl3pPr>
            <a:lvl4pPr marL="1018824" indent="0">
              <a:buNone/>
              <a:defRPr sz="700"/>
            </a:lvl4pPr>
            <a:lvl5pPr marL="1358433" indent="0">
              <a:buNone/>
              <a:defRPr sz="700"/>
            </a:lvl5pPr>
            <a:lvl6pPr marL="1698041" indent="0">
              <a:buNone/>
              <a:defRPr sz="700"/>
            </a:lvl6pPr>
            <a:lvl7pPr marL="2037649" indent="0">
              <a:buNone/>
              <a:defRPr sz="700"/>
            </a:lvl7pPr>
            <a:lvl8pPr marL="2377257" indent="0">
              <a:buNone/>
              <a:defRPr sz="700"/>
            </a:lvl8pPr>
            <a:lvl9pPr marL="2716865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3313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2880360"/>
            <a:ext cx="4389120" cy="34004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367665"/>
            <a:ext cx="4389120" cy="2468880"/>
          </a:xfrm>
        </p:spPr>
        <p:txBody>
          <a:bodyPr/>
          <a:lstStyle>
            <a:lvl1pPr marL="0" indent="0">
              <a:buNone/>
              <a:defRPr sz="2400"/>
            </a:lvl1pPr>
            <a:lvl2pPr marL="339608" indent="0">
              <a:buNone/>
              <a:defRPr sz="2100"/>
            </a:lvl2pPr>
            <a:lvl3pPr marL="679216" indent="0">
              <a:buNone/>
              <a:defRPr sz="1800"/>
            </a:lvl3pPr>
            <a:lvl4pPr marL="1018824" indent="0">
              <a:buNone/>
              <a:defRPr sz="1500"/>
            </a:lvl4pPr>
            <a:lvl5pPr marL="1358433" indent="0">
              <a:buNone/>
              <a:defRPr sz="1500"/>
            </a:lvl5pPr>
            <a:lvl6pPr marL="1698041" indent="0">
              <a:buNone/>
              <a:defRPr sz="1500"/>
            </a:lvl6pPr>
            <a:lvl7pPr marL="2037649" indent="0">
              <a:buNone/>
              <a:defRPr sz="1500"/>
            </a:lvl7pPr>
            <a:lvl8pPr marL="2377257" indent="0">
              <a:buNone/>
              <a:defRPr sz="1500"/>
            </a:lvl8pPr>
            <a:lvl9pPr marL="271686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3220403"/>
            <a:ext cx="4389120" cy="482918"/>
          </a:xfrm>
        </p:spPr>
        <p:txBody>
          <a:bodyPr/>
          <a:lstStyle>
            <a:lvl1pPr marL="0" indent="0">
              <a:buNone/>
              <a:defRPr sz="1000"/>
            </a:lvl1pPr>
            <a:lvl2pPr marL="339608" indent="0">
              <a:buNone/>
              <a:defRPr sz="900"/>
            </a:lvl2pPr>
            <a:lvl3pPr marL="679216" indent="0">
              <a:buNone/>
              <a:defRPr sz="700"/>
            </a:lvl3pPr>
            <a:lvl4pPr marL="1018824" indent="0">
              <a:buNone/>
              <a:defRPr sz="700"/>
            </a:lvl4pPr>
            <a:lvl5pPr marL="1358433" indent="0">
              <a:buNone/>
              <a:defRPr sz="700"/>
            </a:lvl5pPr>
            <a:lvl6pPr marL="1698041" indent="0">
              <a:buNone/>
              <a:defRPr sz="700"/>
            </a:lvl6pPr>
            <a:lvl7pPr marL="2037649" indent="0">
              <a:buNone/>
              <a:defRPr sz="700"/>
            </a:lvl7pPr>
            <a:lvl8pPr marL="2377257" indent="0">
              <a:buNone/>
              <a:defRPr sz="700"/>
            </a:lvl8pPr>
            <a:lvl9pPr marL="2716865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8273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164783"/>
            <a:ext cx="6583680" cy="685800"/>
          </a:xfrm>
          <a:prstGeom prst="rect">
            <a:avLst/>
          </a:prstGeom>
        </p:spPr>
        <p:txBody>
          <a:bodyPr vert="horz" lIns="67922" tIns="33961" rIns="67922" bIns="3396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960121"/>
            <a:ext cx="6583680" cy="2715578"/>
          </a:xfrm>
          <a:prstGeom prst="rect">
            <a:avLst/>
          </a:prstGeom>
        </p:spPr>
        <p:txBody>
          <a:bodyPr vert="horz" lIns="67922" tIns="33961" rIns="67922" bIns="339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3813811"/>
            <a:ext cx="1706880" cy="219075"/>
          </a:xfrm>
          <a:prstGeom prst="rect">
            <a:avLst/>
          </a:prstGeom>
        </p:spPr>
        <p:txBody>
          <a:bodyPr vert="horz" lIns="67922" tIns="33961" rIns="67922" bIns="33961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CA869-0E79-F640-B478-7A53ECD2AB3B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3813811"/>
            <a:ext cx="2316480" cy="219075"/>
          </a:xfrm>
          <a:prstGeom prst="rect">
            <a:avLst/>
          </a:prstGeom>
        </p:spPr>
        <p:txBody>
          <a:bodyPr vert="horz" lIns="67922" tIns="33961" rIns="67922" bIns="33961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3813811"/>
            <a:ext cx="1706880" cy="219075"/>
          </a:xfrm>
          <a:prstGeom prst="rect">
            <a:avLst/>
          </a:prstGeom>
        </p:spPr>
        <p:txBody>
          <a:bodyPr vert="horz" lIns="67922" tIns="33961" rIns="67922" bIns="3396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5C359-5045-DB4F-9975-E0AE84CC09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668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9608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706" indent="-254706" algn="l" defTabSz="33960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1863" indent="-212255" algn="l" defTabSz="339608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20" indent="-169804" algn="l" defTabSz="339608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629" indent="-169804" algn="l" defTabSz="339608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8237" indent="-169804" algn="l" defTabSz="339608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67845" indent="-169804" algn="l" defTabSz="339608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07453" indent="-169804" algn="l" defTabSz="339608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47061" indent="-169804" algn="l" defTabSz="339608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86669" indent="-169804" algn="l" defTabSz="339608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96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9608" algn="l" defTabSz="3396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9216" algn="l" defTabSz="3396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8824" algn="l" defTabSz="3396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58433" algn="l" defTabSz="3396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98041" algn="l" defTabSz="3396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37649" algn="l" defTabSz="3396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77257" algn="l" defTabSz="3396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16865" algn="l" defTabSz="3396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-1805922" y="301222"/>
            <a:ext cx="5486400" cy="3891282"/>
            <a:chOff x="-1341474" y="334838"/>
            <a:chExt cx="5486400" cy="3891282"/>
          </a:xfrm>
        </p:grpSpPr>
        <p:grpSp>
          <p:nvGrpSpPr>
            <p:cNvPr id="40" name="Group 39"/>
            <p:cNvGrpSpPr/>
            <p:nvPr/>
          </p:nvGrpSpPr>
          <p:grpSpPr>
            <a:xfrm>
              <a:off x="-1341474" y="334838"/>
              <a:ext cx="5486400" cy="3657600"/>
              <a:chOff x="0" y="880938"/>
              <a:chExt cx="5486400" cy="3657600"/>
            </a:xfrm>
          </p:grpSpPr>
          <p:pic>
            <p:nvPicPr>
              <p:cNvPr id="41" name="Picture 40" descr="THz_profile_mesh_plot2.jpg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0" y="880938"/>
                <a:ext cx="5486400" cy="3657600"/>
              </a:xfrm>
              <a:prstGeom prst="rect">
                <a:avLst/>
              </a:prstGeom>
            </p:spPr>
          </p:pic>
          <p:sp>
            <p:nvSpPr>
              <p:cNvPr id="42" name="Rectangle 41"/>
              <p:cNvSpPr/>
              <p:nvPr/>
            </p:nvSpPr>
            <p:spPr>
              <a:xfrm>
                <a:off x="584203" y="4165600"/>
                <a:ext cx="4546600" cy="2878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 rot="5400000" flipV="1">
                <a:off x="-992706" y="2487075"/>
                <a:ext cx="3170765" cy="2878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4" name="Straight Arrow Connector 43"/>
            <p:cNvCxnSpPr/>
            <p:nvPr/>
          </p:nvCxnSpPr>
          <p:spPr>
            <a:xfrm>
              <a:off x="-604864" y="3738438"/>
              <a:ext cx="4241790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098535" y="3702900"/>
              <a:ext cx="8883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latin typeface="+mj-lt"/>
                  <a:cs typeface="Arial"/>
                </a:rPr>
                <a:t>2 cm</a:t>
              </a:r>
              <a:endParaRPr lang="en-US" sz="2800" dirty="0">
                <a:latin typeface="+mj-lt"/>
                <a:cs typeface="Arial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-774194" y="605368"/>
              <a:ext cx="0" cy="3017519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 rot="16200000">
              <a:off x="-1605475" y="1821740"/>
              <a:ext cx="11961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latin typeface="+mj-lt"/>
                  <a:cs typeface="Arial"/>
                </a:rPr>
                <a:t>50 cm</a:t>
              </a:r>
              <a:endParaRPr lang="en-US" sz="3200" dirty="0">
                <a:latin typeface="+mj-lt"/>
                <a:cs typeface="Arial"/>
              </a:endParaRPr>
            </a:p>
          </p:txBody>
        </p:sp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1934" t="20000" b="20000"/>
            <a:stretch>
              <a:fillRect/>
            </a:stretch>
          </p:blipFill>
          <p:spPr bwMode="auto">
            <a:xfrm rot="16200000">
              <a:off x="2856892" y="2806831"/>
              <a:ext cx="1126067" cy="160867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  <p:grpSp>
          <p:nvGrpSpPr>
            <p:cNvPr id="16" name="Group 15"/>
            <p:cNvGrpSpPr/>
            <p:nvPr/>
          </p:nvGrpSpPr>
          <p:grpSpPr>
            <a:xfrm>
              <a:off x="2666955" y="2230009"/>
              <a:ext cx="492048" cy="1314510"/>
              <a:chOff x="39014432" y="28792582"/>
              <a:chExt cx="492048" cy="131451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39014432" y="28792582"/>
                <a:ext cx="461665" cy="1314510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US" sz="1800" b="1" dirty="0" smtClean="0">
                    <a:solidFill>
                      <a:schemeClr val="bg1"/>
                    </a:solidFill>
                    <a:latin typeface="+mj-lt"/>
                  </a:rPr>
                  <a:t>Intensity</a:t>
                </a:r>
                <a:endParaRPr lang="en-US" sz="18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9506480" y="28992637"/>
                <a:ext cx="0" cy="914400"/>
              </a:xfrm>
              <a:prstGeom prst="straightConnector1">
                <a:avLst/>
              </a:prstGeom>
              <a:ln w="31750" cap="sq">
                <a:solidFill>
                  <a:schemeClr val="bg1"/>
                </a:solidFill>
                <a:round/>
                <a:headEnd type="none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/>
          <p:cNvGrpSpPr/>
          <p:nvPr/>
        </p:nvGrpSpPr>
        <p:grpSpPr>
          <a:xfrm>
            <a:off x="4708372" y="304550"/>
            <a:ext cx="5300928" cy="3884627"/>
            <a:chOff x="5216362" y="267606"/>
            <a:chExt cx="5300928" cy="3884627"/>
          </a:xfrm>
        </p:grpSpPr>
        <p:grpSp>
          <p:nvGrpSpPr>
            <p:cNvPr id="48" name="Group 47"/>
            <p:cNvGrpSpPr/>
            <p:nvPr/>
          </p:nvGrpSpPr>
          <p:grpSpPr>
            <a:xfrm>
              <a:off x="5216362" y="267606"/>
              <a:ext cx="5122364" cy="3884627"/>
              <a:chOff x="5231887" y="708218"/>
              <a:chExt cx="3402893" cy="2473512"/>
            </a:xfrm>
          </p:grpSpPr>
          <p:sp>
            <p:nvSpPr>
              <p:cNvPr id="49" name="Rectangle 48"/>
              <p:cNvSpPr>
                <a:spLocks noChangeAspect="1"/>
              </p:cNvSpPr>
              <p:nvPr/>
            </p:nvSpPr>
            <p:spPr>
              <a:xfrm>
                <a:off x="5498778" y="733471"/>
                <a:ext cx="3136002" cy="220366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0" name="Picture 49" descr="2D_THz_line_profile_plot1.pct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0678" b="12076"/>
              <a:stretch>
                <a:fillRect/>
              </a:stretch>
            </p:blipFill>
            <p:spPr>
              <a:xfrm>
                <a:off x="6074066" y="708218"/>
                <a:ext cx="2546328" cy="1770976"/>
              </a:xfrm>
              <a:prstGeom prst="rect">
                <a:avLst/>
              </a:prstGeom>
            </p:spPr>
          </p:pic>
          <p:sp>
            <p:nvSpPr>
              <p:cNvPr id="51" name="TextBox 50"/>
              <p:cNvSpPr txBox="1"/>
              <p:nvPr/>
            </p:nvSpPr>
            <p:spPr>
              <a:xfrm>
                <a:off x="6148012" y="2652598"/>
                <a:ext cx="2360215" cy="529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+mj-lt"/>
                    <a:cs typeface="Times"/>
                  </a:rPr>
                  <a:t>Displacement from </a:t>
                </a:r>
              </a:p>
              <a:p>
                <a:pPr algn="ctr"/>
                <a:r>
                  <a:rPr lang="en-US" sz="2400" dirty="0" smtClean="0">
                    <a:latin typeface="+mj-lt"/>
                    <a:cs typeface="Times"/>
                  </a:rPr>
                  <a:t>Optical Axis </a:t>
                </a:r>
                <a:r>
                  <a:rPr lang="en-US" sz="2400" dirty="0" smtClean="0">
                    <a:latin typeface="+mj-lt"/>
                    <a:cs typeface="Times"/>
                  </a:rPr>
                  <a:t>(cm)</a:t>
                </a:r>
                <a:endParaRPr lang="en-US" sz="2400" dirty="0">
                  <a:latin typeface="+mj-lt"/>
                  <a:cs typeface="Times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rot="16200000">
                <a:off x="4682758" y="1337124"/>
                <a:ext cx="1691199" cy="592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latin typeface="+mj-lt"/>
                    <a:cs typeface="Times"/>
                  </a:rPr>
                  <a:t>Intensity </a:t>
                </a:r>
                <a:endParaRPr lang="en-US" sz="3200" dirty="0" smtClean="0">
                  <a:latin typeface="+mj-lt"/>
                  <a:cs typeface="Times"/>
                </a:endParaRPr>
              </a:p>
              <a:p>
                <a:pPr algn="ctr"/>
                <a:r>
                  <a:rPr lang="en-US" sz="2000" dirty="0" smtClean="0">
                    <a:latin typeface="+mj-lt"/>
                    <a:cs typeface="Times"/>
                  </a:rPr>
                  <a:t>(arbitrary units)</a:t>
                </a:r>
                <a:endParaRPr lang="en-US" sz="2000" dirty="0">
                  <a:latin typeface="+mj-lt"/>
                  <a:cs typeface="Times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5867888" y="320075"/>
              <a:ext cx="7074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/>
                <a:t>1</a:t>
              </a:r>
              <a:endParaRPr lang="en-US" sz="2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67888" y="1527385"/>
              <a:ext cx="7074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/>
                <a:t>.5</a:t>
              </a:r>
              <a:endParaRPr lang="en-US" sz="2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67888" y="2730220"/>
              <a:ext cx="7074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/>
                <a:t>0</a:t>
              </a:r>
              <a:endParaRPr lang="en-US" sz="2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28308" y="2961052"/>
              <a:ext cx="7074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-1</a:t>
              </a:r>
              <a:endParaRPr lang="en-US" sz="2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14896" y="2961052"/>
              <a:ext cx="7074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-.5</a:t>
              </a:r>
              <a:endParaRPr lang="en-US" sz="2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21506" y="2961052"/>
              <a:ext cx="7074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0</a:t>
              </a:r>
              <a:endParaRPr lang="en-US" sz="2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925828" y="2961052"/>
              <a:ext cx="7074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.5</a:t>
              </a:r>
              <a:endParaRPr lang="en-US" sz="2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809798" y="2961052"/>
              <a:ext cx="7074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1</a:t>
              </a:r>
              <a:endParaRPr lang="en-US" sz="2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983884" y="532798"/>
              <a:ext cx="12598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720D7"/>
                  </a:solidFill>
                </a:rPr>
                <a:t>Gaussian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Beam Profile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8790684" y="694656"/>
              <a:ext cx="196830" cy="0"/>
            </a:xfrm>
            <a:prstGeom prst="line">
              <a:avLst/>
            </a:prstGeom>
            <a:ln>
              <a:solidFill>
                <a:srgbClr val="0720D7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790684" y="948654"/>
              <a:ext cx="196830" cy="0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>
            <a:spLocks noChangeAspect="1"/>
          </p:cNvSpPr>
          <p:nvPr/>
        </p:nvSpPr>
        <p:spPr>
          <a:xfrm>
            <a:off x="-2316693" y="339528"/>
            <a:ext cx="528065" cy="450277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a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  <p:sp>
        <p:nvSpPr>
          <p:cNvPr id="39" name="TextBox 38"/>
          <p:cNvSpPr txBox="1">
            <a:spLocks noChangeAspect="1"/>
          </p:cNvSpPr>
          <p:nvPr/>
        </p:nvSpPr>
        <p:spPr>
          <a:xfrm>
            <a:off x="4114920" y="339528"/>
            <a:ext cx="528065" cy="450277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/>
              <a:t>b</a:t>
            </a:r>
            <a:endParaRPr lang="en-US" sz="3200" baseline="-25000" dirty="0">
              <a:solidFill>
                <a:srgbClr val="006C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164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34</Words>
  <Application>Microsoft Office PowerPoint</Application>
  <PresentationFormat>Custom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Deniz Yavuz</dc:creator>
  <cp:lastModifiedBy>Lab User</cp:lastModifiedBy>
  <cp:revision>18</cp:revision>
  <dcterms:created xsi:type="dcterms:W3CDTF">2012-08-02T05:00:56Z</dcterms:created>
  <dcterms:modified xsi:type="dcterms:W3CDTF">2014-07-21T19:29:36Z</dcterms:modified>
</cp:coreProperties>
</file>