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8CE4A"/>
    <a:srgbClr val="AA6F06"/>
    <a:srgbClr val="71A2DD"/>
    <a:srgbClr val="F07510"/>
    <a:srgbClr val="1FF80E"/>
    <a:srgbClr val="EE18C5"/>
    <a:srgbClr val="0000FF"/>
    <a:srgbClr val="BA7A06"/>
    <a:srgbClr val="D38A07"/>
    <a:srgbClr val="F7A50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89" autoAdjust="0"/>
    <p:restoredTop sz="94203" autoAdjust="0"/>
  </p:normalViewPr>
  <p:slideViewPr>
    <p:cSldViewPr>
      <p:cViewPr varScale="1">
        <p:scale>
          <a:sx n="106" d="100"/>
          <a:sy n="106" d="100"/>
        </p:scale>
        <p:origin x="-21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49"/>
          <p:cNvGrpSpPr/>
          <p:nvPr/>
        </p:nvGrpSpPr>
        <p:grpSpPr>
          <a:xfrm>
            <a:off x="-5490754" y="2608977"/>
            <a:ext cx="3749040" cy="4005072"/>
            <a:chOff x="3352800" y="685800"/>
            <a:chExt cx="2009042" cy="2146397"/>
          </a:xfrm>
        </p:grpSpPr>
        <p:pic>
          <p:nvPicPr>
            <p:cNvPr id="19" name="Picture 18" descr="785sim paper no label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52800" y="1381223"/>
              <a:ext cx="2009042" cy="145097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48"/>
          <p:cNvGrpSpPr>
            <a:grpSpLocks noChangeAspect="1"/>
          </p:cNvGrpSpPr>
          <p:nvPr/>
        </p:nvGrpSpPr>
        <p:grpSpPr>
          <a:xfrm>
            <a:off x="-92601" y="2607451"/>
            <a:ext cx="3750201" cy="4006598"/>
            <a:chOff x="3352800" y="685800"/>
            <a:chExt cx="2009042" cy="2146398"/>
          </a:xfrm>
        </p:grpSpPr>
        <p:pic>
          <p:nvPicPr>
            <p:cNvPr id="22" name="Picture 21" descr="785sim paper no label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52800" y="1381223"/>
              <a:ext cx="2009042" cy="1450975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754084" y="2015106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785 nm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2754084" y="1366427"/>
            <a:ext cx="2122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1026 nm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2754084" y="2661827"/>
            <a:ext cx="181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636 nm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-2209800" y="38201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1560 nm Stokes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4376058" y="354427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Intensity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-4267200" y="6243935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785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132114" y="6233049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785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2394856" y="6233049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1026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-119742" y="6233049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636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-1752600" y="5775849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Wavelength</a:t>
            </a:r>
          </a:p>
          <a:p>
            <a:pPr algn="ctr"/>
            <a:r>
              <a:rPr lang="en-US" sz="2400" dirty="0" smtClean="0"/>
              <a:t>(nm)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12372" y="354427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Intensity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-1987037" y="1401334"/>
            <a:ext cx="2133600" cy="1588"/>
          </a:xfrm>
          <a:prstGeom prst="straightConnector1">
            <a:avLst/>
          </a:prstGeom>
          <a:ln w="215900" cap="rnd">
            <a:solidFill>
              <a:srgbClr val="FF0000"/>
            </a:solidFill>
            <a:headEnd type="arrow"/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-1987037" y="3153934"/>
            <a:ext cx="2133600" cy="1588"/>
          </a:xfrm>
          <a:prstGeom prst="straightConnector1">
            <a:avLst/>
          </a:prstGeom>
          <a:ln w="215900" cap="rnd">
            <a:solidFill>
              <a:srgbClr val="0000FF"/>
            </a:solidFill>
            <a:headEnd type="arrow"/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-2215637" y="564722"/>
            <a:ext cx="2590800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3" name="Group 35"/>
          <p:cNvGrpSpPr/>
          <p:nvPr/>
        </p:nvGrpSpPr>
        <p:grpSpPr>
          <a:xfrm>
            <a:off x="-2329937" y="717122"/>
            <a:ext cx="2819400" cy="2971800"/>
            <a:chOff x="2590800" y="5181599"/>
            <a:chExt cx="2819400" cy="1371600"/>
          </a:xfrm>
        </p:grpSpPr>
        <p:sp>
          <p:nvSpPr>
            <p:cNvPr id="44" name="Flowchart: Stored Data 17"/>
            <p:cNvSpPr/>
            <p:nvPr/>
          </p:nvSpPr>
          <p:spPr>
            <a:xfrm>
              <a:off x="2590800" y="5181599"/>
              <a:ext cx="304800" cy="137160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Flowchart: Stored Data 44"/>
            <p:cNvSpPr/>
            <p:nvPr/>
          </p:nvSpPr>
          <p:spPr>
            <a:xfrm rot="10800000">
              <a:off x="5105400" y="5181599"/>
              <a:ext cx="304800" cy="137160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46" name="Straight Arrow Connector 45"/>
          <p:cNvCxnSpPr/>
          <p:nvPr/>
        </p:nvCxnSpPr>
        <p:spPr>
          <a:xfrm>
            <a:off x="-1910837" y="2278428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51114" y="2284666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-4582886" y="2284666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51114" y="2926922"/>
            <a:ext cx="1981200" cy="0"/>
          </a:xfrm>
          <a:prstGeom prst="straightConnector1">
            <a:avLst/>
          </a:prstGeom>
          <a:ln w="88900" cap="rnd">
            <a:solidFill>
              <a:srgbClr val="AA6F06"/>
            </a:solidFill>
            <a:prstDash val="sysDash"/>
            <a:tailEnd type="arrow"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51114" y="1631522"/>
            <a:ext cx="1981200" cy="0"/>
          </a:xfrm>
          <a:prstGeom prst="straightConnector1">
            <a:avLst/>
          </a:prstGeom>
          <a:ln w="88900" cap="rnd">
            <a:solidFill>
              <a:srgbClr val="71A2DD"/>
            </a:solidFill>
            <a:prstDash val="sysDash"/>
            <a:tailEnd type="arrow"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6019800" y="2019571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785 nm</a:t>
            </a:r>
            <a:endParaRPr lang="en-US" sz="2800" dirty="0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-6934200" y="86381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a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53" name="TextBox 52"/>
          <p:cNvSpPr txBox="1">
            <a:spLocks noChangeAspect="1"/>
          </p:cNvSpPr>
          <p:nvPr/>
        </p:nvSpPr>
        <p:spPr>
          <a:xfrm>
            <a:off x="5029200" y="86381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b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4572000" y="152400"/>
            <a:ext cx="0" cy="62484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3"/>
          <p:cNvGrpSpPr/>
          <p:nvPr/>
        </p:nvGrpSpPr>
        <p:grpSpPr>
          <a:xfrm>
            <a:off x="6553200" y="370340"/>
            <a:ext cx="7900988" cy="6259060"/>
            <a:chOff x="3276600" y="655320"/>
            <a:chExt cx="7900988" cy="6259060"/>
          </a:xfrm>
        </p:grpSpPr>
        <p:graphicFrame>
          <p:nvGraphicFramePr>
            <p:cNvPr id="57" name="Object 3"/>
            <p:cNvGraphicFramePr>
              <a:graphicFrameLocks noChangeAspect="1"/>
            </p:cNvGraphicFramePr>
            <p:nvPr/>
          </p:nvGraphicFramePr>
          <p:xfrm>
            <a:off x="8283575" y="4212455"/>
            <a:ext cx="2894013" cy="933450"/>
          </p:xfrm>
          <a:graphic>
            <a:graphicData uri="http://schemas.openxmlformats.org/presentationml/2006/ole">
              <p:oleObj spid="_x0000_s16388" name="Equation" r:id="rId5" imgW="787320" imgH="253800" progId="Equation.3">
                <p:embed/>
              </p:oleObj>
            </a:graphicData>
          </a:graphic>
        </p:graphicFrame>
        <p:cxnSp>
          <p:nvCxnSpPr>
            <p:cNvPr id="58" name="Straight Connector 57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60" name="Object 59"/>
            <p:cNvGraphicFramePr>
              <a:graphicFrameLocks noChangeAspect="1"/>
            </p:cNvGraphicFramePr>
            <p:nvPr/>
          </p:nvGraphicFramePr>
          <p:xfrm>
            <a:off x="5973763" y="5980930"/>
            <a:ext cx="2989262" cy="933450"/>
          </p:xfrm>
          <a:graphic>
            <a:graphicData uri="http://schemas.openxmlformats.org/presentationml/2006/ole">
              <p:oleObj spid="_x0000_s16389" name="Equation" r:id="rId6" imgW="812520" imgH="253800" progId="Equation.3">
                <p:embed/>
              </p:oleObj>
            </a:graphicData>
          </a:graphic>
        </p:graphicFrame>
        <p:cxnSp>
          <p:nvCxnSpPr>
            <p:cNvPr id="61" name="Straight Arrow Connector 60"/>
            <p:cNvCxnSpPr>
              <a:cxnSpLocks noChangeAspect="1"/>
            </p:cNvCxnSpPr>
            <p:nvPr/>
          </p:nvCxnSpPr>
          <p:spPr>
            <a:xfrm rot="16200000" flipV="1">
              <a:off x="5068402" y="198964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1FF80E"/>
              </a:solidFill>
              <a:prstDash val="solid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62" name="Straight Arrow Connector 61"/>
            <p:cNvCxnSpPr>
              <a:cxnSpLocks noChangeAspect="1"/>
            </p:cNvCxnSpPr>
            <p:nvPr/>
          </p:nvCxnSpPr>
          <p:spPr>
            <a:xfrm rot="5400000">
              <a:off x="1929064" y="2115225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AA6F06"/>
              </a:solidFill>
              <a:prstDash val="sysDot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3" name="Straight Arrow Connector 62"/>
            <p:cNvCxnSpPr>
              <a:cxnSpLocks noChangeAspect="1"/>
            </p:cNvCxnSpPr>
            <p:nvPr/>
          </p:nvCxnSpPr>
          <p:spPr>
            <a:xfrm flipH="1" flipV="1">
              <a:off x="6228348" y="2606041"/>
              <a:ext cx="736332" cy="2092736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ys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4" name="Straight Arrow Connector 63"/>
            <p:cNvCxnSpPr>
              <a:cxnSpLocks/>
            </p:cNvCxnSpPr>
            <p:nvPr/>
          </p:nvCxnSpPr>
          <p:spPr>
            <a:xfrm flipH="1">
              <a:off x="4191000" y="2613950"/>
              <a:ext cx="1905000" cy="381000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sp>
        <p:nvSpPr>
          <p:cNvPr id="65" name="TextBox 64"/>
          <p:cNvSpPr txBox="1"/>
          <p:nvPr/>
        </p:nvSpPr>
        <p:spPr>
          <a:xfrm>
            <a:off x="6019800" y="204674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</a:rPr>
              <a:t>λ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pump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1064 nm</a:t>
            </a:r>
          </a:p>
          <a:p>
            <a:pPr algn="ctr"/>
            <a:endParaRPr lang="en-US" sz="3600" b="1" baseline="30000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44200" y="204674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0000FF"/>
                </a:solidFill>
              </a:rPr>
              <a:t>λ</a:t>
            </a:r>
            <a:r>
              <a:rPr lang="en-US" sz="3600" b="1" baseline="-25000" dirty="0" smtClean="0">
                <a:solidFill>
                  <a:srgbClr val="0000FF"/>
                </a:solidFill>
              </a:rPr>
              <a:t>Stokes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1560 nm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744200" y="33224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1FF80E"/>
                </a:solidFill>
              </a:rPr>
              <a:t>λ</a:t>
            </a:r>
            <a:r>
              <a:rPr lang="en-US" sz="3600" b="1" baseline="-25000" dirty="0" smtClean="0">
                <a:solidFill>
                  <a:srgbClr val="1FF80E"/>
                </a:solidFill>
              </a:rPr>
              <a:t>mixing</a:t>
            </a:r>
          </a:p>
          <a:p>
            <a:pPr algn="ctr"/>
            <a:r>
              <a:rPr lang="en-US" sz="3600" b="1" dirty="0" smtClean="0">
                <a:solidFill>
                  <a:srgbClr val="1FF80E"/>
                </a:solidFill>
              </a:rPr>
              <a:t>785 nm</a:t>
            </a:r>
          </a:p>
          <a:p>
            <a:pPr algn="ctr"/>
            <a:endParaRPr lang="en-US" sz="3600" b="1" baseline="30000" dirty="0">
              <a:solidFill>
                <a:srgbClr val="1FF80E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019800" y="33224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AA6F06"/>
                </a:solidFill>
              </a:rPr>
              <a:t>λ</a:t>
            </a:r>
            <a:r>
              <a:rPr lang="en-US" sz="3600" b="1" baseline="-25000" dirty="0" smtClean="0">
                <a:solidFill>
                  <a:srgbClr val="AA6F06"/>
                </a:solidFill>
              </a:rPr>
              <a:t>sideband</a:t>
            </a:r>
          </a:p>
          <a:p>
            <a:pPr algn="ctr"/>
            <a:r>
              <a:rPr lang="en-US" sz="3600" b="1" dirty="0" smtClean="0">
                <a:solidFill>
                  <a:srgbClr val="AA6F06"/>
                </a:solidFill>
              </a:rPr>
              <a:t>636 nm</a:t>
            </a:r>
          </a:p>
          <a:p>
            <a:pPr algn="ctr"/>
            <a:endParaRPr lang="en-US" sz="3600" b="1" baseline="30000" dirty="0">
              <a:solidFill>
                <a:srgbClr val="AA6F06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8839200" y="4408940"/>
            <a:ext cx="0" cy="1752600"/>
          </a:xfrm>
          <a:prstGeom prst="straightConnector1">
            <a:avLst/>
          </a:prstGeom>
          <a:ln w="133350">
            <a:solidFill>
              <a:srgbClr val="EE18C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8915400" y="496207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</a:t>
            </a:r>
            <a:r>
              <a:rPr lang="el-GR" sz="3600" dirty="0" smtClean="0">
                <a:solidFill>
                  <a:srgbClr val="EE18C5"/>
                </a:solidFill>
              </a:rPr>
              <a:t>ν</a:t>
            </a:r>
            <a:r>
              <a:rPr lang="en-US" sz="3600" baseline="-25000" dirty="0" smtClean="0">
                <a:solidFill>
                  <a:srgbClr val="EE18C5"/>
                </a:solidFill>
              </a:rPr>
              <a:t>mod</a:t>
            </a:r>
            <a:endParaRPr lang="en-US" sz="3600" baseline="-25000" dirty="0">
              <a:solidFill>
                <a:srgbClr val="EE18C5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-2209800" y="101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1064 nm Pump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37275" y="22225"/>
            <a:ext cx="21420138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be 106"/>
          <p:cNvSpPr/>
          <p:nvPr/>
        </p:nvSpPr>
        <p:spPr>
          <a:xfrm rot="1502503" flipH="1">
            <a:off x="-218541" y="3776528"/>
            <a:ext cx="450019" cy="232135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Cube 51"/>
          <p:cNvSpPr/>
          <p:nvPr/>
        </p:nvSpPr>
        <p:spPr>
          <a:xfrm rot="5400000" flipH="1" flipV="1">
            <a:off x="9174865" y="3017135"/>
            <a:ext cx="2300469" cy="1447800"/>
          </a:xfrm>
          <a:prstGeom prst="cube">
            <a:avLst>
              <a:gd name="adj" fmla="val 15724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Block Arc 3"/>
          <p:cNvSpPr/>
          <p:nvPr/>
        </p:nvSpPr>
        <p:spPr>
          <a:xfrm rot="10800000" flipH="1">
            <a:off x="4735847" y="3098666"/>
            <a:ext cx="2100331" cy="523909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16200000">
            <a:off x="5604800" y="2909741"/>
            <a:ext cx="680635" cy="160280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ube 5"/>
          <p:cNvSpPr/>
          <p:nvPr/>
        </p:nvSpPr>
        <p:spPr>
          <a:xfrm rot="11616880" flipH="1">
            <a:off x="5878079" y="1505081"/>
            <a:ext cx="450019" cy="232135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ube 7"/>
          <p:cNvSpPr/>
          <p:nvPr/>
        </p:nvSpPr>
        <p:spPr>
          <a:xfrm flipH="1">
            <a:off x="4615015" y="1130924"/>
            <a:ext cx="2529069" cy="1090587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4420728" flipV="1">
            <a:off x="160781" y="1284862"/>
            <a:ext cx="784792" cy="71000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4523229" y="3318179"/>
            <a:ext cx="269043" cy="935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Block Arc 10"/>
          <p:cNvSpPr/>
          <p:nvPr/>
        </p:nvSpPr>
        <p:spPr>
          <a:xfrm rot="10800000" flipH="1">
            <a:off x="4702021" y="3114959"/>
            <a:ext cx="2342999" cy="765712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Block Arc 11"/>
          <p:cNvSpPr/>
          <p:nvPr/>
        </p:nvSpPr>
        <p:spPr>
          <a:xfrm flipH="1">
            <a:off x="4596084" y="3828653"/>
            <a:ext cx="2342999" cy="765713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6200000" flipH="1">
            <a:off x="5829574" y="3162901"/>
            <a:ext cx="611507" cy="1262380"/>
          </a:xfrm>
          <a:prstGeom prst="triangle">
            <a:avLst>
              <a:gd name="adj" fmla="val 5173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 rot="5400000" flipH="1">
            <a:off x="5090527" y="2891762"/>
            <a:ext cx="680635" cy="160280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4596004" y="3227780"/>
            <a:ext cx="2342999" cy="523909"/>
          </a:xfrm>
          <a:prstGeom prst="blockArc">
            <a:avLst/>
          </a:prstGeom>
          <a:solidFill>
            <a:srgbClr val="2C05D1"/>
          </a:solidFill>
          <a:ln>
            <a:noFill/>
          </a:ln>
          <a:effectLst>
            <a:glow rad="101600">
              <a:srgbClr val="2C05D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flipH="1">
            <a:off x="4590478" y="3809902"/>
            <a:ext cx="2342999" cy="523909"/>
          </a:xfrm>
          <a:prstGeom prst="blockArc">
            <a:avLst/>
          </a:prstGeom>
          <a:solidFill>
            <a:srgbClr val="2C05D1"/>
          </a:solidFill>
          <a:ln>
            <a:noFill/>
          </a:ln>
          <a:effectLst>
            <a:glow rad="101600">
              <a:srgbClr val="2C05D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16200000" flipH="1">
            <a:off x="5920522" y="3155065"/>
            <a:ext cx="418400" cy="1262380"/>
          </a:xfrm>
          <a:prstGeom prst="triangle">
            <a:avLst>
              <a:gd name="adj" fmla="val 51739"/>
            </a:avLst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6742826" y="3460628"/>
            <a:ext cx="184968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4416721" y="3898252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 flipH="1">
            <a:off x="5151788" y="3245076"/>
            <a:ext cx="340316" cy="1059365"/>
          </a:xfrm>
          <a:prstGeom prst="triangle">
            <a:avLst/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7016991" y="3125771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6888553" y="3933849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6858000" y="3276600"/>
            <a:ext cx="536469" cy="581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H="1">
            <a:off x="4506444" y="3497614"/>
            <a:ext cx="269043" cy="581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9" name="Straight Connector 28"/>
          <p:cNvCxnSpPr>
            <a:stCxn id="41" idx="0"/>
          </p:cNvCxnSpPr>
          <p:nvPr/>
        </p:nvCxnSpPr>
        <p:spPr>
          <a:xfrm flipH="1" flipV="1">
            <a:off x="2924234" y="3794291"/>
            <a:ext cx="338146" cy="764293"/>
          </a:xfrm>
          <a:prstGeom prst="line">
            <a:avLst/>
          </a:prstGeom>
          <a:ln w="381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flipH="1">
            <a:off x="4424368" y="3111983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0800000" flipH="1" flipV="1">
            <a:off x="1573068" y="3788437"/>
            <a:ext cx="3108960" cy="1483"/>
          </a:xfrm>
          <a:prstGeom prst="line">
            <a:avLst/>
          </a:prstGeom>
          <a:ln w="133350" cap="rnd">
            <a:solidFill>
              <a:srgbClr val="FF0000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00600" y="3782551"/>
            <a:ext cx="338328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flipH="1">
            <a:off x="4751122" y="3092529"/>
            <a:ext cx="2075918" cy="13050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Flowchart: Stored Data 33"/>
          <p:cNvSpPr/>
          <p:nvPr/>
        </p:nvSpPr>
        <p:spPr>
          <a:xfrm flipH="1">
            <a:off x="6701226" y="3153230"/>
            <a:ext cx="251627" cy="1183684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cxnSpLocks noChangeAspect="1"/>
          </p:cNvCxnSpPr>
          <p:nvPr/>
        </p:nvCxnSpPr>
        <p:spPr>
          <a:xfrm>
            <a:off x="567718" y="1657915"/>
            <a:ext cx="978231" cy="2103120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607872" y="1650246"/>
            <a:ext cx="1051149" cy="0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Down Arrow 36"/>
          <p:cNvSpPr/>
          <p:nvPr/>
        </p:nvSpPr>
        <p:spPr>
          <a:xfrm rot="20231834" flipH="1">
            <a:off x="3351141" y="4915186"/>
            <a:ext cx="269043" cy="34031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Can 40"/>
          <p:cNvSpPr/>
          <p:nvPr/>
        </p:nvSpPr>
        <p:spPr>
          <a:xfrm rot="9507680" flipH="1">
            <a:off x="2947782" y="4390760"/>
            <a:ext cx="587142" cy="229097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Cube 41"/>
          <p:cNvSpPr/>
          <p:nvPr/>
        </p:nvSpPr>
        <p:spPr>
          <a:xfrm rot="9426951" flipH="1">
            <a:off x="2536472" y="4515837"/>
            <a:ext cx="1576375" cy="436460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3" name="Straight Connector 42"/>
          <p:cNvCxnSpPr>
            <a:cxnSpLocks noChangeAspect="1"/>
          </p:cNvCxnSpPr>
          <p:nvPr/>
        </p:nvCxnSpPr>
        <p:spPr>
          <a:xfrm rot="16200000" flipV="1">
            <a:off x="6031140" y="1711717"/>
            <a:ext cx="173367" cy="75108"/>
          </a:xfrm>
          <a:prstGeom prst="line">
            <a:avLst/>
          </a:prstGeom>
          <a:ln w="57150" cap="rnd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n 43"/>
          <p:cNvSpPr/>
          <p:nvPr/>
        </p:nvSpPr>
        <p:spPr>
          <a:xfrm rot="9306952" flipH="1">
            <a:off x="6018966" y="1850717"/>
            <a:ext cx="366238" cy="154929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rot="10800000" flipH="1">
            <a:off x="1813560" y="3782551"/>
            <a:ext cx="283464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 flipH="1">
            <a:off x="3843453" y="3343093"/>
            <a:ext cx="150164" cy="892955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Cube 48"/>
          <p:cNvSpPr/>
          <p:nvPr/>
        </p:nvSpPr>
        <p:spPr>
          <a:xfrm rot="5045004" flipH="1">
            <a:off x="2822380" y="3371420"/>
            <a:ext cx="196548" cy="781005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Flowchart: Stored Data 18"/>
          <p:cNvSpPr/>
          <p:nvPr/>
        </p:nvSpPr>
        <p:spPr>
          <a:xfrm rot="10800000" flipH="1">
            <a:off x="4625308" y="3153230"/>
            <a:ext cx="251627" cy="1183685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612335" y="1639864"/>
            <a:ext cx="1463040" cy="0"/>
          </a:xfrm>
          <a:prstGeom prst="line">
            <a:avLst/>
          </a:prstGeom>
          <a:ln w="57150" cap="rnd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be 54"/>
          <p:cNvSpPr/>
          <p:nvPr/>
        </p:nvSpPr>
        <p:spPr>
          <a:xfrm flipH="1">
            <a:off x="3082245" y="1276336"/>
            <a:ext cx="2145877" cy="799764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3021003" y="1669949"/>
            <a:ext cx="597712" cy="0"/>
          </a:xfrm>
          <a:prstGeom prst="line">
            <a:avLst/>
          </a:prstGeom>
          <a:ln w="57150" cap="rnd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sosceles Triangle 56"/>
          <p:cNvSpPr/>
          <p:nvPr/>
        </p:nvSpPr>
        <p:spPr>
          <a:xfrm rot="5088102" flipH="1" flipV="1">
            <a:off x="1486350" y="681997"/>
            <a:ext cx="1648530" cy="1576724"/>
          </a:xfrm>
          <a:prstGeom prst="triangl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101600" h="1968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77000" y="1179493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rgbClr val="FF0000"/>
                </a:solidFill>
              </a:rPr>
              <a:t>1064nm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 ECDL</a:t>
            </a:r>
          </a:p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 – </a:t>
            </a:r>
            <a:r>
              <a:rPr lang="en-US" sz="2800" i="1" kern="0" dirty="0" smtClean="0">
                <a:solidFill>
                  <a:srgbClr val="FF0000"/>
                </a:solidFill>
              </a:rPr>
              <a:t>Raman Pump</a:t>
            </a:r>
            <a:endParaRPr lang="en-US" sz="2800" i="1" kern="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20200" y="2017693"/>
            <a:ext cx="2218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8CE4A"/>
                </a:solidFill>
              </a:rPr>
              <a:t>785 nm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ECDL –  </a:t>
            </a:r>
            <a:r>
              <a:rPr lang="en-US" sz="2800" i="1" dirty="0" smtClean="0">
                <a:solidFill>
                  <a:srgbClr val="08CE4A"/>
                </a:solidFill>
              </a:rPr>
              <a:t>Mixing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331355" y="2720722"/>
            <a:ext cx="116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MML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661452" y="2561273"/>
            <a:ext cx="2209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H</a:t>
            </a:r>
            <a:r>
              <a:rPr lang="en-US" sz="28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-Filled HFC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438400" y="3008293"/>
            <a:ext cx="702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GS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47894" y="4379893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1560 nm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Generated From Noise – </a:t>
            </a:r>
          </a:p>
          <a:p>
            <a:pPr algn="ctr"/>
            <a:r>
              <a:rPr lang="en-US" sz="2800" i="1" dirty="0" smtClean="0">
                <a:solidFill>
                  <a:srgbClr val="0000FF"/>
                </a:solidFill>
              </a:rPr>
              <a:t>Raman Stokes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667000" y="5294293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To Locking Circuit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rot="20199621">
            <a:off x="2957878" y="4392247"/>
            <a:ext cx="71436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PD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33801" y="1484293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EOM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76400" y="1981200"/>
            <a:ext cx="158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err="1" smtClean="0">
                <a:solidFill>
                  <a:sysClr val="windowText" lastClr="000000"/>
                </a:solidFill>
              </a:rPr>
              <a:t>Yb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 FA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58" name="Cube 57"/>
          <p:cNvSpPr/>
          <p:nvPr/>
        </p:nvSpPr>
        <p:spPr>
          <a:xfrm rot="15733595">
            <a:off x="10534600" y="3649987"/>
            <a:ext cx="426927" cy="244692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>
            <a:cxnSpLocks noChangeAspect="1"/>
            <a:stCxn id="54" idx="0"/>
          </p:cNvCxnSpPr>
          <p:nvPr/>
        </p:nvCxnSpPr>
        <p:spPr>
          <a:xfrm flipV="1">
            <a:off x="10490641" y="3783811"/>
            <a:ext cx="212505" cy="274755"/>
          </a:xfrm>
          <a:prstGeom prst="line">
            <a:avLst/>
          </a:prstGeom>
          <a:ln w="19050" cap="rnd">
            <a:solidFill>
              <a:srgbClr val="08CE4A"/>
            </a:solidFill>
          </a:ln>
          <a:effectLst>
            <a:glow rad="1016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n 53"/>
          <p:cNvSpPr/>
          <p:nvPr/>
        </p:nvSpPr>
        <p:spPr>
          <a:xfrm rot="12834098">
            <a:off x="10339691" y="3943026"/>
            <a:ext cx="347445" cy="163308"/>
          </a:xfrm>
          <a:prstGeom prst="can">
            <a:avLst/>
          </a:prstGeom>
          <a:solidFill>
            <a:srgbClr val="08CE4A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>
            <a:cxnSpLocks/>
          </p:cNvCxnSpPr>
          <p:nvPr/>
        </p:nvCxnSpPr>
        <p:spPr>
          <a:xfrm>
            <a:off x="8686800" y="3782551"/>
            <a:ext cx="2011680" cy="0"/>
          </a:xfrm>
          <a:prstGeom prst="line">
            <a:avLst/>
          </a:prstGeom>
          <a:ln w="19050" cap="rnd">
            <a:solidFill>
              <a:srgbClr val="08CE4A"/>
            </a:solidFill>
          </a:ln>
          <a:effectLst>
            <a:glow rad="1016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Isosceles Triangle 86"/>
          <p:cNvSpPr/>
          <p:nvPr/>
        </p:nvSpPr>
        <p:spPr>
          <a:xfrm rot="5400000" flipV="1">
            <a:off x="8063742" y="3094115"/>
            <a:ext cx="1183168" cy="1223961"/>
          </a:xfrm>
          <a:prstGeom prst="triangle">
            <a:avLst/>
          </a:prstGeom>
          <a:solidFill>
            <a:srgbClr val="EE18C5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50800" h="107950" prst="angle"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861852" y="2971800"/>
            <a:ext cx="158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TA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rot="10800000" flipH="1">
            <a:off x="1555962" y="3776547"/>
            <a:ext cx="27432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9814447" y="3294525"/>
            <a:ext cx="0" cy="10058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447800" y="3778405"/>
            <a:ext cx="121920" cy="4572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 rot="5400000" flipH="1">
            <a:off x="1188228" y="3367402"/>
            <a:ext cx="784792" cy="710004"/>
          </a:xfrm>
          <a:prstGeom prst="ellipse">
            <a:avLst/>
          </a:prstGeom>
          <a:solidFill>
            <a:schemeClr val="tx1">
              <a:alpha val="56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rot="10800000" flipH="1">
            <a:off x="26235" y="3830445"/>
            <a:ext cx="137160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973719" y="4201180"/>
            <a:ext cx="1083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DM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84" name="6-Point Star 83"/>
          <p:cNvSpPr/>
          <p:nvPr/>
        </p:nvSpPr>
        <p:spPr>
          <a:xfrm>
            <a:off x="7086600" y="3276600"/>
            <a:ext cx="914400" cy="990600"/>
          </a:xfrm>
          <a:prstGeom prst="star6">
            <a:avLst>
              <a:gd name="adj" fmla="val 14233"/>
              <a:gd name="hf" fmla="val 115470"/>
            </a:avLst>
          </a:prstGeom>
          <a:solidFill>
            <a:srgbClr val="F07510"/>
          </a:solidFill>
          <a:ln>
            <a:noFill/>
          </a:ln>
          <a:scene3d>
            <a:camera prst="orthographicFront">
              <a:rot lat="0" lon="420000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Curved Down Arrow 84"/>
          <p:cNvSpPr/>
          <p:nvPr/>
        </p:nvSpPr>
        <p:spPr>
          <a:xfrm>
            <a:off x="7162800" y="2971800"/>
            <a:ext cx="990600" cy="381000"/>
          </a:xfrm>
          <a:prstGeom prst="curvedDownArrow">
            <a:avLst>
              <a:gd name="adj1" fmla="val 32031"/>
              <a:gd name="adj2" fmla="val 77900"/>
              <a:gd name="adj3" fmla="val 30357"/>
            </a:avLst>
          </a:prstGeom>
          <a:solidFill>
            <a:srgbClr val="F07510"/>
          </a:solidFill>
          <a:ln>
            <a:noFill/>
          </a:ln>
          <a:scene3d>
            <a:camera prst="orthographicFront">
              <a:rot lat="0" lon="4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287168" y="2362200"/>
            <a:ext cx="702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OC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-2226681" y="1027093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To Lock-In Amplifier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08" name="Straight Arrow Connector 107"/>
          <p:cNvCxnSpPr>
            <a:cxnSpLocks/>
          </p:cNvCxnSpPr>
          <p:nvPr/>
        </p:nvCxnSpPr>
        <p:spPr>
          <a:xfrm>
            <a:off x="-931281" y="2438400"/>
            <a:ext cx="990600" cy="1413075"/>
          </a:xfrm>
          <a:prstGeom prst="straightConnector1">
            <a:avLst/>
          </a:prstGeom>
          <a:ln w="28575" cap="rnd">
            <a:solidFill>
              <a:srgbClr val="AA6F06"/>
            </a:solidFill>
            <a:prstDash val="solid"/>
            <a:tailEnd type="none"/>
          </a:ln>
          <a:effectLst>
            <a:glow rad="228600">
              <a:srgbClr val="AA6F06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-16881" y="2895600"/>
            <a:ext cx="71375" cy="93755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-474081" y="4038600"/>
            <a:ext cx="1083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DG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101" name="Down Arrow 100"/>
          <p:cNvSpPr/>
          <p:nvPr/>
        </p:nvSpPr>
        <p:spPr>
          <a:xfrm rot="8894078" flipH="1">
            <a:off x="-1260761" y="1945567"/>
            <a:ext cx="269043" cy="34031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29" name="Group 128"/>
          <p:cNvGrpSpPr/>
          <p:nvPr/>
        </p:nvGrpSpPr>
        <p:grpSpPr>
          <a:xfrm rot="19499963">
            <a:off x="-1669518" y="2220851"/>
            <a:ext cx="1576375" cy="579894"/>
            <a:chOff x="-1574925" y="1574142"/>
            <a:chExt cx="1576375" cy="579894"/>
          </a:xfrm>
        </p:grpSpPr>
        <p:sp>
          <p:nvSpPr>
            <p:cNvPr id="102" name="Can 101"/>
            <p:cNvSpPr/>
            <p:nvPr/>
          </p:nvSpPr>
          <p:spPr>
            <a:xfrm rot="331910" flipH="1">
              <a:off x="-1110234" y="1924939"/>
              <a:ext cx="587142" cy="229097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" name="Cube 102"/>
            <p:cNvSpPr/>
            <p:nvPr/>
          </p:nvSpPr>
          <p:spPr>
            <a:xfrm rot="251181" flipH="1">
              <a:off x="-1574925" y="1579648"/>
              <a:ext cx="1576375" cy="436460"/>
            </a:xfrm>
            <a:prstGeom prst="cube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7800000" rev="21540000"/>
              </a:camera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 rot="363513">
              <a:off x="-1167277" y="1574142"/>
              <a:ext cx="71436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800" kern="0" dirty="0" smtClean="0">
                  <a:solidFill>
                    <a:sysClr val="windowText" lastClr="000000"/>
                  </a:solidFill>
                </a:rPr>
                <a:t>PD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2" name="Cube 121"/>
          <p:cNvSpPr/>
          <p:nvPr/>
        </p:nvSpPr>
        <p:spPr>
          <a:xfrm rot="21339930" flipH="1">
            <a:off x="-486578" y="2750630"/>
            <a:ext cx="916102" cy="206176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-397881" y="2209800"/>
            <a:ext cx="71436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BB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-2302881" y="3048000"/>
            <a:ext cx="2218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AA6F06"/>
                </a:solidFill>
              </a:rPr>
              <a:t>636 nm </a:t>
            </a:r>
            <a:r>
              <a:rPr lang="en-US" sz="2800" i="1" dirty="0" smtClean="0">
                <a:solidFill>
                  <a:srgbClr val="AA6F06"/>
                </a:solidFill>
              </a:rPr>
              <a:t>Sideband</a:t>
            </a:r>
          </a:p>
        </p:txBody>
      </p:sp>
      <p:cxnSp>
        <p:nvCxnSpPr>
          <p:cNvPr id="83" name="Straight Connector 82"/>
          <p:cNvCxnSpPr/>
          <p:nvPr/>
        </p:nvCxnSpPr>
        <p:spPr>
          <a:xfrm>
            <a:off x="5392270" y="1411940"/>
            <a:ext cx="0" cy="8229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87</Words>
  <Application>Microsoft Office PowerPoint</Application>
  <PresentationFormat>On-screen Show (4:3)</PresentationFormat>
  <Paragraphs>45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Equation</vt:lpstr>
      <vt:lpstr>Slide 1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81</cp:revision>
  <cp:lastPrinted>2011-07-20T02:33:13Z</cp:lastPrinted>
  <dcterms:created xsi:type="dcterms:W3CDTF">2011-07-20T02:00:18Z</dcterms:created>
  <dcterms:modified xsi:type="dcterms:W3CDTF">2014-08-03T19:25:46Z</dcterms:modified>
</cp:coreProperties>
</file>