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C6E62-2CF2-4572-844B-B29B6A7121DD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5CCE2-0C56-4ECB-8976-9BD761A3B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roup 199"/>
          <p:cNvGrpSpPr>
            <a:grpSpLocks noChangeAspect="1"/>
          </p:cNvGrpSpPr>
          <p:nvPr/>
        </p:nvGrpSpPr>
        <p:grpSpPr>
          <a:xfrm>
            <a:off x="-1637541" y="564048"/>
            <a:ext cx="5256937" cy="5684352"/>
            <a:chOff x="152888" y="228600"/>
            <a:chExt cx="4328625" cy="4680564"/>
          </a:xfrm>
        </p:grpSpPr>
        <p:pic>
          <p:nvPicPr>
            <p:cNvPr id="201" name="Picture 1474" descr="initial_ti_sapph_spectrum.pct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1350" y="228600"/>
              <a:ext cx="37719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2" name="Picture 1475" descr="mixing_order1_spectrum.pct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1350" y="1212850"/>
              <a:ext cx="37719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3" name="Picture 1476" descr="mixing_order2_spectrum.pct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3413" y="2197100"/>
              <a:ext cx="3771900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" name="TextBox 1477"/>
            <p:cNvSpPr txBox="1">
              <a:spLocks noChangeArrowheads="1"/>
            </p:cNvSpPr>
            <p:nvPr/>
          </p:nvSpPr>
          <p:spPr bwMode="auto">
            <a:xfrm>
              <a:off x="1733550" y="4478338"/>
              <a:ext cx="2335911" cy="430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Wavelength (</a:t>
              </a:r>
              <a:r>
                <a:rPr kumimoji="0" lang="en-U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μm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)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pic>
          <p:nvPicPr>
            <p:cNvPr id="205" name="Picture 1478" descr="mixing_order3_spectrum.pct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3413" y="3182938"/>
              <a:ext cx="38481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" name="TextBox 1479"/>
            <p:cNvSpPr txBox="1">
              <a:spLocks noChangeArrowheads="1"/>
            </p:cNvSpPr>
            <p:nvPr/>
          </p:nvSpPr>
          <p:spPr bwMode="auto">
            <a:xfrm rot="16200000">
              <a:off x="-1003848" y="2035662"/>
              <a:ext cx="2744297" cy="430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Intensity (</a:t>
              </a:r>
              <a:r>
                <a:rPr kumimoji="0" lang="en-US" sz="2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arb</a:t>
              </a: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. units)</a:t>
              </a:r>
            </a:p>
          </p:txBody>
        </p:sp>
        <p:sp>
          <p:nvSpPr>
            <p:cNvPr id="207" name="TextBox 1480"/>
            <p:cNvSpPr txBox="1">
              <a:spLocks noChangeArrowheads="1"/>
            </p:cNvSpPr>
            <p:nvPr/>
          </p:nvSpPr>
          <p:spPr bwMode="auto">
            <a:xfrm>
              <a:off x="1313027" y="267358"/>
              <a:ext cx="2823480" cy="329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Initial </a:t>
              </a:r>
              <a:r>
                <a:rPr kumimoji="0" lang="en-US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Ti:sapphire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 Spectrum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08" name="TextBox 1481"/>
            <p:cNvSpPr txBox="1">
              <a:spLocks noChangeArrowheads="1"/>
            </p:cNvSpPr>
            <p:nvPr/>
          </p:nvSpPr>
          <p:spPr bwMode="auto">
            <a:xfrm>
              <a:off x="1854462" y="1271262"/>
              <a:ext cx="2156557" cy="329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First Order Sidebands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09" name="TextBox 1481"/>
            <p:cNvSpPr txBox="1">
              <a:spLocks noChangeArrowheads="1"/>
            </p:cNvSpPr>
            <p:nvPr/>
          </p:nvSpPr>
          <p:spPr bwMode="auto">
            <a:xfrm>
              <a:off x="1591320" y="2275166"/>
              <a:ext cx="2419699" cy="329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Second Order Sidebands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10" name="TextBox 1481"/>
            <p:cNvSpPr txBox="1">
              <a:spLocks noChangeArrowheads="1"/>
            </p:cNvSpPr>
            <p:nvPr/>
          </p:nvSpPr>
          <p:spPr bwMode="auto">
            <a:xfrm>
              <a:off x="1814979" y="3279070"/>
              <a:ext cx="2192671" cy="329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Third Order Sidebands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4267200" y="915918"/>
            <a:ext cx="7001811" cy="4701782"/>
            <a:chOff x="206513" y="186612"/>
            <a:chExt cx="7001811" cy="4701782"/>
          </a:xfrm>
        </p:grpSpPr>
        <p:sp>
          <p:nvSpPr>
            <p:cNvPr id="212" name="Rectangle 211"/>
            <p:cNvSpPr/>
            <p:nvPr/>
          </p:nvSpPr>
          <p:spPr>
            <a:xfrm>
              <a:off x="850301" y="262812"/>
              <a:ext cx="453838" cy="4514740"/>
            </a:xfrm>
            <a:prstGeom prst="rect">
              <a:avLst/>
            </a:prstGeom>
            <a:gradFill rotWithShape="1">
              <a:gsLst>
                <a:gs pos="20000">
                  <a:srgbClr val="730000"/>
                </a:gs>
                <a:gs pos="45000">
                  <a:srgbClr val="1440FF"/>
                </a:gs>
                <a:gs pos="28000">
                  <a:srgbClr val="FF6600"/>
                </a:gs>
                <a:gs pos="32000">
                  <a:srgbClr val="FFFF00"/>
                </a:gs>
                <a:gs pos="36000">
                  <a:srgbClr val="00E100"/>
                </a:gs>
                <a:gs pos="41000">
                  <a:srgbClr val="0BD5FF"/>
                </a:gs>
                <a:gs pos="49000">
                  <a:srgbClr val="A600A6"/>
                </a:gs>
                <a:gs pos="24000">
                  <a:srgbClr val="FF0000"/>
                </a:gs>
                <a:gs pos="53000">
                  <a:srgbClr val="3E003E"/>
                </a:gs>
                <a:gs pos="16000">
                  <a:srgbClr val="320000"/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3" name="Left Brace 212"/>
            <p:cNvSpPr/>
            <p:nvPr/>
          </p:nvSpPr>
          <p:spPr>
            <a:xfrm>
              <a:off x="572956" y="3966366"/>
              <a:ext cx="226919" cy="792832"/>
            </a:xfrm>
            <a:prstGeom prst="leftBrac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 rot="16200000">
              <a:off x="-131400" y="4150371"/>
              <a:ext cx="1075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Infrared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 rot="16200000">
              <a:off x="-57662" y="3078289"/>
              <a:ext cx="9284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Visible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 rot="16200000">
              <a:off x="-268937" y="1236168"/>
              <a:ext cx="13510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Ultraviolet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17" name="Left Brace 216"/>
            <p:cNvSpPr/>
            <p:nvPr/>
          </p:nvSpPr>
          <p:spPr>
            <a:xfrm>
              <a:off x="575758" y="2652321"/>
              <a:ext cx="226919" cy="1189249"/>
            </a:xfrm>
            <a:prstGeom prst="leftBrac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8" name="Left Brace 217"/>
            <p:cNvSpPr/>
            <p:nvPr/>
          </p:nvSpPr>
          <p:spPr>
            <a:xfrm>
              <a:off x="556147" y="314200"/>
              <a:ext cx="226919" cy="2246359"/>
            </a:xfrm>
            <a:prstGeom prst="leftBrac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19" name="Group 380"/>
            <p:cNvGrpSpPr/>
            <p:nvPr/>
          </p:nvGrpSpPr>
          <p:grpSpPr>
            <a:xfrm>
              <a:off x="1840353" y="3900054"/>
              <a:ext cx="1815352" cy="660694"/>
              <a:chOff x="3539330" y="2692929"/>
              <a:chExt cx="6442870" cy="1583321"/>
            </a:xfrm>
            <a:noFill/>
          </p:grpSpPr>
          <p:sp>
            <p:nvSpPr>
              <p:cNvPr id="276" name="Freeform 33"/>
              <p:cNvSpPr>
                <a:spLocks/>
              </p:cNvSpPr>
              <p:nvPr/>
            </p:nvSpPr>
            <p:spPr bwMode="auto">
              <a:xfrm>
                <a:off x="3539330" y="2693512"/>
                <a:ext cx="3211513" cy="1582738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grpFill/>
              <a:ln w="19050" cap="rnd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34"/>
              <p:cNvSpPr>
                <a:spLocks/>
              </p:cNvSpPr>
              <p:nvPr/>
            </p:nvSpPr>
            <p:spPr bwMode="auto">
              <a:xfrm>
                <a:off x="6770687" y="2692929"/>
                <a:ext cx="3211513" cy="1582738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grpFill/>
              <a:ln w="19050" cap="rnd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0" name="Group 383"/>
            <p:cNvGrpSpPr/>
            <p:nvPr/>
          </p:nvGrpSpPr>
          <p:grpSpPr>
            <a:xfrm>
              <a:off x="1791325" y="2799141"/>
              <a:ext cx="1815355" cy="660694"/>
              <a:chOff x="2209799" y="4267200"/>
              <a:chExt cx="5486399" cy="914400"/>
            </a:xfrm>
          </p:grpSpPr>
          <p:grpSp>
            <p:nvGrpSpPr>
              <p:cNvPr id="270" name="Group 58"/>
              <p:cNvGrpSpPr/>
              <p:nvPr/>
            </p:nvGrpSpPr>
            <p:grpSpPr>
              <a:xfrm>
                <a:off x="2209799" y="426720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74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5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71" name="Group 943"/>
              <p:cNvGrpSpPr/>
              <p:nvPr/>
            </p:nvGrpSpPr>
            <p:grpSpPr>
              <a:xfrm>
                <a:off x="4952999" y="426720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72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3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21" name="Group 390"/>
            <p:cNvGrpSpPr/>
            <p:nvPr/>
          </p:nvGrpSpPr>
          <p:grpSpPr>
            <a:xfrm>
              <a:off x="1840354" y="1661280"/>
              <a:ext cx="1815353" cy="661521"/>
              <a:chOff x="2514599" y="3012990"/>
              <a:chExt cx="8255000" cy="915545"/>
            </a:xfrm>
          </p:grpSpPr>
          <p:grpSp>
            <p:nvGrpSpPr>
              <p:cNvPr id="261" name="Group 65"/>
              <p:cNvGrpSpPr/>
              <p:nvPr/>
            </p:nvGrpSpPr>
            <p:grpSpPr>
              <a:xfrm>
                <a:off x="2514599" y="301299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8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9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62" name="Group 68"/>
              <p:cNvGrpSpPr/>
              <p:nvPr/>
            </p:nvGrpSpPr>
            <p:grpSpPr>
              <a:xfrm>
                <a:off x="5266266" y="3014135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6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7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63" name="Group 71"/>
              <p:cNvGrpSpPr/>
              <p:nvPr/>
            </p:nvGrpSpPr>
            <p:grpSpPr>
              <a:xfrm>
                <a:off x="8026400" y="3014132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4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5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22" name="Group 400"/>
            <p:cNvGrpSpPr/>
            <p:nvPr/>
          </p:nvGrpSpPr>
          <p:grpSpPr>
            <a:xfrm>
              <a:off x="1789927" y="468362"/>
              <a:ext cx="1815354" cy="660937"/>
              <a:chOff x="2201339" y="1092198"/>
              <a:chExt cx="5494864" cy="914737"/>
            </a:xfrm>
          </p:grpSpPr>
          <p:grpSp>
            <p:nvGrpSpPr>
              <p:cNvPr id="247" name="Group 82"/>
              <p:cNvGrpSpPr/>
              <p:nvPr/>
            </p:nvGrpSpPr>
            <p:grpSpPr>
              <a:xfrm>
                <a:off x="2201339" y="1092535"/>
                <a:ext cx="2743203" cy="914400"/>
                <a:chOff x="2209799" y="4267200"/>
                <a:chExt cx="5486399" cy="914400"/>
              </a:xfrm>
            </p:grpSpPr>
            <p:grpSp>
              <p:nvGrpSpPr>
                <p:cNvPr id="255" name="Group 205"/>
                <p:cNvGrpSpPr/>
                <p:nvPr/>
              </p:nvGrpSpPr>
              <p:grpSpPr>
                <a:xfrm>
                  <a:off x="22097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9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0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56" name="Group 206"/>
                <p:cNvGrpSpPr/>
                <p:nvPr/>
              </p:nvGrpSpPr>
              <p:grpSpPr>
                <a:xfrm>
                  <a:off x="49529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7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8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48" name="Group 89"/>
              <p:cNvGrpSpPr/>
              <p:nvPr/>
            </p:nvGrpSpPr>
            <p:grpSpPr>
              <a:xfrm>
                <a:off x="4953000" y="1092198"/>
                <a:ext cx="2743203" cy="914400"/>
                <a:chOff x="2209799" y="4267200"/>
                <a:chExt cx="5486399" cy="914400"/>
              </a:xfrm>
            </p:grpSpPr>
            <p:grpSp>
              <p:nvGrpSpPr>
                <p:cNvPr id="249" name="Group 58"/>
                <p:cNvGrpSpPr/>
                <p:nvPr/>
              </p:nvGrpSpPr>
              <p:grpSpPr>
                <a:xfrm>
                  <a:off x="22097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3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4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50" name="Group 61"/>
                <p:cNvGrpSpPr/>
                <p:nvPr/>
              </p:nvGrpSpPr>
              <p:grpSpPr>
                <a:xfrm>
                  <a:off x="49529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1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2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sp>
          <p:nvSpPr>
            <p:cNvPr id="223" name="Right Arrow 222"/>
            <p:cNvSpPr/>
            <p:nvPr/>
          </p:nvSpPr>
          <p:spPr>
            <a:xfrm>
              <a:off x="1436942" y="4065471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4" name="Right Arrow 223"/>
            <p:cNvSpPr/>
            <p:nvPr/>
          </p:nvSpPr>
          <p:spPr>
            <a:xfrm>
              <a:off x="1436942" y="2964314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5" name="Right Arrow 224"/>
            <p:cNvSpPr/>
            <p:nvPr/>
          </p:nvSpPr>
          <p:spPr>
            <a:xfrm>
              <a:off x="1436942" y="1789747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6" name="Right Arrow 225"/>
            <p:cNvSpPr/>
            <p:nvPr/>
          </p:nvSpPr>
          <p:spPr>
            <a:xfrm>
              <a:off x="1436942" y="651886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7" name="Left Brace 226"/>
            <p:cNvSpPr/>
            <p:nvPr/>
          </p:nvSpPr>
          <p:spPr>
            <a:xfrm flipH="1">
              <a:off x="3679252" y="427985"/>
              <a:ext cx="352985" cy="4077948"/>
            </a:xfrm>
            <a:prstGeom prst="leftBrace">
              <a:avLst>
                <a:gd name="adj1" fmla="val 84523"/>
                <a:gd name="adj2" fmla="val 50000"/>
              </a:avLst>
            </a:prstGeom>
            <a:noFill/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2570271" y="1175591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+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2570271" y="2376615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+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2570271" y="3437394"/>
              <a:ext cx="335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+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 rot="16200000">
              <a:off x="3323618" y="945565"/>
              <a:ext cx="1662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Electric Field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cxnSp>
          <p:nvCxnSpPr>
            <p:cNvPr id="232" name="Straight Arrow Connector 231"/>
            <p:cNvCxnSpPr/>
            <p:nvPr/>
          </p:nvCxnSpPr>
          <p:spPr>
            <a:xfrm rot="16200000" flipV="1">
              <a:off x="3607982" y="1099715"/>
              <a:ext cx="155448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33" name="Straight Arrow Connector 232"/>
            <p:cNvCxnSpPr/>
            <p:nvPr/>
          </p:nvCxnSpPr>
          <p:spPr>
            <a:xfrm flipV="1">
              <a:off x="4395184" y="1876955"/>
              <a:ext cx="211791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34" name="TextBox 233"/>
            <p:cNvSpPr txBox="1"/>
            <p:nvPr/>
          </p:nvSpPr>
          <p:spPr>
            <a:xfrm>
              <a:off x="6481843" y="1634412"/>
              <a:ext cx="726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Time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5265560" y="1950619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or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pic>
          <p:nvPicPr>
            <p:cNvPr id="236" name="Picture 235" descr="single_cycle_pulse.pct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7924" y="186612"/>
              <a:ext cx="2103120" cy="1700395"/>
            </a:xfrm>
            <a:prstGeom prst="rect">
              <a:avLst/>
            </a:prstGeom>
            <a:ln>
              <a:noFill/>
            </a:ln>
          </p:spPr>
        </p:pic>
        <p:sp>
          <p:nvSpPr>
            <p:cNvPr id="237" name="TextBox 236"/>
            <p:cNvSpPr txBox="1"/>
            <p:nvPr/>
          </p:nvSpPr>
          <p:spPr>
            <a:xfrm rot="16200000">
              <a:off x="3323618" y="2939465"/>
              <a:ext cx="1662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Electric Field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cxnSp>
          <p:nvCxnSpPr>
            <p:cNvPr id="238" name="Straight Arrow Connector 237"/>
            <p:cNvCxnSpPr/>
            <p:nvPr/>
          </p:nvCxnSpPr>
          <p:spPr>
            <a:xfrm rot="16200000" flipV="1">
              <a:off x="3607982" y="3093615"/>
              <a:ext cx="155448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39" name="Straight Arrow Connector 238"/>
            <p:cNvCxnSpPr/>
            <p:nvPr/>
          </p:nvCxnSpPr>
          <p:spPr>
            <a:xfrm flipV="1">
              <a:off x="4395184" y="3870855"/>
              <a:ext cx="211791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lg" len="lg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40" name="TextBox 239"/>
            <p:cNvSpPr txBox="1"/>
            <p:nvPr/>
          </p:nvSpPr>
          <p:spPr>
            <a:xfrm>
              <a:off x="6481843" y="3628312"/>
              <a:ext cx="726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Time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5265560" y="3943669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or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  <p:pic>
          <p:nvPicPr>
            <p:cNvPr id="242" name="Picture 241" descr="square_waveform.pct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6343" y="2230019"/>
              <a:ext cx="2103120" cy="1713650"/>
            </a:xfrm>
            <a:prstGeom prst="rect">
              <a:avLst/>
            </a:prstGeom>
          </p:spPr>
        </p:pic>
        <p:graphicFrame>
          <p:nvGraphicFramePr>
            <p:cNvPr id="243" name="Object 2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754987937"/>
                </p:ext>
              </p:extLst>
            </p:nvPr>
          </p:nvGraphicFramePr>
          <p:xfrm>
            <a:off x="5405261" y="4433505"/>
            <a:ext cx="98042" cy="336145"/>
          </p:xfrm>
          <a:graphic>
            <a:graphicData uri="http://schemas.openxmlformats.org/presentationml/2006/ole">
              <p:oleObj spid="_x0000_s1032" name="Equation" r:id="rId9" imgW="73080" imgH="292320" progId="Equation.3">
                <p:embed/>
              </p:oleObj>
            </a:graphicData>
          </a:graphic>
        </p:graphicFrame>
        <p:sp>
          <p:nvSpPr>
            <p:cNvPr id="244" name="Line 236"/>
            <p:cNvSpPr>
              <a:spLocks noChangeShapeType="1"/>
            </p:cNvSpPr>
            <p:nvPr/>
          </p:nvSpPr>
          <p:spPr bwMode="auto">
            <a:xfrm>
              <a:off x="5132210" y="1054808"/>
              <a:ext cx="274637" cy="0"/>
            </a:xfrm>
            <a:prstGeom prst="line">
              <a:avLst/>
            </a:prstGeom>
            <a:noFill/>
            <a:ln w="53975">
              <a:solidFill>
                <a:sysClr val="windowText" lastClr="000000"/>
              </a:solidFill>
              <a:round/>
              <a:headEnd/>
              <a:tailEnd type="triangle" w="med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Line 237"/>
            <p:cNvSpPr>
              <a:spLocks noChangeShapeType="1"/>
            </p:cNvSpPr>
            <p:nvPr/>
          </p:nvSpPr>
          <p:spPr bwMode="auto">
            <a:xfrm flipH="1">
              <a:off x="5488762" y="1057983"/>
              <a:ext cx="274638" cy="0"/>
            </a:xfrm>
            <a:prstGeom prst="line">
              <a:avLst/>
            </a:prstGeom>
            <a:noFill/>
            <a:ln w="53975">
              <a:solidFill>
                <a:sysClr val="windowText" lastClr="000000"/>
              </a:solidFill>
              <a:round/>
              <a:headEnd/>
              <a:tailEnd type="triangle" w="med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Text Box 238"/>
            <p:cNvSpPr txBox="1">
              <a:spLocks noChangeArrowheads="1"/>
            </p:cNvSpPr>
            <p:nvPr/>
          </p:nvSpPr>
          <p:spPr bwMode="auto">
            <a:xfrm>
              <a:off x="5737330" y="846164"/>
              <a:ext cx="97212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0.29 </a:t>
              </a:r>
              <a:r>
                <a:rPr kumimoji="0" lang="en-US" sz="20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fs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</p:grpSp>
      <p:sp>
        <p:nvSpPr>
          <p:cNvPr id="278" name="TextBox 27"/>
          <p:cNvSpPr txBox="1">
            <a:spLocks noChangeArrowheads="1"/>
          </p:cNvSpPr>
          <p:nvPr/>
        </p:nvSpPr>
        <p:spPr bwMode="auto">
          <a:xfrm>
            <a:off x="-1447800" y="-3810000"/>
            <a:ext cx="13030200" cy="341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1" tIns="45701" rIns="91411" bIns="4570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rPr>
              <a:t>With its broadband capabilities, a molecular modulator would be able to modulate the already broad output of a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itchFamily="34" charset="0"/>
              </a:rPr>
              <a:t>Ti:sapph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itchFamily="34" charset="0"/>
              </a:rPr>
              <a:t> laser.  The resulting spectrum would span the full optical region and would contain a few million CW Fourier components.   Such a broad, coherent spectrum could be used to generate arbitrary optical 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rPr>
              <a:t> waveforms with sub-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rPr>
              <a:t>femtosecond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rPr>
              <a:t> resolution.</a:t>
            </a:r>
          </a:p>
        </p:txBody>
      </p:sp>
      <p:cxnSp>
        <p:nvCxnSpPr>
          <p:cNvPr id="295" name="Shape 297"/>
          <p:cNvCxnSpPr>
            <a:stCxn id="210" idx="3"/>
          </p:cNvCxnSpPr>
          <p:nvPr/>
        </p:nvCxnSpPr>
        <p:spPr>
          <a:xfrm flipV="1">
            <a:off x="3043908" y="3354318"/>
            <a:ext cx="1299492" cy="1114455"/>
          </a:xfrm>
          <a:prstGeom prst="bentConnector3">
            <a:avLst>
              <a:gd name="adj1" fmla="val 50000"/>
            </a:avLst>
          </a:prstGeom>
          <a:noFill/>
          <a:ln w="104775" cap="rnd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9"/>
          <p:cNvGrpSpPr>
            <a:grpSpLocks noChangeAspect="1"/>
          </p:cNvGrpSpPr>
          <p:nvPr/>
        </p:nvGrpSpPr>
        <p:grpSpPr>
          <a:xfrm>
            <a:off x="533402" y="540603"/>
            <a:ext cx="6248398" cy="5936397"/>
            <a:chOff x="-663493" y="209295"/>
            <a:chExt cx="5145006" cy="4888101"/>
          </a:xfrm>
        </p:grpSpPr>
        <p:pic>
          <p:nvPicPr>
            <p:cNvPr id="201" name="Picture 1474" descr="initial_ti_sapph_spectrum.pct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1350" y="228600"/>
              <a:ext cx="3771899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2" name="Picture 1475" descr="mixing_order1_spectrum.pct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1350" y="1212850"/>
              <a:ext cx="3771899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3" name="Picture 1476" descr="mixing_order2_spectrum.pct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3414" y="2197100"/>
              <a:ext cx="3771899" cy="104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" name="TextBox 1477"/>
            <p:cNvSpPr txBox="1">
              <a:spLocks noChangeArrowheads="1"/>
            </p:cNvSpPr>
            <p:nvPr/>
          </p:nvSpPr>
          <p:spPr bwMode="auto">
            <a:xfrm>
              <a:off x="716873" y="4666570"/>
              <a:ext cx="3639152" cy="430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Wavelength (</a:t>
              </a:r>
              <a:r>
                <a:rPr kumimoji="0" lang="en-U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μm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)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05" name="Picture 1478" descr="mixing_order3_spectrum.pct"/>
            <p:cNvPicPr>
              <a:picLocks noChangeAspect="1"/>
            </p:cNvPicPr>
            <p:nvPr/>
          </p:nvPicPr>
          <p:blipFill>
            <a:blip r:embed="rId5" cstate="print"/>
            <a:srcRect b="19890"/>
            <a:stretch>
              <a:fillRect/>
            </a:stretch>
          </p:blipFill>
          <p:spPr bwMode="auto">
            <a:xfrm>
              <a:off x="633414" y="3182938"/>
              <a:ext cx="3848099" cy="1098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" name="TextBox 1479"/>
            <p:cNvSpPr txBox="1">
              <a:spLocks noChangeArrowheads="1"/>
            </p:cNvSpPr>
            <p:nvPr/>
          </p:nvSpPr>
          <p:spPr bwMode="auto">
            <a:xfrm rot="16200000">
              <a:off x="-2308637" y="1911252"/>
              <a:ext cx="4329337" cy="1039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Intensity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(arbitrary </a:t>
              </a:r>
              <a:r>
                <a:rPr lang="en-US" sz="2800" kern="0" noProof="0" dirty="0" smtClean="0">
                  <a:solidFill>
                    <a:sysClr val="windowText" lastClr="000000"/>
                  </a:solidFill>
                  <a:latin typeface="+mj-lt"/>
                </a:rPr>
                <a:t>u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nits</a:t>
              </a: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)</a:t>
              </a:r>
            </a:p>
          </p:txBody>
        </p:sp>
        <p:sp>
          <p:nvSpPr>
            <p:cNvPr id="207" name="TextBox 1480"/>
            <p:cNvSpPr txBox="1">
              <a:spLocks noChangeArrowheads="1"/>
            </p:cNvSpPr>
            <p:nvPr/>
          </p:nvSpPr>
          <p:spPr bwMode="auto">
            <a:xfrm>
              <a:off x="1407058" y="209295"/>
              <a:ext cx="2980254" cy="684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Initial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Frequency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Comb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Spectrum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1481"/>
            <p:cNvSpPr txBox="1">
              <a:spLocks noChangeArrowheads="1"/>
            </p:cNvSpPr>
            <p:nvPr/>
          </p:nvSpPr>
          <p:spPr bwMode="auto">
            <a:xfrm>
              <a:off x="2016450" y="1271262"/>
              <a:ext cx="2370861" cy="380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en-US" sz="2400" kern="0" dirty="0" smtClean="0">
                  <a:solidFill>
                    <a:sysClr val="windowText" lastClr="000000"/>
                  </a:solidFill>
                  <a:latin typeface="+mj-lt"/>
                </a:rPr>
                <a:t>First-Order </a:t>
              </a:r>
              <a:r>
                <a:rPr lang="en-US" sz="2400" kern="0" dirty="0" smtClean="0">
                  <a:solidFill>
                    <a:sysClr val="windowText" lastClr="000000"/>
                  </a:solidFill>
                  <a:latin typeface="+mj-lt"/>
                </a:rPr>
                <a:t>Sidebands</a:t>
              </a:r>
              <a:endParaRPr lang="en-US" sz="24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09" name="TextBox 1481"/>
            <p:cNvSpPr txBox="1">
              <a:spLocks noChangeArrowheads="1"/>
            </p:cNvSpPr>
            <p:nvPr/>
          </p:nvSpPr>
          <p:spPr bwMode="auto">
            <a:xfrm>
              <a:off x="1712865" y="2275166"/>
              <a:ext cx="2674446" cy="380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kern="0" dirty="0" smtClean="0">
                  <a:solidFill>
                    <a:sysClr val="windowText" lastClr="000000"/>
                  </a:solidFill>
                  <a:latin typeface="+mj-lt"/>
                </a:rPr>
                <a:t>Second-Order </a:t>
              </a:r>
              <a:r>
                <a:rPr lang="en-US" sz="2400" kern="0" dirty="0" smtClean="0">
                  <a:solidFill>
                    <a:sysClr val="windowText" lastClr="000000"/>
                  </a:solidFill>
                  <a:latin typeface="+mj-lt"/>
                </a:rPr>
                <a:t>Sidebands</a:t>
              </a:r>
              <a:endParaRPr lang="en-US" sz="24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10" name="TextBox 1481"/>
            <p:cNvSpPr txBox="1">
              <a:spLocks noChangeArrowheads="1"/>
            </p:cNvSpPr>
            <p:nvPr/>
          </p:nvSpPr>
          <p:spPr bwMode="auto">
            <a:xfrm>
              <a:off x="1925375" y="3279070"/>
              <a:ext cx="2461937" cy="380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en-US" sz="2400" kern="0" dirty="0" smtClean="0">
                  <a:solidFill>
                    <a:sysClr val="windowText" lastClr="000000"/>
                  </a:solidFill>
                  <a:latin typeface="+mj-lt"/>
                </a:rPr>
                <a:t>Third-Order </a:t>
              </a:r>
              <a:r>
                <a:rPr lang="en-US" sz="2400" kern="0" dirty="0" smtClean="0">
                  <a:solidFill>
                    <a:sysClr val="windowText" lastClr="000000"/>
                  </a:solidFill>
                  <a:latin typeface="+mj-lt"/>
                </a:rPr>
                <a:t>Sidebands</a:t>
              </a:r>
              <a:endParaRPr lang="en-US" sz="24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sp>
        <p:nvSpPr>
          <p:cNvPr id="84" name="TextBox 1477"/>
          <p:cNvSpPr txBox="1">
            <a:spLocks noChangeArrowheads="1"/>
          </p:cNvSpPr>
          <p:nvPr/>
        </p:nvSpPr>
        <p:spPr bwMode="auto">
          <a:xfrm>
            <a:off x="5653314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3.5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5" name="TextBox 1477"/>
          <p:cNvSpPr txBox="1">
            <a:spLocks noChangeArrowheads="1"/>
          </p:cNvSpPr>
          <p:nvPr/>
        </p:nvSpPr>
        <p:spPr bwMode="auto">
          <a:xfrm>
            <a:off x="6248400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6" name="TextBox 1477"/>
          <p:cNvSpPr txBox="1">
            <a:spLocks noChangeArrowheads="1"/>
          </p:cNvSpPr>
          <p:nvPr/>
        </p:nvSpPr>
        <p:spPr bwMode="auto">
          <a:xfrm>
            <a:off x="5076372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3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7" name="TextBox 1477"/>
          <p:cNvSpPr txBox="1">
            <a:spLocks noChangeArrowheads="1"/>
          </p:cNvSpPr>
          <p:nvPr/>
        </p:nvSpPr>
        <p:spPr bwMode="auto">
          <a:xfrm>
            <a:off x="4481286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2.5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8" name="TextBox 1477"/>
          <p:cNvSpPr txBox="1">
            <a:spLocks noChangeArrowheads="1"/>
          </p:cNvSpPr>
          <p:nvPr/>
        </p:nvSpPr>
        <p:spPr bwMode="auto">
          <a:xfrm>
            <a:off x="3886200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2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9" name="TextBox 1477"/>
          <p:cNvSpPr txBox="1">
            <a:spLocks noChangeArrowheads="1"/>
          </p:cNvSpPr>
          <p:nvPr/>
        </p:nvSpPr>
        <p:spPr bwMode="auto">
          <a:xfrm>
            <a:off x="3291114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1.5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0" name="TextBox 1477"/>
          <p:cNvSpPr txBox="1">
            <a:spLocks noChangeArrowheads="1"/>
          </p:cNvSpPr>
          <p:nvPr/>
        </p:nvSpPr>
        <p:spPr bwMode="auto">
          <a:xfrm>
            <a:off x="2681514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1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1" name="TextBox 1477"/>
          <p:cNvSpPr txBox="1">
            <a:spLocks noChangeArrowheads="1"/>
          </p:cNvSpPr>
          <p:nvPr/>
        </p:nvSpPr>
        <p:spPr bwMode="auto">
          <a:xfrm>
            <a:off x="2104572" y="5420380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.5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241" descr="square_waveform.pc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071" y="2959325"/>
            <a:ext cx="2103120" cy="1713650"/>
          </a:xfrm>
          <a:prstGeom prst="rect">
            <a:avLst/>
          </a:prstGeom>
          <a:effectLst/>
        </p:spPr>
      </p:pic>
      <p:sp>
        <p:nvSpPr>
          <p:cNvPr id="212" name="Rectangle 211"/>
          <p:cNvSpPr/>
          <p:nvPr/>
        </p:nvSpPr>
        <p:spPr>
          <a:xfrm>
            <a:off x="1642977" y="992118"/>
            <a:ext cx="453838" cy="4514740"/>
          </a:xfrm>
          <a:prstGeom prst="rect">
            <a:avLst/>
          </a:prstGeom>
          <a:gradFill rotWithShape="1">
            <a:gsLst>
              <a:gs pos="20000">
                <a:srgbClr val="730000"/>
              </a:gs>
              <a:gs pos="45000">
                <a:srgbClr val="1440FF"/>
              </a:gs>
              <a:gs pos="28000">
                <a:srgbClr val="FF6600"/>
              </a:gs>
              <a:gs pos="32000">
                <a:srgbClr val="FFFF00"/>
              </a:gs>
              <a:gs pos="36000">
                <a:srgbClr val="00E100"/>
              </a:gs>
              <a:gs pos="41000">
                <a:srgbClr val="0BD5FF"/>
              </a:gs>
              <a:gs pos="49000">
                <a:srgbClr val="A600A6"/>
              </a:gs>
              <a:gs pos="24000">
                <a:srgbClr val="FF0000"/>
              </a:gs>
              <a:gs pos="53000">
                <a:srgbClr val="3E003E"/>
              </a:gs>
              <a:gs pos="16000">
                <a:srgbClr val="320000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3" name="Left Brace 212"/>
          <p:cNvSpPr/>
          <p:nvPr/>
        </p:nvSpPr>
        <p:spPr>
          <a:xfrm>
            <a:off x="1365632" y="4683316"/>
            <a:ext cx="226919" cy="792832"/>
          </a:xfrm>
          <a:prstGeom prst="leftBrac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4" name="TextBox 213"/>
          <p:cNvSpPr txBox="1"/>
          <p:nvPr/>
        </p:nvSpPr>
        <p:spPr>
          <a:xfrm rot="16200000">
            <a:off x="601164" y="4848900"/>
            <a:ext cx="119616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Infrared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5" name="TextBox 214"/>
          <p:cNvSpPr txBox="1"/>
          <p:nvPr/>
        </p:nvSpPr>
        <p:spPr>
          <a:xfrm rot="16200000">
            <a:off x="695740" y="3745419"/>
            <a:ext cx="100700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Visible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6" name="TextBox 215"/>
          <p:cNvSpPr txBox="1"/>
          <p:nvPr/>
        </p:nvSpPr>
        <p:spPr>
          <a:xfrm rot="16200000">
            <a:off x="444872" y="1935852"/>
            <a:ext cx="150874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Ultraviolet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7" name="Left Brace 216"/>
          <p:cNvSpPr/>
          <p:nvPr/>
        </p:nvSpPr>
        <p:spPr>
          <a:xfrm>
            <a:off x="1368434" y="3381627"/>
            <a:ext cx="226919" cy="1189249"/>
          </a:xfrm>
          <a:prstGeom prst="leftBrac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8" name="Left Brace 217"/>
          <p:cNvSpPr/>
          <p:nvPr/>
        </p:nvSpPr>
        <p:spPr>
          <a:xfrm>
            <a:off x="1348823" y="1043506"/>
            <a:ext cx="226919" cy="2246359"/>
          </a:xfrm>
          <a:prstGeom prst="leftBrac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2229618" y="4629360"/>
            <a:ext cx="2218763" cy="660694"/>
            <a:chOff x="2229618" y="4629360"/>
            <a:chExt cx="2218763" cy="660694"/>
          </a:xfrm>
          <a:effectLst/>
        </p:grpSpPr>
        <p:grpSp>
          <p:nvGrpSpPr>
            <p:cNvPr id="4" name="Group 380"/>
            <p:cNvGrpSpPr/>
            <p:nvPr/>
          </p:nvGrpSpPr>
          <p:grpSpPr>
            <a:xfrm>
              <a:off x="2633029" y="4629360"/>
              <a:ext cx="1815352" cy="660694"/>
              <a:chOff x="3539330" y="2692929"/>
              <a:chExt cx="6442870" cy="1583321"/>
            </a:xfrm>
            <a:noFill/>
          </p:grpSpPr>
          <p:sp>
            <p:nvSpPr>
              <p:cNvPr id="276" name="Freeform 33"/>
              <p:cNvSpPr>
                <a:spLocks/>
              </p:cNvSpPr>
              <p:nvPr/>
            </p:nvSpPr>
            <p:spPr bwMode="auto">
              <a:xfrm>
                <a:off x="3539330" y="2693512"/>
                <a:ext cx="3211513" cy="1582738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grpFill/>
              <a:ln w="19050" cap="rnd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34"/>
              <p:cNvSpPr>
                <a:spLocks/>
              </p:cNvSpPr>
              <p:nvPr/>
            </p:nvSpPr>
            <p:spPr bwMode="auto">
              <a:xfrm>
                <a:off x="6770687" y="2692929"/>
                <a:ext cx="3211513" cy="1582738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grpFill/>
              <a:ln w="19050" cap="rnd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3" name="Right Arrow 222"/>
            <p:cNvSpPr/>
            <p:nvPr/>
          </p:nvSpPr>
          <p:spPr>
            <a:xfrm>
              <a:off x="2229618" y="4794534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229618" y="3485820"/>
            <a:ext cx="2169738" cy="660694"/>
            <a:chOff x="2229618" y="3528447"/>
            <a:chExt cx="2169738" cy="660694"/>
          </a:xfrm>
          <a:effectLst/>
        </p:grpSpPr>
        <p:grpSp>
          <p:nvGrpSpPr>
            <p:cNvPr id="5" name="Group 383"/>
            <p:cNvGrpSpPr/>
            <p:nvPr/>
          </p:nvGrpSpPr>
          <p:grpSpPr>
            <a:xfrm>
              <a:off x="2584001" y="3528447"/>
              <a:ext cx="1815355" cy="660694"/>
              <a:chOff x="2209799" y="4267200"/>
              <a:chExt cx="5486399" cy="914400"/>
            </a:xfrm>
          </p:grpSpPr>
          <p:grpSp>
            <p:nvGrpSpPr>
              <p:cNvPr id="6" name="Group 58"/>
              <p:cNvGrpSpPr/>
              <p:nvPr/>
            </p:nvGrpSpPr>
            <p:grpSpPr>
              <a:xfrm>
                <a:off x="2209799" y="426720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74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5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7" name="Group 943"/>
              <p:cNvGrpSpPr/>
              <p:nvPr/>
            </p:nvGrpSpPr>
            <p:grpSpPr>
              <a:xfrm>
                <a:off x="4952999" y="426720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72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3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24" name="Right Arrow 223"/>
            <p:cNvSpPr/>
            <p:nvPr/>
          </p:nvSpPr>
          <p:spPr>
            <a:xfrm>
              <a:off x="2229618" y="3693621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229618" y="2341452"/>
            <a:ext cx="2218765" cy="661521"/>
            <a:chOff x="2229618" y="2390586"/>
            <a:chExt cx="2218765" cy="661521"/>
          </a:xfrm>
          <a:effectLst/>
        </p:grpSpPr>
        <p:grpSp>
          <p:nvGrpSpPr>
            <p:cNvPr id="8" name="Group 390"/>
            <p:cNvGrpSpPr/>
            <p:nvPr/>
          </p:nvGrpSpPr>
          <p:grpSpPr>
            <a:xfrm>
              <a:off x="2633030" y="2390586"/>
              <a:ext cx="1815353" cy="661521"/>
              <a:chOff x="2514599" y="3012990"/>
              <a:chExt cx="8255000" cy="915545"/>
            </a:xfrm>
          </p:grpSpPr>
          <p:grpSp>
            <p:nvGrpSpPr>
              <p:cNvPr id="9" name="Group 65"/>
              <p:cNvGrpSpPr/>
              <p:nvPr/>
            </p:nvGrpSpPr>
            <p:grpSpPr>
              <a:xfrm>
                <a:off x="2514599" y="301299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8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9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" name="Group 68"/>
              <p:cNvGrpSpPr/>
              <p:nvPr/>
            </p:nvGrpSpPr>
            <p:grpSpPr>
              <a:xfrm>
                <a:off x="5266266" y="3014135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6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7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" name="Group 71"/>
              <p:cNvGrpSpPr/>
              <p:nvPr/>
            </p:nvGrpSpPr>
            <p:grpSpPr>
              <a:xfrm>
                <a:off x="8026400" y="3014132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4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5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25" name="Right Arrow 224"/>
            <p:cNvSpPr/>
            <p:nvPr/>
          </p:nvSpPr>
          <p:spPr>
            <a:xfrm>
              <a:off x="2229618" y="2556173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2229618" y="1197668"/>
            <a:ext cx="2168339" cy="660937"/>
            <a:chOff x="2229618" y="1197668"/>
            <a:chExt cx="2168339" cy="660937"/>
          </a:xfrm>
          <a:effectLst/>
        </p:grpSpPr>
        <p:grpSp>
          <p:nvGrpSpPr>
            <p:cNvPr id="12" name="Group 400"/>
            <p:cNvGrpSpPr/>
            <p:nvPr/>
          </p:nvGrpSpPr>
          <p:grpSpPr>
            <a:xfrm>
              <a:off x="2582603" y="1197668"/>
              <a:ext cx="1815354" cy="660937"/>
              <a:chOff x="2201339" y="1092198"/>
              <a:chExt cx="5494864" cy="914737"/>
            </a:xfrm>
          </p:grpSpPr>
          <p:grpSp>
            <p:nvGrpSpPr>
              <p:cNvPr id="13" name="Group 82"/>
              <p:cNvGrpSpPr/>
              <p:nvPr/>
            </p:nvGrpSpPr>
            <p:grpSpPr>
              <a:xfrm>
                <a:off x="2201339" y="1092535"/>
                <a:ext cx="2743203" cy="914400"/>
                <a:chOff x="2209799" y="4267200"/>
                <a:chExt cx="5486399" cy="914400"/>
              </a:xfrm>
            </p:grpSpPr>
            <p:grpSp>
              <p:nvGrpSpPr>
                <p:cNvPr id="14" name="Group 205"/>
                <p:cNvGrpSpPr/>
                <p:nvPr/>
              </p:nvGrpSpPr>
              <p:grpSpPr>
                <a:xfrm>
                  <a:off x="22097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9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0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5" name="Group 206"/>
                <p:cNvGrpSpPr/>
                <p:nvPr/>
              </p:nvGrpSpPr>
              <p:grpSpPr>
                <a:xfrm>
                  <a:off x="49529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7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8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16" name="Group 89"/>
              <p:cNvGrpSpPr/>
              <p:nvPr/>
            </p:nvGrpSpPr>
            <p:grpSpPr>
              <a:xfrm>
                <a:off x="4953000" y="1092198"/>
                <a:ext cx="2743203" cy="914400"/>
                <a:chOff x="2209799" y="4267200"/>
                <a:chExt cx="5486399" cy="914400"/>
              </a:xfrm>
            </p:grpSpPr>
            <p:grpSp>
              <p:nvGrpSpPr>
                <p:cNvPr id="17" name="Group 58"/>
                <p:cNvGrpSpPr/>
                <p:nvPr/>
              </p:nvGrpSpPr>
              <p:grpSpPr>
                <a:xfrm>
                  <a:off x="22097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3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4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8" name="Group 61"/>
                <p:cNvGrpSpPr/>
                <p:nvPr/>
              </p:nvGrpSpPr>
              <p:grpSpPr>
                <a:xfrm>
                  <a:off x="49529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1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2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sp>
          <p:nvSpPr>
            <p:cNvPr id="226" name="Right Arrow 225"/>
            <p:cNvSpPr/>
            <p:nvPr/>
          </p:nvSpPr>
          <p:spPr>
            <a:xfrm>
              <a:off x="2229618" y="1362963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27" name="Left Brace 226"/>
          <p:cNvSpPr/>
          <p:nvPr/>
        </p:nvSpPr>
        <p:spPr>
          <a:xfrm flipH="1">
            <a:off x="4523815" y="1157291"/>
            <a:ext cx="352985" cy="4077948"/>
          </a:xfrm>
          <a:prstGeom prst="leftBrace">
            <a:avLst>
              <a:gd name="adj1" fmla="val 18942"/>
              <a:gd name="adj2" fmla="val 50000"/>
            </a:avLst>
          </a:prstGeom>
          <a:noFill/>
          <a:ln w="285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3362947" y="1838980"/>
            <a:ext cx="3642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kern="0" dirty="0">
                <a:solidFill>
                  <a:sysClr val="windowText" lastClr="000000"/>
                </a:solidFill>
                <a:latin typeface="+mj-lt"/>
              </a:rPr>
              <a:t>+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3362947" y="2973903"/>
            <a:ext cx="3642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sysClr val="windowText" lastClr="000000"/>
                </a:solidFill>
                <a:latin typeface="+mj-lt"/>
              </a:rPr>
              <a:t>+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362947" y="4108825"/>
            <a:ext cx="3642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+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1" name="TextBox 230"/>
          <p:cNvSpPr txBox="1"/>
          <p:nvPr/>
        </p:nvSpPr>
        <p:spPr>
          <a:xfrm rot="16200000">
            <a:off x="4202673" y="1644094"/>
            <a:ext cx="176683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Electric Field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232" name="Straight Arrow Connector 231"/>
          <p:cNvCxnSpPr/>
          <p:nvPr/>
        </p:nvCxnSpPr>
        <p:spPr>
          <a:xfrm rot="16200000" flipV="1">
            <a:off x="4550710" y="1829021"/>
            <a:ext cx="155448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233" name="Straight Arrow Connector 232"/>
          <p:cNvCxnSpPr/>
          <p:nvPr/>
        </p:nvCxnSpPr>
        <p:spPr>
          <a:xfrm flipV="1">
            <a:off x="5337912" y="2606261"/>
            <a:ext cx="2117912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234" name="TextBox 233"/>
          <p:cNvSpPr txBox="1"/>
          <p:nvPr/>
        </p:nvSpPr>
        <p:spPr>
          <a:xfrm>
            <a:off x="7424571" y="2375293"/>
            <a:ext cx="80502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Time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6208288" y="2610475"/>
            <a:ext cx="45397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or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236" name="Picture 235" descr="single_cycle_pulse.pc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652" y="915918"/>
            <a:ext cx="2103120" cy="1700395"/>
          </a:xfrm>
          <a:prstGeom prst="rect">
            <a:avLst/>
          </a:prstGeom>
          <a:ln>
            <a:noFill/>
          </a:ln>
          <a:effectLst/>
        </p:spPr>
      </p:pic>
      <p:sp>
        <p:nvSpPr>
          <p:cNvPr id="237" name="TextBox 236"/>
          <p:cNvSpPr txBox="1"/>
          <p:nvPr/>
        </p:nvSpPr>
        <p:spPr>
          <a:xfrm rot="16200000">
            <a:off x="4202673" y="3637994"/>
            <a:ext cx="176683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ysClr val="windowText" lastClr="000000"/>
                </a:solidFill>
                <a:latin typeface="+mj-lt"/>
              </a:rPr>
              <a:t>Electric Field</a:t>
            </a:r>
          </a:p>
        </p:txBody>
      </p:sp>
      <p:cxnSp>
        <p:nvCxnSpPr>
          <p:cNvPr id="238" name="Straight Arrow Connector 237"/>
          <p:cNvCxnSpPr/>
          <p:nvPr/>
        </p:nvCxnSpPr>
        <p:spPr>
          <a:xfrm rot="16200000" flipV="1">
            <a:off x="4550710" y="3822921"/>
            <a:ext cx="155448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239" name="Straight Arrow Connector 238"/>
          <p:cNvCxnSpPr/>
          <p:nvPr/>
        </p:nvCxnSpPr>
        <p:spPr>
          <a:xfrm flipV="1">
            <a:off x="5337912" y="4600161"/>
            <a:ext cx="2117912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240" name="TextBox 239"/>
          <p:cNvSpPr txBox="1"/>
          <p:nvPr/>
        </p:nvSpPr>
        <p:spPr>
          <a:xfrm>
            <a:off x="7424571" y="4357618"/>
            <a:ext cx="80502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Time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6208288" y="4672975"/>
            <a:ext cx="45397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ysClr val="windowText" lastClr="000000"/>
                </a:solidFill>
                <a:latin typeface="+mj-lt"/>
              </a:rPr>
              <a:t>or</a:t>
            </a:r>
          </a:p>
        </p:txBody>
      </p:sp>
      <p:sp>
        <p:nvSpPr>
          <p:cNvPr id="244" name="Line 236"/>
          <p:cNvSpPr>
            <a:spLocks noChangeShapeType="1"/>
          </p:cNvSpPr>
          <p:nvPr/>
        </p:nvSpPr>
        <p:spPr bwMode="auto">
          <a:xfrm>
            <a:off x="6063363" y="1785701"/>
            <a:ext cx="274637" cy="0"/>
          </a:xfrm>
          <a:prstGeom prst="line">
            <a:avLst/>
          </a:prstGeom>
          <a:noFill/>
          <a:ln w="53975">
            <a:solidFill>
              <a:sysClr val="windowText" lastClr="000000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5" name="Line 237"/>
          <p:cNvSpPr>
            <a:spLocks noChangeShapeType="1"/>
          </p:cNvSpPr>
          <p:nvPr/>
        </p:nvSpPr>
        <p:spPr bwMode="auto">
          <a:xfrm flipH="1">
            <a:off x="6419915" y="1785701"/>
            <a:ext cx="274638" cy="0"/>
          </a:xfrm>
          <a:prstGeom prst="line">
            <a:avLst/>
          </a:prstGeom>
          <a:noFill/>
          <a:ln w="53975">
            <a:solidFill>
              <a:sysClr val="windowText" lastClr="000000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6" name="Text Box 238"/>
          <p:cNvSpPr txBox="1">
            <a:spLocks noChangeArrowheads="1"/>
          </p:cNvSpPr>
          <p:nvPr/>
        </p:nvSpPr>
        <p:spPr bwMode="auto">
          <a:xfrm>
            <a:off x="6680058" y="1575470"/>
            <a:ext cx="7377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&lt; 1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fs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8" name="TextBox 27"/>
          <p:cNvSpPr txBox="1">
            <a:spLocks noChangeArrowheads="1"/>
          </p:cNvSpPr>
          <p:nvPr/>
        </p:nvSpPr>
        <p:spPr bwMode="auto">
          <a:xfrm>
            <a:off x="-1828800" y="-3200400"/>
            <a:ext cx="13030200" cy="341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1" tIns="45701" rIns="91411" bIns="4570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With its broadband capabilities, a molecular modulator would be able to modulate the already broad output of a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Ti:sapph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 laser.  The resulting spectrum would span the full optical region and would contain a few million CW Fourier components.   Such a broad, coherent spectrum could be used to generate arbitrary optical 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waveforms with sub-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femtosecond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resolution.</a:t>
            </a:r>
          </a:p>
        </p:txBody>
      </p:sp>
      <p:sp>
        <p:nvSpPr>
          <p:cNvPr id="86" name="TextBox 85"/>
          <p:cNvSpPr txBox="1"/>
          <p:nvPr/>
        </p:nvSpPr>
        <p:spPr>
          <a:xfrm rot="5400000">
            <a:off x="6326536" y="5056634"/>
            <a:ext cx="39786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kern="0" dirty="0" smtClean="0">
                <a:solidFill>
                  <a:sysClr val="windowText" lastClr="000000"/>
                </a:solidFill>
                <a:latin typeface="+mj-lt"/>
              </a:rPr>
              <a:t>…</a:t>
            </a:r>
            <a:endParaRPr lang="en-US" sz="2400" kern="0" dirty="0">
              <a:solidFill>
                <a:sysClr val="windowText" lastClr="00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241" descr="square_waveform.pc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671" y="2959325"/>
            <a:ext cx="2103120" cy="1713650"/>
          </a:xfrm>
          <a:prstGeom prst="rect">
            <a:avLst/>
          </a:prstGeom>
          <a:effectLst/>
        </p:spPr>
      </p:pic>
      <p:sp>
        <p:nvSpPr>
          <p:cNvPr id="212" name="Rectangle 211"/>
          <p:cNvSpPr/>
          <p:nvPr/>
        </p:nvSpPr>
        <p:spPr>
          <a:xfrm>
            <a:off x="271377" y="992118"/>
            <a:ext cx="453838" cy="4514740"/>
          </a:xfrm>
          <a:prstGeom prst="rect">
            <a:avLst/>
          </a:prstGeom>
          <a:gradFill rotWithShape="1">
            <a:gsLst>
              <a:gs pos="20000">
                <a:srgbClr val="730000"/>
              </a:gs>
              <a:gs pos="45000">
                <a:srgbClr val="1440FF"/>
              </a:gs>
              <a:gs pos="28000">
                <a:srgbClr val="FF6600"/>
              </a:gs>
              <a:gs pos="32000">
                <a:srgbClr val="FFFF00"/>
              </a:gs>
              <a:gs pos="36000">
                <a:srgbClr val="00E100"/>
              </a:gs>
              <a:gs pos="41000">
                <a:srgbClr val="0BD5FF"/>
              </a:gs>
              <a:gs pos="49000">
                <a:srgbClr val="A600A6"/>
              </a:gs>
              <a:gs pos="24000">
                <a:srgbClr val="FF0000"/>
              </a:gs>
              <a:gs pos="53000">
                <a:srgbClr val="3E003E"/>
              </a:gs>
              <a:gs pos="16000">
                <a:srgbClr val="320000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3" name="Left Brace 212"/>
          <p:cNvSpPr/>
          <p:nvPr/>
        </p:nvSpPr>
        <p:spPr>
          <a:xfrm>
            <a:off x="-5968" y="4683316"/>
            <a:ext cx="226919" cy="792832"/>
          </a:xfrm>
          <a:prstGeom prst="leftBrac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4" name="TextBox 213"/>
          <p:cNvSpPr txBox="1"/>
          <p:nvPr/>
        </p:nvSpPr>
        <p:spPr>
          <a:xfrm rot="16200000">
            <a:off x="-770436" y="4848900"/>
            <a:ext cx="119616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Infrared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5" name="TextBox 214"/>
          <p:cNvSpPr txBox="1"/>
          <p:nvPr/>
        </p:nvSpPr>
        <p:spPr>
          <a:xfrm rot="16200000">
            <a:off x="-675860" y="3745419"/>
            <a:ext cx="100700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Visible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6" name="TextBox 215"/>
          <p:cNvSpPr txBox="1"/>
          <p:nvPr/>
        </p:nvSpPr>
        <p:spPr>
          <a:xfrm rot="16200000">
            <a:off x="-926728" y="1935852"/>
            <a:ext cx="150874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Ultraviolet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7" name="Left Brace 216"/>
          <p:cNvSpPr/>
          <p:nvPr/>
        </p:nvSpPr>
        <p:spPr>
          <a:xfrm>
            <a:off x="-3166" y="3381627"/>
            <a:ext cx="226919" cy="1189249"/>
          </a:xfrm>
          <a:prstGeom prst="leftBrac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8" name="Left Brace 217"/>
          <p:cNvSpPr/>
          <p:nvPr/>
        </p:nvSpPr>
        <p:spPr>
          <a:xfrm>
            <a:off x="-22777" y="1043506"/>
            <a:ext cx="226919" cy="2246359"/>
          </a:xfrm>
          <a:prstGeom prst="leftBrac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84"/>
          <p:cNvGrpSpPr/>
          <p:nvPr/>
        </p:nvGrpSpPr>
        <p:grpSpPr>
          <a:xfrm>
            <a:off x="858018" y="4629360"/>
            <a:ext cx="2218763" cy="660694"/>
            <a:chOff x="2229618" y="4629360"/>
            <a:chExt cx="2218763" cy="660694"/>
          </a:xfrm>
          <a:effectLst/>
        </p:grpSpPr>
        <p:grpSp>
          <p:nvGrpSpPr>
            <p:cNvPr id="3" name="Group 380"/>
            <p:cNvGrpSpPr/>
            <p:nvPr/>
          </p:nvGrpSpPr>
          <p:grpSpPr>
            <a:xfrm>
              <a:off x="2633029" y="4629360"/>
              <a:ext cx="1815352" cy="660694"/>
              <a:chOff x="3539330" y="2692929"/>
              <a:chExt cx="6442870" cy="1583321"/>
            </a:xfrm>
            <a:noFill/>
          </p:grpSpPr>
          <p:sp>
            <p:nvSpPr>
              <p:cNvPr id="276" name="Freeform 33"/>
              <p:cNvSpPr>
                <a:spLocks/>
              </p:cNvSpPr>
              <p:nvPr/>
            </p:nvSpPr>
            <p:spPr bwMode="auto">
              <a:xfrm>
                <a:off x="3539330" y="2693512"/>
                <a:ext cx="3211513" cy="1582738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grpFill/>
              <a:ln w="19050" cap="rnd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34"/>
              <p:cNvSpPr>
                <a:spLocks/>
              </p:cNvSpPr>
              <p:nvPr/>
            </p:nvSpPr>
            <p:spPr bwMode="auto">
              <a:xfrm>
                <a:off x="6770687" y="2692929"/>
                <a:ext cx="3211513" cy="1582738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grpFill/>
              <a:ln w="19050" cap="rnd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3" name="Right Arrow 222"/>
            <p:cNvSpPr/>
            <p:nvPr/>
          </p:nvSpPr>
          <p:spPr>
            <a:xfrm>
              <a:off x="2229618" y="4794534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" name="Group 83"/>
          <p:cNvGrpSpPr/>
          <p:nvPr/>
        </p:nvGrpSpPr>
        <p:grpSpPr>
          <a:xfrm>
            <a:off x="858018" y="3485820"/>
            <a:ext cx="2169738" cy="660694"/>
            <a:chOff x="2229618" y="3528447"/>
            <a:chExt cx="2169738" cy="660694"/>
          </a:xfrm>
          <a:effectLst/>
        </p:grpSpPr>
        <p:grpSp>
          <p:nvGrpSpPr>
            <p:cNvPr id="5" name="Group 383"/>
            <p:cNvGrpSpPr/>
            <p:nvPr/>
          </p:nvGrpSpPr>
          <p:grpSpPr>
            <a:xfrm>
              <a:off x="2584001" y="3528447"/>
              <a:ext cx="1815355" cy="660694"/>
              <a:chOff x="2209799" y="4267200"/>
              <a:chExt cx="5486399" cy="914400"/>
            </a:xfrm>
          </p:grpSpPr>
          <p:grpSp>
            <p:nvGrpSpPr>
              <p:cNvPr id="6" name="Group 58"/>
              <p:cNvGrpSpPr/>
              <p:nvPr/>
            </p:nvGrpSpPr>
            <p:grpSpPr>
              <a:xfrm>
                <a:off x="2209799" y="426720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74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5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7" name="Group 943"/>
              <p:cNvGrpSpPr/>
              <p:nvPr/>
            </p:nvGrpSpPr>
            <p:grpSpPr>
              <a:xfrm>
                <a:off x="4952999" y="426720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72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3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24" name="Right Arrow 223"/>
            <p:cNvSpPr/>
            <p:nvPr/>
          </p:nvSpPr>
          <p:spPr>
            <a:xfrm>
              <a:off x="2229618" y="3693621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oup 82"/>
          <p:cNvGrpSpPr/>
          <p:nvPr/>
        </p:nvGrpSpPr>
        <p:grpSpPr>
          <a:xfrm>
            <a:off x="858018" y="2341452"/>
            <a:ext cx="2218765" cy="661521"/>
            <a:chOff x="2229618" y="2390586"/>
            <a:chExt cx="2218765" cy="661521"/>
          </a:xfrm>
          <a:effectLst/>
        </p:grpSpPr>
        <p:grpSp>
          <p:nvGrpSpPr>
            <p:cNvPr id="9" name="Group 390"/>
            <p:cNvGrpSpPr/>
            <p:nvPr/>
          </p:nvGrpSpPr>
          <p:grpSpPr>
            <a:xfrm>
              <a:off x="2633030" y="2390586"/>
              <a:ext cx="1815353" cy="661521"/>
              <a:chOff x="2514599" y="3012990"/>
              <a:chExt cx="8255000" cy="915545"/>
            </a:xfrm>
          </p:grpSpPr>
          <p:grpSp>
            <p:nvGrpSpPr>
              <p:cNvPr id="10" name="Group 65"/>
              <p:cNvGrpSpPr/>
              <p:nvPr/>
            </p:nvGrpSpPr>
            <p:grpSpPr>
              <a:xfrm>
                <a:off x="2514599" y="3012990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8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9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" name="Group 68"/>
              <p:cNvGrpSpPr/>
              <p:nvPr/>
            </p:nvGrpSpPr>
            <p:grpSpPr>
              <a:xfrm>
                <a:off x="5266266" y="3014135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6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7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" name="Group 71"/>
              <p:cNvGrpSpPr/>
              <p:nvPr/>
            </p:nvGrpSpPr>
            <p:grpSpPr>
              <a:xfrm>
                <a:off x="8026400" y="3014132"/>
                <a:ext cx="2743199" cy="914400"/>
                <a:chOff x="3539330" y="2692929"/>
                <a:chExt cx="6442870" cy="1583321"/>
              </a:xfrm>
            </p:grpSpPr>
            <p:sp>
              <p:nvSpPr>
                <p:cNvPr id="264" name="Freeform 33"/>
                <p:cNvSpPr>
                  <a:spLocks/>
                </p:cNvSpPr>
                <p:nvPr/>
              </p:nvSpPr>
              <p:spPr bwMode="auto">
                <a:xfrm>
                  <a:off x="3539330" y="2693512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5" name="Freeform 34"/>
                <p:cNvSpPr>
                  <a:spLocks/>
                </p:cNvSpPr>
                <p:nvPr/>
              </p:nvSpPr>
              <p:spPr bwMode="auto">
                <a:xfrm>
                  <a:off x="6770687" y="2692929"/>
                  <a:ext cx="3211513" cy="1582738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1905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25" name="Right Arrow 224"/>
            <p:cNvSpPr/>
            <p:nvPr/>
          </p:nvSpPr>
          <p:spPr>
            <a:xfrm>
              <a:off x="2229618" y="2556173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 81"/>
          <p:cNvGrpSpPr/>
          <p:nvPr/>
        </p:nvGrpSpPr>
        <p:grpSpPr>
          <a:xfrm>
            <a:off x="858018" y="1197668"/>
            <a:ext cx="2168339" cy="660937"/>
            <a:chOff x="2229618" y="1197668"/>
            <a:chExt cx="2168339" cy="660937"/>
          </a:xfrm>
          <a:effectLst/>
        </p:grpSpPr>
        <p:grpSp>
          <p:nvGrpSpPr>
            <p:cNvPr id="14" name="Group 400"/>
            <p:cNvGrpSpPr/>
            <p:nvPr/>
          </p:nvGrpSpPr>
          <p:grpSpPr>
            <a:xfrm>
              <a:off x="2582603" y="1197668"/>
              <a:ext cx="1815354" cy="660937"/>
              <a:chOff x="2201339" y="1092198"/>
              <a:chExt cx="5494864" cy="914737"/>
            </a:xfrm>
          </p:grpSpPr>
          <p:grpSp>
            <p:nvGrpSpPr>
              <p:cNvPr id="15" name="Group 82"/>
              <p:cNvGrpSpPr/>
              <p:nvPr/>
            </p:nvGrpSpPr>
            <p:grpSpPr>
              <a:xfrm>
                <a:off x="2201339" y="1092535"/>
                <a:ext cx="2743203" cy="914400"/>
                <a:chOff x="2209799" y="4267200"/>
                <a:chExt cx="5486399" cy="914400"/>
              </a:xfrm>
            </p:grpSpPr>
            <p:grpSp>
              <p:nvGrpSpPr>
                <p:cNvPr id="16" name="Group 205"/>
                <p:cNvGrpSpPr/>
                <p:nvPr/>
              </p:nvGrpSpPr>
              <p:grpSpPr>
                <a:xfrm>
                  <a:off x="22097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9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0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7" name="Group 206"/>
                <p:cNvGrpSpPr/>
                <p:nvPr/>
              </p:nvGrpSpPr>
              <p:grpSpPr>
                <a:xfrm>
                  <a:off x="49529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7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8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18" name="Group 89"/>
              <p:cNvGrpSpPr/>
              <p:nvPr/>
            </p:nvGrpSpPr>
            <p:grpSpPr>
              <a:xfrm>
                <a:off x="4953000" y="1092198"/>
                <a:ext cx="2743203" cy="914400"/>
                <a:chOff x="2209799" y="4267200"/>
                <a:chExt cx="5486399" cy="914400"/>
              </a:xfrm>
            </p:grpSpPr>
            <p:grpSp>
              <p:nvGrpSpPr>
                <p:cNvPr id="19" name="Group 58"/>
                <p:cNvGrpSpPr/>
                <p:nvPr/>
              </p:nvGrpSpPr>
              <p:grpSpPr>
                <a:xfrm>
                  <a:off x="22097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3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4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0" name="Group 61"/>
                <p:cNvGrpSpPr/>
                <p:nvPr/>
              </p:nvGrpSpPr>
              <p:grpSpPr>
                <a:xfrm>
                  <a:off x="4952999" y="4267200"/>
                  <a:ext cx="2743199" cy="914400"/>
                  <a:chOff x="3539330" y="2692929"/>
                  <a:chExt cx="6442870" cy="1583321"/>
                </a:xfrm>
              </p:grpSpPr>
              <p:sp>
                <p:nvSpPr>
                  <p:cNvPr id="251" name="Freeform 33"/>
                  <p:cNvSpPr>
                    <a:spLocks/>
                  </p:cNvSpPr>
                  <p:nvPr/>
                </p:nvSpPr>
                <p:spPr bwMode="auto">
                  <a:xfrm>
                    <a:off x="3539330" y="2693512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2" name="Freeform 34"/>
                  <p:cNvSpPr>
                    <a:spLocks/>
                  </p:cNvSpPr>
                  <p:nvPr/>
                </p:nvSpPr>
                <p:spPr bwMode="auto">
                  <a:xfrm>
                    <a:off x="6770687" y="2692929"/>
                    <a:ext cx="3211513" cy="1582738"/>
                  </a:xfrm>
                  <a:custGeom>
                    <a:avLst/>
                    <a:gdLst>
                      <a:gd name="T0" fmla="*/ 25 w 2023"/>
                      <a:gd name="T1" fmla="*/ 1 h 997"/>
                      <a:gd name="T2" fmla="*/ 75 w 2023"/>
                      <a:gd name="T3" fmla="*/ 13 h 997"/>
                      <a:gd name="T4" fmla="*/ 126 w 2023"/>
                      <a:gd name="T5" fmla="*/ 38 h 997"/>
                      <a:gd name="T6" fmla="*/ 177 w 2023"/>
                      <a:gd name="T7" fmla="*/ 73 h 997"/>
                      <a:gd name="T8" fmla="*/ 228 w 2023"/>
                      <a:gd name="T9" fmla="*/ 119 h 997"/>
                      <a:gd name="T10" fmla="*/ 278 w 2023"/>
                      <a:gd name="T11" fmla="*/ 174 h 997"/>
                      <a:gd name="T12" fmla="*/ 328 w 2023"/>
                      <a:gd name="T13" fmla="*/ 238 h 997"/>
                      <a:gd name="T14" fmla="*/ 379 w 2023"/>
                      <a:gd name="T15" fmla="*/ 307 h 997"/>
                      <a:gd name="T16" fmla="*/ 429 w 2023"/>
                      <a:gd name="T17" fmla="*/ 381 h 997"/>
                      <a:gd name="T18" fmla="*/ 480 w 2023"/>
                      <a:gd name="T19" fmla="*/ 459 h 997"/>
                      <a:gd name="T20" fmla="*/ 531 w 2023"/>
                      <a:gd name="T21" fmla="*/ 537 h 997"/>
                      <a:gd name="T22" fmla="*/ 581 w 2023"/>
                      <a:gd name="T23" fmla="*/ 615 h 997"/>
                      <a:gd name="T24" fmla="*/ 632 w 2023"/>
                      <a:gd name="T25" fmla="*/ 689 h 997"/>
                      <a:gd name="T26" fmla="*/ 682 w 2023"/>
                      <a:gd name="T27" fmla="*/ 758 h 997"/>
                      <a:gd name="T28" fmla="*/ 733 w 2023"/>
                      <a:gd name="T29" fmla="*/ 822 h 997"/>
                      <a:gd name="T30" fmla="*/ 784 w 2023"/>
                      <a:gd name="T31" fmla="*/ 877 h 997"/>
                      <a:gd name="T32" fmla="*/ 834 w 2023"/>
                      <a:gd name="T33" fmla="*/ 923 h 997"/>
                      <a:gd name="T34" fmla="*/ 884 w 2023"/>
                      <a:gd name="T35" fmla="*/ 958 h 997"/>
                      <a:gd name="T36" fmla="*/ 935 w 2023"/>
                      <a:gd name="T37" fmla="*/ 983 h 997"/>
                      <a:gd name="T38" fmla="*/ 986 w 2023"/>
                      <a:gd name="T39" fmla="*/ 995 h 997"/>
                      <a:gd name="T40" fmla="*/ 1036 w 2023"/>
                      <a:gd name="T41" fmla="*/ 995 h 997"/>
                      <a:gd name="T42" fmla="*/ 1087 w 2023"/>
                      <a:gd name="T43" fmla="*/ 983 h 997"/>
                      <a:gd name="T44" fmla="*/ 1138 w 2023"/>
                      <a:gd name="T45" fmla="*/ 958 h 997"/>
                      <a:gd name="T46" fmla="*/ 1188 w 2023"/>
                      <a:gd name="T47" fmla="*/ 923 h 997"/>
                      <a:gd name="T48" fmla="*/ 1238 w 2023"/>
                      <a:gd name="T49" fmla="*/ 877 h 997"/>
                      <a:gd name="T50" fmla="*/ 1289 w 2023"/>
                      <a:gd name="T51" fmla="*/ 822 h 997"/>
                      <a:gd name="T52" fmla="*/ 1340 w 2023"/>
                      <a:gd name="T53" fmla="*/ 758 h 997"/>
                      <a:gd name="T54" fmla="*/ 1390 w 2023"/>
                      <a:gd name="T55" fmla="*/ 689 h 997"/>
                      <a:gd name="T56" fmla="*/ 1440 w 2023"/>
                      <a:gd name="T57" fmla="*/ 615 h 997"/>
                      <a:gd name="T58" fmla="*/ 1491 w 2023"/>
                      <a:gd name="T59" fmla="*/ 537 h 997"/>
                      <a:gd name="T60" fmla="*/ 1542 w 2023"/>
                      <a:gd name="T61" fmla="*/ 459 h 997"/>
                      <a:gd name="T62" fmla="*/ 1592 w 2023"/>
                      <a:gd name="T63" fmla="*/ 381 h 997"/>
                      <a:gd name="T64" fmla="*/ 1643 w 2023"/>
                      <a:gd name="T65" fmla="*/ 307 h 997"/>
                      <a:gd name="T66" fmla="*/ 1694 w 2023"/>
                      <a:gd name="T67" fmla="*/ 238 h 997"/>
                      <a:gd name="T68" fmla="*/ 1744 w 2023"/>
                      <a:gd name="T69" fmla="*/ 174 h 997"/>
                      <a:gd name="T70" fmla="*/ 1794 w 2023"/>
                      <a:gd name="T71" fmla="*/ 119 h 997"/>
                      <a:gd name="T72" fmla="*/ 1845 w 2023"/>
                      <a:gd name="T73" fmla="*/ 73 h 997"/>
                      <a:gd name="T74" fmla="*/ 1896 w 2023"/>
                      <a:gd name="T75" fmla="*/ 38 h 997"/>
                      <a:gd name="T76" fmla="*/ 1946 w 2023"/>
                      <a:gd name="T77" fmla="*/ 13 h 997"/>
                      <a:gd name="T78" fmla="*/ 1997 w 2023"/>
                      <a:gd name="T79" fmla="*/ 1 h 99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2023"/>
                      <a:gd name="T121" fmla="*/ 0 h 997"/>
                      <a:gd name="T122" fmla="*/ 2023 w 2023"/>
                      <a:gd name="T123" fmla="*/ 997 h 99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2023" h="997">
                        <a:moveTo>
                          <a:pt x="0" y="0"/>
                        </a:moveTo>
                        <a:lnTo>
                          <a:pt x="25" y="1"/>
                        </a:lnTo>
                        <a:lnTo>
                          <a:pt x="50" y="6"/>
                        </a:lnTo>
                        <a:lnTo>
                          <a:pt x="75" y="13"/>
                        </a:lnTo>
                        <a:lnTo>
                          <a:pt x="101" y="24"/>
                        </a:lnTo>
                        <a:lnTo>
                          <a:pt x="126" y="38"/>
                        </a:lnTo>
                        <a:lnTo>
                          <a:pt x="152" y="54"/>
                        </a:lnTo>
                        <a:lnTo>
                          <a:pt x="177" y="73"/>
                        </a:lnTo>
                        <a:lnTo>
                          <a:pt x="202" y="95"/>
                        </a:lnTo>
                        <a:lnTo>
                          <a:pt x="228" y="119"/>
                        </a:lnTo>
                        <a:lnTo>
                          <a:pt x="252" y="146"/>
                        </a:lnTo>
                        <a:lnTo>
                          <a:pt x="278" y="174"/>
                        </a:lnTo>
                        <a:lnTo>
                          <a:pt x="303" y="205"/>
                        </a:lnTo>
                        <a:lnTo>
                          <a:pt x="328" y="238"/>
                        </a:lnTo>
                        <a:lnTo>
                          <a:pt x="354" y="272"/>
                        </a:lnTo>
                        <a:lnTo>
                          <a:pt x="379" y="307"/>
                        </a:lnTo>
                        <a:lnTo>
                          <a:pt x="404" y="344"/>
                        </a:lnTo>
                        <a:lnTo>
                          <a:pt x="429" y="381"/>
                        </a:lnTo>
                        <a:lnTo>
                          <a:pt x="455" y="420"/>
                        </a:lnTo>
                        <a:lnTo>
                          <a:pt x="480" y="459"/>
                        </a:lnTo>
                        <a:lnTo>
                          <a:pt x="506" y="498"/>
                        </a:lnTo>
                        <a:lnTo>
                          <a:pt x="531" y="537"/>
                        </a:lnTo>
                        <a:lnTo>
                          <a:pt x="556" y="576"/>
                        </a:lnTo>
                        <a:lnTo>
                          <a:pt x="581" y="615"/>
                        </a:lnTo>
                        <a:lnTo>
                          <a:pt x="606" y="652"/>
                        </a:lnTo>
                        <a:lnTo>
                          <a:pt x="632" y="689"/>
                        </a:lnTo>
                        <a:lnTo>
                          <a:pt x="657" y="724"/>
                        </a:lnTo>
                        <a:lnTo>
                          <a:pt x="682" y="758"/>
                        </a:lnTo>
                        <a:lnTo>
                          <a:pt x="707" y="791"/>
                        </a:lnTo>
                        <a:lnTo>
                          <a:pt x="733" y="822"/>
                        </a:lnTo>
                        <a:lnTo>
                          <a:pt x="758" y="850"/>
                        </a:lnTo>
                        <a:lnTo>
                          <a:pt x="784" y="877"/>
                        </a:lnTo>
                        <a:lnTo>
                          <a:pt x="809" y="901"/>
                        </a:lnTo>
                        <a:lnTo>
                          <a:pt x="834" y="923"/>
                        </a:lnTo>
                        <a:lnTo>
                          <a:pt x="860" y="942"/>
                        </a:lnTo>
                        <a:lnTo>
                          <a:pt x="884" y="958"/>
                        </a:lnTo>
                        <a:lnTo>
                          <a:pt x="910" y="972"/>
                        </a:lnTo>
                        <a:lnTo>
                          <a:pt x="935" y="983"/>
                        </a:lnTo>
                        <a:lnTo>
                          <a:pt x="960" y="990"/>
                        </a:lnTo>
                        <a:lnTo>
                          <a:pt x="986" y="995"/>
                        </a:lnTo>
                        <a:lnTo>
                          <a:pt x="1011" y="996"/>
                        </a:lnTo>
                        <a:lnTo>
                          <a:pt x="1036" y="995"/>
                        </a:lnTo>
                        <a:lnTo>
                          <a:pt x="1062" y="990"/>
                        </a:lnTo>
                        <a:lnTo>
                          <a:pt x="1087" y="983"/>
                        </a:lnTo>
                        <a:lnTo>
                          <a:pt x="1112" y="972"/>
                        </a:lnTo>
                        <a:lnTo>
                          <a:pt x="1138" y="958"/>
                        </a:lnTo>
                        <a:lnTo>
                          <a:pt x="1162" y="942"/>
                        </a:lnTo>
                        <a:lnTo>
                          <a:pt x="1188" y="923"/>
                        </a:lnTo>
                        <a:lnTo>
                          <a:pt x="1213" y="901"/>
                        </a:lnTo>
                        <a:lnTo>
                          <a:pt x="1238" y="877"/>
                        </a:lnTo>
                        <a:lnTo>
                          <a:pt x="1264" y="850"/>
                        </a:lnTo>
                        <a:lnTo>
                          <a:pt x="1289" y="822"/>
                        </a:lnTo>
                        <a:lnTo>
                          <a:pt x="1314" y="791"/>
                        </a:lnTo>
                        <a:lnTo>
                          <a:pt x="1340" y="758"/>
                        </a:lnTo>
                        <a:lnTo>
                          <a:pt x="1365" y="724"/>
                        </a:lnTo>
                        <a:lnTo>
                          <a:pt x="1390" y="689"/>
                        </a:lnTo>
                        <a:lnTo>
                          <a:pt x="1416" y="652"/>
                        </a:lnTo>
                        <a:lnTo>
                          <a:pt x="1440" y="615"/>
                        </a:lnTo>
                        <a:lnTo>
                          <a:pt x="1466" y="576"/>
                        </a:lnTo>
                        <a:lnTo>
                          <a:pt x="1491" y="537"/>
                        </a:lnTo>
                        <a:lnTo>
                          <a:pt x="1516" y="498"/>
                        </a:lnTo>
                        <a:lnTo>
                          <a:pt x="1542" y="459"/>
                        </a:lnTo>
                        <a:lnTo>
                          <a:pt x="1567" y="420"/>
                        </a:lnTo>
                        <a:lnTo>
                          <a:pt x="1592" y="381"/>
                        </a:lnTo>
                        <a:lnTo>
                          <a:pt x="1618" y="344"/>
                        </a:lnTo>
                        <a:lnTo>
                          <a:pt x="1643" y="307"/>
                        </a:lnTo>
                        <a:lnTo>
                          <a:pt x="1668" y="272"/>
                        </a:lnTo>
                        <a:lnTo>
                          <a:pt x="1694" y="238"/>
                        </a:lnTo>
                        <a:lnTo>
                          <a:pt x="1718" y="205"/>
                        </a:lnTo>
                        <a:lnTo>
                          <a:pt x="1744" y="174"/>
                        </a:lnTo>
                        <a:lnTo>
                          <a:pt x="1770" y="146"/>
                        </a:lnTo>
                        <a:lnTo>
                          <a:pt x="1794" y="119"/>
                        </a:lnTo>
                        <a:lnTo>
                          <a:pt x="1820" y="95"/>
                        </a:lnTo>
                        <a:lnTo>
                          <a:pt x="1845" y="73"/>
                        </a:lnTo>
                        <a:lnTo>
                          <a:pt x="1870" y="54"/>
                        </a:lnTo>
                        <a:lnTo>
                          <a:pt x="1896" y="38"/>
                        </a:lnTo>
                        <a:lnTo>
                          <a:pt x="1921" y="24"/>
                        </a:lnTo>
                        <a:lnTo>
                          <a:pt x="1946" y="13"/>
                        </a:lnTo>
                        <a:lnTo>
                          <a:pt x="1972" y="6"/>
                        </a:lnTo>
                        <a:lnTo>
                          <a:pt x="1997" y="1"/>
                        </a:lnTo>
                        <a:lnTo>
                          <a:pt x="2022" y="0"/>
                        </a:lnTo>
                      </a:path>
                    </a:pathLst>
                  </a:custGeom>
                  <a:noFill/>
                  <a:ln w="1905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sp>
          <p:nvSpPr>
            <p:cNvPr id="226" name="Right Arrow 225"/>
            <p:cNvSpPr/>
            <p:nvPr/>
          </p:nvSpPr>
          <p:spPr>
            <a:xfrm>
              <a:off x="2229618" y="1362963"/>
              <a:ext cx="201706" cy="330347"/>
            </a:xfrm>
            <a:prstGeom prst="rightArrow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27" name="Left Brace 226"/>
          <p:cNvSpPr/>
          <p:nvPr/>
        </p:nvSpPr>
        <p:spPr>
          <a:xfrm flipH="1">
            <a:off x="3152215" y="1164433"/>
            <a:ext cx="352985" cy="4077948"/>
          </a:xfrm>
          <a:prstGeom prst="leftBrace">
            <a:avLst>
              <a:gd name="adj1" fmla="val 18942"/>
              <a:gd name="adj2" fmla="val 50000"/>
            </a:avLst>
          </a:prstGeom>
          <a:noFill/>
          <a:ln w="285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991347" y="1838980"/>
            <a:ext cx="3642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kern="0" dirty="0">
                <a:solidFill>
                  <a:sysClr val="windowText" lastClr="000000"/>
                </a:solidFill>
                <a:latin typeface="+mj-lt"/>
              </a:rPr>
              <a:t>+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1991347" y="2973903"/>
            <a:ext cx="3642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sysClr val="windowText" lastClr="000000"/>
                </a:solidFill>
                <a:latin typeface="+mj-lt"/>
              </a:rPr>
              <a:t>+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1991347" y="4108825"/>
            <a:ext cx="3642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+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1" name="TextBox 230"/>
          <p:cNvSpPr txBox="1"/>
          <p:nvPr/>
        </p:nvSpPr>
        <p:spPr>
          <a:xfrm rot="16200000">
            <a:off x="5574273" y="1644094"/>
            <a:ext cx="176683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Electric Field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232" name="Straight Arrow Connector 231"/>
          <p:cNvCxnSpPr/>
          <p:nvPr/>
        </p:nvCxnSpPr>
        <p:spPr>
          <a:xfrm rot="16200000" flipV="1">
            <a:off x="5922310" y="1829021"/>
            <a:ext cx="155448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233" name="Straight Arrow Connector 232"/>
          <p:cNvCxnSpPr/>
          <p:nvPr/>
        </p:nvCxnSpPr>
        <p:spPr>
          <a:xfrm flipV="1">
            <a:off x="6709512" y="2606261"/>
            <a:ext cx="2117912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234" name="TextBox 233"/>
          <p:cNvSpPr txBox="1"/>
          <p:nvPr/>
        </p:nvSpPr>
        <p:spPr>
          <a:xfrm>
            <a:off x="8796171" y="2375293"/>
            <a:ext cx="80502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Time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7579888" y="2610475"/>
            <a:ext cx="45397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or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236" name="Picture 235" descr="single_cycle_pulse.pc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252" y="915918"/>
            <a:ext cx="2103120" cy="1700395"/>
          </a:xfrm>
          <a:prstGeom prst="rect">
            <a:avLst/>
          </a:prstGeom>
          <a:ln>
            <a:noFill/>
          </a:ln>
          <a:effectLst/>
        </p:spPr>
      </p:pic>
      <p:sp>
        <p:nvSpPr>
          <p:cNvPr id="237" name="TextBox 236"/>
          <p:cNvSpPr txBox="1"/>
          <p:nvPr/>
        </p:nvSpPr>
        <p:spPr>
          <a:xfrm rot="16200000">
            <a:off x="5574273" y="3637994"/>
            <a:ext cx="176683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ysClr val="windowText" lastClr="000000"/>
                </a:solidFill>
                <a:latin typeface="+mj-lt"/>
              </a:rPr>
              <a:t>Electric Field</a:t>
            </a:r>
          </a:p>
        </p:txBody>
      </p:sp>
      <p:cxnSp>
        <p:nvCxnSpPr>
          <p:cNvPr id="238" name="Straight Arrow Connector 237"/>
          <p:cNvCxnSpPr/>
          <p:nvPr/>
        </p:nvCxnSpPr>
        <p:spPr>
          <a:xfrm rot="16200000" flipV="1">
            <a:off x="5922310" y="3822921"/>
            <a:ext cx="155448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239" name="Straight Arrow Connector 238"/>
          <p:cNvCxnSpPr/>
          <p:nvPr/>
        </p:nvCxnSpPr>
        <p:spPr>
          <a:xfrm flipV="1">
            <a:off x="6709512" y="4600161"/>
            <a:ext cx="2117912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240" name="TextBox 239"/>
          <p:cNvSpPr txBox="1"/>
          <p:nvPr/>
        </p:nvSpPr>
        <p:spPr>
          <a:xfrm>
            <a:off x="8796171" y="4357618"/>
            <a:ext cx="80502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Time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7579888" y="4672975"/>
            <a:ext cx="45397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ysClr val="windowText" lastClr="000000"/>
                </a:solidFill>
                <a:latin typeface="+mj-lt"/>
              </a:rPr>
              <a:t>or</a:t>
            </a:r>
          </a:p>
        </p:txBody>
      </p:sp>
      <p:sp>
        <p:nvSpPr>
          <p:cNvPr id="244" name="Line 236"/>
          <p:cNvSpPr>
            <a:spLocks noChangeShapeType="1"/>
          </p:cNvSpPr>
          <p:nvPr/>
        </p:nvSpPr>
        <p:spPr bwMode="auto">
          <a:xfrm>
            <a:off x="7434963" y="1785701"/>
            <a:ext cx="274637" cy="0"/>
          </a:xfrm>
          <a:prstGeom prst="line">
            <a:avLst/>
          </a:prstGeom>
          <a:noFill/>
          <a:ln w="53975">
            <a:solidFill>
              <a:sysClr val="windowText" lastClr="000000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5" name="Line 237"/>
          <p:cNvSpPr>
            <a:spLocks noChangeShapeType="1"/>
          </p:cNvSpPr>
          <p:nvPr/>
        </p:nvSpPr>
        <p:spPr bwMode="auto">
          <a:xfrm flipH="1">
            <a:off x="7791515" y="1785701"/>
            <a:ext cx="274638" cy="0"/>
          </a:xfrm>
          <a:prstGeom prst="line">
            <a:avLst/>
          </a:prstGeom>
          <a:noFill/>
          <a:ln w="53975">
            <a:solidFill>
              <a:sysClr val="windowText" lastClr="000000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6" name="Text Box 238"/>
          <p:cNvSpPr txBox="1">
            <a:spLocks noChangeArrowheads="1"/>
          </p:cNvSpPr>
          <p:nvPr/>
        </p:nvSpPr>
        <p:spPr bwMode="auto">
          <a:xfrm>
            <a:off x="8051658" y="1575470"/>
            <a:ext cx="7377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&lt; 1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fs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6" name="TextBox 85"/>
          <p:cNvSpPr txBox="1"/>
          <p:nvPr/>
        </p:nvSpPr>
        <p:spPr>
          <a:xfrm rot="5400000">
            <a:off x="7698136" y="5056634"/>
            <a:ext cx="39786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kern="0" dirty="0" smtClean="0">
                <a:solidFill>
                  <a:sysClr val="windowText" lastClr="000000"/>
                </a:solidFill>
                <a:latin typeface="+mj-lt"/>
              </a:rPr>
              <a:t>…</a:t>
            </a:r>
            <a:endParaRPr lang="en-US" sz="24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73" name="Right Arrow 72"/>
          <p:cNvSpPr/>
          <p:nvPr/>
        </p:nvSpPr>
        <p:spPr>
          <a:xfrm>
            <a:off x="3609975" y="2151121"/>
            <a:ext cx="2057400" cy="21045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3305175" y="2603243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Phase &amp; Amplitude Control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Left Brace 74"/>
          <p:cNvSpPr/>
          <p:nvPr/>
        </p:nvSpPr>
        <p:spPr>
          <a:xfrm rot="10800000" flipH="1">
            <a:off x="5753100" y="1164433"/>
            <a:ext cx="352985" cy="4077948"/>
          </a:xfrm>
          <a:prstGeom prst="leftBrace">
            <a:avLst>
              <a:gd name="adj1" fmla="val 18942"/>
              <a:gd name="adj2" fmla="val 50000"/>
            </a:avLst>
          </a:prstGeom>
          <a:noFill/>
          <a:ln w="285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78"/>
          <p:cNvGrpSpPr>
            <a:grpSpLocks noChangeAspect="1"/>
          </p:cNvGrpSpPr>
          <p:nvPr/>
        </p:nvGrpSpPr>
        <p:grpSpPr>
          <a:xfrm>
            <a:off x="1264013" y="1219200"/>
            <a:ext cx="7598959" cy="3700392"/>
            <a:chOff x="1282835" y="678329"/>
            <a:chExt cx="4135193" cy="2013673"/>
          </a:xfrm>
        </p:grpSpPr>
        <p:grpSp>
          <p:nvGrpSpPr>
            <p:cNvPr id="20" name="Group 54"/>
            <p:cNvGrpSpPr>
              <a:grpSpLocks/>
            </p:cNvGrpSpPr>
            <p:nvPr/>
          </p:nvGrpSpPr>
          <p:grpSpPr bwMode="auto">
            <a:xfrm>
              <a:off x="3726070" y="751686"/>
              <a:ext cx="1691958" cy="1758686"/>
              <a:chOff x="1774" y="1272"/>
              <a:chExt cx="1313" cy="1445"/>
            </a:xfrm>
          </p:grpSpPr>
          <p:sp>
            <p:nvSpPr>
              <p:cNvPr id="290" name="Oval 55"/>
              <p:cNvSpPr>
                <a:spLocks noChangeArrowheads="1"/>
              </p:cNvSpPr>
              <p:nvPr/>
            </p:nvSpPr>
            <p:spPr bwMode="auto">
              <a:xfrm>
                <a:off x="2315" y="1851"/>
                <a:ext cx="220" cy="235"/>
              </a:xfrm>
              <a:prstGeom prst="ellipse">
                <a:avLst/>
              </a:prstGeom>
              <a:solidFill>
                <a:sysClr val="windowText" lastClr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291" name="Oval 56"/>
              <p:cNvSpPr>
                <a:spLocks noChangeArrowheads="1"/>
              </p:cNvSpPr>
              <p:nvPr/>
            </p:nvSpPr>
            <p:spPr bwMode="auto">
              <a:xfrm>
                <a:off x="2062" y="1584"/>
                <a:ext cx="724" cy="768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292" name="Oval 58"/>
              <p:cNvSpPr>
                <a:spLocks noChangeArrowheads="1"/>
              </p:cNvSpPr>
              <p:nvPr/>
            </p:nvSpPr>
            <p:spPr bwMode="auto">
              <a:xfrm>
                <a:off x="1774" y="1272"/>
                <a:ext cx="1313" cy="1392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293" name="Oval 59"/>
              <p:cNvSpPr>
                <a:spLocks noChangeArrowheads="1"/>
              </p:cNvSpPr>
              <p:nvPr/>
            </p:nvSpPr>
            <p:spPr bwMode="auto">
              <a:xfrm>
                <a:off x="2377" y="2615"/>
                <a:ext cx="96" cy="10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294" name="Oval 57"/>
              <p:cNvSpPr>
                <a:spLocks noChangeArrowheads="1"/>
              </p:cNvSpPr>
              <p:nvPr/>
            </p:nvSpPr>
            <p:spPr bwMode="auto">
              <a:xfrm>
                <a:off x="2395" y="2299"/>
                <a:ext cx="96" cy="102"/>
              </a:xfrm>
              <a:prstGeom prst="ellipse">
                <a:avLst/>
              </a:prstGeom>
              <a:noFill/>
              <a:ln w="508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</a:endParaRPr>
              </a:p>
            </p:txBody>
          </p:sp>
        </p:grpSp>
        <p:sp>
          <p:nvSpPr>
            <p:cNvPr id="281" name="Line 60"/>
            <p:cNvSpPr>
              <a:spLocks noChangeShapeType="1"/>
            </p:cNvSpPr>
            <p:nvPr/>
          </p:nvSpPr>
          <p:spPr bwMode="auto">
            <a:xfrm flipH="1">
              <a:off x="2475535" y="1757828"/>
              <a:ext cx="434411" cy="0"/>
            </a:xfrm>
            <a:prstGeom prst="line">
              <a:avLst/>
            </a:prstGeom>
            <a:noFill/>
            <a:ln w="889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282" name="Line 61"/>
            <p:cNvSpPr>
              <a:spLocks noChangeShapeType="1"/>
            </p:cNvSpPr>
            <p:nvPr/>
          </p:nvSpPr>
          <p:spPr bwMode="auto">
            <a:xfrm>
              <a:off x="1879727" y="1757828"/>
              <a:ext cx="434411" cy="0"/>
            </a:xfrm>
            <a:prstGeom prst="line">
              <a:avLst/>
            </a:prstGeom>
            <a:noFill/>
            <a:ln w="889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graphicFrame>
          <p:nvGraphicFramePr>
            <p:cNvPr id="283" name="Object 62"/>
            <p:cNvGraphicFramePr>
              <a:graphicFrameLocks noChangeAspect="1"/>
            </p:cNvGraphicFramePr>
            <p:nvPr/>
          </p:nvGraphicFramePr>
          <p:xfrm>
            <a:off x="2532686" y="1433979"/>
            <a:ext cx="355600" cy="203200"/>
          </p:xfrm>
          <a:graphic>
            <a:graphicData uri="http://schemas.openxmlformats.org/presentationml/2006/ole">
              <p:oleObj spid="_x0000_s2051" name="Equation" r:id="rId3" imgW="347400" imgH="191880" progId="">
                <p:embed/>
              </p:oleObj>
            </a:graphicData>
          </a:graphic>
        </p:graphicFrame>
        <p:pic>
          <p:nvPicPr>
            <p:cNvPr id="284" name="Picture 68" descr="ultrashort_pulse_plot2.eps                                     00061E3CSunduz                         ABA78158:"/>
            <p:cNvPicPr>
              <a:picLocks noChangeAspect="1" noChangeArrowheads="1"/>
            </p:cNvPicPr>
            <p:nvPr/>
          </p:nvPicPr>
          <p:blipFill>
            <a:blip r:embed="rId4" cstate="print"/>
            <a:srcRect l="17514"/>
            <a:stretch>
              <a:fillRect/>
            </a:stretch>
          </p:blipFill>
          <p:spPr bwMode="auto">
            <a:xfrm>
              <a:off x="1282835" y="1127973"/>
              <a:ext cx="2192036" cy="1400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5" name="Text Box 63"/>
            <p:cNvSpPr txBox="1">
              <a:spLocks noChangeArrowheads="1"/>
            </p:cNvSpPr>
            <p:nvPr/>
          </p:nvSpPr>
          <p:spPr bwMode="auto">
            <a:xfrm>
              <a:off x="4107487" y="1929280"/>
              <a:ext cx="285423" cy="318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ＭＳ Ｐゴシック" charset="0"/>
                </a:rPr>
                <a:t>T</a:t>
              </a:r>
              <a:r>
                <a:rPr kumimoji="0" lang="en-US" sz="32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ＭＳ Ｐゴシック" charset="0"/>
                </a:rPr>
                <a:t>1</a:t>
              </a:r>
            </a:p>
          </p:txBody>
        </p:sp>
        <p:sp>
          <p:nvSpPr>
            <p:cNvPr id="286" name="Text Box 64"/>
            <p:cNvSpPr txBox="1">
              <a:spLocks noChangeArrowheads="1"/>
            </p:cNvSpPr>
            <p:nvPr/>
          </p:nvSpPr>
          <p:spPr bwMode="auto">
            <a:xfrm>
              <a:off x="4132887" y="2373780"/>
              <a:ext cx="285423" cy="318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ＭＳ Ｐゴシック" charset="0"/>
                </a:rPr>
                <a:t>T</a:t>
              </a:r>
              <a:r>
                <a:rPr kumimoji="0" lang="en-US" sz="32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ＭＳ Ｐゴシック" charset="0"/>
                </a:rPr>
                <a:t>2</a:t>
              </a: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ＭＳ Ｐゴシック" charset="0"/>
              </a:endParaRPr>
            </a:p>
          </p:txBody>
        </p:sp>
        <p:graphicFrame>
          <p:nvGraphicFramePr>
            <p:cNvPr id="287" name="Object 65"/>
            <p:cNvGraphicFramePr>
              <a:graphicFrameLocks noChangeAspect="1"/>
            </p:cNvGraphicFramePr>
            <p:nvPr/>
          </p:nvGraphicFramePr>
          <p:xfrm>
            <a:off x="1894511" y="678329"/>
            <a:ext cx="1320801" cy="266700"/>
          </p:xfrm>
          <a:graphic>
            <a:graphicData uri="http://schemas.openxmlformats.org/presentationml/2006/ole">
              <p:oleObj spid="_x0000_s2052" name="Equation" r:id="rId5" imgW="1307160" imgH="255960" progId="">
                <p:embed/>
              </p:oleObj>
            </a:graphicData>
          </a:graphic>
        </p:graphicFrame>
        <p:sp>
          <p:nvSpPr>
            <p:cNvPr id="288" name="Right Arrow 287"/>
            <p:cNvSpPr/>
            <p:nvPr/>
          </p:nvSpPr>
          <p:spPr>
            <a:xfrm>
              <a:off x="3180386" y="1497480"/>
              <a:ext cx="381000" cy="228600"/>
            </a:xfrm>
            <a:prstGeom prst="rightArrow">
              <a:avLst/>
            </a:prstGeom>
            <a:solidFill>
              <a:srgbClr val="FFFFFF">
                <a:lumMod val="75000"/>
              </a:srgbClr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endParaRPr>
            </a:p>
          </p:txBody>
        </p:sp>
        <p:cxnSp>
          <p:nvCxnSpPr>
            <p:cNvPr id="289" name="Straight Arrow Connector 2"/>
            <p:cNvCxnSpPr>
              <a:stCxn id="294" idx="5"/>
            </p:cNvCxnSpPr>
            <p:nvPr/>
          </p:nvCxnSpPr>
          <p:spPr>
            <a:xfrm>
              <a:off x="4631875" y="2107435"/>
              <a:ext cx="725980" cy="326754"/>
            </a:xfrm>
            <a:prstGeom prst="straightConnector1">
              <a:avLst/>
            </a:prstGeom>
            <a:noFill/>
            <a:ln w="69850" cap="rnd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</p:grpSp>
      <p:sp>
        <p:nvSpPr>
          <p:cNvPr id="296" name="TextBox 295"/>
          <p:cNvSpPr txBox="1"/>
          <p:nvPr/>
        </p:nvSpPr>
        <p:spPr>
          <a:xfrm>
            <a:off x="-3732529" y="1524000"/>
            <a:ext cx="609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The ionization probability for an electron decreases when the pulse width is shorter than the classical 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Kepler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orbit period.  Thus, sub-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femtosecond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pulses can be used to selectively ionize atoms.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7" name="Oval 57"/>
          <p:cNvSpPr>
            <a:spLocks noChangeArrowheads="1"/>
          </p:cNvSpPr>
          <p:nvPr/>
        </p:nvSpPr>
        <p:spPr bwMode="auto">
          <a:xfrm>
            <a:off x="8840471" y="4419599"/>
            <a:ext cx="227329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258</Words>
  <Application>Microsoft Office PowerPoint</Application>
  <PresentationFormat>On-screen Show (4:3)</PresentationFormat>
  <Paragraphs>69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Equation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24</cp:revision>
  <dcterms:created xsi:type="dcterms:W3CDTF">2014-07-22T21:54:06Z</dcterms:created>
  <dcterms:modified xsi:type="dcterms:W3CDTF">2014-07-24T23:08:22Z</dcterms:modified>
</cp:coreProperties>
</file>