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FF"/>
    <a:srgbClr val="FF9900"/>
    <a:srgbClr val="FF3399"/>
    <a:srgbClr val="04FC04"/>
    <a:srgbClr val="34F87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2418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57471-AB04-461F-ADAA-811B0BDE4012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276600" y="635478"/>
            <a:ext cx="7772400" cy="6257247"/>
            <a:chOff x="3276600" y="635478"/>
            <a:chExt cx="7772400" cy="6257247"/>
          </a:xfrm>
        </p:grpSpPr>
        <p:graphicFrame>
          <p:nvGraphicFramePr>
            <p:cNvPr id="1027" name="Object 3"/>
            <p:cNvGraphicFramePr>
              <a:graphicFrameLocks noChangeAspect="1"/>
            </p:cNvGraphicFramePr>
            <p:nvPr/>
          </p:nvGraphicFramePr>
          <p:xfrm>
            <a:off x="8153400" y="4191000"/>
            <a:ext cx="2895600" cy="933450"/>
          </p:xfrm>
          <a:graphic>
            <a:graphicData uri="http://schemas.openxmlformats.org/presentationml/2006/ole">
              <p:oleObj spid="_x0000_s1027" name="Equation" r:id="rId3" imgW="787320" imgH="253800" progId="Equation.3">
                <p:embed/>
              </p:oleObj>
            </a:graphicData>
          </a:graphic>
        </p:graphicFrame>
        <p:cxnSp>
          <p:nvCxnSpPr>
            <p:cNvPr id="17" name="Straight Connector 16"/>
            <p:cNvCxnSpPr/>
            <p:nvPr/>
          </p:nvCxnSpPr>
          <p:spPr>
            <a:xfrm>
              <a:off x="5559471" y="4678491"/>
              <a:ext cx="2422070" cy="0"/>
            </a:xfrm>
            <a:prstGeom prst="line">
              <a:avLst/>
            </a:prstGeom>
            <a:noFill/>
            <a:ln w="168275" cap="rnd" cmpd="sng" algn="ctr">
              <a:solidFill>
                <a:schemeClr val="tx1"/>
              </a:solidFill>
              <a:prstDash val="soli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>
            <a:xfrm>
              <a:off x="3276600" y="6443414"/>
              <a:ext cx="2422073" cy="0"/>
            </a:xfrm>
            <a:prstGeom prst="line">
              <a:avLst/>
            </a:prstGeom>
            <a:noFill/>
            <a:ln w="168275" cap="rnd" cmpd="sng" algn="ctr">
              <a:solidFill>
                <a:schemeClr val="tx1"/>
              </a:solidFill>
              <a:prstDash val="solid"/>
            </a:ln>
            <a:effectLst/>
          </p:spPr>
        </p:cxnSp>
        <p:graphicFrame>
          <p:nvGraphicFramePr>
            <p:cNvPr id="40" name="Object 39"/>
            <p:cNvGraphicFramePr>
              <a:graphicFrameLocks noChangeAspect="1"/>
            </p:cNvGraphicFramePr>
            <p:nvPr/>
          </p:nvGraphicFramePr>
          <p:xfrm>
            <a:off x="5851525" y="5959275"/>
            <a:ext cx="2987675" cy="933450"/>
          </p:xfrm>
          <a:graphic>
            <a:graphicData uri="http://schemas.openxmlformats.org/presentationml/2006/ole">
              <p:oleObj spid="_x0000_s1026" name="Equation" r:id="rId4" imgW="812520" imgH="253800" progId="Equation.3">
                <p:embed/>
              </p:oleObj>
            </a:graphicData>
          </a:graphic>
        </p:graphicFrame>
        <p:cxnSp>
          <p:nvCxnSpPr>
            <p:cNvPr id="113" name="Straight Arrow Connector 112"/>
            <p:cNvCxnSpPr>
              <a:cxnSpLocks noChangeAspect="1"/>
            </p:cNvCxnSpPr>
            <p:nvPr/>
          </p:nvCxnSpPr>
          <p:spPr>
            <a:xfrm rot="16200000" flipV="1">
              <a:off x="5127350" y="1931915"/>
              <a:ext cx="4000434" cy="1407560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/>
              </a:solidFill>
              <a:prstDash val="solid"/>
              <a:headEnd type="none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114" name="Straight Arrow Connector 113"/>
            <p:cNvCxnSpPr>
              <a:cxnSpLocks noChangeAspect="1"/>
            </p:cNvCxnSpPr>
            <p:nvPr/>
          </p:nvCxnSpPr>
          <p:spPr>
            <a:xfrm rot="5400000">
              <a:off x="1929064" y="2115225"/>
              <a:ext cx="5767429" cy="2847620"/>
            </a:xfrm>
            <a:prstGeom prst="straightConnector1">
              <a:avLst/>
            </a:prstGeom>
            <a:noFill/>
            <a:ln w="107950" cap="rnd" cmpd="sng" algn="ctr">
              <a:solidFill>
                <a:srgbClr val="00FF00"/>
              </a:solidFill>
              <a:prstDash val="sysDot"/>
              <a:headEnd type="none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116" name="Straight Arrow Connector 115"/>
            <p:cNvCxnSpPr>
              <a:cxnSpLocks noChangeAspect="1"/>
            </p:cNvCxnSpPr>
            <p:nvPr/>
          </p:nvCxnSpPr>
          <p:spPr>
            <a:xfrm flipH="1" flipV="1">
              <a:off x="6219722" y="2588789"/>
              <a:ext cx="736332" cy="2092736"/>
            </a:xfrm>
            <a:prstGeom prst="straightConnector1">
              <a:avLst/>
            </a:prstGeom>
            <a:noFill/>
            <a:ln w="107950" cap="rnd" cmpd="sng" algn="ctr">
              <a:solidFill>
                <a:srgbClr val="0000FF"/>
              </a:solidFill>
              <a:prstDash val="sysDash"/>
              <a:headEnd type="arrow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117" name="Straight Arrow Connector 116"/>
            <p:cNvCxnSpPr>
              <a:cxnSpLocks/>
            </p:cNvCxnSpPr>
            <p:nvPr/>
          </p:nvCxnSpPr>
          <p:spPr>
            <a:xfrm flipH="1">
              <a:off x="4191000" y="2613950"/>
              <a:ext cx="1905000" cy="3810000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/>
              </a:solidFill>
              <a:prstDash val="solid"/>
              <a:headEnd type="arrow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</p:grpSp>
      <p:grpSp>
        <p:nvGrpSpPr>
          <p:cNvPr id="11" name="Group 10"/>
          <p:cNvGrpSpPr/>
          <p:nvPr/>
        </p:nvGrpSpPr>
        <p:grpSpPr>
          <a:xfrm>
            <a:off x="-5022109" y="-76201"/>
            <a:ext cx="7460509" cy="6477000"/>
            <a:chOff x="-186009" y="-457200"/>
            <a:chExt cx="6020865" cy="5219700"/>
          </a:xfrm>
        </p:grpSpPr>
        <p:pic>
          <p:nvPicPr>
            <p:cNvPr id="12" name="Picture 631" descr="E:\Programs\Matlab\work\2010 work\Tyler's CW vibrational paper\spectrum_analyser_plot1.WMF"/>
            <p:cNvPicPr>
              <a:picLocks noChangeAspect="1" noChangeArrowheads="1"/>
            </p:cNvPicPr>
            <p:nvPr/>
          </p:nvPicPr>
          <p:blipFill>
            <a:blip r:embed="rId5" cstate="print"/>
            <a:srcRect b="14050"/>
            <a:stretch>
              <a:fillRect/>
            </a:stretch>
          </p:blipFill>
          <p:spPr bwMode="auto">
            <a:xfrm>
              <a:off x="777081" y="533400"/>
              <a:ext cx="5014119" cy="3200400"/>
            </a:xfrm>
            <a:prstGeom prst="rect">
              <a:avLst/>
            </a:prstGeom>
            <a:noFill/>
          </p:spPr>
        </p:pic>
        <p:sp>
          <p:nvSpPr>
            <p:cNvPr id="13" name="Text Box 633"/>
            <p:cNvSpPr txBox="1">
              <a:spLocks noChangeArrowheads="1"/>
            </p:cNvSpPr>
            <p:nvPr/>
          </p:nvSpPr>
          <p:spPr bwMode="auto">
            <a:xfrm>
              <a:off x="706837" y="803664"/>
              <a:ext cx="1561263" cy="669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00FF00"/>
                  </a:solidFill>
                  <a:latin typeface="Calibri" pitchFamily="34" charset="0"/>
                </a:rPr>
                <a:t>Anti-Stokes</a:t>
              </a:r>
            </a:p>
            <a:p>
              <a:pPr algn="ctr"/>
              <a:r>
                <a:rPr lang="en-US" sz="2400" dirty="0" smtClean="0">
                  <a:solidFill>
                    <a:srgbClr val="00FF00"/>
                  </a:solidFill>
                  <a:latin typeface="Calibri" pitchFamily="34" charset="0"/>
                </a:rPr>
                <a:t>807 </a:t>
              </a:r>
              <a:r>
                <a:rPr lang="en-US" sz="2400" dirty="0">
                  <a:solidFill>
                    <a:srgbClr val="00FF00"/>
                  </a:solidFill>
                  <a:latin typeface="Calibri" pitchFamily="34" charset="0"/>
                </a:rPr>
                <a:t>nm</a:t>
              </a:r>
            </a:p>
          </p:txBody>
        </p:sp>
        <p:sp>
          <p:nvSpPr>
            <p:cNvPr id="14" name="Line 645"/>
            <p:cNvSpPr>
              <a:spLocks noChangeShapeType="1"/>
            </p:cNvSpPr>
            <p:nvPr/>
          </p:nvSpPr>
          <p:spPr bwMode="auto">
            <a:xfrm flipV="1">
              <a:off x="3444081" y="2438399"/>
              <a:ext cx="152400" cy="49383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646"/>
            <p:cNvSpPr>
              <a:spLocks noChangeShapeType="1"/>
            </p:cNvSpPr>
            <p:nvPr/>
          </p:nvSpPr>
          <p:spPr bwMode="auto">
            <a:xfrm>
              <a:off x="4053680" y="2438400"/>
              <a:ext cx="152399" cy="2285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 Box 647"/>
            <p:cNvSpPr txBox="1">
              <a:spLocks noChangeArrowheads="1"/>
            </p:cNvSpPr>
            <p:nvPr/>
          </p:nvSpPr>
          <p:spPr bwMode="auto">
            <a:xfrm>
              <a:off x="3067546" y="1858515"/>
              <a:ext cx="1459807" cy="5704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 smtClean="0">
                  <a:latin typeface="Calibri" pitchFamily="34" charset="0"/>
                </a:rPr>
                <a:t>Instrument </a:t>
              </a:r>
              <a:endParaRPr lang="en-US" sz="2000" dirty="0">
                <a:latin typeface="Calibri" pitchFamily="34" charset="0"/>
              </a:endParaRPr>
            </a:p>
            <a:p>
              <a:pPr algn="ctr"/>
              <a:r>
                <a:rPr lang="en-US" sz="2000" dirty="0" smtClean="0">
                  <a:latin typeface="Calibri" pitchFamily="34" charset="0"/>
                </a:rPr>
                <a:t>Artifacts</a:t>
              </a:r>
              <a:endParaRPr lang="en-US" sz="2000" dirty="0">
                <a:latin typeface="Calibri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77081" y="3667125"/>
              <a:ext cx="76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latin typeface="Calibri" pitchFamily="34" charset="0"/>
                </a:rPr>
                <a:t>0.8</a:t>
              </a:r>
              <a:endParaRPr lang="en-US" sz="3200" dirty="0">
                <a:latin typeface="Calibri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53406" y="3667125"/>
              <a:ext cx="76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latin typeface="Calibri" pitchFamily="34" charset="0"/>
                </a:rPr>
                <a:t>1.0</a:t>
              </a:r>
              <a:endParaRPr lang="en-US" sz="3200" dirty="0">
                <a:latin typeface="Calibri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920206" y="3667125"/>
              <a:ext cx="76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latin typeface="Calibri" pitchFamily="34" charset="0"/>
                </a:rPr>
                <a:t>1.2</a:t>
              </a:r>
              <a:endParaRPr lang="en-US" sz="3200" dirty="0">
                <a:latin typeface="Calibri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006056" y="3667125"/>
              <a:ext cx="76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latin typeface="Calibri" pitchFamily="34" charset="0"/>
                </a:rPr>
                <a:t>1.4</a:t>
              </a:r>
              <a:endParaRPr lang="en-US" sz="3200" dirty="0">
                <a:latin typeface="Calibri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072856" y="3657600"/>
              <a:ext cx="76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latin typeface="Calibri" pitchFamily="34" charset="0"/>
                </a:rPr>
                <a:t>1.6</a:t>
              </a:r>
              <a:endParaRPr lang="en-US" sz="3200" dirty="0">
                <a:latin typeface="Calibri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91381" y="4139625"/>
              <a:ext cx="457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latin typeface="Calibri" pitchFamily="34" charset="0"/>
                </a:rPr>
                <a:t>Wavelength (</a:t>
              </a:r>
              <a:r>
                <a:rPr lang="el-GR" sz="3200" dirty="0" smtClean="0">
                  <a:latin typeface="Calibri" pitchFamily="34" charset="0"/>
                </a:rPr>
                <a:t>μ</a:t>
              </a:r>
              <a:r>
                <a:rPr lang="en-US" sz="3200" dirty="0" smtClean="0">
                  <a:latin typeface="Calibri" pitchFamily="34" charset="0"/>
                </a:rPr>
                <a:t>m)</a:t>
              </a:r>
              <a:endParaRPr lang="en-US" sz="3200" dirty="0">
                <a:latin typeface="Calibri" pitchFamily="34" charset="0"/>
              </a:endParaRPr>
            </a:p>
          </p:txBody>
        </p:sp>
        <p:sp>
          <p:nvSpPr>
            <p:cNvPr id="25" name="Text Box 633"/>
            <p:cNvSpPr txBox="1">
              <a:spLocks noChangeArrowheads="1"/>
            </p:cNvSpPr>
            <p:nvPr/>
          </p:nvSpPr>
          <p:spPr bwMode="auto">
            <a:xfrm>
              <a:off x="1960621" y="893782"/>
              <a:ext cx="1561263" cy="669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Pump</a:t>
              </a:r>
            </a:p>
            <a:p>
              <a:pPr algn="ctr"/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1064 nm</a:t>
              </a:r>
              <a:endParaRPr lang="en-US" sz="2400" dirty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26" name="Text Box 633"/>
            <p:cNvSpPr txBox="1">
              <a:spLocks noChangeArrowheads="1"/>
            </p:cNvSpPr>
            <p:nvPr/>
          </p:nvSpPr>
          <p:spPr bwMode="auto">
            <a:xfrm>
              <a:off x="3966114" y="709557"/>
              <a:ext cx="1561263" cy="669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060CF8"/>
                  </a:solidFill>
                  <a:latin typeface="Calibri" pitchFamily="34" charset="0"/>
                </a:rPr>
                <a:t>Stokes</a:t>
              </a:r>
            </a:p>
            <a:p>
              <a:pPr algn="ctr"/>
              <a:r>
                <a:rPr lang="en-US" sz="2400" smtClean="0">
                  <a:solidFill>
                    <a:srgbClr val="060CF8"/>
                  </a:solidFill>
                  <a:latin typeface="Calibri" pitchFamily="34" charset="0"/>
                </a:rPr>
                <a:t>1560 </a:t>
              </a:r>
              <a:r>
                <a:rPr lang="en-US" sz="2400" dirty="0" smtClean="0">
                  <a:solidFill>
                    <a:srgbClr val="060CF8"/>
                  </a:solidFill>
                  <a:latin typeface="Calibri" pitchFamily="34" charset="0"/>
                </a:rPr>
                <a:t>nm</a:t>
              </a:r>
              <a:endParaRPr lang="en-US" sz="2400" dirty="0">
                <a:solidFill>
                  <a:srgbClr val="060CF8"/>
                </a:solidFill>
                <a:latin typeface="Calibri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16200000">
              <a:off x="-2386023" y="1742814"/>
              <a:ext cx="5219700" cy="8196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latin typeface="Calibri" pitchFamily="34" charset="0"/>
                </a:rPr>
                <a:t>Intensity</a:t>
              </a:r>
            </a:p>
            <a:p>
              <a:pPr algn="ctr"/>
              <a:r>
                <a:rPr lang="en-US" sz="2800" dirty="0" smtClean="0">
                  <a:latin typeface="Calibri" pitchFamily="34" charset="0"/>
                </a:rPr>
                <a:t>(Log Scale, Arbitrary Units)</a:t>
              </a:r>
              <a:endParaRPr lang="en-US" sz="2800" dirty="0">
                <a:latin typeface="Calibri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29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Equation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17</cp:revision>
  <dcterms:created xsi:type="dcterms:W3CDTF">2014-05-22T16:24:22Z</dcterms:created>
  <dcterms:modified xsi:type="dcterms:W3CDTF">2014-08-03T20:40:43Z</dcterms:modified>
</cp:coreProperties>
</file>