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07" autoAdjust="0"/>
    <p:restoredTop sz="94660"/>
  </p:normalViewPr>
  <p:slideViewPr>
    <p:cSldViewPr>
      <p:cViewPr>
        <p:scale>
          <a:sx n="33" d="100"/>
          <a:sy n="33" d="100"/>
        </p:scale>
        <p:origin x="-3348" y="-1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6DC3F-227A-48A0-A972-D01A45E66BD1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0660-9D91-43DA-83D2-9C47C2B95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6DC3F-227A-48A0-A972-D01A45E66BD1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0660-9D91-43DA-83D2-9C47C2B95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6DC3F-227A-48A0-A972-D01A45E66BD1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0660-9D91-43DA-83D2-9C47C2B95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6DC3F-227A-48A0-A972-D01A45E66BD1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0660-9D91-43DA-83D2-9C47C2B95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6DC3F-227A-48A0-A972-D01A45E66BD1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0660-9D91-43DA-83D2-9C47C2B95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6DC3F-227A-48A0-A972-D01A45E66BD1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0660-9D91-43DA-83D2-9C47C2B95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6DC3F-227A-48A0-A972-D01A45E66BD1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0660-9D91-43DA-83D2-9C47C2B95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6DC3F-227A-48A0-A972-D01A45E66BD1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0660-9D91-43DA-83D2-9C47C2B95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6DC3F-227A-48A0-A972-D01A45E66BD1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0660-9D91-43DA-83D2-9C47C2B95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6DC3F-227A-48A0-A972-D01A45E66BD1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0660-9D91-43DA-83D2-9C47C2B95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6DC3F-227A-48A0-A972-D01A45E66BD1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0660-9D91-43DA-83D2-9C47C2B95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6DC3F-227A-48A0-A972-D01A45E66BD1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70660-9D91-43DA-83D2-9C47C2B95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81100" y="705163"/>
            <a:ext cx="6781800" cy="5447675"/>
          </a:xfrm>
          <a:prstGeom prst="rect">
            <a:avLst/>
          </a:prstGeom>
          <a:solidFill>
            <a:schemeClr val="bg1"/>
          </a:solidFill>
          <a:ln w="88900" cap="rnd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ntiStokes_vs_detuningPlot1.pct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418" b="9391"/>
          <a:stretch>
            <a:fillRect/>
          </a:stretch>
        </p:blipFill>
        <p:spPr>
          <a:xfrm>
            <a:off x="2362200" y="816340"/>
            <a:ext cx="5505296" cy="4365260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438400" y="5725181"/>
            <a:ext cx="5334001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l-GR" sz="2800" dirty="0" smtClean="0"/>
              <a:t>Δω</a:t>
            </a:r>
            <a:r>
              <a:rPr lang="en-US" sz="2800" dirty="0" smtClean="0"/>
              <a:t>, Two-Photon Detuning (MHz)</a:t>
            </a:r>
            <a:endParaRPr lang="en-US" sz="2800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16200000">
            <a:off x="-457593" y="2824489"/>
            <a:ext cx="4038599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2800" dirty="0" smtClean="0"/>
              <a:t>Anti-Stokes Power (</a:t>
            </a:r>
            <a:r>
              <a:rPr lang="en-US" sz="2800" dirty="0" err="1" smtClean="0"/>
              <a:t>mW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664825" y="1969625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/>
              <a:t>1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660000" y="3400775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/>
              <a:t>.5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664825" y="4823750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/>
              <a:t>0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4126375" y="5116975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0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5239475" y="5116975"/>
            <a:ext cx="891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400</a:t>
            </a:r>
            <a:endParaRPr lang="en-US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2835800" y="5116975"/>
            <a:ext cx="955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-400</a:t>
            </a:r>
            <a:endParaRPr 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6395975" y="5116975"/>
            <a:ext cx="967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800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13335000" y="0"/>
            <a:ext cx="32004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5400" i="1" kern="0" dirty="0" smtClean="0">
                <a:solidFill>
                  <a:srgbClr val="FF0000"/>
                </a:solidFill>
              </a:rPr>
              <a:t>λ</a:t>
            </a:r>
            <a:r>
              <a:rPr lang="en-US" sz="5400" i="1" kern="0" baseline="-25000" dirty="0" smtClean="0">
                <a:solidFill>
                  <a:srgbClr val="FF0000"/>
                </a:solidFill>
              </a:rPr>
              <a:t>Pump</a:t>
            </a:r>
          </a:p>
          <a:p>
            <a:pPr>
              <a:defRPr/>
            </a:pPr>
            <a:r>
              <a:rPr lang="el-GR" sz="5400" i="1" kern="0" dirty="0" smtClean="0">
                <a:solidFill>
                  <a:srgbClr val="0000FF"/>
                </a:solidFill>
              </a:rPr>
              <a:t>λ</a:t>
            </a:r>
            <a:r>
              <a:rPr lang="en-US" sz="5400" i="1" kern="0" baseline="-25000" dirty="0" smtClean="0">
                <a:solidFill>
                  <a:srgbClr val="0000FF"/>
                </a:solidFill>
              </a:rPr>
              <a:t>Stokes</a:t>
            </a:r>
          </a:p>
          <a:p>
            <a:pPr>
              <a:defRPr/>
            </a:pPr>
            <a:r>
              <a:rPr lang="el-GR" sz="5400" i="1" kern="0" dirty="0" smtClean="0">
                <a:solidFill>
                  <a:srgbClr val="00FF00"/>
                </a:solidFill>
              </a:rPr>
              <a:t>λ</a:t>
            </a:r>
            <a:r>
              <a:rPr lang="en-US" sz="5400" i="1" kern="0" baseline="-25000" dirty="0" smtClean="0">
                <a:solidFill>
                  <a:srgbClr val="00FF00"/>
                </a:solidFill>
              </a:rPr>
              <a:t>anti-Stokes</a:t>
            </a:r>
          </a:p>
          <a:p>
            <a:pPr>
              <a:defRPr/>
            </a:pPr>
            <a:r>
              <a:rPr lang="en-US" sz="2400" i="1" kern="0" dirty="0" smtClean="0">
                <a:solidFill>
                  <a:srgbClr val="00FF00"/>
                </a:solidFill>
              </a:rPr>
              <a:t>(four-wave mixing)</a:t>
            </a:r>
            <a:r>
              <a:rPr lang="en-US" sz="3200" i="1" kern="0" baseline="-25000" dirty="0" smtClean="0">
                <a:solidFill>
                  <a:srgbClr val="FF0000"/>
                </a:solidFill>
              </a:rPr>
              <a:t> </a:t>
            </a:r>
          </a:p>
        </p:txBody>
      </p:sp>
      <p:grpSp>
        <p:nvGrpSpPr>
          <p:cNvPr id="93" name="Group 92"/>
          <p:cNvGrpSpPr/>
          <p:nvPr/>
        </p:nvGrpSpPr>
        <p:grpSpPr>
          <a:xfrm>
            <a:off x="-12214513" y="124098"/>
            <a:ext cx="8458941" cy="6744788"/>
            <a:chOff x="-12214513" y="124098"/>
            <a:chExt cx="8458941" cy="6744788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-9931644" y="4798535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11" name="Straight Connector 10"/>
            <p:cNvCxnSpPr/>
            <p:nvPr/>
          </p:nvCxnSpPr>
          <p:spPr>
            <a:xfrm>
              <a:off x="-12214513" y="6528653"/>
              <a:ext cx="2422072" cy="0"/>
            </a:xfrm>
            <a:prstGeom prst="line">
              <a:avLst/>
            </a:prstGeom>
            <a:noFill/>
            <a:ln w="1333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13" name="Straight Connector 12"/>
            <p:cNvCxnSpPr/>
            <p:nvPr/>
          </p:nvCxnSpPr>
          <p:spPr>
            <a:xfrm>
              <a:off x="-9930848" y="50727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14" name="Straight Connector 13"/>
            <p:cNvCxnSpPr/>
            <p:nvPr/>
          </p:nvCxnSpPr>
          <p:spPr>
            <a:xfrm>
              <a:off x="-9930848" y="55299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15" name="Straight Connector 14"/>
            <p:cNvCxnSpPr/>
            <p:nvPr/>
          </p:nvCxnSpPr>
          <p:spPr>
            <a:xfrm>
              <a:off x="-9930848" y="41583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16" name="Straight Connector 15"/>
            <p:cNvCxnSpPr/>
            <p:nvPr/>
          </p:nvCxnSpPr>
          <p:spPr>
            <a:xfrm>
              <a:off x="-9927769" y="46155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pic>
          <p:nvPicPr>
            <p:cNvPr id="17" name="Picture 16" descr="rotational ground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</a:blip>
            <a:stretch>
              <a:fillRect/>
            </a:stretch>
          </p:blipFill>
          <p:spPr>
            <a:xfrm>
              <a:off x="-9696114" y="6183086"/>
              <a:ext cx="2190414" cy="685800"/>
            </a:xfrm>
            <a:prstGeom prst="rect">
              <a:avLst/>
            </a:prstGeom>
          </p:spPr>
        </p:pic>
        <p:pic>
          <p:nvPicPr>
            <p:cNvPr id="18" name="Picture 17" descr="vibrational excited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</a:blip>
            <a:stretch>
              <a:fillRect/>
            </a:stretch>
          </p:blipFill>
          <p:spPr>
            <a:xfrm>
              <a:off x="-7356485" y="4430486"/>
              <a:ext cx="2212985" cy="716280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>
              <a:cxnSpLocks/>
            </p:cNvCxnSpPr>
            <p:nvPr/>
          </p:nvCxnSpPr>
          <p:spPr>
            <a:xfrm flipH="1">
              <a:off x="-12192000" y="228600"/>
              <a:ext cx="2819398" cy="6300828"/>
            </a:xfrm>
            <a:prstGeom prst="straightConnector1">
              <a:avLst/>
            </a:prstGeom>
            <a:noFill/>
            <a:ln w="69850" cap="rnd" cmpd="sng" algn="ctr">
              <a:solidFill>
                <a:srgbClr val="00FF00"/>
              </a:solidFill>
              <a:prstDash val="dash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-9285514" y="124098"/>
              <a:ext cx="1764792" cy="402336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>
                  <a:alpha val="99000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sp>
          <p:nvSpPr>
            <p:cNvPr id="21" name="Right Brace 20"/>
            <p:cNvSpPr/>
            <p:nvPr/>
          </p:nvSpPr>
          <p:spPr>
            <a:xfrm>
              <a:off x="-5029200" y="4156499"/>
              <a:ext cx="228600" cy="609600"/>
            </a:xfrm>
            <a:prstGeom prst="rightBrace">
              <a:avLst/>
            </a:prstGeom>
            <a:ln w="69850" cap="rnd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-4822372" y="4002259"/>
              <a:ext cx="1066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4800" dirty="0" smtClean="0">
                  <a:solidFill>
                    <a:srgbClr val="FF00FF"/>
                  </a:solidFill>
                </a:rPr>
                <a:t>Δω</a:t>
              </a:r>
              <a:endParaRPr lang="en-US" sz="4800" dirty="0">
                <a:solidFill>
                  <a:srgbClr val="FF00FF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-9448800" y="2514600"/>
              <a:ext cx="762000" cy="1676400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25" name="Straight Arrow Connector 24"/>
            <p:cNvCxnSpPr/>
            <p:nvPr/>
          </p:nvCxnSpPr>
          <p:spPr>
            <a:xfrm flipV="1">
              <a:off x="-11364772" y="2481944"/>
              <a:ext cx="1763572" cy="4022814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>
                  <a:alpha val="99000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</p:grpSp>
      <p:grpSp>
        <p:nvGrpSpPr>
          <p:cNvPr id="90" name="Group 89"/>
          <p:cNvGrpSpPr/>
          <p:nvPr/>
        </p:nvGrpSpPr>
        <p:grpSpPr>
          <a:xfrm>
            <a:off x="-2834656" y="592184"/>
            <a:ext cx="8458941" cy="6276702"/>
            <a:chOff x="-2820141" y="592184"/>
            <a:chExt cx="8458941" cy="6276702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-537272" y="4798535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43" name="Straight Connector 42"/>
            <p:cNvCxnSpPr/>
            <p:nvPr/>
          </p:nvCxnSpPr>
          <p:spPr>
            <a:xfrm>
              <a:off x="-2820141" y="6528653"/>
              <a:ext cx="2422072" cy="0"/>
            </a:xfrm>
            <a:prstGeom prst="line">
              <a:avLst/>
            </a:prstGeom>
            <a:noFill/>
            <a:ln w="1333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45" name="Straight Connector 44"/>
            <p:cNvCxnSpPr/>
            <p:nvPr/>
          </p:nvCxnSpPr>
          <p:spPr>
            <a:xfrm>
              <a:off x="-536476" y="50727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46" name="Straight Connector 45"/>
            <p:cNvCxnSpPr/>
            <p:nvPr/>
          </p:nvCxnSpPr>
          <p:spPr>
            <a:xfrm>
              <a:off x="-536476" y="55299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47" name="Straight Connector 46"/>
            <p:cNvCxnSpPr/>
            <p:nvPr/>
          </p:nvCxnSpPr>
          <p:spPr>
            <a:xfrm>
              <a:off x="-536476" y="41583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48" name="Straight Connector 47"/>
            <p:cNvCxnSpPr/>
            <p:nvPr/>
          </p:nvCxnSpPr>
          <p:spPr>
            <a:xfrm>
              <a:off x="-533397" y="46155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pic>
          <p:nvPicPr>
            <p:cNvPr id="49" name="Picture 48" descr="rotational ground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</a:blip>
            <a:stretch>
              <a:fillRect/>
            </a:stretch>
          </p:blipFill>
          <p:spPr>
            <a:xfrm>
              <a:off x="-301742" y="6183086"/>
              <a:ext cx="2190414" cy="685800"/>
            </a:xfrm>
            <a:prstGeom prst="rect">
              <a:avLst/>
            </a:prstGeom>
          </p:spPr>
        </p:pic>
        <p:pic>
          <p:nvPicPr>
            <p:cNvPr id="50" name="Picture 49" descr="vibrational excited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</a:blip>
            <a:stretch>
              <a:fillRect/>
            </a:stretch>
          </p:blipFill>
          <p:spPr>
            <a:xfrm>
              <a:off x="2037887" y="4430486"/>
              <a:ext cx="2212985" cy="716280"/>
            </a:xfrm>
            <a:prstGeom prst="rect">
              <a:avLst/>
            </a:prstGeom>
          </p:spPr>
        </p:pic>
        <p:cxnSp>
          <p:nvCxnSpPr>
            <p:cNvPr id="51" name="Straight Arrow Connector 50"/>
            <p:cNvCxnSpPr>
              <a:cxnSpLocks/>
            </p:cNvCxnSpPr>
            <p:nvPr/>
          </p:nvCxnSpPr>
          <p:spPr>
            <a:xfrm flipH="1">
              <a:off x="-2797628" y="685800"/>
              <a:ext cx="2590800" cy="5843628"/>
            </a:xfrm>
            <a:prstGeom prst="straightConnector1">
              <a:avLst/>
            </a:prstGeom>
            <a:noFill/>
            <a:ln w="136525" cap="rnd" cmpd="sng" algn="ctr">
              <a:solidFill>
                <a:srgbClr val="00FF00"/>
              </a:solidFill>
              <a:prstDash val="dash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52" name="Straight Arrow Connector 51"/>
            <p:cNvCxnSpPr/>
            <p:nvPr/>
          </p:nvCxnSpPr>
          <p:spPr>
            <a:xfrm flipH="1" flipV="1">
              <a:off x="-54428" y="592184"/>
              <a:ext cx="1764792" cy="402336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>
                  <a:alpha val="99000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sp>
          <p:nvSpPr>
            <p:cNvPr id="53" name="Right Brace 52"/>
            <p:cNvSpPr/>
            <p:nvPr/>
          </p:nvSpPr>
          <p:spPr>
            <a:xfrm>
              <a:off x="4365172" y="4571999"/>
              <a:ext cx="228600" cy="194099"/>
            </a:xfrm>
            <a:prstGeom prst="rightBrace">
              <a:avLst/>
            </a:prstGeom>
            <a:ln w="69850" cap="rnd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572000" y="4252631"/>
              <a:ext cx="1066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4800" dirty="0" smtClean="0">
                  <a:solidFill>
                    <a:srgbClr val="FF00FF"/>
                  </a:solidFill>
                </a:rPr>
                <a:t>Δω</a:t>
              </a:r>
              <a:endParaRPr lang="en-US" sz="4800" dirty="0">
                <a:solidFill>
                  <a:srgbClr val="FF00FF"/>
                </a:solidFill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>
              <a:off x="-54428" y="2514600"/>
              <a:ext cx="914400" cy="2133600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57" name="Straight Arrow Connector 56"/>
            <p:cNvCxnSpPr/>
            <p:nvPr/>
          </p:nvCxnSpPr>
          <p:spPr>
            <a:xfrm flipV="1">
              <a:off x="-1970400" y="2481944"/>
              <a:ext cx="1763572" cy="4022814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>
                  <a:alpha val="99000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</p:grpSp>
      <p:grpSp>
        <p:nvGrpSpPr>
          <p:cNvPr id="91" name="Group 90"/>
          <p:cNvGrpSpPr/>
          <p:nvPr/>
        </p:nvGrpSpPr>
        <p:grpSpPr>
          <a:xfrm>
            <a:off x="6545201" y="1049384"/>
            <a:ext cx="8458941" cy="5819502"/>
            <a:chOff x="6704859" y="1049384"/>
            <a:chExt cx="8458941" cy="5819502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8987728" y="4798535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59" name="Straight Connector 58"/>
            <p:cNvCxnSpPr/>
            <p:nvPr/>
          </p:nvCxnSpPr>
          <p:spPr>
            <a:xfrm>
              <a:off x="6704859" y="6528653"/>
              <a:ext cx="2422072" cy="0"/>
            </a:xfrm>
            <a:prstGeom prst="line">
              <a:avLst/>
            </a:prstGeom>
            <a:noFill/>
            <a:ln w="1333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61" name="Straight Connector 60"/>
            <p:cNvCxnSpPr/>
            <p:nvPr/>
          </p:nvCxnSpPr>
          <p:spPr>
            <a:xfrm>
              <a:off x="8988524" y="50727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62" name="Straight Connector 61"/>
            <p:cNvCxnSpPr/>
            <p:nvPr/>
          </p:nvCxnSpPr>
          <p:spPr>
            <a:xfrm>
              <a:off x="8988524" y="55299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63" name="Straight Connector 62"/>
            <p:cNvCxnSpPr/>
            <p:nvPr/>
          </p:nvCxnSpPr>
          <p:spPr>
            <a:xfrm>
              <a:off x="8988524" y="41583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64" name="Straight Connector 63"/>
            <p:cNvCxnSpPr/>
            <p:nvPr/>
          </p:nvCxnSpPr>
          <p:spPr>
            <a:xfrm>
              <a:off x="8991603" y="46155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pic>
          <p:nvPicPr>
            <p:cNvPr id="65" name="Picture 64" descr="rotational ground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</a:blip>
            <a:stretch>
              <a:fillRect/>
            </a:stretch>
          </p:blipFill>
          <p:spPr>
            <a:xfrm>
              <a:off x="9223258" y="6183086"/>
              <a:ext cx="2190414" cy="685800"/>
            </a:xfrm>
            <a:prstGeom prst="rect">
              <a:avLst/>
            </a:prstGeom>
          </p:spPr>
        </p:pic>
        <p:pic>
          <p:nvPicPr>
            <p:cNvPr id="66" name="Picture 65" descr="vibrational excited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</a:blip>
            <a:stretch>
              <a:fillRect/>
            </a:stretch>
          </p:blipFill>
          <p:spPr>
            <a:xfrm>
              <a:off x="11562887" y="4430486"/>
              <a:ext cx="2212985" cy="716280"/>
            </a:xfrm>
            <a:prstGeom prst="rect">
              <a:avLst/>
            </a:prstGeom>
          </p:spPr>
        </p:pic>
        <p:cxnSp>
          <p:nvCxnSpPr>
            <p:cNvPr id="67" name="Straight Arrow Connector 66"/>
            <p:cNvCxnSpPr>
              <a:cxnSpLocks/>
            </p:cNvCxnSpPr>
            <p:nvPr/>
          </p:nvCxnSpPr>
          <p:spPr>
            <a:xfrm flipH="1">
              <a:off x="6814458" y="1143000"/>
              <a:ext cx="2405740" cy="5386428"/>
            </a:xfrm>
            <a:prstGeom prst="straightConnector1">
              <a:avLst/>
            </a:prstGeom>
            <a:noFill/>
            <a:ln w="107950" cap="rnd" cmpd="sng" algn="ctr">
              <a:solidFill>
                <a:srgbClr val="00FF00"/>
              </a:solidFill>
              <a:prstDash val="dash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68" name="Straight Arrow Connector 67"/>
            <p:cNvCxnSpPr/>
            <p:nvPr/>
          </p:nvCxnSpPr>
          <p:spPr>
            <a:xfrm flipH="1" flipV="1">
              <a:off x="9405258" y="1049384"/>
              <a:ext cx="1764792" cy="402336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>
                  <a:alpha val="99000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sp>
          <p:nvSpPr>
            <p:cNvPr id="69" name="Right Brace 68"/>
            <p:cNvSpPr/>
            <p:nvPr/>
          </p:nvSpPr>
          <p:spPr>
            <a:xfrm flipV="1">
              <a:off x="13890172" y="4787870"/>
              <a:ext cx="228600" cy="241330"/>
            </a:xfrm>
            <a:prstGeom prst="rightBrace">
              <a:avLst/>
            </a:prstGeom>
            <a:ln w="69850" cap="rnd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4097000" y="4492117"/>
              <a:ext cx="1066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4800" dirty="0" smtClean="0">
                  <a:solidFill>
                    <a:srgbClr val="FF00FF"/>
                  </a:solidFill>
                </a:rPr>
                <a:t>Δω</a:t>
              </a:r>
              <a:endParaRPr lang="en-US" sz="4800" dirty="0">
                <a:solidFill>
                  <a:srgbClr val="FF00FF"/>
                </a:solidFill>
              </a:endParaRPr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>
              <a:off x="9470572" y="2514600"/>
              <a:ext cx="1143000" cy="2590800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73" name="Straight Arrow Connector 72"/>
            <p:cNvCxnSpPr/>
            <p:nvPr/>
          </p:nvCxnSpPr>
          <p:spPr>
            <a:xfrm flipV="1">
              <a:off x="7554600" y="2481944"/>
              <a:ext cx="1763572" cy="4022814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>
                  <a:alpha val="99000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</p:grpSp>
      <p:grpSp>
        <p:nvGrpSpPr>
          <p:cNvPr id="92" name="Group 91"/>
          <p:cNvGrpSpPr/>
          <p:nvPr/>
        </p:nvGrpSpPr>
        <p:grpSpPr>
          <a:xfrm>
            <a:off x="15925059" y="1447800"/>
            <a:ext cx="8458941" cy="5421086"/>
            <a:chOff x="15925059" y="1447800"/>
            <a:chExt cx="8458941" cy="5421086"/>
          </a:xfrm>
        </p:grpSpPr>
        <p:cxnSp>
          <p:nvCxnSpPr>
            <p:cNvPr id="74" name="Straight Connector 73"/>
            <p:cNvCxnSpPr/>
            <p:nvPr/>
          </p:nvCxnSpPr>
          <p:spPr>
            <a:xfrm>
              <a:off x="18207928" y="4798535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75" name="Straight Connector 74"/>
            <p:cNvCxnSpPr/>
            <p:nvPr/>
          </p:nvCxnSpPr>
          <p:spPr>
            <a:xfrm>
              <a:off x="15925059" y="6528653"/>
              <a:ext cx="2422072" cy="0"/>
            </a:xfrm>
            <a:prstGeom prst="line">
              <a:avLst/>
            </a:prstGeom>
            <a:noFill/>
            <a:ln w="1333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77" name="Straight Connector 76"/>
            <p:cNvCxnSpPr/>
            <p:nvPr/>
          </p:nvCxnSpPr>
          <p:spPr>
            <a:xfrm>
              <a:off x="18208724" y="50727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78" name="Straight Connector 77"/>
            <p:cNvCxnSpPr/>
            <p:nvPr/>
          </p:nvCxnSpPr>
          <p:spPr>
            <a:xfrm>
              <a:off x="18208724" y="55299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79" name="Straight Connector 78"/>
            <p:cNvCxnSpPr/>
            <p:nvPr/>
          </p:nvCxnSpPr>
          <p:spPr>
            <a:xfrm>
              <a:off x="18208724" y="41583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80" name="Straight Connector 79"/>
            <p:cNvCxnSpPr/>
            <p:nvPr/>
          </p:nvCxnSpPr>
          <p:spPr>
            <a:xfrm>
              <a:off x="18211803" y="46155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81" name="Straight Arrow Connector 80"/>
            <p:cNvCxnSpPr/>
            <p:nvPr/>
          </p:nvCxnSpPr>
          <p:spPr>
            <a:xfrm>
              <a:off x="18690772" y="2514600"/>
              <a:ext cx="1371600" cy="3048000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82" name="Straight Arrow Connector 81"/>
            <p:cNvCxnSpPr/>
            <p:nvPr/>
          </p:nvCxnSpPr>
          <p:spPr>
            <a:xfrm flipV="1">
              <a:off x="16774800" y="2481944"/>
              <a:ext cx="1763572" cy="4022814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>
                  <a:alpha val="99000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pic>
          <p:nvPicPr>
            <p:cNvPr id="83" name="Picture 82" descr="rotational ground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</a:blip>
            <a:stretch>
              <a:fillRect/>
            </a:stretch>
          </p:blipFill>
          <p:spPr>
            <a:xfrm>
              <a:off x="18443458" y="6183086"/>
              <a:ext cx="2190414" cy="685800"/>
            </a:xfrm>
            <a:prstGeom prst="rect">
              <a:avLst/>
            </a:prstGeom>
          </p:spPr>
        </p:pic>
        <p:pic>
          <p:nvPicPr>
            <p:cNvPr id="84" name="Picture 83" descr="vibrational excited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</a:blip>
            <a:stretch>
              <a:fillRect/>
            </a:stretch>
          </p:blipFill>
          <p:spPr>
            <a:xfrm>
              <a:off x="20783087" y="4430486"/>
              <a:ext cx="2212985" cy="716280"/>
            </a:xfrm>
            <a:prstGeom prst="rect">
              <a:avLst/>
            </a:prstGeom>
          </p:spPr>
        </p:pic>
        <p:cxnSp>
          <p:nvCxnSpPr>
            <p:cNvPr id="85" name="Straight Arrow Connector 84"/>
            <p:cNvCxnSpPr>
              <a:cxnSpLocks/>
            </p:cNvCxnSpPr>
            <p:nvPr/>
          </p:nvCxnSpPr>
          <p:spPr>
            <a:xfrm flipH="1">
              <a:off x="16252372" y="1447800"/>
              <a:ext cx="2286000" cy="5105400"/>
            </a:xfrm>
            <a:prstGeom prst="straightConnector1">
              <a:avLst/>
            </a:prstGeom>
            <a:noFill/>
            <a:ln w="47625" cap="rnd" cmpd="sng" algn="ctr">
              <a:solidFill>
                <a:srgbClr val="00FF00"/>
              </a:solidFill>
              <a:prstDash val="dash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86" name="Straight Arrow Connector 85"/>
            <p:cNvCxnSpPr/>
            <p:nvPr/>
          </p:nvCxnSpPr>
          <p:spPr>
            <a:xfrm flipH="1" flipV="1">
              <a:off x="18690772" y="1447800"/>
              <a:ext cx="1764792" cy="402336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>
                  <a:alpha val="99000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sp>
          <p:nvSpPr>
            <p:cNvPr id="87" name="Right Brace 86"/>
            <p:cNvSpPr/>
            <p:nvPr/>
          </p:nvSpPr>
          <p:spPr>
            <a:xfrm>
              <a:off x="23110372" y="4811487"/>
              <a:ext cx="228600" cy="707572"/>
            </a:xfrm>
            <a:prstGeom prst="rightBrace">
              <a:avLst/>
            </a:prstGeom>
            <a:ln w="69850" cap="rnd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23317200" y="4746172"/>
              <a:ext cx="1066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4800" dirty="0" smtClean="0">
                  <a:solidFill>
                    <a:srgbClr val="FF00FF"/>
                  </a:solidFill>
                </a:rPr>
                <a:t>Δω</a:t>
              </a:r>
              <a:endParaRPr lang="en-US" sz="4800" dirty="0">
                <a:solidFill>
                  <a:srgbClr val="FF00FF"/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9503228" y="0"/>
            <a:ext cx="32004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5400" i="1" kern="0" dirty="0" smtClean="0">
                <a:solidFill>
                  <a:srgbClr val="FF0000"/>
                </a:solidFill>
              </a:rPr>
              <a:t>λ</a:t>
            </a:r>
            <a:r>
              <a:rPr lang="en-US" sz="5400" i="1" kern="0" baseline="-25000" dirty="0" smtClean="0">
                <a:solidFill>
                  <a:srgbClr val="FF0000"/>
                </a:solidFill>
              </a:rPr>
              <a:t>Pump</a:t>
            </a:r>
          </a:p>
          <a:p>
            <a:pPr>
              <a:defRPr/>
            </a:pPr>
            <a:r>
              <a:rPr lang="el-GR" sz="5400" i="1" kern="0" dirty="0" smtClean="0">
                <a:solidFill>
                  <a:srgbClr val="0000FF"/>
                </a:solidFill>
              </a:rPr>
              <a:t>λ</a:t>
            </a:r>
            <a:r>
              <a:rPr lang="en-US" sz="5400" i="1" kern="0" baseline="-25000" dirty="0" smtClean="0">
                <a:solidFill>
                  <a:srgbClr val="0000FF"/>
                </a:solidFill>
              </a:rPr>
              <a:t>Stokes</a:t>
            </a:r>
          </a:p>
          <a:p>
            <a:pPr>
              <a:defRPr/>
            </a:pPr>
            <a:r>
              <a:rPr lang="el-GR" sz="5400" i="1" kern="0" dirty="0" smtClean="0">
                <a:solidFill>
                  <a:srgbClr val="00FF00"/>
                </a:solidFill>
              </a:rPr>
              <a:t>λ</a:t>
            </a:r>
            <a:r>
              <a:rPr lang="en-US" sz="5400" i="1" kern="0" baseline="-25000" dirty="0" smtClean="0">
                <a:solidFill>
                  <a:srgbClr val="00FF00"/>
                </a:solidFill>
              </a:rPr>
              <a:t>anti-Stokes</a:t>
            </a:r>
          </a:p>
          <a:p>
            <a:pPr>
              <a:defRPr/>
            </a:pPr>
            <a:r>
              <a:rPr lang="en-US" sz="2400" i="1" kern="0" dirty="0" smtClean="0">
                <a:solidFill>
                  <a:srgbClr val="00FF00"/>
                </a:solidFill>
              </a:rPr>
              <a:t>(four-wave mixing)</a:t>
            </a:r>
            <a:r>
              <a:rPr lang="en-US" sz="3200" i="1" kern="0" baseline="-25000" dirty="0" smtClean="0">
                <a:solidFill>
                  <a:srgbClr val="FF0000"/>
                </a:solidFill>
              </a:rPr>
              <a:t> </a:t>
            </a:r>
          </a:p>
        </p:txBody>
      </p:sp>
      <p:grpSp>
        <p:nvGrpSpPr>
          <p:cNvPr id="2" name="Group 92"/>
          <p:cNvGrpSpPr/>
          <p:nvPr/>
        </p:nvGrpSpPr>
        <p:grpSpPr>
          <a:xfrm>
            <a:off x="-8382741" y="124098"/>
            <a:ext cx="6270913" cy="6405330"/>
            <a:chOff x="-12214513" y="124098"/>
            <a:chExt cx="6270913" cy="640533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-9931644" y="4798535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11" name="Straight Connector 10"/>
            <p:cNvCxnSpPr/>
            <p:nvPr/>
          </p:nvCxnSpPr>
          <p:spPr>
            <a:xfrm>
              <a:off x="-12214513" y="6528653"/>
              <a:ext cx="2422072" cy="0"/>
            </a:xfrm>
            <a:prstGeom prst="line">
              <a:avLst/>
            </a:prstGeom>
            <a:noFill/>
            <a:ln w="1333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13" name="Straight Connector 12"/>
            <p:cNvCxnSpPr/>
            <p:nvPr/>
          </p:nvCxnSpPr>
          <p:spPr>
            <a:xfrm>
              <a:off x="-9930848" y="50727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14" name="Straight Connector 13"/>
            <p:cNvCxnSpPr/>
            <p:nvPr/>
          </p:nvCxnSpPr>
          <p:spPr>
            <a:xfrm>
              <a:off x="-9930848" y="55299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15" name="Straight Connector 14"/>
            <p:cNvCxnSpPr/>
            <p:nvPr/>
          </p:nvCxnSpPr>
          <p:spPr>
            <a:xfrm>
              <a:off x="-9930848" y="41583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16" name="Straight Connector 15"/>
            <p:cNvCxnSpPr/>
            <p:nvPr/>
          </p:nvCxnSpPr>
          <p:spPr>
            <a:xfrm>
              <a:off x="-9927769" y="46155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19" name="Straight Arrow Connector 18"/>
            <p:cNvCxnSpPr>
              <a:cxnSpLocks/>
            </p:cNvCxnSpPr>
            <p:nvPr/>
          </p:nvCxnSpPr>
          <p:spPr>
            <a:xfrm flipH="1">
              <a:off x="-12192000" y="228600"/>
              <a:ext cx="2819398" cy="6300828"/>
            </a:xfrm>
            <a:prstGeom prst="straightConnector1">
              <a:avLst/>
            </a:prstGeom>
            <a:noFill/>
            <a:ln w="69850" cap="rnd" cmpd="sng" algn="ctr">
              <a:solidFill>
                <a:srgbClr val="00FF00"/>
              </a:solidFill>
              <a:prstDash val="dash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-9285514" y="124098"/>
              <a:ext cx="1764792" cy="402336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>
                  <a:alpha val="99000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sp>
          <p:nvSpPr>
            <p:cNvPr id="21" name="Right Brace 20"/>
            <p:cNvSpPr/>
            <p:nvPr/>
          </p:nvSpPr>
          <p:spPr>
            <a:xfrm>
              <a:off x="-7217228" y="4156499"/>
              <a:ext cx="228600" cy="609600"/>
            </a:xfrm>
            <a:prstGeom prst="rightBrace">
              <a:avLst/>
            </a:prstGeom>
            <a:ln w="69850" cap="rnd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-7010400" y="4002259"/>
              <a:ext cx="1066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4800" dirty="0" smtClean="0">
                  <a:solidFill>
                    <a:srgbClr val="FF00FF"/>
                  </a:solidFill>
                </a:rPr>
                <a:t>Δω</a:t>
              </a:r>
              <a:endParaRPr lang="en-US" sz="4800" dirty="0">
                <a:solidFill>
                  <a:srgbClr val="FF00FF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-9448800" y="2514600"/>
              <a:ext cx="762000" cy="1676400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25" name="Straight Arrow Connector 24"/>
            <p:cNvCxnSpPr/>
            <p:nvPr/>
          </p:nvCxnSpPr>
          <p:spPr>
            <a:xfrm flipV="1">
              <a:off x="-11364772" y="2481944"/>
              <a:ext cx="1763572" cy="4022814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>
                  <a:alpha val="99000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</p:grpSp>
      <p:grpSp>
        <p:nvGrpSpPr>
          <p:cNvPr id="3" name="Group 89"/>
          <p:cNvGrpSpPr/>
          <p:nvPr/>
        </p:nvGrpSpPr>
        <p:grpSpPr>
          <a:xfrm>
            <a:off x="-1858075" y="592184"/>
            <a:ext cx="6249141" cy="5937244"/>
            <a:chOff x="-2820141" y="592184"/>
            <a:chExt cx="6249141" cy="5937244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-537272" y="4798535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43" name="Straight Connector 42"/>
            <p:cNvCxnSpPr/>
            <p:nvPr/>
          </p:nvCxnSpPr>
          <p:spPr>
            <a:xfrm>
              <a:off x="-2820141" y="6528653"/>
              <a:ext cx="2422072" cy="0"/>
            </a:xfrm>
            <a:prstGeom prst="line">
              <a:avLst/>
            </a:prstGeom>
            <a:noFill/>
            <a:ln w="1333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45" name="Straight Connector 44"/>
            <p:cNvCxnSpPr/>
            <p:nvPr/>
          </p:nvCxnSpPr>
          <p:spPr>
            <a:xfrm>
              <a:off x="-536476" y="50727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46" name="Straight Connector 45"/>
            <p:cNvCxnSpPr/>
            <p:nvPr/>
          </p:nvCxnSpPr>
          <p:spPr>
            <a:xfrm>
              <a:off x="-536476" y="55299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47" name="Straight Connector 46"/>
            <p:cNvCxnSpPr/>
            <p:nvPr/>
          </p:nvCxnSpPr>
          <p:spPr>
            <a:xfrm>
              <a:off x="-536476" y="41583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48" name="Straight Connector 47"/>
            <p:cNvCxnSpPr/>
            <p:nvPr/>
          </p:nvCxnSpPr>
          <p:spPr>
            <a:xfrm>
              <a:off x="-533397" y="46155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51" name="Straight Arrow Connector 50"/>
            <p:cNvCxnSpPr>
              <a:cxnSpLocks/>
            </p:cNvCxnSpPr>
            <p:nvPr/>
          </p:nvCxnSpPr>
          <p:spPr>
            <a:xfrm flipH="1">
              <a:off x="-2797628" y="685800"/>
              <a:ext cx="2590800" cy="5843628"/>
            </a:xfrm>
            <a:prstGeom prst="straightConnector1">
              <a:avLst/>
            </a:prstGeom>
            <a:noFill/>
            <a:ln w="136525" cap="rnd" cmpd="sng" algn="ctr">
              <a:solidFill>
                <a:srgbClr val="00FF00"/>
              </a:solidFill>
              <a:prstDash val="dash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52" name="Straight Arrow Connector 51"/>
            <p:cNvCxnSpPr/>
            <p:nvPr/>
          </p:nvCxnSpPr>
          <p:spPr>
            <a:xfrm flipH="1" flipV="1">
              <a:off x="-54428" y="592184"/>
              <a:ext cx="1764792" cy="402336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>
                  <a:alpha val="99000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sp>
          <p:nvSpPr>
            <p:cNvPr id="53" name="Right Brace 52"/>
            <p:cNvSpPr/>
            <p:nvPr/>
          </p:nvSpPr>
          <p:spPr>
            <a:xfrm>
              <a:off x="2155372" y="4571999"/>
              <a:ext cx="228600" cy="194099"/>
            </a:xfrm>
            <a:prstGeom prst="rightBrace">
              <a:avLst/>
            </a:prstGeom>
            <a:ln w="69850" cap="rnd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362200" y="4252631"/>
              <a:ext cx="1066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4800" dirty="0" smtClean="0">
                  <a:solidFill>
                    <a:srgbClr val="FF00FF"/>
                  </a:solidFill>
                </a:rPr>
                <a:t>Δω</a:t>
              </a:r>
              <a:endParaRPr lang="en-US" sz="4800" dirty="0">
                <a:solidFill>
                  <a:srgbClr val="FF00FF"/>
                </a:solidFill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>
              <a:off x="-54428" y="2514600"/>
              <a:ext cx="914400" cy="2133600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57" name="Straight Arrow Connector 56"/>
            <p:cNvCxnSpPr/>
            <p:nvPr/>
          </p:nvCxnSpPr>
          <p:spPr>
            <a:xfrm flipV="1">
              <a:off x="-1970400" y="2481944"/>
              <a:ext cx="1763572" cy="4022814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>
                  <a:alpha val="99000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</p:grpSp>
      <p:grpSp>
        <p:nvGrpSpPr>
          <p:cNvPr id="4" name="Group 90"/>
          <p:cNvGrpSpPr/>
          <p:nvPr/>
        </p:nvGrpSpPr>
        <p:grpSpPr>
          <a:xfrm>
            <a:off x="4644819" y="1049384"/>
            <a:ext cx="6172200" cy="5480044"/>
            <a:chOff x="6704859" y="1049384"/>
            <a:chExt cx="6172200" cy="5480044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8987728" y="4798535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59" name="Straight Connector 58"/>
            <p:cNvCxnSpPr/>
            <p:nvPr/>
          </p:nvCxnSpPr>
          <p:spPr>
            <a:xfrm>
              <a:off x="6704859" y="6528653"/>
              <a:ext cx="2422072" cy="0"/>
            </a:xfrm>
            <a:prstGeom prst="line">
              <a:avLst/>
            </a:prstGeom>
            <a:noFill/>
            <a:ln w="1333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61" name="Straight Connector 60"/>
            <p:cNvCxnSpPr/>
            <p:nvPr/>
          </p:nvCxnSpPr>
          <p:spPr>
            <a:xfrm>
              <a:off x="8988524" y="50727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62" name="Straight Connector 61"/>
            <p:cNvCxnSpPr/>
            <p:nvPr/>
          </p:nvCxnSpPr>
          <p:spPr>
            <a:xfrm>
              <a:off x="8988524" y="55299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63" name="Straight Connector 62"/>
            <p:cNvCxnSpPr/>
            <p:nvPr/>
          </p:nvCxnSpPr>
          <p:spPr>
            <a:xfrm>
              <a:off x="8988524" y="41583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64" name="Straight Connector 63"/>
            <p:cNvCxnSpPr/>
            <p:nvPr/>
          </p:nvCxnSpPr>
          <p:spPr>
            <a:xfrm>
              <a:off x="8991603" y="46155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67" name="Straight Arrow Connector 66"/>
            <p:cNvCxnSpPr>
              <a:cxnSpLocks/>
            </p:cNvCxnSpPr>
            <p:nvPr/>
          </p:nvCxnSpPr>
          <p:spPr>
            <a:xfrm flipH="1">
              <a:off x="6814458" y="1143000"/>
              <a:ext cx="2405740" cy="5386428"/>
            </a:xfrm>
            <a:prstGeom prst="straightConnector1">
              <a:avLst/>
            </a:prstGeom>
            <a:noFill/>
            <a:ln w="107950" cap="rnd" cmpd="sng" algn="ctr">
              <a:solidFill>
                <a:srgbClr val="00FF00"/>
              </a:solidFill>
              <a:prstDash val="dash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68" name="Straight Arrow Connector 67"/>
            <p:cNvCxnSpPr/>
            <p:nvPr/>
          </p:nvCxnSpPr>
          <p:spPr>
            <a:xfrm flipH="1" flipV="1">
              <a:off x="9405258" y="1049384"/>
              <a:ext cx="1764792" cy="402336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>
                  <a:alpha val="99000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sp>
          <p:nvSpPr>
            <p:cNvPr id="69" name="Right Brace 68"/>
            <p:cNvSpPr/>
            <p:nvPr/>
          </p:nvSpPr>
          <p:spPr>
            <a:xfrm flipV="1">
              <a:off x="11603431" y="4787870"/>
              <a:ext cx="228600" cy="241330"/>
            </a:xfrm>
            <a:prstGeom prst="rightBrace">
              <a:avLst/>
            </a:prstGeom>
            <a:ln w="69850" cap="rnd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1810259" y="4492117"/>
              <a:ext cx="1066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4800" dirty="0" smtClean="0">
                  <a:solidFill>
                    <a:srgbClr val="FF00FF"/>
                  </a:solidFill>
                </a:rPr>
                <a:t>Δω</a:t>
              </a:r>
              <a:endParaRPr lang="en-US" sz="4800" dirty="0">
                <a:solidFill>
                  <a:srgbClr val="FF00FF"/>
                </a:solidFill>
              </a:endParaRPr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>
              <a:off x="9470572" y="2514600"/>
              <a:ext cx="1143000" cy="2590800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73" name="Straight Arrow Connector 72"/>
            <p:cNvCxnSpPr/>
            <p:nvPr/>
          </p:nvCxnSpPr>
          <p:spPr>
            <a:xfrm flipV="1">
              <a:off x="7554600" y="2481944"/>
              <a:ext cx="1763572" cy="4022814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>
                  <a:alpha val="99000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</p:grpSp>
      <p:grpSp>
        <p:nvGrpSpPr>
          <p:cNvPr id="5" name="Group 91"/>
          <p:cNvGrpSpPr/>
          <p:nvPr/>
        </p:nvGrpSpPr>
        <p:grpSpPr>
          <a:xfrm>
            <a:off x="11070772" y="1447800"/>
            <a:ext cx="6226628" cy="5105400"/>
            <a:chOff x="15925059" y="1447800"/>
            <a:chExt cx="6226628" cy="5105400"/>
          </a:xfrm>
        </p:grpSpPr>
        <p:cxnSp>
          <p:nvCxnSpPr>
            <p:cNvPr id="74" name="Straight Connector 73"/>
            <p:cNvCxnSpPr/>
            <p:nvPr/>
          </p:nvCxnSpPr>
          <p:spPr>
            <a:xfrm>
              <a:off x="18207928" y="4798535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75" name="Straight Connector 74"/>
            <p:cNvCxnSpPr/>
            <p:nvPr/>
          </p:nvCxnSpPr>
          <p:spPr>
            <a:xfrm>
              <a:off x="15925059" y="6528653"/>
              <a:ext cx="2422072" cy="0"/>
            </a:xfrm>
            <a:prstGeom prst="line">
              <a:avLst/>
            </a:prstGeom>
            <a:noFill/>
            <a:ln w="1333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77" name="Straight Connector 76"/>
            <p:cNvCxnSpPr/>
            <p:nvPr/>
          </p:nvCxnSpPr>
          <p:spPr>
            <a:xfrm>
              <a:off x="18208724" y="50727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78" name="Straight Connector 77"/>
            <p:cNvCxnSpPr/>
            <p:nvPr/>
          </p:nvCxnSpPr>
          <p:spPr>
            <a:xfrm>
              <a:off x="18208724" y="55299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79" name="Straight Connector 78"/>
            <p:cNvCxnSpPr/>
            <p:nvPr/>
          </p:nvCxnSpPr>
          <p:spPr>
            <a:xfrm>
              <a:off x="18208724" y="41583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80" name="Straight Connector 79"/>
            <p:cNvCxnSpPr/>
            <p:nvPr/>
          </p:nvCxnSpPr>
          <p:spPr>
            <a:xfrm>
              <a:off x="18211803" y="4615542"/>
              <a:ext cx="2422069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81" name="Straight Arrow Connector 80"/>
            <p:cNvCxnSpPr/>
            <p:nvPr/>
          </p:nvCxnSpPr>
          <p:spPr>
            <a:xfrm>
              <a:off x="18690772" y="2514600"/>
              <a:ext cx="1371600" cy="3048000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82" name="Straight Arrow Connector 81"/>
            <p:cNvCxnSpPr/>
            <p:nvPr/>
          </p:nvCxnSpPr>
          <p:spPr>
            <a:xfrm flipV="1">
              <a:off x="16774800" y="2481944"/>
              <a:ext cx="1763572" cy="4022814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>
                  <a:alpha val="99000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85" name="Straight Arrow Connector 84"/>
            <p:cNvCxnSpPr>
              <a:cxnSpLocks/>
            </p:cNvCxnSpPr>
            <p:nvPr/>
          </p:nvCxnSpPr>
          <p:spPr>
            <a:xfrm flipH="1">
              <a:off x="16252372" y="1447800"/>
              <a:ext cx="2286000" cy="5105400"/>
            </a:xfrm>
            <a:prstGeom prst="straightConnector1">
              <a:avLst/>
            </a:prstGeom>
            <a:noFill/>
            <a:ln w="47625" cap="rnd" cmpd="sng" algn="ctr">
              <a:solidFill>
                <a:srgbClr val="00FF00"/>
              </a:solidFill>
              <a:prstDash val="dash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86" name="Straight Arrow Connector 85"/>
            <p:cNvCxnSpPr/>
            <p:nvPr/>
          </p:nvCxnSpPr>
          <p:spPr>
            <a:xfrm flipH="1" flipV="1">
              <a:off x="18690772" y="1447800"/>
              <a:ext cx="1764792" cy="402336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>
                  <a:alpha val="99000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sp>
          <p:nvSpPr>
            <p:cNvPr id="87" name="Right Brace 86"/>
            <p:cNvSpPr/>
            <p:nvPr/>
          </p:nvSpPr>
          <p:spPr>
            <a:xfrm>
              <a:off x="20878059" y="4811487"/>
              <a:ext cx="228600" cy="707572"/>
            </a:xfrm>
            <a:prstGeom prst="rightBrace">
              <a:avLst/>
            </a:prstGeom>
            <a:ln w="69850" cap="rnd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21084887" y="4746172"/>
              <a:ext cx="1066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4800" dirty="0" smtClean="0">
                  <a:solidFill>
                    <a:srgbClr val="FF00FF"/>
                  </a:solidFill>
                </a:rPr>
                <a:t>Δω</a:t>
              </a:r>
              <a:endParaRPr lang="en-US" sz="4800" dirty="0">
                <a:solidFill>
                  <a:srgbClr val="FF00FF"/>
                </a:solidFill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19400" y="2057400"/>
            <a:ext cx="14859000" cy="4143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1354</TotalTime>
  <Words>49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140</cp:revision>
  <dcterms:created xsi:type="dcterms:W3CDTF">2014-07-22T17:39:04Z</dcterms:created>
  <dcterms:modified xsi:type="dcterms:W3CDTF">2014-08-01T20:37:56Z</dcterms:modified>
</cp:coreProperties>
</file>