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864475" cy="3292475"/>
  <p:notesSz cx="6858000" cy="9144000"/>
  <p:defaultTextStyle>
    <a:defPPr>
      <a:defRPr lang="en-US"/>
    </a:defPPr>
    <a:lvl1pPr marL="0" algn="l" defTabSz="435803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35803" algn="l" defTabSz="435803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71606" algn="l" defTabSz="435803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07409" algn="l" defTabSz="435803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43212" algn="l" defTabSz="435803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79015" algn="l" defTabSz="435803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614818" algn="l" defTabSz="435803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50621" algn="l" defTabSz="435803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486424" algn="l" defTabSz="435803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00682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napToGrid="0" snapToObjects="1">
      <p:cViewPr varScale="1">
        <p:scale>
          <a:sx n="178" d="100"/>
          <a:sy n="178" d="100"/>
        </p:scale>
        <p:origin x="-240" y="-90"/>
      </p:cViewPr>
      <p:guideLst>
        <p:guide orient="horz" pos="1037"/>
        <p:guide pos="24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9836" y="1022806"/>
            <a:ext cx="6684804" cy="7057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9671" y="1865740"/>
            <a:ext cx="5505133" cy="84141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5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1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7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3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79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4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0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86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52551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79818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01744" y="131853"/>
            <a:ext cx="1769507" cy="280927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3224" y="131853"/>
            <a:ext cx="5177446" cy="280927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42680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89344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239" y="2115725"/>
            <a:ext cx="6684804" cy="653922"/>
          </a:xfrm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1239" y="1395495"/>
            <a:ext cx="6684804" cy="720229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3580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7160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740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74321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7901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6148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305062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48642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37970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224" y="768246"/>
            <a:ext cx="3473476" cy="2172881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97775" y="768246"/>
            <a:ext cx="3473476" cy="2172881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4303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224" y="736997"/>
            <a:ext cx="3474843" cy="307145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5803" indent="0">
              <a:buNone/>
              <a:defRPr sz="1900" b="1"/>
            </a:lvl2pPr>
            <a:lvl3pPr marL="871606" indent="0">
              <a:buNone/>
              <a:defRPr sz="1700" b="1"/>
            </a:lvl3pPr>
            <a:lvl4pPr marL="1307409" indent="0">
              <a:buNone/>
              <a:defRPr sz="1500" b="1"/>
            </a:lvl4pPr>
            <a:lvl5pPr marL="1743212" indent="0">
              <a:buNone/>
              <a:defRPr sz="1500" b="1"/>
            </a:lvl5pPr>
            <a:lvl6pPr marL="2179015" indent="0">
              <a:buNone/>
              <a:defRPr sz="1500" b="1"/>
            </a:lvl6pPr>
            <a:lvl7pPr marL="2614818" indent="0">
              <a:buNone/>
              <a:defRPr sz="1500" b="1"/>
            </a:lvl7pPr>
            <a:lvl8pPr marL="3050621" indent="0">
              <a:buNone/>
              <a:defRPr sz="1500" b="1"/>
            </a:lvl8pPr>
            <a:lvl9pPr marL="3486424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224" y="1044146"/>
            <a:ext cx="3474843" cy="1896984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95049" y="736997"/>
            <a:ext cx="3476207" cy="307145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5803" indent="0">
              <a:buNone/>
              <a:defRPr sz="1900" b="1"/>
            </a:lvl2pPr>
            <a:lvl3pPr marL="871606" indent="0">
              <a:buNone/>
              <a:defRPr sz="1700" b="1"/>
            </a:lvl3pPr>
            <a:lvl4pPr marL="1307409" indent="0">
              <a:buNone/>
              <a:defRPr sz="1500" b="1"/>
            </a:lvl4pPr>
            <a:lvl5pPr marL="1743212" indent="0">
              <a:buNone/>
              <a:defRPr sz="1500" b="1"/>
            </a:lvl5pPr>
            <a:lvl6pPr marL="2179015" indent="0">
              <a:buNone/>
              <a:defRPr sz="1500" b="1"/>
            </a:lvl6pPr>
            <a:lvl7pPr marL="2614818" indent="0">
              <a:buNone/>
              <a:defRPr sz="1500" b="1"/>
            </a:lvl7pPr>
            <a:lvl8pPr marL="3050621" indent="0">
              <a:buNone/>
              <a:defRPr sz="1500" b="1"/>
            </a:lvl8pPr>
            <a:lvl9pPr marL="3486424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95049" y="1044146"/>
            <a:ext cx="3476207" cy="1896984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97997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70675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62427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228" y="131089"/>
            <a:ext cx="2587357" cy="557892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4792" y="131091"/>
            <a:ext cx="4396460" cy="281003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228" y="688985"/>
            <a:ext cx="2587357" cy="2252145"/>
          </a:xfrm>
        </p:spPr>
        <p:txBody>
          <a:bodyPr/>
          <a:lstStyle>
            <a:lvl1pPr marL="0" indent="0">
              <a:buNone/>
              <a:defRPr sz="1300"/>
            </a:lvl1pPr>
            <a:lvl2pPr marL="435803" indent="0">
              <a:buNone/>
              <a:defRPr sz="1100"/>
            </a:lvl2pPr>
            <a:lvl3pPr marL="871606" indent="0">
              <a:buNone/>
              <a:defRPr sz="1000"/>
            </a:lvl3pPr>
            <a:lvl4pPr marL="1307409" indent="0">
              <a:buNone/>
              <a:defRPr sz="900"/>
            </a:lvl4pPr>
            <a:lvl5pPr marL="1743212" indent="0">
              <a:buNone/>
              <a:defRPr sz="900"/>
            </a:lvl5pPr>
            <a:lvl6pPr marL="2179015" indent="0">
              <a:buNone/>
              <a:defRPr sz="900"/>
            </a:lvl6pPr>
            <a:lvl7pPr marL="2614818" indent="0">
              <a:buNone/>
              <a:defRPr sz="900"/>
            </a:lvl7pPr>
            <a:lvl8pPr marL="3050621" indent="0">
              <a:buNone/>
              <a:defRPr sz="900"/>
            </a:lvl8pPr>
            <a:lvl9pPr marL="348642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23942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1493" y="2304737"/>
            <a:ext cx="4718685" cy="272086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41493" y="294193"/>
            <a:ext cx="4718685" cy="1975485"/>
          </a:xfrm>
        </p:spPr>
        <p:txBody>
          <a:bodyPr/>
          <a:lstStyle>
            <a:lvl1pPr marL="0" indent="0">
              <a:buNone/>
              <a:defRPr sz="3100"/>
            </a:lvl1pPr>
            <a:lvl2pPr marL="435803" indent="0">
              <a:buNone/>
              <a:defRPr sz="2700"/>
            </a:lvl2pPr>
            <a:lvl3pPr marL="871606" indent="0">
              <a:buNone/>
              <a:defRPr sz="2300"/>
            </a:lvl3pPr>
            <a:lvl4pPr marL="1307409" indent="0">
              <a:buNone/>
              <a:defRPr sz="1900"/>
            </a:lvl4pPr>
            <a:lvl5pPr marL="1743212" indent="0">
              <a:buNone/>
              <a:defRPr sz="1900"/>
            </a:lvl5pPr>
            <a:lvl6pPr marL="2179015" indent="0">
              <a:buNone/>
              <a:defRPr sz="1900"/>
            </a:lvl6pPr>
            <a:lvl7pPr marL="2614818" indent="0">
              <a:buNone/>
              <a:defRPr sz="1900"/>
            </a:lvl7pPr>
            <a:lvl8pPr marL="3050621" indent="0">
              <a:buNone/>
              <a:defRPr sz="1900"/>
            </a:lvl8pPr>
            <a:lvl9pPr marL="3486424" indent="0">
              <a:buNone/>
              <a:defRPr sz="1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41493" y="2576820"/>
            <a:ext cx="4718685" cy="386408"/>
          </a:xfrm>
        </p:spPr>
        <p:txBody>
          <a:bodyPr/>
          <a:lstStyle>
            <a:lvl1pPr marL="0" indent="0">
              <a:buNone/>
              <a:defRPr sz="1300"/>
            </a:lvl1pPr>
            <a:lvl2pPr marL="435803" indent="0">
              <a:buNone/>
              <a:defRPr sz="1100"/>
            </a:lvl2pPr>
            <a:lvl3pPr marL="871606" indent="0">
              <a:buNone/>
              <a:defRPr sz="1000"/>
            </a:lvl3pPr>
            <a:lvl4pPr marL="1307409" indent="0">
              <a:buNone/>
              <a:defRPr sz="900"/>
            </a:lvl4pPr>
            <a:lvl5pPr marL="1743212" indent="0">
              <a:buNone/>
              <a:defRPr sz="900"/>
            </a:lvl5pPr>
            <a:lvl6pPr marL="2179015" indent="0">
              <a:buNone/>
              <a:defRPr sz="900"/>
            </a:lvl6pPr>
            <a:lvl7pPr marL="2614818" indent="0">
              <a:buNone/>
              <a:defRPr sz="900"/>
            </a:lvl7pPr>
            <a:lvl8pPr marL="3050621" indent="0">
              <a:buNone/>
              <a:defRPr sz="900"/>
            </a:lvl8pPr>
            <a:lvl9pPr marL="348642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67026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3224" y="131855"/>
            <a:ext cx="7078028" cy="548746"/>
          </a:xfrm>
          <a:prstGeom prst="rect">
            <a:avLst/>
          </a:prstGeom>
        </p:spPr>
        <p:txBody>
          <a:bodyPr vert="horz" lIns="87161" tIns="43580" rIns="87161" bIns="435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224" y="768246"/>
            <a:ext cx="7078028" cy="2172881"/>
          </a:xfrm>
          <a:prstGeom prst="rect">
            <a:avLst/>
          </a:prstGeom>
        </p:spPr>
        <p:txBody>
          <a:bodyPr vert="horz" lIns="87161" tIns="43580" rIns="87161" bIns="4358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3224" y="3051637"/>
            <a:ext cx="1835044" cy="175294"/>
          </a:xfrm>
          <a:prstGeom prst="rect">
            <a:avLst/>
          </a:prstGeom>
        </p:spPr>
        <p:txBody>
          <a:bodyPr vert="horz" lIns="87161" tIns="43580" rIns="87161" bIns="4358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87029" y="3051637"/>
            <a:ext cx="2490417" cy="175294"/>
          </a:xfrm>
          <a:prstGeom prst="rect">
            <a:avLst/>
          </a:prstGeom>
        </p:spPr>
        <p:txBody>
          <a:bodyPr vert="horz" lIns="87161" tIns="43580" rIns="87161" bIns="4358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36207" y="3051637"/>
            <a:ext cx="1835044" cy="175294"/>
          </a:xfrm>
          <a:prstGeom prst="rect">
            <a:avLst/>
          </a:prstGeom>
        </p:spPr>
        <p:txBody>
          <a:bodyPr vert="horz" lIns="87161" tIns="43580" rIns="87161" bIns="4358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32912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5803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6852" indent="-326852" algn="l" defTabSz="435803" rtl="0" eaLnBrk="1" latinLnBrk="0" hangingPunct="1">
        <a:spcBef>
          <a:spcPct val="20000"/>
        </a:spcBef>
        <a:buFont typeface="Arial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08180" indent="-272377" algn="l" defTabSz="435803" rtl="0" eaLnBrk="1" latinLnBrk="0" hangingPunct="1">
        <a:spcBef>
          <a:spcPct val="20000"/>
        </a:spcBef>
        <a:buFont typeface="Arial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89508" indent="-217902" algn="l" defTabSz="43580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311" indent="-217902" algn="l" defTabSz="435803" rtl="0" eaLnBrk="1" latinLnBrk="0" hangingPunct="1">
        <a:spcBef>
          <a:spcPct val="20000"/>
        </a:spcBef>
        <a:buFont typeface="Arial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61114" indent="-217902" algn="l" defTabSz="435803" rtl="0" eaLnBrk="1" latinLnBrk="0" hangingPunct="1">
        <a:spcBef>
          <a:spcPct val="20000"/>
        </a:spcBef>
        <a:buFont typeface="Arial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6917" indent="-217902" algn="l" defTabSz="435803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32720" indent="-217902" algn="l" defTabSz="435803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68523" indent="-217902" algn="l" defTabSz="435803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04326" indent="-217902" algn="l" defTabSz="435803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580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5803" algn="l" defTabSz="43580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1606" algn="l" defTabSz="43580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7409" algn="l" defTabSz="43580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43212" algn="l" defTabSz="43580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9015" algn="l" defTabSz="43580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14818" algn="l" defTabSz="43580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50621" algn="l" defTabSz="43580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86424" algn="l" defTabSz="43580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75" descr="mixed_pump_OSA_plot1.pc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1393"/>
          <a:stretch>
            <a:fillRect/>
          </a:stretch>
        </p:blipFill>
        <p:spPr>
          <a:xfrm>
            <a:off x="3826147" y="181051"/>
            <a:ext cx="3784600" cy="2486942"/>
          </a:xfrm>
          <a:prstGeom prst="rect">
            <a:avLst/>
          </a:prstGeom>
        </p:spPr>
      </p:pic>
      <p:sp>
        <p:nvSpPr>
          <p:cNvPr id="58" name="Text Box 632"/>
          <p:cNvSpPr txBox="1">
            <a:spLocks noChangeArrowheads="1"/>
          </p:cNvSpPr>
          <p:nvPr/>
        </p:nvSpPr>
        <p:spPr bwMode="auto">
          <a:xfrm>
            <a:off x="1099382" y="2849675"/>
            <a:ext cx="64713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2800" dirty="0" smtClean="0">
                <a:latin typeface="+mn-lt"/>
                <a:cs typeface="Times New Roman"/>
              </a:rPr>
              <a:t>Wavelength (</a:t>
            </a:r>
            <a:r>
              <a:rPr lang="en-US" sz="2800" dirty="0" smtClean="0">
                <a:latin typeface="+mn-lt"/>
                <a:cs typeface="Times New Roman"/>
                <a:sym typeface="Symbol" charset="0"/>
              </a:rPr>
              <a:t>nm</a:t>
            </a:r>
            <a:r>
              <a:rPr lang="en-US" sz="2800" dirty="0">
                <a:latin typeface="+mn-lt"/>
                <a:cs typeface="Times New Roman"/>
                <a:sym typeface="Symbol" charset="0"/>
              </a:rPr>
              <a:t>)</a:t>
            </a:r>
            <a:endParaRPr lang="en-US" sz="2800" dirty="0">
              <a:latin typeface="+mn-lt"/>
              <a:cs typeface="Times New Roman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 flipH="1">
            <a:off x="3537765" y="2430926"/>
            <a:ext cx="145288" cy="22860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3605496" y="2439393"/>
            <a:ext cx="139700" cy="22860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 Box 632"/>
          <p:cNvSpPr txBox="1">
            <a:spLocks noChangeArrowheads="1"/>
          </p:cNvSpPr>
          <p:nvPr/>
        </p:nvSpPr>
        <p:spPr bwMode="auto">
          <a:xfrm>
            <a:off x="4474740" y="-43258"/>
            <a:ext cx="60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 smtClean="0">
                <a:latin typeface="+mn-lt"/>
                <a:cs typeface="Times New Roman"/>
              </a:rPr>
              <a:t>Pump</a:t>
            </a:r>
            <a:endParaRPr lang="en-US" sz="1600" dirty="0">
              <a:latin typeface="+mn-lt"/>
              <a:cs typeface="Times New Roman"/>
            </a:endParaRPr>
          </a:p>
        </p:txBody>
      </p:sp>
      <p:sp>
        <p:nvSpPr>
          <p:cNvPr id="62" name="Text Box 632"/>
          <p:cNvSpPr txBox="1">
            <a:spLocks noChangeArrowheads="1"/>
          </p:cNvSpPr>
          <p:nvPr/>
        </p:nvSpPr>
        <p:spPr bwMode="auto">
          <a:xfrm>
            <a:off x="5142666" y="482557"/>
            <a:ext cx="35815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 smtClean="0">
                <a:latin typeface="+mn-lt"/>
                <a:cs typeface="Times New Roman"/>
              </a:rPr>
              <a:t>S1</a:t>
            </a:r>
            <a:endParaRPr lang="en-US" sz="1400" dirty="0">
              <a:latin typeface="+mn-lt"/>
              <a:cs typeface="Times New Roman"/>
            </a:endParaRPr>
          </a:p>
        </p:txBody>
      </p:sp>
      <p:sp>
        <p:nvSpPr>
          <p:cNvPr id="63" name="Text Box 632"/>
          <p:cNvSpPr txBox="1">
            <a:spLocks noChangeArrowheads="1"/>
          </p:cNvSpPr>
          <p:nvPr/>
        </p:nvSpPr>
        <p:spPr bwMode="auto">
          <a:xfrm>
            <a:off x="5751703" y="767837"/>
            <a:ext cx="35815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 smtClean="0">
                <a:latin typeface="+mn-lt"/>
                <a:cs typeface="Times New Roman"/>
              </a:rPr>
              <a:t>S2</a:t>
            </a:r>
            <a:endParaRPr lang="en-US" sz="1400" dirty="0">
              <a:latin typeface="+mn-lt"/>
              <a:cs typeface="Times New Roman"/>
            </a:endParaRPr>
          </a:p>
        </p:txBody>
      </p:sp>
      <p:sp>
        <p:nvSpPr>
          <p:cNvPr id="64" name="Text Box 632"/>
          <p:cNvSpPr txBox="1">
            <a:spLocks noChangeArrowheads="1"/>
          </p:cNvSpPr>
          <p:nvPr/>
        </p:nvSpPr>
        <p:spPr bwMode="auto">
          <a:xfrm>
            <a:off x="6288927" y="1512758"/>
            <a:ext cx="35815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 smtClean="0">
                <a:latin typeface="+mn-lt"/>
                <a:cs typeface="Times New Roman"/>
              </a:rPr>
              <a:t>S3</a:t>
            </a:r>
            <a:endParaRPr lang="en-US" sz="1400" dirty="0">
              <a:latin typeface="+mn-lt"/>
              <a:cs typeface="Times New Roman"/>
            </a:endParaRPr>
          </a:p>
        </p:txBody>
      </p:sp>
      <p:sp>
        <p:nvSpPr>
          <p:cNvPr id="65" name="Text Box 632"/>
          <p:cNvSpPr txBox="1">
            <a:spLocks noChangeArrowheads="1"/>
          </p:cNvSpPr>
          <p:nvPr/>
        </p:nvSpPr>
        <p:spPr bwMode="auto">
          <a:xfrm>
            <a:off x="6885400" y="1981902"/>
            <a:ext cx="35815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 smtClean="0">
                <a:latin typeface="+mn-lt"/>
                <a:cs typeface="Times New Roman"/>
              </a:rPr>
              <a:t>S4</a:t>
            </a:r>
            <a:endParaRPr lang="en-US" sz="1400" dirty="0">
              <a:latin typeface="+mn-lt"/>
              <a:cs typeface="Times New Roman"/>
            </a:endParaRPr>
          </a:p>
        </p:txBody>
      </p:sp>
      <p:sp>
        <p:nvSpPr>
          <p:cNvPr id="66" name="Text Box 632"/>
          <p:cNvSpPr txBox="1">
            <a:spLocks noChangeArrowheads="1"/>
          </p:cNvSpPr>
          <p:nvPr/>
        </p:nvSpPr>
        <p:spPr bwMode="auto">
          <a:xfrm>
            <a:off x="5708927" y="536767"/>
            <a:ext cx="32252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400" b="1" dirty="0" smtClean="0">
                <a:solidFill>
                  <a:srgbClr val="0000FF"/>
                </a:solidFill>
                <a:latin typeface="+mn-lt"/>
                <a:cs typeface="Times New Roman"/>
              </a:rPr>
              <a:t>P'</a:t>
            </a:r>
            <a:endParaRPr lang="en-US" sz="1400" b="1" dirty="0">
              <a:solidFill>
                <a:srgbClr val="0000FF"/>
              </a:solidFill>
              <a:latin typeface="+mn-lt"/>
              <a:cs typeface="Times New Roman"/>
            </a:endParaRPr>
          </a:p>
        </p:txBody>
      </p:sp>
      <p:sp>
        <p:nvSpPr>
          <p:cNvPr id="67" name="Text Box 632"/>
          <p:cNvSpPr txBox="1">
            <a:spLocks noChangeArrowheads="1"/>
          </p:cNvSpPr>
          <p:nvPr/>
        </p:nvSpPr>
        <p:spPr bwMode="auto">
          <a:xfrm>
            <a:off x="4023493" y="1810824"/>
            <a:ext cx="46203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 smtClean="0">
                <a:latin typeface="+mn-lt"/>
                <a:cs typeface="Times New Roman"/>
              </a:rPr>
              <a:t>AS1</a:t>
            </a:r>
            <a:endParaRPr lang="en-US" sz="1400" dirty="0">
              <a:latin typeface="+mn-lt"/>
              <a:cs typeface="Times New Roman"/>
            </a:endParaRPr>
          </a:p>
        </p:txBody>
      </p:sp>
      <p:sp>
        <p:nvSpPr>
          <p:cNvPr id="68" name="Text Box 632"/>
          <p:cNvSpPr txBox="1">
            <a:spLocks noChangeArrowheads="1"/>
          </p:cNvSpPr>
          <p:nvPr/>
        </p:nvSpPr>
        <p:spPr bwMode="auto">
          <a:xfrm>
            <a:off x="4887047" y="1363860"/>
            <a:ext cx="5068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400" b="1" dirty="0" smtClean="0">
                <a:solidFill>
                  <a:srgbClr val="0000FF"/>
                </a:solidFill>
                <a:latin typeface="+mn-lt"/>
                <a:cs typeface="Times New Roman"/>
              </a:rPr>
              <a:t>AS1'</a:t>
            </a:r>
            <a:endParaRPr lang="en-US" sz="1400" b="1" dirty="0">
              <a:solidFill>
                <a:srgbClr val="0000FF"/>
              </a:solidFill>
              <a:latin typeface="+mn-lt"/>
              <a:cs typeface="Times New Roman"/>
            </a:endParaRPr>
          </a:p>
        </p:txBody>
      </p:sp>
      <p:sp>
        <p:nvSpPr>
          <p:cNvPr id="69" name="Text Box 632"/>
          <p:cNvSpPr txBox="1">
            <a:spLocks noChangeArrowheads="1"/>
          </p:cNvSpPr>
          <p:nvPr/>
        </p:nvSpPr>
        <p:spPr bwMode="auto">
          <a:xfrm>
            <a:off x="6064994" y="627260"/>
            <a:ext cx="40267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400" b="1" dirty="0" smtClean="0">
                <a:solidFill>
                  <a:srgbClr val="0000FF"/>
                </a:solidFill>
                <a:latin typeface="+mn-lt"/>
                <a:cs typeface="Times New Roman"/>
              </a:rPr>
              <a:t>S1</a:t>
            </a:r>
            <a:r>
              <a:rPr lang="en-US" sz="1400" b="1" dirty="0" smtClean="0">
                <a:solidFill>
                  <a:srgbClr val="0000FF"/>
                </a:solidFill>
                <a:cs typeface="Times New Roman"/>
              </a:rPr>
              <a:t>'</a:t>
            </a:r>
            <a:endParaRPr lang="en-US" sz="1400" b="1" dirty="0">
              <a:solidFill>
                <a:srgbClr val="0000FF"/>
              </a:solidFill>
              <a:latin typeface="+mn-lt"/>
              <a:cs typeface="Times New Roman"/>
            </a:endParaRPr>
          </a:p>
        </p:txBody>
      </p:sp>
      <p:sp>
        <p:nvSpPr>
          <p:cNvPr id="70" name="Text Box 632"/>
          <p:cNvSpPr txBox="1">
            <a:spLocks noChangeArrowheads="1"/>
          </p:cNvSpPr>
          <p:nvPr/>
        </p:nvSpPr>
        <p:spPr bwMode="auto">
          <a:xfrm>
            <a:off x="6661254" y="810640"/>
            <a:ext cx="4029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400" b="1" dirty="0" smtClean="0">
                <a:solidFill>
                  <a:srgbClr val="0000FF"/>
                </a:solidFill>
                <a:latin typeface="+mn-lt"/>
                <a:cs typeface="Times New Roman"/>
              </a:rPr>
              <a:t>S2'</a:t>
            </a:r>
            <a:endParaRPr lang="en-US" sz="1400" b="1" dirty="0">
              <a:solidFill>
                <a:srgbClr val="0000FF"/>
              </a:solidFill>
              <a:latin typeface="+mn-lt"/>
              <a:cs typeface="Times New Roman"/>
            </a:endParaRPr>
          </a:p>
        </p:txBody>
      </p:sp>
      <p:sp>
        <p:nvSpPr>
          <p:cNvPr id="71" name="Text Box 632"/>
          <p:cNvSpPr txBox="1">
            <a:spLocks noChangeArrowheads="1"/>
          </p:cNvSpPr>
          <p:nvPr/>
        </p:nvSpPr>
        <p:spPr bwMode="auto">
          <a:xfrm>
            <a:off x="5891023" y="215226"/>
            <a:ext cx="35779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400" i="1" dirty="0" smtClean="0">
                <a:solidFill>
                  <a:srgbClr val="00682F"/>
                </a:solidFill>
                <a:latin typeface="+mn-lt"/>
                <a:cs typeface="Times New Roman"/>
              </a:rPr>
              <a:t>P''</a:t>
            </a:r>
            <a:endParaRPr lang="en-US" sz="1400" i="1" dirty="0">
              <a:solidFill>
                <a:srgbClr val="00682F"/>
              </a:solidFill>
              <a:latin typeface="+mn-lt"/>
              <a:cs typeface="Times New Roman"/>
            </a:endParaRPr>
          </a:p>
        </p:txBody>
      </p:sp>
      <p:sp>
        <p:nvSpPr>
          <p:cNvPr id="72" name="Text Box 632"/>
          <p:cNvSpPr txBox="1">
            <a:spLocks noChangeArrowheads="1"/>
          </p:cNvSpPr>
          <p:nvPr/>
        </p:nvSpPr>
        <p:spPr bwMode="auto">
          <a:xfrm>
            <a:off x="6436710" y="382879"/>
            <a:ext cx="4379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400" i="1" dirty="0" smtClean="0">
                <a:solidFill>
                  <a:srgbClr val="00682F"/>
                </a:solidFill>
                <a:latin typeface="+mn-lt"/>
                <a:cs typeface="Times New Roman"/>
              </a:rPr>
              <a:t>S1''</a:t>
            </a:r>
            <a:endParaRPr lang="en-US" sz="1400" i="1" dirty="0">
              <a:solidFill>
                <a:srgbClr val="00682F"/>
              </a:solidFill>
              <a:latin typeface="+mn-lt"/>
              <a:cs typeface="Times New Roman"/>
            </a:endParaRPr>
          </a:p>
        </p:txBody>
      </p:sp>
      <p:sp>
        <p:nvSpPr>
          <p:cNvPr id="73" name="Text Box 632"/>
          <p:cNvSpPr txBox="1">
            <a:spLocks noChangeArrowheads="1"/>
          </p:cNvSpPr>
          <p:nvPr/>
        </p:nvSpPr>
        <p:spPr bwMode="auto">
          <a:xfrm>
            <a:off x="7052562" y="1574142"/>
            <a:ext cx="4379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400" i="1" dirty="0" smtClean="0">
                <a:solidFill>
                  <a:srgbClr val="00682F"/>
                </a:solidFill>
                <a:latin typeface="+mn-lt"/>
                <a:cs typeface="Times New Roman"/>
              </a:rPr>
              <a:t>S2''</a:t>
            </a:r>
            <a:endParaRPr lang="en-US" sz="1400" i="1" dirty="0">
              <a:solidFill>
                <a:srgbClr val="00682F"/>
              </a:solidFill>
              <a:latin typeface="+mn-lt"/>
              <a:cs typeface="Times New Roman"/>
            </a:endParaRPr>
          </a:p>
        </p:txBody>
      </p:sp>
      <p:sp>
        <p:nvSpPr>
          <p:cNvPr id="74" name="Text Box 632"/>
          <p:cNvSpPr txBox="1">
            <a:spLocks noChangeArrowheads="1"/>
          </p:cNvSpPr>
          <p:nvPr/>
        </p:nvSpPr>
        <p:spPr bwMode="auto">
          <a:xfrm>
            <a:off x="5264003" y="697920"/>
            <a:ext cx="54213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400" i="1" dirty="0" smtClean="0">
                <a:solidFill>
                  <a:srgbClr val="00682F"/>
                </a:solidFill>
                <a:latin typeface="+mn-lt"/>
                <a:cs typeface="Times New Roman"/>
              </a:rPr>
              <a:t>AS1''</a:t>
            </a:r>
            <a:endParaRPr lang="en-US" sz="1400" i="1" dirty="0">
              <a:solidFill>
                <a:srgbClr val="00682F"/>
              </a:solidFill>
              <a:latin typeface="+mn-lt"/>
              <a:cs typeface="Times New Roman"/>
            </a:endParaRPr>
          </a:p>
        </p:txBody>
      </p:sp>
      <p:sp>
        <p:nvSpPr>
          <p:cNvPr id="75" name="Text Box 632"/>
          <p:cNvSpPr txBox="1">
            <a:spLocks noChangeArrowheads="1"/>
          </p:cNvSpPr>
          <p:nvPr/>
        </p:nvSpPr>
        <p:spPr bwMode="auto">
          <a:xfrm>
            <a:off x="4733300" y="1197470"/>
            <a:ext cx="54213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400" i="1" dirty="0" smtClean="0">
                <a:solidFill>
                  <a:srgbClr val="00682F"/>
                </a:solidFill>
                <a:latin typeface="+mn-lt"/>
                <a:cs typeface="Times New Roman"/>
              </a:rPr>
              <a:t>AS2''</a:t>
            </a:r>
            <a:endParaRPr lang="en-US" sz="1400" i="1" dirty="0">
              <a:solidFill>
                <a:srgbClr val="00682F"/>
              </a:solidFill>
              <a:latin typeface="+mn-lt"/>
              <a:cs typeface="Times New Roman"/>
            </a:endParaRPr>
          </a:p>
        </p:txBody>
      </p:sp>
      <p:pic>
        <p:nvPicPr>
          <p:cNvPr id="77" name="Picture 76" descr="mixed_antiStokes_OSA_plot1.pc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9983"/>
          <a:stretch>
            <a:fillRect/>
          </a:stretch>
        </p:blipFill>
        <p:spPr>
          <a:xfrm>
            <a:off x="859823" y="174839"/>
            <a:ext cx="2578100" cy="2537927"/>
          </a:xfrm>
          <a:prstGeom prst="rect">
            <a:avLst/>
          </a:prstGeom>
        </p:spPr>
      </p:pic>
      <p:sp>
        <p:nvSpPr>
          <p:cNvPr id="78" name="Text Box 632"/>
          <p:cNvSpPr txBox="1">
            <a:spLocks noChangeArrowheads="1"/>
          </p:cNvSpPr>
          <p:nvPr/>
        </p:nvSpPr>
        <p:spPr bwMode="auto">
          <a:xfrm rot="16200000">
            <a:off x="-891130" y="948905"/>
            <a:ext cx="1881477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3200" dirty="0" smtClean="0">
                <a:latin typeface="+mn-lt"/>
                <a:cs typeface="Times New Roman"/>
              </a:rPr>
              <a:t>Intensity</a:t>
            </a:r>
          </a:p>
          <a:p>
            <a:pPr algn="ctr"/>
            <a:r>
              <a:rPr lang="en-US" sz="2000" dirty="0" smtClean="0">
                <a:latin typeface="+mn-lt"/>
                <a:cs typeface="Times New Roman"/>
              </a:rPr>
              <a:t>(</a:t>
            </a:r>
            <a:r>
              <a:rPr lang="en-US" sz="2000" dirty="0" smtClean="0">
                <a:latin typeface="+mn-lt"/>
                <a:cs typeface="Times New Roman"/>
              </a:rPr>
              <a:t>arbitrary </a:t>
            </a:r>
            <a:r>
              <a:rPr lang="en-US" sz="2000" dirty="0" smtClean="0">
                <a:latin typeface="+mn-lt"/>
                <a:cs typeface="Times New Roman"/>
              </a:rPr>
              <a:t>units) </a:t>
            </a:r>
            <a:endParaRPr lang="en-US" sz="2000" dirty="0">
              <a:latin typeface="+mn-lt"/>
              <a:cs typeface="Times New Roman"/>
            </a:endParaRPr>
          </a:p>
        </p:txBody>
      </p:sp>
      <p:sp>
        <p:nvSpPr>
          <p:cNvPr id="79" name="Text Box 632"/>
          <p:cNvSpPr txBox="1">
            <a:spLocks noChangeArrowheads="1"/>
          </p:cNvSpPr>
          <p:nvPr/>
        </p:nvSpPr>
        <p:spPr bwMode="auto">
          <a:xfrm>
            <a:off x="464241" y="259188"/>
            <a:ext cx="6151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latin typeface="Arial"/>
                <a:cs typeface="Arial"/>
              </a:rPr>
              <a:t>10</a:t>
            </a:r>
            <a:r>
              <a:rPr lang="en-US" sz="1800" baseline="30000" dirty="0" smtClean="0">
                <a:latin typeface="Arial"/>
                <a:cs typeface="Arial"/>
              </a:rPr>
              <a:t>5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80" name="Text Box 632"/>
          <p:cNvSpPr txBox="1">
            <a:spLocks noChangeArrowheads="1"/>
          </p:cNvSpPr>
          <p:nvPr/>
        </p:nvSpPr>
        <p:spPr bwMode="auto">
          <a:xfrm>
            <a:off x="464241" y="674456"/>
            <a:ext cx="6151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latin typeface="Arial"/>
                <a:cs typeface="Arial"/>
              </a:rPr>
              <a:t>10</a:t>
            </a:r>
            <a:r>
              <a:rPr lang="en-US" sz="1800" baseline="30000" dirty="0" smtClean="0">
                <a:latin typeface="Arial"/>
                <a:cs typeface="Arial"/>
              </a:rPr>
              <a:t>4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81" name="Text Box 632"/>
          <p:cNvSpPr txBox="1">
            <a:spLocks noChangeArrowheads="1"/>
          </p:cNvSpPr>
          <p:nvPr/>
        </p:nvSpPr>
        <p:spPr bwMode="auto">
          <a:xfrm>
            <a:off x="464241" y="1093772"/>
            <a:ext cx="6151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latin typeface="Arial"/>
                <a:cs typeface="Arial"/>
              </a:rPr>
              <a:t>10</a:t>
            </a:r>
            <a:r>
              <a:rPr lang="en-US" sz="1800" baseline="30000" dirty="0" smtClean="0">
                <a:latin typeface="Arial"/>
                <a:cs typeface="Arial"/>
              </a:rPr>
              <a:t>3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82" name="Text Box 632"/>
          <p:cNvSpPr txBox="1">
            <a:spLocks noChangeArrowheads="1"/>
          </p:cNvSpPr>
          <p:nvPr/>
        </p:nvSpPr>
        <p:spPr bwMode="auto">
          <a:xfrm>
            <a:off x="464241" y="1513895"/>
            <a:ext cx="6151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latin typeface="Arial"/>
                <a:cs typeface="Arial"/>
              </a:rPr>
              <a:t>10</a:t>
            </a:r>
            <a:r>
              <a:rPr lang="en-US" sz="1800" baseline="30000" dirty="0" smtClean="0">
                <a:latin typeface="Arial"/>
                <a:cs typeface="Arial"/>
              </a:rPr>
              <a:t>2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83" name="Text Box 632"/>
          <p:cNvSpPr txBox="1">
            <a:spLocks noChangeArrowheads="1"/>
          </p:cNvSpPr>
          <p:nvPr/>
        </p:nvSpPr>
        <p:spPr bwMode="auto">
          <a:xfrm>
            <a:off x="464241" y="1923937"/>
            <a:ext cx="6151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latin typeface="Arial"/>
                <a:cs typeface="Arial"/>
              </a:rPr>
              <a:t>10</a:t>
            </a:r>
            <a:r>
              <a:rPr lang="en-US" sz="1800" baseline="30000" dirty="0" smtClean="0">
                <a:latin typeface="Arial"/>
                <a:cs typeface="Arial"/>
              </a:rPr>
              <a:t>1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84" name="Text Box 632"/>
          <p:cNvSpPr txBox="1">
            <a:spLocks noChangeArrowheads="1"/>
          </p:cNvSpPr>
          <p:nvPr/>
        </p:nvSpPr>
        <p:spPr bwMode="auto">
          <a:xfrm>
            <a:off x="464241" y="2343434"/>
            <a:ext cx="6151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latin typeface="Arial"/>
                <a:cs typeface="Arial"/>
              </a:rPr>
              <a:t>10</a:t>
            </a:r>
            <a:r>
              <a:rPr lang="en-US" sz="1800" baseline="30000" dirty="0" smtClean="0">
                <a:latin typeface="Arial"/>
                <a:cs typeface="Arial"/>
              </a:rPr>
              <a:t>0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54921" y="2598408"/>
            <a:ext cx="6660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800</a:t>
            </a:r>
            <a:endParaRPr lang="en-US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1675183" y="2604181"/>
            <a:ext cx="6660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820</a:t>
            </a:r>
            <a:endParaRPr lang="en-US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2589583" y="2598185"/>
            <a:ext cx="6660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840</a:t>
            </a:r>
            <a:endParaRPr lang="en-US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3710906" y="2598185"/>
            <a:ext cx="881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1040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4754846" y="2590565"/>
            <a:ext cx="881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1080</a:t>
            </a:r>
            <a:endParaRPr lang="en-US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5802104" y="2598466"/>
            <a:ext cx="881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1120</a:t>
            </a:r>
            <a:endParaRPr lang="en-US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6857474" y="2596561"/>
            <a:ext cx="881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1160</a:t>
            </a:r>
            <a:endParaRPr lang="en-US" sz="2000" dirty="0"/>
          </a:p>
        </p:txBody>
      </p:sp>
      <p:sp>
        <p:nvSpPr>
          <p:cNvPr id="36" name="Text Box 632"/>
          <p:cNvSpPr txBox="1">
            <a:spLocks noChangeArrowheads="1"/>
          </p:cNvSpPr>
          <p:nvPr/>
        </p:nvSpPr>
        <p:spPr bwMode="auto">
          <a:xfrm>
            <a:off x="1045916" y="570552"/>
            <a:ext cx="10106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 smtClean="0">
                <a:latin typeface="+mn-lt"/>
                <a:cs typeface="Times New Roman"/>
              </a:rPr>
              <a:t>Vibrational</a:t>
            </a:r>
          </a:p>
          <a:p>
            <a:pPr algn="ctr"/>
            <a:r>
              <a:rPr lang="en-US" sz="1400" dirty="0" smtClean="0">
                <a:latin typeface="+mn-lt"/>
                <a:cs typeface="Times New Roman"/>
              </a:rPr>
              <a:t>Anti-Stokes</a:t>
            </a:r>
            <a:endParaRPr lang="en-US" sz="1600" baseline="-25000" dirty="0">
              <a:latin typeface="+mn-lt"/>
              <a:cs typeface="Times New Roman"/>
            </a:endParaRPr>
          </a:p>
        </p:txBody>
      </p:sp>
      <p:sp>
        <p:nvSpPr>
          <p:cNvPr id="37" name="Text Box 632"/>
          <p:cNvSpPr txBox="1">
            <a:spLocks noChangeArrowheads="1"/>
          </p:cNvSpPr>
          <p:nvPr/>
        </p:nvSpPr>
        <p:spPr bwMode="auto">
          <a:xfrm>
            <a:off x="1738831" y="1098373"/>
            <a:ext cx="41229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 smtClean="0">
                <a:latin typeface="+mn-lt"/>
                <a:cs typeface="Times New Roman"/>
              </a:rPr>
              <a:t>S1</a:t>
            </a:r>
            <a:r>
              <a:rPr lang="en-US" sz="1400" baseline="-25000" dirty="0" smtClean="0">
                <a:latin typeface="+mn-lt"/>
                <a:cs typeface="Times New Roman"/>
              </a:rPr>
              <a:t>v</a:t>
            </a:r>
            <a:endParaRPr lang="en-US" sz="1600" baseline="-25000" dirty="0">
              <a:latin typeface="+mn-lt"/>
              <a:cs typeface="Times New Roman"/>
            </a:endParaRPr>
          </a:p>
        </p:txBody>
      </p:sp>
      <p:sp>
        <p:nvSpPr>
          <p:cNvPr id="38" name="Text Box 632"/>
          <p:cNvSpPr txBox="1">
            <a:spLocks noChangeArrowheads="1"/>
          </p:cNvSpPr>
          <p:nvPr/>
        </p:nvSpPr>
        <p:spPr bwMode="auto">
          <a:xfrm>
            <a:off x="2303108" y="1315064"/>
            <a:ext cx="41229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 smtClean="0">
                <a:latin typeface="+mn-lt"/>
                <a:cs typeface="Times New Roman"/>
              </a:rPr>
              <a:t>S2</a:t>
            </a:r>
            <a:r>
              <a:rPr lang="en-US" sz="1400" baseline="-25000" dirty="0" smtClean="0">
                <a:latin typeface="+mn-lt"/>
                <a:cs typeface="Times New Roman"/>
              </a:rPr>
              <a:t>v</a:t>
            </a:r>
            <a:endParaRPr lang="en-US" sz="1600" baseline="-25000" dirty="0">
              <a:latin typeface="+mn-lt"/>
              <a:cs typeface="Times New Roman"/>
            </a:endParaRPr>
          </a:p>
        </p:txBody>
      </p:sp>
      <p:sp>
        <p:nvSpPr>
          <p:cNvPr id="43" name="Text Box 632"/>
          <p:cNvSpPr txBox="1">
            <a:spLocks noChangeArrowheads="1"/>
          </p:cNvSpPr>
          <p:nvPr/>
        </p:nvSpPr>
        <p:spPr bwMode="auto">
          <a:xfrm>
            <a:off x="3047561" y="1371286"/>
            <a:ext cx="4379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400" i="1" dirty="0" smtClean="0">
                <a:solidFill>
                  <a:srgbClr val="00682F"/>
                </a:solidFill>
                <a:latin typeface="+mn-lt"/>
                <a:cs typeface="Times New Roman"/>
              </a:rPr>
              <a:t>S1''</a:t>
            </a:r>
            <a:endParaRPr lang="en-US" sz="1400" i="1" dirty="0">
              <a:solidFill>
                <a:srgbClr val="00682F"/>
              </a:solidFill>
              <a:latin typeface="+mn-lt"/>
              <a:cs typeface="Times New Roman"/>
            </a:endParaRPr>
          </a:p>
        </p:txBody>
      </p:sp>
      <p:sp>
        <p:nvSpPr>
          <p:cNvPr id="44" name="Text Box 632"/>
          <p:cNvSpPr txBox="1">
            <a:spLocks noChangeArrowheads="1"/>
          </p:cNvSpPr>
          <p:nvPr/>
        </p:nvSpPr>
        <p:spPr bwMode="auto">
          <a:xfrm>
            <a:off x="1861323" y="2095581"/>
            <a:ext cx="54213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400" i="1" dirty="0" smtClean="0">
                <a:solidFill>
                  <a:srgbClr val="00682F"/>
                </a:solidFill>
                <a:latin typeface="+mn-lt"/>
                <a:cs typeface="Times New Roman"/>
              </a:rPr>
              <a:t>AS1''</a:t>
            </a:r>
            <a:endParaRPr lang="en-US" sz="1400" i="1" dirty="0">
              <a:solidFill>
                <a:srgbClr val="00682F"/>
              </a:solidFill>
              <a:latin typeface="+mn-lt"/>
              <a:cs typeface="Times New Roman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2720231" y="1118390"/>
            <a:ext cx="402674" cy="308033"/>
            <a:chOff x="2688149" y="1107696"/>
            <a:chExt cx="402674" cy="308033"/>
          </a:xfrm>
        </p:grpSpPr>
        <p:sp>
          <p:nvSpPr>
            <p:cNvPr id="40" name="Text Box 632"/>
            <p:cNvSpPr txBox="1">
              <a:spLocks noChangeArrowheads="1"/>
            </p:cNvSpPr>
            <p:nvPr/>
          </p:nvSpPr>
          <p:spPr bwMode="auto">
            <a:xfrm>
              <a:off x="2688149" y="1107696"/>
              <a:ext cx="40267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 b="1" dirty="0" smtClean="0">
                  <a:solidFill>
                    <a:srgbClr val="0000FF"/>
                  </a:solidFill>
                  <a:latin typeface="+mn-lt"/>
                  <a:cs typeface="Times New Roman"/>
                </a:rPr>
                <a:t>S1</a:t>
              </a:r>
              <a:r>
                <a:rPr lang="en-US" sz="1400" b="1" dirty="0" smtClean="0">
                  <a:solidFill>
                    <a:srgbClr val="0000FF"/>
                  </a:solidFill>
                  <a:cs typeface="Times New Roman"/>
                </a:rPr>
                <a:t>'</a:t>
              </a:r>
              <a:endParaRPr lang="en-US" sz="1400" b="1" baseline="-25000" dirty="0">
                <a:solidFill>
                  <a:srgbClr val="0000FF"/>
                </a:solidFill>
                <a:latin typeface="+mn-lt"/>
                <a:cs typeface="Times New Roman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863314" y="1107952"/>
              <a:ext cx="208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-25000" dirty="0" smtClean="0">
                  <a:solidFill>
                    <a:srgbClr val="0000FF"/>
                  </a:solidFill>
                  <a:cs typeface="Times New Roman"/>
                </a:rPr>
                <a:t>v</a:t>
              </a:r>
              <a:endParaRPr lang="en-US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110811" y="1194619"/>
            <a:ext cx="322524" cy="320040"/>
            <a:chOff x="2153587" y="1216007"/>
            <a:chExt cx="322524" cy="320040"/>
          </a:xfrm>
        </p:grpSpPr>
        <p:sp>
          <p:nvSpPr>
            <p:cNvPr id="39" name="Text Box 632"/>
            <p:cNvSpPr txBox="1">
              <a:spLocks noChangeArrowheads="1"/>
            </p:cNvSpPr>
            <p:nvPr/>
          </p:nvSpPr>
          <p:spPr bwMode="auto">
            <a:xfrm>
              <a:off x="2153587" y="1216007"/>
              <a:ext cx="32252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 b="1" dirty="0" smtClean="0">
                  <a:solidFill>
                    <a:srgbClr val="0000FF"/>
                  </a:solidFill>
                  <a:latin typeface="+mn-lt"/>
                  <a:cs typeface="Times New Roman"/>
                </a:rPr>
                <a:t>P</a:t>
              </a:r>
              <a:r>
                <a:rPr lang="en-US" sz="1400" b="1" dirty="0" smtClean="0">
                  <a:solidFill>
                    <a:srgbClr val="0000FF"/>
                  </a:solidFill>
                  <a:cs typeface="Times New Roman"/>
                </a:rPr>
                <a:t>'</a:t>
              </a:r>
              <a:endParaRPr lang="en-US" sz="1400" b="1" dirty="0">
                <a:solidFill>
                  <a:srgbClr val="0000FF"/>
                </a:solidFill>
                <a:latin typeface="+mn-lt"/>
                <a:cs typeface="Times New Roman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245746" y="1228270"/>
              <a:ext cx="208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-25000" dirty="0" smtClean="0">
                  <a:solidFill>
                    <a:srgbClr val="0000FF"/>
                  </a:solidFill>
                  <a:cs typeface="Times New Roman"/>
                </a:rPr>
                <a:t>v</a:t>
              </a:r>
              <a:endParaRPr lang="en-US" dirty="0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3221114" y="1381980"/>
            <a:ext cx="208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baseline="-25000" dirty="0" smtClean="0">
                <a:solidFill>
                  <a:srgbClr val="00682F"/>
                </a:solidFill>
                <a:cs typeface="Times New Roman"/>
              </a:rPr>
              <a:t>v</a:t>
            </a:r>
            <a:endParaRPr lang="en-US" i="1" dirty="0">
              <a:solidFill>
                <a:srgbClr val="00682F"/>
              </a:solidFill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2487866" y="1046077"/>
            <a:ext cx="357790" cy="312696"/>
            <a:chOff x="2487866" y="1062118"/>
            <a:chExt cx="357790" cy="312696"/>
          </a:xfrm>
        </p:grpSpPr>
        <p:sp>
          <p:nvSpPr>
            <p:cNvPr id="42" name="Text Box 632"/>
            <p:cNvSpPr txBox="1">
              <a:spLocks noChangeArrowheads="1"/>
            </p:cNvSpPr>
            <p:nvPr/>
          </p:nvSpPr>
          <p:spPr bwMode="auto">
            <a:xfrm>
              <a:off x="2487866" y="1062118"/>
              <a:ext cx="35779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 i="1" dirty="0" smtClean="0">
                  <a:solidFill>
                    <a:srgbClr val="00682F"/>
                  </a:solidFill>
                  <a:latin typeface="+mn-lt"/>
                  <a:cs typeface="Times New Roman"/>
                </a:rPr>
                <a:t>P''</a:t>
              </a:r>
              <a:endParaRPr lang="en-US" sz="1400" i="1" dirty="0">
                <a:solidFill>
                  <a:srgbClr val="00682F"/>
                </a:solidFill>
                <a:latin typeface="+mn-lt"/>
                <a:cs typeface="Times New Roman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578889" y="1067037"/>
              <a:ext cx="208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baseline="-25000" dirty="0" smtClean="0">
                  <a:solidFill>
                    <a:srgbClr val="00682F"/>
                  </a:solidFill>
                  <a:cs typeface="Times New Roman"/>
                </a:rPr>
                <a:t>v</a:t>
              </a:r>
              <a:endParaRPr lang="en-US" i="1" dirty="0">
                <a:solidFill>
                  <a:srgbClr val="00682F"/>
                </a:solidFill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133161" y="2105168"/>
            <a:ext cx="208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baseline="-25000" dirty="0" smtClean="0">
                <a:solidFill>
                  <a:srgbClr val="00682F"/>
                </a:solidFill>
                <a:cs typeface="Times New Roman"/>
              </a:rPr>
              <a:t>v</a:t>
            </a:r>
            <a:endParaRPr lang="en-US" i="1" dirty="0">
              <a:solidFill>
                <a:srgbClr val="00682F"/>
              </a:solidFill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 flipV="1">
            <a:off x="2116158" y="1949047"/>
            <a:ext cx="0" cy="182880"/>
          </a:xfrm>
          <a:prstGeom prst="straightConnector1">
            <a:avLst/>
          </a:prstGeom>
          <a:ln w="15875">
            <a:solidFill>
              <a:srgbClr val="00682F"/>
            </a:solidFill>
            <a:bevel/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4876353" y="1447811"/>
            <a:ext cx="75311" cy="394112"/>
          </a:xfrm>
          <a:prstGeom prst="straightConnector1">
            <a:avLst/>
          </a:prstGeom>
          <a:ln w="15875">
            <a:solidFill>
              <a:srgbClr val="00682F"/>
            </a:solidFill>
            <a:bevel/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cxnSpLocks noChangeAspect="1"/>
          </p:cNvCxnSpPr>
          <p:nvPr/>
        </p:nvCxnSpPr>
        <p:spPr>
          <a:xfrm flipH="1">
            <a:off x="5728182" y="784518"/>
            <a:ext cx="89155" cy="182880"/>
          </a:xfrm>
          <a:prstGeom prst="straightConnector1">
            <a:avLst/>
          </a:prstGeom>
          <a:ln w="15875">
            <a:solidFill>
              <a:srgbClr val="0000FF"/>
            </a:solidFill>
            <a:bevel/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V="1">
            <a:off x="5500819" y="930298"/>
            <a:ext cx="0" cy="182880"/>
          </a:xfrm>
          <a:prstGeom prst="straightConnector1">
            <a:avLst/>
          </a:prstGeom>
          <a:ln w="15875">
            <a:solidFill>
              <a:srgbClr val="00682F"/>
            </a:solidFill>
            <a:bevel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13952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18711</TotalTime>
  <Words>65</Words>
  <Application>Microsoft Office PowerPoint</Application>
  <PresentationFormat>Custom</PresentationFormat>
  <Paragraphs>45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Deniz Yavuz</dc:creator>
  <cp:lastModifiedBy>Lab User</cp:lastModifiedBy>
  <cp:revision>52</cp:revision>
  <cp:lastPrinted>2013-03-18T08:21:45Z</cp:lastPrinted>
  <dcterms:created xsi:type="dcterms:W3CDTF">2012-10-21T01:27:26Z</dcterms:created>
  <dcterms:modified xsi:type="dcterms:W3CDTF">2014-08-01T23:36:01Z</dcterms:modified>
</cp:coreProperties>
</file>