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407275" cy="4754563"/>
  <p:notesSz cx="6858000" cy="9144000"/>
  <p:defaultTextStyle>
    <a:defPPr>
      <a:defRPr lang="en-US"/>
    </a:defPPr>
    <a:lvl1pPr marL="0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4337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8674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3012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57349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1686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86023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0360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14698" algn="l" defTabSz="41433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884" y="-96"/>
      </p:cViewPr>
      <p:guideLst>
        <p:guide orient="horz" pos="1499"/>
        <p:guide pos="23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546" y="1477001"/>
            <a:ext cx="6296184" cy="1019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1092" y="2694257"/>
            <a:ext cx="5185093" cy="12150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1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6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4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255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81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70275" y="190407"/>
            <a:ext cx="1666637" cy="405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0364" y="190407"/>
            <a:ext cx="4876456" cy="405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268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934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123" y="3055252"/>
            <a:ext cx="6296184" cy="94430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123" y="2015195"/>
            <a:ext cx="6296184" cy="1040062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14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86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301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73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168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60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46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797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0364" y="1109402"/>
            <a:ext cx="3271546" cy="313779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65365" y="1109402"/>
            <a:ext cx="3271546" cy="313779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30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5" y="1064274"/>
            <a:ext cx="3272832" cy="44353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37" indent="0">
              <a:buNone/>
              <a:defRPr sz="1900" b="1"/>
            </a:lvl2pPr>
            <a:lvl3pPr marL="828674" indent="0">
              <a:buNone/>
              <a:defRPr sz="1600" b="1"/>
            </a:lvl3pPr>
            <a:lvl4pPr marL="1243012" indent="0">
              <a:buNone/>
              <a:defRPr sz="1400" b="1"/>
            </a:lvl4pPr>
            <a:lvl5pPr marL="1657349" indent="0">
              <a:buNone/>
              <a:defRPr sz="1400" b="1"/>
            </a:lvl5pPr>
            <a:lvl6pPr marL="2071686" indent="0">
              <a:buNone/>
              <a:defRPr sz="1400" b="1"/>
            </a:lvl6pPr>
            <a:lvl7pPr marL="2486023" indent="0">
              <a:buNone/>
              <a:defRPr sz="1400" b="1"/>
            </a:lvl7pPr>
            <a:lvl8pPr marL="2900360" indent="0">
              <a:buNone/>
              <a:defRPr sz="1400" b="1"/>
            </a:lvl8pPr>
            <a:lvl9pPr marL="331469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5" y="1507819"/>
            <a:ext cx="3272832" cy="273937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62799" y="1064274"/>
            <a:ext cx="3274119" cy="44353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337" indent="0">
              <a:buNone/>
              <a:defRPr sz="1900" b="1"/>
            </a:lvl2pPr>
            <a:lvl3pPr marL="828674" indent="0">
              <a:buNone/>
              <a:defRPr sz="1600" b="1"/>
            </a:lvl3pPr>
            <a:lvl4pPr marL="1243012" indent="0">
              <a:buNone/>
              <a:defRPr sz="1400" b="1"/>
            </a:lvl4pPr>
            <a:lvl5pPr marL="1657349" indent="0">
              <a:buNone/>
              <a:defRPr sz="1400" b="1"/>
            </a:lvl5pPr>
            <a:lvl6pPr marL="2071686" indent="0">
              <a:buNone/>
              <a:defRPr sz="1400" b="1"/>
            </a:lvl6pPr>
            <a:lvl7pPr marL="2486023" indent="0">
              <a:buNone/>
              <a:defRPr sz="1400" b="1"/>
            </a:lvl7pPr>
            <a:lvl8pPr marL="2900360" indent="0">
              <a:buNone/>
              <a:defRPr sz="1400" b="1"/>
            </a:lvl8pPr>
            <a:lvl9pPr marL="331469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62799" y="1507819"/>
            <a:ext cx="3274119" cy="273937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799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067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242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71" y="189302"/>
            <a:ext cx="2436941" cy="80563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6041" y="189306"/>
            <a:ext cx="4140872" cy="4057887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71" y="994945"/>
            <a:ext cx="2436941" cy="3252254"/>
          </a:xfrm>
        </p:spPr>
        <p:txBody>
          <a:bodyPr/>
          <a:lstStyle>
            <a:lvl1pPr marL="0" indent="0">
              <a:buNone/>
              <a:defRPr sz="1300"/>
            </a:lvl1pPr>
            <a:lvl2pPr marL="414337" indent="0">
              <a:buNone/>
              <a:defRPr sz="1100"/>
            </a:lvl2pPr>
            <a:lvl3pPr marL="828674" indent="0">
              <a:buNone/>
              <a:defRPr sz="900"/>
            </a:lvl3pPr>
            <a:lvl4pPr marL="1243012" indent="0">
              <a:buNone/>
              <a:defRPr sz="800"/>
            </a:lvl4pPr>
            <a:lvl5pPr marL="1657349" indent="0">
              <a:buNone/>
              <a:defRPr sz="800"/>
            </a:lvl5pPr>
            <a:lvl6pPr marL="2071686" indent="0">
              <a:buNone/>
              <a:defRPr sz="800"/>
            </a:lvl6pPr>
            <a:lvl7pPr marL="2486023" indent="0">
              <a:buNone/>
              <a:defRPr sz="800"/>
            </a:lvl7pPr>
            <a:lvl8pPr marL="2900360" indent="0">
              <a:buNone/>
              <a:defRPr sz="800"/>
            </a:lvl8pPr>
            <a:lvl9pPr marL="331469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394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879" y="3328201"/>
            <a:ext cx="4444365" cy="39291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51879" y="424836"/>
            <a:ext cx="4444365" cy="2852738"/>
          </a:xfrm>
        </p:spPr>
        <p:txBody>
          <a:bodyPr/>
          <a:lstStyle>
            <a:lvl1pPr marL="0" indent="0">
              <a:buNone/>
              <a:defRPr sz="2900"/>
            </a:lvl1pPr>
            <a:lvl2pPr marL="414337" indent="0">
              <a:buNone/>
              <a:defRPr sz="2500"/>
            </a:lvl2pPr>
            <a:lvl3pPr marL="828674" indent="0">
              <a:buNone/>
              <a:defRPr sz="2200"/>
            </a:lvl3pPr>
            <a:lvl4pPr marL="1243012" indent="0">
              <a:buNone/>
              <a:defRPr sz="1900"/>
            </a:lvl4pPr>
            <a:lvl5pPr marL="1657349" indent="0">
              <a:buNone/>
              <a:defRPr sz="1900"/>
            </a:lvl5pPr>
            <a:lvl6pPr marL="2071686" indent="0">
              <a:buNone/>
              <a:defRPr sz="1900"/>
            </a:lvl6pPr>
            <a:lvl7pPr marL="2486023" indent="0">
              <a:buNone/>
              <a:defRPr sz="1900"/>
            </a:lvl7pPr>
            <a:lvl8pPr marL="2900360" indent="0">
              <a:buNone/>
              <a:defRPr sz="1900"/>
            </a:lvl8pPr>
            <a:lvl9pPr marL="3314698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1879" y="3721108"/>
            <a:ext cx="4444365" cy="558000"/>
          </a:xfrm>
        </p:spPr>
        <p:txBody>
          <a:bodyPr/>
          <a:lstStyle>
            <a:lvl1pPr marL="0" indent="0">
              <a:buNone/>
              <a:defRPr sz="1300"/>
            </a:lvl1pPr>
            <a:lvl2pPr marL="414337" indent="0">
              <a:buNone/>
              <a:defRPr sz="1100"/>
            </a:lvl2pPr>
            <a:lvl3pPr marL="828674" indent="0">
              <a:buNone/>
              <a:defRPr sz="900"/>
            </a:lvl3pPr>
            <a:lvl4pPr marL="1243012" indent="0">
              <a:buNone/>
              <a:defRPr sz="800"/>
            </a:lvl4pPr>
            <a:lvl5pPr marL="1657349" indent="0">
              <a:buNone/>
              <a:defRPr sz="800"/>
            </a:lvl5pPr>
            <a:lvl6pPr marL="2071686" indent="0">
              <a:buNone/>
              <a:defRPr sz="800"/>
            </a:lvl6pPr>
            <a:lvl7pPr marL="2486023" indent="0">
              <a:buNone/>
              <a:defRPr sz="800"/>
            </a:lvl7pPr>
            <a:lvl8pPr marL="2900360" indent="0">
              <a:buNone/>
              <a:defRPr sz="800"/>
            </a:lvl8pPr>
            <a:lvl9pPr marL="331469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702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0364" y="190408"/>
            <a:ext cx="6666548" cy="792427"/>
          </a:xfrm>
          <a:prstGeom prst="rect">
            <a:avLst/>
          </a:prstGeom>
        </p:spPr>
        <p:txBody>
          <a:bodyPr vert="horz" lIns="82867" tIns="41434" rIns="82867" bIns="4143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4" y="1109402"/>
            <a:ext cx="6666548" cy="3137791"/>
          </a:xfrm>
          <a:prstGeom prst="rect">
            <a:avLst/>
          </a:prstGeom>
        </p:spPr>
        <p:txBody>
          <a:bodyPr vert="horz" lIns="82867" tIns="41434" rIns="82867" bIns="4143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364" y="4406778"/>
            <a:ext cx="1728364" cy="253138"/>
          </a:xfrm>
          <a:prstGeom prst="rect">
            <a:avLst/>
          </a:prstGeom>
        </p:spPr>
        <p:txBody>
          <a:bodyPr vert="horz" lIns="82867" tIns="41434" rIns="82867" bIns="41434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D44C3-E2B6-D546-9478-6423ECF6EDF8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30820" y="4406778"/>
            <a:ext cx="2345637" cy="253138"/>
          </a:xfrm>
          <a:prstGeom prst="rect">
            <a:avLst/>
          </a:prstGeom>
        </p:spPr>
        <p:txBody>
          <a:bodyPr vert="horz" lIns="82867" tIns="41434" rIns="82867" bIns="41434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08547" y="4406778"/>
            <a:ext cx="1728364" cy="253138"/>
          </a:xfrm>
          <a:prstGeom prst="rect">
            <a:avLst/>
          </a:prstGeom>
        </p:spPr>
        <p:txBody>
          <a:bodyPr vert="horz" lIns="82867" tIns="41434" rIns="82867" bIns="4143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79FA4-421A-1243-949B-211982ADC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291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4337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0753" indent="-310753" algn="l" defTabSz="414337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3298" indent="-258961" algn="l" defTabSz="414337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843" indent="-207168" algn="l" defTabSz="41433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0180" indent="-207168" algn="l" defTabSz="414337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4517" indent="-207168" algn="l" defTabSz="414337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854" indent="-207168" algn="l" defTabSz="414337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693191" indent="-207168" algn="l" defTabSz="414337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07529" indent="-207168" algn="l" defTabSz="414337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521866" indent="-207168" algn="l" defTabSz="414337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337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4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2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49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686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3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360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698" algn="l" defTabSz="414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icture 227" descr="full_OSA_spectrum_0to2_plo1.pc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48"/>
          <a:stretch>
            <a:fillRect/>
          </a:stretch>
        </p:blipFill>
        <p:spPr>
          <a:xfrm>
            <a:off x="594895" y="1728579"/>
            <a:ext cx="5321300" cy="2520331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261207" y="4184742"/>
            <a:ext cx="6342209" cy="5165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Text Box 632"/>
          <p:cNvSpPr txBox="1">
            <a:spLocks noChangeArrowheads="1"/>
          </p:cNvSpPr>
          <p:nvPr/>
        </p:nvSpPr>
        <p:spPr bwMode="auto">
          <a:xfrm>
            <a:off x="2797004" y="4365323"/>
            <a:ext cx="19909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n-lt"/>
                <a:cs typeface="Times New Roman"/>
              </a:rPr>
              <a:t>Wavelength (</a:t>
            </a:r>
            <a:r>
              <a:rPr lang="en-US" sz="2000" dirty="0" smtClean="0">
                <a:latin typeface="+mn-lt"/>
                <a:cs typeface="Times New Roman"/>
                <a:sym typeface="Symbol" charset="0"/>
              </a:rPr>
              <a:t>nm</a:t>
            </a:r>
            <a:r>
              <a:rPr lang="en-US" sz="2000" dirty="0">
                <a:latin typeface="+mn-lt"/>
                <a:cs typeface="Times New Roman"/>
                <a:sym typeface="Symbol" charset="0"/>
              </a:rPr>
              <a:t>)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222" name="Text Box 632"/>
          <p:cNvSpPr txBox="1">
            <a:spLocks noChangeArrowheads="1"/>
          </p:cNvSpPr>
          <p:nvPr/>
        </p:nvSpPr>
        <p:spPr bwMode="auto">
          <a:xfrm rot="16200000">
            <a:off x="-1095030" y="2536413"/>
            <a:ext cx="18814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>
                <a:latin typeface="+mn-lt"/>
                <a:cs typeface="Times New Roman"/>
              </a:rPr>
              <a:t>Intensity</a:t>
            </a:r>
          </a:p>
          <a:p>
            <a:pPr algn="ctr"/>
            <a:r>
              <a:rPr lang="en-US" sz="2000" dirty="0" smtClean="0">
                <a:latin typeface="+mn-lt"/>
                <a:cs typeface="Times New Roman"/>
              </a:rPr>
              <a:t>(arbitrary units) 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223" name="Text Box 632"/>
          <p:cNvSpPr txBox="1">
            <a:spLocks noChangeArrowheads="1"/>
          </p:cNvSpPr>
          <p:nvPr/>
        </p:nvSpPr>
        <p:spPr bwMode="auto">
          <a:xfrm>
            <a:off x="218972" y="1848233"/>
            <a:ext cx="58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4</a:t>
            </a:r>
            <a:endParaRPr lang="en-US" baseline="30000" dirty="0">
              <a:latin typeface="+mj-lt"/>
              <a:cs typeface="Arial"/>
            </a:endParaRPr>
          </a:p>
        </p:txBody>
      </p:sp>
      <p:sp>
        <p:nvSpPr>
          <p:cNvPr id="224" name="Text Box 632"/>
          <p:cNvSpPr txBox="1">
            <a:spLocks noChangeArrowheads="1"/>
          </p:cNvSpPr>
          <p:nvPr/>
        </p:nvSpPr>
        <p:spPr bwMode="auto">
          <a:xfrm>
            <a:off x="218972" y="2344565"/>
            <a:ext cx="58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3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225" name="Text Box 632"/>
          <p:cNvSpPr txBox="1">
            <a:spLocks noChangeArrowheads="1"/>
          </p:cNvSpPr>
          <p:nvPr/>
        </p:nvSpPr>
        <p:spPr bwMode="auto">
          <a:xfrm>
            <a:off x="218972" y="2849557"/>
            <a:ext cx="58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2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226" name="Text Box 632"/>
          <p:cNvSpPr txBox="1">
            <a:spLocks noChangeArrowheads="1"/>
          </p:cNvSpPr>
          <p:nvPr/>
        </p:nvSpPr>
        <p:spPr bwMode="auto">
          <a:xfrm>
            <a:off x="218972" y="3354549"/>
            <a:ext cx="58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1</a:t>
            </a:r>
            <a:endParaRPr lang="en-US" dirty="0">
              <a:latin typeface="+mj-lt"/>
              <a:cs typeface="Arial"/>
            </a:endParaRPr>
          </a:p>
        </p:txBody>
      </p:sp>
      <p:sp>
        <p:nvSpPr>
          <p:cNvPr id="227" name="Text Box 632"/>
          <p:cNvSpPr txBox="1">
            <a:spLocks noChangeArrowheads="1"/>
          </p:cNvSpPr>
          <p:nvPr/>
        </p:nvSpPr>
        <p:spPr bwMode="auto">
          <a:xfrm>
            <a:off x="218972" y="3848800"/>
            <a:ext cx="58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229" name="Rounded Rectangle 228"/>
          <p:cNvSpPr/>
          <p:nvPr/>
        </p:nvSpPr>
        <p:spPr>
          <a:xfrm>
            <a:off x="2306728" y="1787572"/>
            <a:ext cx="152052" cy="226699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2" name="Picture 231" descr="pump_linewidth_plot1.p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78" y="99507"/>
            <a:ext cx="1828800" cy="1333500"/>
          </a:xfrm>
          <a:prstGeom prst="rect">
            <a:avLst/>
          </a:prstGeom>
        </p:spPr>
      </p:pic>
      <p:sp>
        <p:nvSpPr>
          <p:cNvPr id="233" name="Text Box 632"/>
          <p:cNvSpPr txBox="1">
            <a:spLocks noChangeArrowheads="1"/>
          </p:cNvSpPr>
          <p:nvPr/>
        </p:nvSpPr>
        <p:spPr bwMode="auto">
          <a:xfrm>
            <a:off x="1937814" y="1261074"/>
            <a:ext cx="15300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+mn-lt"/>
                <a:cs typeface="Times New Roman"/>
              </a:rPr>
              <a:t>Frequency (kHz)</a:t>
            </a:r>
            <a:endParaRPr lang="en-US" dirty="0">
              <a:latin typeface="+mn-lt"/>
              <a:cs typeface="Times New Roman"/>
            </a:endParaRPr>
          </a:p>
        </p:txBody>
      </p:sp>
      <p:cxnSp>
        <p:nvCxnSpPr>
          <p:cNvPr id="235" name="Straight Arrow Connector 234"/>
          <p:cNvCxnSpPr/>
          <p:nvPr/>
        </p:nvCxnSpPr>
        <p:spPr>
          <a:xfrm>
            <a:off x="2216644" y="645596"/>
            <a:ext cx="365760" cy="0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 flipH="1">
            <a:off x="2756406" y="645596"/>
            <a:ext cx="365760" cy="0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7" name="Text Box 632"/>
          <p:cNvSpPr txBox="1">
            <a:spLocks noChangeArrowheads="1"/>
          </p:cNvSpPr>
          <p:nvPr/>
        </p:nvSpPr>
        <p:spPr bwMode="auto">
          <a:xfrm>
            <a:off x="2769107" y="207161"/>
            <a:ext cx="8803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n-lt"/>
                <a:cs typeface="Times New Roman"/>
              </a:rPr>
              <a:t>11 kHz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238" name="Rounded Rectangle 237"/>
          <p:cNvSpPr/>
          <p:nvPr/>
        </p:nvSpPr>
        <p:spPr>
          <a:xfrm>
            <a:off x="5525052" y="2344565"/>
            <a:ext cx="152052" cy="170649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Text Box 632"/>
          <p:cNvSpPr txBox="1">
            <a:spLocks noChangeArrowheads="1"/>
          </p:cNvSpPr>
          <p:nvPr/>
        </p:nvSpPr>
        <p:spPr bwMode="auto">
          <a:xfrm>
            <a:off x="5089359" y="1804004"/>
            <a:ext cx="15300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+mn-lt"/>
                <a:cs typeface="Times New Roman"/>
              </a:rPr>
              <a:t>Frequency (kHz)</a:t>
            </a:r>
            <a:endParaRPr lang="en-US" dirty="0">
              <a:latin typeface="+mn-lt"/>
              <a:cs typeface="Times New Roman"/>
            </a:endParaRPr>
          </a:p>
        </p:txBody>
      </p:sp>
      <p:sp>
        <p:nvSpPr>
          <p:cNvPr id="242" name="Text Box 632"/>
          <p:cNvSpPr txBox="1">
            <a:spLocks noChangeArrowheads="1"/>
          </p:cNvSpPr>
          <p:nvPr/>
        </p:nvSpPr>
        <p:spPr bwMode="auto">
          <a:xfrm rot="16200000">
            <a:off x="3773903" y="893981"/>
            <a:ext cx="13328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>
                <a:latin typeface="+mn-lt"/>
                <a:cs typeface="Times New Roman"/>
              </a:rPr>
              <a:t>Beat Intensity</a:t>
            </a:r>
          </a:p>
          <a:p>
            <a:pPr algn="ctr"/>
            <a:r>
              <a:rPr lang="en-US" sz="1200" dirty="0" smtClean="0">
                <a:latin typeface="+mn-lt"/>
                <a:cs typeface="Times New Roman"/>
              </a:rPr>
              <a:t>(arbitrary units)</a:t>
            </a:r>
            <a:endParaRPr lang="en-US" sz="1200" dirty="0">
              <a:latin typeface="+mn-lt"/>
              <a:cs typeface="Times New Roman"/>
            </a:endParaRPr>
          </a:p>
        </p:txBody>
      </p:sp>
      <p:cxnSp>
        <p:nvCxnSpPr>
          <p:cNvPr id="243" name="Straight Arrow Connector 242"/>
          <p:cNvCxnSpPr/>
          <p:nvPr/>
        </p:nvCxnSpPr>
        <p:spPr>
          <a:xfrm>
            <a:off x="5460369" y="1248248"/>
            <a:ext cx="284817" cy="0"/>
          </a:xfrm>
          <a:prstGeom prst="straightConnector1">
            <a:avLst/>
          </a:prstGeom>
          <a:ln w="9525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 flipH="1">
            <a:off x="5932237" y="1248330"/>
            <a:ext cx="284817" cy="0"/>
          </a:xfrm>
          <a:prstGeom prst="straightConnector1">
            <a:avLst/>
          </a:prstGeom>
          <a:ln w="9525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" name="Text Box 632"/>
          <p:cNvSpPr txBox="1">
            <a:spLocks noChangeArrowheads="1"/>
          </p:cNvSpPr>
          <p:nvPr/>
        </p:nvSpPr>
        <p:spPr bwMode="auto">
          <a:xfrm>
            <a:off x="5932237" y="953650"/>
            <a:ext cx="7412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+mn-lt"/>
                <a:cs typeface="Times New Roman"/>
              </a:rPr>
              <a:t>28 kHz</a:t>
            </a:r>
            <a:endParaRPr lang="en-US" dirty="0">
              <a:latin typeface="+mn-lt"/>
              <a:cs typeface="Times New Roman"/>
            </a:endParaRPr>
          </a:p>
        </p:txBody>
      </p:sp>
      <p:pic>
        <p:nvPicPr>
          <p:cNvPr id="246" name="Picture 245" descr="1550firststokes_linewith_p1.pc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9502"/>
          <a:stretch>
            <a:fillRect/>
          </a:stretch>
        </p:blipFill>
        <p:spPr>
          <a:xfrm>
            <a:off x="4903874" y="640524"/>
            <a:ext cx="1828800" cy="1083668"/>
          </a:xfrm>
          <a:prstGeom prst="rect">
            <a:avLst/>
          </a:prstGeom>
        </p:spPr>
      </p:pic>
      <p:sp>
        <p:nvSpPr>
          <p:cNvPr id="247" name="TextBox 246"/>
          <p:cNvSpPr txBox="1"/>
          <p:nvPr/>
        </p:nvSpPr>
        <p:spPr>
          <a:xfrm>
            <a:off x="6126552" y="1063664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872124" y="162202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-100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246029" y="162202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557357" y="162202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377343" y="1248330"/>
            <a:ext cx="365760" cy="0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5929805" y="1248330"/>
            <a:ext cx="365760" cy="0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olid"/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44778" y="144697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42" name="TextBox 41"/>
          <p:cNvSpPr txBox="1"/>
          <p:nvPr/>
        </p:nvSpPr>
        <p:spPr>
          <a:xfrm>
            <a:off x="4544778" y="83737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2</a:t>
            </a:r>
          </a:p>
        </p:txBody>
      </p:sp>
      <p:sp>
        <p:nvSpPr>
          <p:cNvPr id="43" name="Text Box 632"/>
          <p:cNvSpPr txBox="1">
            <a:spLocks noChangeArrowheads="1"/>
          </p:cNvSpPr>
          <p:nvPr/>
        </p:nvSpPr>
        <p:spPr bwMode="auto">
          <a:xfrm>
            <a:off x="6033837" y="798270"/>
            <a:ext cx="880369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n-lt"/>
                <a:cs typeface="Times New Roman"/>
              </a:rPr>
              <a:t>28 kHz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44" name="Text Box 632"/>
          <p:cNvSpPr txBox="1">
            <a:spLocks noChangeArrowheads="1"/>
          </p:cNvSpPr>
          <p:nvPr/>
        </p:nvSpPr>
        <p:spPr bwMode="auto">
          <a:xfrm rot="16200000">
            <a:off x="610266" y="347547"/>
            <a:ext cx="13328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>
                <a:latin typeface="+mn-lt"/>
                <a:cs typeface="Times New Roman"/>
              </a:rPr>
              <a:t>Beat Intensity</a:t>
            </a:r>
          </a:p>
          <a:p>
            <a:pPr algn="ctr"/>
            <a:r>
              <a:rPr lang="en-US" sz="1200" dirty="0" smtClean="0">
                <a:latin typeface="+mn-lt"/>
                <a:cs typeface="Times New Roman"/>
              </a:rPr>
              <a:t>(arbitrary units)</a:t>
            </a:r>
            <a:endParaRPr lang="en-US" sz="1200" dirty="0">
              <a:latin typeface="+mn-lt"/>
              <a:cs typeface="Times New Roman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80808" y="900543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46" name="TextBox 45"/>
          <p:cNvSpPr txBox="1"/>
          <p:nvPr/>
        </p:nvSpPr>
        <p:spPr>
          <a:xfrm>
            <a:off x="1380808" y="170293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49" name="Right Brace 48"/>
          <p:cNvSpPr/>
          <p:nvPr/>
        </p:nvSpPr>
        <p:spPr>
          <a:xfrm rot="5400000">
            <a:off x="2242906" y="293741"/>
            <a:ext cx="288655" cy="2630757"/>
          </a:xfrm>
          <a:prstGeom prst="rightBrac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Brace 49"/>
          <p:cNvSpPr/>
          <p:nvPr/>
        </p:nvSpPr>
        <p:spPr>
          <a:xfrm rot="5400000">
            <a:off x="5461725" y="803428"/>
            <a:ext cx="288655" cy="2678259"/>
          </a:xfrm>
          <a:prstGeom prst="rightBrac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6539354" y="3385559"/>
            <a:ext cx="0" cy="667722"/>
          </a:xfrm>
          <a:prstGeom prst="line">
            <a:avLst/>
          </a:prstGeom>
          <a:ln w="190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164537" y="3464690"/>
            <a:ext cx="0" cy="592334"/>
          </a:xfrm>
          <a:prstGeom prst="line">
            <a:avLst/>
          </a:prstGeom>
          <a:ln w="190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320142" y="4057612"/>
            <a:ext cx="553264" cy="0"/>
          </a:xfrm>
          <a:prstGeom prst="line">
            <a:avLst/>
          </a:prstGeom>
          <a:ln w="952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5909827" y="3896142"/>
            <a:ext cx="163192" cy="26924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5985904" y="3906115"/>
            <a:ext cx="156914" cy="26924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563222" y="4048157"/>
            <a:ext cx="0" cy="137160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416655" y="4052580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12286" y="4043772"/>
            <a:ext cx="0" cy="89340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6766247" y="3899041"/>
            <a:ext cx="163192" cy="26924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6842325" y="3909014"/>
            <a:ext cx="156914" cy="26924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380808" y="539260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72" name="TextBox 71"/>
          <p:cNvSpPr txBox="1"/>
          <p:nvPr/>
        </p:nvSpPr>
        <p:spPr>
          <a:xfrm>
            <a:off x="4544779" y="1150197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1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544779" y="540601"/>
            <a:ext cx="556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</a:t>
            </a:r>
            <a:r>
              <a:rPr lang="en-US" baseline="30000" dirty="0" smtClean="0"/>
              <a:t>3</a:t>
            </a:r>
          </a:p>
        </p:txBody>
      </p:sp>
      <p:sp>
        <p:nvSpPr>
          <p:cNvPr id="79" name="Text Box 632"/>
          <p:cNvSpPr txBox="1">
            <a:spLocks noChangeArrowheads="1"/>
          </p:cNvSpPr>
          <p:nvPr/>
        </p:nvSpPr>
        <p:spPr bwMode="auto">
          <a:xfrm>
            <a:off x="537760" y="4099185"/>
            <a:ext cx="5858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800</a:t>
            </a:r>
            <a:endParaRPr lang="en-US" sz="1800" dirty="0">
              <a:latin typeface="+mj-lt"/>
              <a:cs typeface="Arial"/>
            </a:endParaRPr>
          </a:p>
        </p:txBody>
      </p:sp>
      <p:sp>
        <p:nvSpPr>
          <p:cNvPr id="80" name="Text Box 632"/>
          <p:cNvSpPr txBox="1">
            <a:spLocks noChangeArrowheads="1"/>
          </p:cNvSpPr>
          <p:nvPr/>
        </p:nvSpPr>
        <p:spPr bwMode="auto">
          <a:xfrm>
            <a:off x="1123627" y="4099185"/>
            <a:ext cx="5858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900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1" name="Text Box 632"/>
          <p:cNvSpPr txBox="1">
            <a:spLocks noChangeArrowheads="1"/>
          </p:cNvSpPr>
          <p:nvPr/>
        </p:nvSpPr>
        <p:spPr bwMode="auto">
          <a:xfrm>
            <a:off x="1630160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1000</a:t>
            </a:r>
            <a:endParaRPr lang="en-US" sz="2400" dirty="0">
              <a:latin typeface="+mj-lt"/>
              <a:cs typeface="Arial"/>
            </a:endParaRPr>
          </a:p>
        </p:txBody>
      </p:sp>
      <p:sp>
        <p:nvSpPr>
          <p:cNvPr id="82" name="Text Box 632"/>
          <p:cNvSpPr txBox="1">
            <a:spLocks noChangeArrowheads="1"/>
          </p:cNvSpPr>
          <p:nvPr/>
        </p:nvSpPr>
        <p:spPr bwMode="auto">
          <a:xfrm>
            <a:off x="2224665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1100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3" name="Text Box 632"/>
          <p:cNvSpPr txBox="1">
            <a:spLocks noChangeArrowheads="1"/>
          </p:cNvSpPr>
          <p:nvPr/>
        </p:nvSpPr>
        <p:spPr bwMode="auto">
          <a:xfrm>
            <a:off x="2813947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1200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4" name="Text Box 632"/>
          <p:cNvSpPr txBox="1">
            <a:spLocks noChangeArrowheads="1"/>
          </p:cNvSpPr>
          <p:nvPr/>
        </p:nvSpPr>
        <p:spPr bwMode="auto">
          <a:xfrm>
            <a:off x="3406220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1300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5" name="Text Box 632"/>
          <p:cNvSpPr txBox="1">
            <a:spLocks noChangeArrowheads="1"/>
          </p:cNvSpPr>
          <p:nvPr/>
        </p:nvSpPr>
        <p:spPr bwMode="auto">
          <a:xfrm>
            <a:off x="4001630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1400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6" name="Text Box 632"/>
          <p:cNvSpPr txBox="1">
            <a:spLocks noChangeArrowheads="1"/>
          </p:cNvSpPr>
          <p:nvPr/>
        </p:nvSpPr>
        <p:spPr bwMode="auto">
          <a:xfrm>
            <a:off x="4596849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1500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87" name="Text Box 632"/>
          <p:cNvSpPr txBox="1">
            <a:spLocks noChangeArrowheads="1"/>
          </p:cNvSpPr>
          <p:nvPr/>
        </p:nvSpPr>
        <p:spPr bwMode="auto">
          <a:xfrm>
            <a:off x="5181154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1600</a:t>
            </a:r>
            <a:endParaRPr lang="en-US" sz="1800" dirty="0">
              <a:latin typeface="+mj-lt"/>
              <a:cs typeface="Arial"/>
            </a:endParaRPr>
          </a:p>
        </p:txBody>
      </p:sp>
      <p:sp>
        <p:nvSpPr>
          <p:cNvPr id="89" name="Text Box 632"/>
          <p:cNvSpPr txBox="1">
            <a:spLocks noChangeArrowheads="1"/>
          </p:cNvSpPr>
          <p:nvPr/>
        </p:nvSpPr>
        <p:spPr bwMode="auto">
          <a:xfrm>
            <a:off x="6021814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2900</a:t>
            </a:r>
            <a:endParaRPr lang="en-US" sz="1800" dirty="0">
              <a:latin typeface="+mj-lt"/>
              <a:cs typeface="Arial"/>
            </a:endParaRPr>
          </a:p>
        </p:txBody>
      </p:sp>
      <p:sp>
        <p:nvSpPr>
          <p:cNvPr id="90" name="Text Box 632"/>
          <p:cNvSpPr txBox="1">
            <a:spLocks noChangeArrowheads="1"/>
          </p:cNvSpPr>
          <p:nvPr/>
        </p:nvSpPr>
        <p:spPr bwMode="auto">
          <a:xfrm>
            <a:off x="6862268" y="4099185"/>
            <a:ext cx="764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latin typeface="+mj-lt"/>
                <a:cs typeface="Arial"/>
              </a:rPr>
              <a:t>3100</a:t>
            </a:r>
            <a:endParaRPr lang="en-US" sz="1800" dirty="0">
              <a:latin typeface="+mj-lt"/>
              <a:cs typeface="Arial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5711945" y="4052564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6158414" y="4057596"/>
            <a:ext cx="553264" cy="0"/>
          </a:xfrm>
          <a:prstGeom prst="line">
            <a:avLst/>
          </a:prstGeom>
          <a:ln w="952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6401494" y="4052904"/>
            <a:ext cx="0" cy="137160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254927" y="4052564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550217" y="4052548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7001449" y="4057580"/>
            <a:ext cx="553264" cy="0"/>
          </a:xfrm>
          <a:prstGeom prst="line">
            <a:avLst/>
          </a:prstGeom>
          <a:ln w="952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244529" y="4052888"/>
            <a:ext cx="0" cy="137160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097962" y="4052548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393252" y="4052532"/>
            <a:ext cx="0" cy="73152"/>
          </a:xfrm>
          <a:prstGeom prst="line">
            <a:avLst/>
          </a:prstGeom>
          <a:ln>
            <a:solidFill>
              <a:srgbClr val="0728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03992" y="257129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A-S</a:t>
            </a:r>
            <a:endParaRPr lang="en-US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2458780" y="1698971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</a:t>
            </a:r>
            <a:endParaRPr lang="en-US" sz="2800" dirty="0"/>
          </a:p>
        </p:txBody>
      </p:sp>
      <p:sp>
        <p:nvSpPr>
          <p:cNvPr id="76" name="TextBox 75"/>
          <p:cNvSpPr txBox="1"/>
          <p:nvPr/>
        </p:nvSpPr>
        <p:spPr>
          <a:xfrm>
            <a:off x="4682327" y="228688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</a:t>
            </a:r>
            <a:endParaRPr lang="en-US" sz="2800" dirty="0"/>
          </a:p>
        </p:txBody>
      </p:sp>
      <p:sp>
        <p:nvSpPr>
          <p:cNvPr id="78" name="TextBox 77"/>
          <p:cNvSpPr txBox="1"/>
          <p:nvPr/>
        </p:nvSpPr>
        <p:spPr>
          <a:xfrm>
            <a:off x="6482529" y="270089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S2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1395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25949</TotalTime>
  <Words>66</Words>
  <Application>Microsoft Office PowerPoint</Application>
  <PresentationFormat>Custom</PresentationFormat>
  <Paragraphs>42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Lab User</cp:lastModifiedBy>
  <cp:revision>69</cp:revision>
  <cp:lastPrinted>2013-03-14T08:45:16Z</cp:lastPrinted>
  <dcterms:created xsi:type="dcterms:W3CDTF">2012-10-21T01:27:26Z</dcterms:created>
  <dcterms:modified xsi:type="dcterms:W3CDTF">2014-08-01T23:46:33Z</dcterms:modified>
</cp:coreProperties>
</file>