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72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B4A3-8E15-4CE4-AE7E-A8EB2C9CFD2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75D7-6892-42C2-B01D-BD6F6B967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B4A3-8E15-4CE4-AE7E-A8EB2C9CFD2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75D7-6892-42C2-B01D-BD6F6B967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B4A3-8E15-4CE4-AE7E-A8EB2C9CFD2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75D7-6892-42C2-B01D-BD6F6B967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B4A3-8E15-4CE4-AE7E-A8EB2C9CFD2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75D7-6892-42C2-B01D-BD6F6B967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B4A3-8E15-4CE4-AE7E-A8EB2C9CFD2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75D7-6892-42C2-B01D-BD6F6B967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B4A3-8E15-4CE4-AE7E-A8EB2C9CFD2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75D7-6892-42C2-B01D-BD6F6B967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B4A3-8E15-4CE4-AE7E-A8EB2C9CFD2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75D7-6892-42C2-B01D-BD6F6B967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B4A3-8E15-4CE4-AE7E-A8EB2C9CFD2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75D7-6892-42C2-B01D-BD6F6B967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B4A3-8E15-4CE4-AE7E-A8EB2C9CFD2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75D7-6892-42C2-B01D-BD6F6B967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B4A3-8E15-4CE4-AE7E-A8EB2C9CFD2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75D7-6892-42C2-B01D-BD6F6B967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B4A3-8E15-4CE4-AE7E-A8EB2C9CFD2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75D7-6892-42C2-B01D-BD6F6B967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3B4A3-8E15-4CE4-AE7E-A8EB2C9CFD2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C75D7-6892-42C2-B01D-BD6F6B967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148549" y="1722120"/>
            <a:ext cx="9330151" cy="8214658"/>
            <a:chOff x="148549" y="1722120"/>
            <a:chExt cx="9330151" cy="8214658"/>
          </a:xfrm>
        </p:grpSpPr>
        <p:grpSp>
          <p:nvGrpSpPr>
            <p:cNvPr id="104" name="Group 103"/>
            <p:cNvGrpSpPr/>
            <p:nvPr/>
          </p:nvGrpSpPr>
          <p:grpSpPr>
            <a:xfrm>
              <a:off x="317824" y="1722120"/>
              <a:ext cx="8991600" cy="2819400"/>
              <a:chOff x="152400" y="1722120"/>
              <a:chExt cx="8991600" cy="2819400"/>
            </a:xfrm>
          </p:grpSpPr>
          <p:sp>
            <p:nvSpPr>
              <p:cNvPr id="27" name="Rounded Rectangle 26"/>
              <p:cNvSpPr>
                <a:spLocks noChangeAspect="1"/>
              </p:cNvSpPr>
              <p:nvPr/>
            </p:nvSpPr>
            <p:spPr>
              <a:xfrm>
                <a:off x="2484120" y="1722120"/>
                <a:ext cx="2819400" cy="2819400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000" dirty="0" smtClean="0"/>
                  <a:t>Optical Modulator</a:t>
                </a:r>
              </a:p>
              <a:p>
                <a:pPr algn="ctr"/>
                <a:endParaRPr lang="en-US" sz="1200" dirty="0" smtClean="0"/>
              </a:p>
              <a:p>
                <a:pPr algn="ctr"/>
                <a:r>
                  <a:rPr lang="en-US" sz="2400" dirty="0" smtClean="0"/>
                  <a:t>Modulation Frequency of </a:t>
                </a:r>
                <a:r>
                  <a:rPr lang="el-GR" sz="2400" dirty="0" smtClean="0"/>
                  <a:t>ω</a:t>
                </a:r>
                <a:r>
                  <a:rPr lang="en-US" sz="2400" baseline="-25000" dirty="0" smtClean="0"/>
                  <a:t>m</a:t>
                </a:r>
              </a:p>
            </p:txBody>
          </p:sp>
          <p:cxnSp>
            <p:nvCxnSpPr>
              <p:cNvPr id="49" name="Straight Arrow Connector 48"/>
              <p:cNvCxnSpPr/>
              <p:nvPr/>
            </p:nvCxnSpPr>
            <p:spPr>
              <a:xfrm>
                <a:off x="762000" y="3131026"/>
                <a:ext cx="1600200" cy="1588"/>
              </a:xfrm>
              <a:prstGeom prst="straightConnector1">
                <a:avLst/>
              </a:prstGeom>
              <a:noFill/>
              <a:ln w="76200" cap="rnd" cmpd="sng" algn="ctr">
                <a:solidFill>
                  <a:srgbClr val="2C05D1"/>
                </a:solidFill>
                <a:prstDash val="solid"/>
                <a:tailEnd type="arrow"/>
              </a:ln>
              <a:effectLst>
                <a:outerShdw sx="1000" sy="1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  <p:sp>
            <p:nvSpPr>
              <p:cNvPr id="50" name="TextBox 49"/>
              <p:cNvSpPr txBox="1"/>
              <p:nvPr/>
            </p:nvSpPr>
            <p:spPr>
              <a:xfrm>
                <a:off x="152400" y="2824490"/>
                <a:ext cx="6096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ω</a:t>
                </a:r>
                <a:r>
                  <a:rPr kumimoji="0" lang="en-US" sz="2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0</a:t>
                </a:r>
                <a:endParaRPr kumimoji="0" lang="en-US" sz="2800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endParaRPr>
              </a:p>
            </p:txBody>
          </p:sp>
          <p:cxnSp>
            <p:nvCxnSpPr>
              <p:cNvPr id="51" name="Straight Arrow Connector 50"/>
              <p:cNvCxnSpPr/>
              <p:nvPr/>
            </p:nvCxnSpPr>
            <p:spPr>
              <a:xfrm>
                <a:off x="5486400" y="3131026"/>
                <a:ext cx="1600200" cy="1588"/>
              </a:xfrm>
              <a:prstGeom prst="straightConnector1">
                <a:avLst/>
              </a:prstGeom>
              <a:noFill/>
              <a:ln w="76200" cap="rnd" cmpd="sng" algn="ctr">
                <a:solidFill>
                  <a:srgbClr val="2C05D1"/>
                </a:solidFill>
                <a:prstDash val="solid"/>
                <a:tailEnd type="arrow"/>
              </a:ln>
              <a:effectLst>
                <a:outerShdw sx="1000" sy="1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  <p:cxnSp>
            <p:nvCxnSpPr>
              <p:cNvPr id="52" name="Straight Arrow Connector 51"/>
              <p:cNvCxnSpPr/>
              <p:nvPr/>
            </p:nvCxnSpPr>
            <p:spPr>
              <a:xfrm>
                <a:off x="5486400" y="2741612"/>
                <a:ext cx="1600200" cy="1588"/>
              </a:xfrm>
              <a:prstGeom prst="straightConnector1">
                <a:avLst/>
              </a:prstGeom>
              <a:noFill/>
              <a:ln w="76200" cap="rnd" cmpd="sng" algn="ctr">
                <a:solidFill>
                  <a:srgbClr val="6609CD"/>
                </a:solidFill>
                <a:prstDash val="solid"/>
                <a:tailEnd type="arrow"/>
              </a:ln>
              <a:effectLst>
                <a:outerShdw sx="1000" sy="1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  <p:cxnSp>
            <p:nvCxnSpPr>
              <p:cNvPr id="53" name="Straight Arrow Connector 52"/>
              <p:cNvCxnSpPr/>
              <p:nvPr/>
            </p:nvCxnSpPr>
            <p:spPr>
              <a:xfrm>
                <a:off x="5486400" y="3505200"/>
                <a:ext cx="1600200" cy="1588"/>
              </a:xfrm>
              <a:prstGeom prst="straightConnector1">
                <a:avLst/>
              </a:prstGeom>
              <a:noFill/>
              <a:ln w="76200" cap="rnd" cmpd="sng" algn="ctr">
                <a:solidFill>
                  <a:srgbClr val="14ADC2"/>
                </a:solidFill>
                <a:prstDash val="solid"/>
                <a:tailEnd type="arrow"/>
              </a:ln>
              <a:effectLst>
                <a:outerShdw sx="1000" sy="1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  <p:cxnSp>
            <p:nvCxnSpPr>
              <p:cNvPr id="54" name="Straight Arrow Connector 53"/>
              <p:cNvCxnSpPr/>
              <p:nvPr/>
            </p:nvCxnSpPr>
            <p:spPr>
              <a:xfrm>
                <a:off x="5486400" y="2360612"/>
                <a:ext cx="1600200" cy="1588"/>
              </a:xfrm>
              <a:prstGeom prst="straightConnector1">
                <a:avLst/>
              </a:prstGeom>
              <a:noFill/>
              <a:ln w="76200" cap="rnd" cmpd="sng" algn="ctr">
                <a:solidFill>
                  <a:srgbClr val="A103D3"/>
                </a:solidFill>
                <a:prstDash val="solid"/>
                <a:tailEnd type="arrow"/>
              </a:ln>
              <a:effectLst>
                <a:outerShdw sx="1000" sy="1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  <p:cxnSp>
            <p:nvCxnSpPr>
              <p:cNvPr id="55" name="Straight Arrow Connector 54"/>
              <p:cNvCxnSpPr/>
              <p:nvPr/>
            </p:nvCxnSpPr>
            <p:spPr>
              <a:xfrm>
                <a:off x="5486400" y="3886200"/>
                <a:ext cx="1600200" cy="1588"/>
              </a:xfrm>
              <a:prstGeom prst="straightConnector1">
                <a:avLst/>
              </a:prstGeom>
              <a:noFill/>
              <a:ln w="76200" cap="rnd" cmpd="sng" algn="ctr">
                <a:solidFill>
                  <a:srgbClr val="08CE4A"/>
                </a:solidFill>
                <a:prstDash val="solid"/>
                <a:tailEnd type="arrow"/>
              </a:ln>
              <a:effectLst>
                <a:outerShdw sx="1000" sy="1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  <p:sp>
            <p:nvSpPr>
              <p:cNvPr id="56" name="TextBox 55"/>
              <p:cNvSpPr txBox="1"/>
              <p:nvPr/>
            </p:nvSpPr>
            <p:spPr>
              <a:xfrm>
                <a:off x="7086600" y="2824490"/>
                <a:ext cx="6096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kumimoji="0" lang="el-GR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ω</a:t>
                </a:r>
                <a:r>
                  <a:rPr kumimoji="0" lang="en-US" sz="2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0</a:t>
                </a:r>
                <a:endParaRPr kumimoji="0" lang="en-US" sz="2800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7086600" y="2407920"/>
                <a:ext cx="1447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kumimoji="0" lang="el-GR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ω</a:t>
                </a:r>
                <a:r>
                  <a:rPr kumimoji="0" lang="en-US" sz="2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0</a:t>
                </a:r>
                <a:r>
                  <a:rPr kumimoji="0" lang="en-US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 + </a:t>
                </a:r>
                <a:r>
                  <a:rPr kumimoji="0" lang="el-GR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ω</a:t>
                </a:r>
                <a:r>
                  <a:rPr kumimoji="0" lang="en-US" sz="2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m</a:t>
                </a:r>
                <a:endParaRPr kumimoji="0" lang="en-US" sz="2800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7086600" y="3180100"/>
                <a:ext cx="1447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kumimoji="0" lang="el-GR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ω</a:t>
                </a:r>
                <a:r>
                  <a:rPr kumimoji="0" lang="en-US" sz="2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0 </a:t>
                </a:r>
                <a:r>
                  <a:rPr kumimoji="0" lang="en-US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–</a:t>
                </a:r>
                <a:r>
                  <a:rPr lang="en-US" sz="2800" kern="0" dirty="0" smtClean="0">
                    <a:solidFill>
                      <a:sysClr val="windowText" lastClr="000000"/>
                    </a:solidFill>
                    <a:latin typeface="Franklin Gothic Demi" pitchFamily="34" charset="0"/>
                  </a:rPr>
                  <a:t> </a:t>
                </a:r>
                <a:r>
                  <a:rPr kumimoji="0" lang="el-GR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ω</a:t>
                </a:r>
                <a:r>
                  <a:rPr kumimoji="0" lang="en-US" sz="2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m</a:t>
                </a:r>
                <a:endParaRPr kumimoji="0" lang="en-US" sz="2800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7086600" y="3561100"/>
                <a:ext cx="1905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kumimoji="0" lang="el-GR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ω</a:t>
                </a:r>
                <a:r>
                  <a:rPr kumimoji="0" lang="en-US" sz="2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0</a:t>
                </a:r>
                <a:r>
                  <a:rPr kumimoji="0" lang="en-US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 –</a:t>
                </a:r>
                <a:r>
                  <a:rPr kumimoji="0" lang="el-GR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 </a:t>
                </a:r>
                <a:r>
                  <a:rPr kumimoji="0" lang="en-US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2</a:t>
                </a:r>
                <a:r>
                  <a:rPr kumimoji="0" lang="el-GR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ω</a:t>
                </a:r>
                <a:r>
                  <a:rPr kumimoji="0" lang="en-US" sz="2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m</a:t>
                </a:r>
                <a:endParaRPr kumimoji="0" lang="en-US" sz="2800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7086600" y="2026920"/>
                <a:ext cx="20574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kumimoji="0" lang="el-GR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ω</a:t>
                </a:r>
                <a:r>
                  <a:rPr kumimoji="0" lang="en-US" sz="2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0</a:t>
                </a:r>
                <a:r>
                  <a:rPr kumimoji="0" lang="en-US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 + 2</a:t>
                </a:r>
                <a:r>
                  <a:rPr kumimoji="0" lang="el-GR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ω</a:t>
                </a:r>
                <a:r>
                  <a:rPr kumimoji="0" lang="en-US" sz="2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m</a:t>
                </a:r>
                <a:endParaRPr kumimoji="0" lang="en-US" sz="2800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148549" y="4736068"/>
              <a:ext cx="9330151" cy="5200710"/>
              <a:chOff x="148549" y="685800"/>
              <a:chExt cx="9330151" cy="5200710"/>
            </a:xfrm>
          </p:grpSpPr>
          <p:grpSp>
            <p:nvGrpSpPr>
              <p:cNvPr id="17" name="Group 42"/>
              <p:cNvGrpSpPr/>
              <p:nvPr/>
            </p:nvGrpSpPr>
            <p:grpSpPr>
              <a:xfrm>
                <a:off x="148549" y="685800"/>
                <a:ext cx="8890676" cy="5200710"/>
                <a:chOff x="148549" y="685800"/>
                <a:chExt cx="8890676" cy="5200710"/>
              </a:xfrm>
            </p:grpSpPr>
            <p:grpSp>
              <p:nvGrpSpPr>
                <p:cNvPr id="19" name="Group 21"/>
                <p:cNvGrpSpPr/>
                <p:nvPr/>
              </p:nvGrpSpPr>
              <p:grpSpPr>
                <a:xfrm>
                  <a:off x="148549" y="685800"/>
                  <a:ext cx="8890676" cy="4585883"/>
                  <a:chOff x="937877" y="15416463"/>
                  <a:chExt cx="14719423" cy="4585883"/>
                </a:xfrm>
              </p:grpSpPr>
              <p:pic>
                <p:nvPicPr>
                  <p:cNvPr id="32" name="Picture 31" descr="785sim paper no label.jpg"/>
                  <p:cNvPicPr>
                    <a:picLocks noChangeAspect="1"/>
                  </p:cNvPicPr>
                  <p:nvPr/>
                </p:nvPicPr>
                <p:blipFill>
                  <a:blip r:embed="rId2" cstate="print"/>
                  <a:stretch>
                    <a:fillRect/>
                  </a:stretch>
                </p:blipFill>
                <p:spPr>
                  <a:xfrm>
                    <a:off x="937877" y="16362640"/>
                    <a:ext cx="5638799" cy="3429000"/>
                  </a:xfrm>
                  <a:prstGeom prst="rect">
                    <a:avLst/>
                  </a:prstGeom>
                </p:spPr>
              </p:pic>
              <p:sp>
                <p:nvSpPr>
                  <p:cNvPr id="33" name="TextBox 32"/>
                  <p:cNvSpPr txBox="1">
                    <a:spLocks noChangeAspect="1"/>
                  </p:cNvSpPr>
                  <p:nvPr/>
                </p:nvSpPr>
                <p:spPr>
                  <a:xfrm>
                    <a:off x="6500728" y="19479126"/>
                    <a:ext cx="3250105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US" sz="2800" kern="0" dirty="0" smtClean="0">
                        <a:solidFill>
                          <a:sysClr val="windowText" lastClr="000000"/>
                        </a:solidFill>
                        <a:latin typeface="Franklin Gothic Demi" pitchFamily="34" charset="0"/>
                      </a:rPr>
                      <a:t>Frequency</a:t>
                    </a:r>
                    <a:endParaRPr kumimoji="0" lang="en-US" sz="2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endParaRPr>
                  </a:p>
                </p:txBody>
              </p:sp>
              <p:sp>
                <p:nvSpPr>
                  <p:cNvPr id="34" name="TextBox 33"/>
                  <p:cNvSpPr txBox="1">
                    <a:spLocks noChangeAspect="1"/>
                  </p:cNvSpPr>
                  <p:nvPr/>
                </p:nvSpPr>
                <p:spPr>
                  <a:xfrm>
                    <a:off x="2264736" y="15416463"/>
                    <a:ext cx="2992476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3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Franklin Gothic Demi" pitchFamily="34" charset="0"/>
                      </a:rPr>
                      <a:t>Intensity</a:t>
                    </a:r>
                    <a:endParaRPr kumimoji="0" lang="en-US" sz="3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endParaRPr>
                  </a:p>
                </p:txBody>
              </p:sp>
              <p:pic>
                <p:nvPicPr>
                  <p:cNvPr id="35" name="Picture 34" descr="785sim paper no label.jpg"/>
                  <p:cNvPicPr>
                    <a:picLocks noChangeAspect="1"/>
                  </p:cNvPicPr>
                  <p:nvPr/>
                </p:nvPicPr>
                <p:blipFill>
                  <a:blip r:embed="rId3" cstate="print"/>
                  <a:stretch>
                    <a:fillRect/>
                  </a:stretch>
                </p:blipFill>
                <p:spPr>
                  <a:xfrm>
                    <a:off x="9724590" y="16362640"/>
                    <a:ext cx="5932710" cy="3429000"/>
                  </a:xfrm>
                  <a:prstGeom prst="rect">
                    <a:avLst/>
                  </a:prstGeom>
                </p:spPr>
              </p:pic>
              <p:sp>
                <p:nvSpPr>
                  <p:cNvPr id="36" name="TextBox 35"/>
                  <p:cNvSpPr txBox="1">
                    <a:spLocks noChangeAspect="1"/>
                  </p:cNvSpPr>
                  <p:nvPr/>
                </p:nvSpPr>
                <p:spPr>
                  <a:xfrm>
                    <a:off x="11114375" y="15416463"/>
                    <a:ext cx="2992476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3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Franklin Gothic Demi" pitchFamily="34" charset="0"/>
                      </a:rPr>
                      <a:t>Intensity</a:t>
                    </a:r>
                    <a:endParaRPr kumimoji="0" lang="en-US" sz="3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endParaRPr>
                  </a:p>
                </p:txBody>
              </p:sp>
            </p:grpSp>
            <p:sp>
              <p:nvSpPr>
                <p:cNvPr id="20" name="TextBox 19"/>
                <p:cNvSpPr txBox="1"/>
                <p:nvPr/>
              </p:nvSpPr>
              <p:spPr>
                <a:xfrm>
                  <a:off x="6943725" y="5193268"/>
                  <a:ext cx="6096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algn="ctr"/>
                  <a:r>
                    <a:rPr kumimoji="0" lang="el-GR" sz="2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ω</a:t>
                  </a:r>
                  <a:r>
                    <a:rPr kumimoji="0" lang="en-US" sz="2000" b="0" i="0" u="none" strike="noStrike" kern="0" cap="none" spc="0" normalizeH="0" baseline="-2500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0</a:t>
                  </a:r>
                  <a:endParaRPr kumimoji="0" lang="en-US" sz="2000" b="0" i="0" u="none" strike="noStrike" kern="0" cap="none" spc="0" normalizeH="0" baseline="-2500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5724525" y="5486400"/>
                  <a:ext cx="14478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algn="ctr"/>
                  <a:r>
                    <a:rPr kumimoji="0" lang="el-GR" sz="2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ω</a:t>
                  </a:r>
                  <a:r>
                    <a:rPr kumimoji="0" lang="en-US" sz="2000" b="0" i="0" u="none" strike="noStrike" kern="0" cap="none" spc="0" normalizeH="0" baseline="-2500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0 </a:t>
                  </a:r>
                  <a:r>
                    <a:rPr kumimoji="0" lang="en-US" sz="2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–</a:t>
                  </a:r>
                  <a:r>
                    <a:rPr lang="en-US" sz="2000" kern="0" dirty="0" smtClean="0">
                      <a:solidFill>
                        <a:sysClr val="windowText" lastClr="000000"/>
                      </a:solidFill>
                      <a:latin typeface="Franklin Gothic Demi" pitchFamily="34" charset="0"/>
                    </a:rPr>
                    <a:t> </a:t>
                  </a:r>
                  <a:r>
                    <a:rPr kumimoji="0" lang="el-GR" sz="2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ω</a:t>
                  </a:r>
                  <a:r>
                    <a:rPr kumimoji="0" lang="en-US" sz="2000" b="0" i="0" u="none" strike="noStrike" kern="0" cap="none" spc="0" normalizeH="0" baseline="-2500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m</a:t>
                  </a:r>
                  <a:endParaRPr kumimoji="0" lang="en-US" sz="2000" b="0" i="0" u="none" strike="noStrike" kern="0" cap="none" spc="0" normalizeH="0" baseline="-2500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endParaRP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4999301" y="5193268"/>
                  <a:ext cx="127635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algn="ctr"/>
                  <a:r>
                    <a:rPr kumimoji="0" lang="el-GR" sz="2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ω</a:t>
                  </a:r>
                  <a:r>
                    <a:rPr kumimoji="0" lang="en-US" sz="2000" b="0" i="0" u="none" strike="noStrike" kern="0" cap="none" spc="0" normalizeH="0" baseline="-2500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0</a:t>
                  </a:r>
                  <a:r>
                    <a:rPr kumimoji="0" lang="en-US" sz="2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 –</a:t>
                  </a:r>
                  <a:r>
                    <a:rPr kumimoji="0" lang="el-GR" sz="2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 </a:t>
                  </a:r>
                  <a:r>
                    <a:rPr kumimoji="0" lang="en-US" sz="2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2</a:t>
                  </a:r>
                  <a:r>
                    <a:rPr kumimoji="0" lang="el-GR" sz="2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ω</a:t>
                  </a:r>
                  <a:r>
                    <a:rPr kumimoji="0" lang="en-US" sz="2000" b="0" i="0" u="none" strike="noStrike" kern="0" cap="none" spc="0" normalizeH="0" baseline="-2500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m</a:t>
                  </a:r>
                  <a:endParaRPr kumimoji="0" lang="en-US" sz="2000" b="0" i="0" u="none" strike="noStrike" kern="0" cap="none" spc="0" normalizeH="0" baseline="-2500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endParaRPr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 flipH="1">
                  <a:off x="6438900" y="5040629"/>
                  <a:ext cx="0" cy="5029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 flipH="1">
                  <a:off x="5638800" y="5046821"/>
                  <a:ext cx="0" cy="1828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 flipH="1">
                  <a:off x="8048625" y="5040629"/>
                  <a:ext cx="0" cy="5029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25"/>
                <p:cNvSpPr txBox="1"/>
                <p:nvPr/>
              </p:nvSpPr>
              <p:spPr>
                <a:xfrm>
                  <a:off x="7334250" y="5486400"/>
                  <a:ext cx="14478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algn="ctr"/>
                  <a:r>
                    <a:rPr kumimoji="0" lang="el-GR" sz="2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ω</a:t>
                  </a:r>
                  <a:r>
                    <a:rPr kumimoji="0" lang="en-US" sz="2000" b="0" i="0" u="none" strike="noStrike" kern="0" cap="none" spc="0" normalizeH="0" baseline="-2500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0 </a:t>
                  </a:r>
                  <a:r>
                    <a:rPr kumimoji="0" lang="en-US" sz="2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+</a:t>
                  </a:r>
                  <a:r>
                    <a:rPr lang="en-US" sz="2000" kern="0" dirty="0" smtClean="0">
                      <a:solidFill>
                        <a:sysClr val="windowText" lastClr="000000"/>
                      </a:solidFill>
                      <a:latin typeface="Franklin Gothic Demi" pitchFamily="34" charset="0"/>
                    </a:rPr>
                    <a:t> </a:t>
                  </a:r>
                  <a:r>
                    <a:rPr kumimoji="0" lang="el-GR" sz="2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ω</a:t>
                  </a:r>
                  <a:r>
                    <a:rPr kumimoji="0" lang="en-US" sz="2000" b="0" i="0" u="none" strike="noStrike" kern="0" cap="none" spc="0" normalizeH="0" baseline="-2500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m</a:t>
                  </a:r>
                  <a:endParaRPr kumimoji="0" lang="en-US" sz="2000" b="0" i="0" u="none" strike="noStrike" kern="0" cap="none" spc="0" normalizeH="0" baseline="-2500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endParaRPr>
                </a:p>
              </p:txBody>
            </p:sp>
            <p:cxnSp>
              <p:nvCxnSpPr>
                <p:cNvPr id="28" name="Straight Connector 27"/>
                <p:cNvCxnSpPr/>
                <p:nvPr/>
              </p:nvCxnSpPr>
              <p:spPr>
                <a:xfrm flipH="1">
                  <a:off x="7239000" y="5046821"/>
                  <a:ext cx="0" cy="1828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flipH="1">
                  <a:off x="8839200" y="5046821"/>
                  <a:ext cx="0" cy="1828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TextBox 29"/>
                <p:cNvSpPr txBox="1"/>
                <p:nvPr/>
              </p:nvSpPr>
              <p:spPr>
                <a:xfrm>
                  <a:off x="1552575" y="5194697"/>
                  <a:ext cx="609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algn="ctr"/>
                  <a:r>
                    <a:rPr kumimoji="0" lang="el-GR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ω</a:t>
                  </a:r>
                  <a:r>
                    <a:rPr kumimoji="0" lang="en-US" b="0" i="0" u="none" strike="noStrike" kern="0" cap="none" spc="0" normalizeH="0" baseline="-2500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Franklin Gothic Demi" pitchFamily="34" charset="0"/>
                    </a:rPr>
                    <a:t>0</a:t>
                  </a:r>
                  <a:endParaRPr kumimoji="0" lang="en-US" b="0" i="0" u="none" strike="noStrike" kern="0" cap="none" spc="0" normalizeH="0" baseline="-2500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endParaRPr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 flipH="1">
                  <a:off x="1847850" y="5048250"/>
                  <a:ext cx="0" cy="1828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TextBox 17"/>
              <p:cNvSpPr txBox="1"/>
              <p:nvPr/>
            </p:nvSpPr>
            <p:spPr>
              <a:xfrm>
                <a:off x="8211875" y="5191125"/>
                <a:ext cx="126682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kumimoji="0" lang="el-GR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ω</a:t>
                </a:r>
                <a:r>
                  <a:rPr kumimoji="0" lang="en-US" sz="20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0</a:t>
                </a:r>
                <a:r>
                  <a: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 +</a:t>
                </a:r>
                <a:r>
                  <a:rPr kumimoji="0" lang="el-GR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 </a:t>
                </a:r>
                <a:r>
                  <a: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2</a:t>
                </a:r>
                <a:r>
                  <a:rPr kumimoji="0" lang="el-GR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ω</a:t>
                </a:r>
                <a:r>
                  <a:rPr kumimoji="0" lang="en-US" sz="20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Franklin Gothic Demi" pitchFamily="34" charset="0"/>
                  </a:rPr>
                  <a:t>m</a:t>
                </a:r>
                <a:endParaRPr kumimoji="0" lang="en-US" sz="2000" b="0" i="0" u="none" strike="noStrike" kern="0" cap="none" spc="0" normalizeH="0" baseline="-25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Demi" pitchFamily="34" charset="0"/>
                </a:endParaRP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03"/>
          <p:cNvGrpSpPr/>
          <p:nvPr/>
        </p:nvGrpSpPr>
        <p:grpSpPr>
          <a:xfrm>
            <a:off x="135524" y="-152400"/>
            <a:ext cx="9008476" cy="2819400"/>
            <a:chOff x="152400" y="1722120"/>
            <a:chExt cx="9008476" cy="2819400"/>
          </a:xfrm>
        </p:grpSpPr>
        <p:sp>
          <p:nvSpPr>
            <p:cNvPr id="27" name="Rounded Rectangle 26"/>
            <p:cNvSpPr>
              <a:spLocks noChangeAspect="1"/>
            </p:cNvSpPr>
            <p:nvPr/>
          </p:nvSpPr>
          <p:spPr>
            <a:xfrm>
              <a:off x="2484120" y="1722120"/>
              <a:ext cx="2819400" cy="2819400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 smtClean="0"/>
                <a:t>Optical Modulator</a:t>
              </a:r>
            </a:p>
            <a:p>
              <a:pPr algn="ctr"/>
              <a:endParaRPr lang="en-US" sz="1200" dirty="0" smtClean="0"/>
            </a:p>
            <a:p>
              <a:pPr algn="ctr"/>
              <a:r>
                <a:rPr lang="en-US" sz="2400" dirty="0" smtClean="0"/>
                <a:t>Modulation Frequency of </a:t>
              </a:r>
              <a:r>
                <a:rPr lang="el-GR" sz="2400" dirty="0" smtClean="0"/>
                <a:t>ω</a:t>
              </a:r>
              <a:r>
                <a:rPr lang="en-US" sz="2400" baseline="-25000" dirty="0" smtClean="0"/>
                <a:t>m</a:t>
              </a:r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>
              <a:off x="762000" y="3131026"/>
              <a:ext cx="1600200" cy="1588"/>
            </a:xfrm>
            <a:prstGeom prst="straightConnector1">
              <a:avLst/>
            </a:prstGeom>
            <a:noFill/>
            <a:ln w="76200" cap="rnd" cmpd="sng" algn="ctr">
              <a:solidFill>
                <a:srgbClr val="2C05D1"/>
              </a:solidFill>
              <a:prstDash val="solid"/>
              <a:tailEnd type="arrow"/>
            </a:ln>
            <a:effectLst>
              <a:outerShdw sx="1000" sy="1000" algn="ctr" rotWithShape="0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sp>
          <p:nvSpPr>
            <p:cNvPr id="50" name="TextBox 49"/>
            <p:cNvSpPr txBox="1"/>
            <p:nvPr/>
          </p:nvSpPr>
          <p:spPr>
            <a:xfrm>
              <a:off x="152400" y="2824490"/>
              <a:ext cx="609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ω</a:t>
              </a:r>
              <a:r>
                <a:rPr kumimoji="0" lang="en-US" sz="32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0</a:t>
              </a:r>
              <a:endParaRPr kumimoji="0" lang="en-US" sz="3200" b="0" i="0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>
              <a:off x="5486400" y="3131026"/>
              <a:ext cx="1600200" cy="1588"/>
            </a:xfrm>
            <a:prstGeom prst="straightConnector1">
              <a:avLst/>
            </a:prstGeom>
            <a:noFill/>
            <a:ln w="76200" cap="rnd" cmpd="sng" algn="ctr">
              <a:solidFill>
                <a:srgbClr val="2C05D1"/>
              </a:solidFill>
              <a:prstDash val="solid"/>
              <a:tailEnd type="arrow"/>
            </a:ln>
            <a:effectLst>
              <a:outerShdw sx="1000" sy="1000" algn="ctr" rotWithShape="0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52" name="Straight Arrow Connector 51"/>
            <p:cNvCxnSpPr/>
            <p:nvPr/>
          </p:nvCxnSpPr>
          <p:spPr>
            <a:xfrm>
              <a:off x="5486400" y="2741612"/>
              <a:ext cx="1600200" cy="1588"/>
            </a:xfrm>
            <a:prstGeom prst="straightConnector1">
              <a:avLst/>
            </a:prstGeom>
            <a:noFill/>
            <a:ln w="76200" cap="rnd" cmpd="sng" algn="ctr">
              <a:solidFill>
                <a:srgbClr val="6609CD"/>
              </a:solidFill>
              <a:prstDash val="solid"/>
              <a:tailEnd type="arrow"/>
            </a:ln>
            <a:effectLst>
              <a:outerShdw sx="1000" sy="1000" algn="ctr" rotWithShape="0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53" name="Straight Arrow Connector 52"/>
            <p:cNvCxnSpPr/>
            <p:nvPr/>
          </p:nvCxnSpPr>
          <p:spPr>
            <a:xfrm>
              <a:off x="5486400" y="3505200"/>
              <a:ext cx="1600200" cy="1588"/>
            </a:xfrm>
            <a:prstGeom prst="straightConnector1">
              <a:avLst/>
            </a:prstGeom>
            <a:noFill/>
            <a:ln w="76200" cap="rnd" cmpd="sng" algn="ctr">
              <a:solidFill>
                <a:srgbClr val="14ADC2"/>
              </a:solidFill>
              <a:prstDash val="solid"/>
              <a:tailEnd type="arrow"/>
            </a:ln>
            <a:effectLst>
              <a:outerShdw sx="1000" sy="1000" algn="ctr" rotWithShape="0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54" name="Straight Arrow Connector 53"/>
            <p:cNvCxnSpPr/>
            <p:nvPr/>
          </p:nvCxnSpPr>
          <p:spPr>
            <a:xfrm>
              <a:off x="5486400" y="2360612"/>
              <a:ext cx="1600200" cy="1588"/>
            </a:xfrm>
            <a:prstGeom prst="straightConnector1">
              <a:avLst/>
            </a:prstGeom>
            <a:noFill/>
            <a:ln w="76200" cap="rnd" cmpd="sng" algn="ctr">
              <a:solidFill>
                <a:srgbClr val="A103D3"/>
              </a:solidFill>
              <a:prstDash val="solid"/>
              <a:tailEnd type="arrow"/>
            </a:ln>
            <a:effectLst>
              <a:outerShdw sx="1000" sy="1000" algn="ctr" rotWithShape="0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55" name="Straight Arrow Connector 54"/>
            <p:cNvCxnSpPr/>
            <p:nvPr/>
          </p:nvCxnSpPr>
          <p:spPr>
            <a:xfrm>
              <a:off x="5486400" y="3886200"/>
              <a:ext cx="1600200" cy="1588"/>
            </a:xfrm>
            <a:prstGeom prst="straightConnector1">
              <a:avLst/>
            </a:prstGeom>
            <a:noFill/>
            <a:ln w="76200" cap="rnd" cmpd="sng" algn="ctr">
              <a:solidFill>
                <a:srgbClr val="08CE4A"/>
              </a:solidFill>
              <a:prstDash val="solid"/>
              <a:tailEnd type="arrow"/>
            </a:ln>
            <a:effectLst>
              <a:outerShdw sx="1000" sy="1000" algn="ctr" rotWithShape="0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sp>
          <p:nvSpPr>
            <p:cNvPr id="56" name="TextBox 55"/>
            <p:cNvSpPr txBox="1"/>
            <p:nvPr/>
          </p:nvSpPr>
          <p:spPr>
            <a:xfrm>
              <a:off x="7086600" y="2817160"/>
              <a:ext cx="609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kumimoji="0" lang="el-GR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ω</a:t>
              </a:r>
              <a:r>
                <a:rPr kumimoji="0" lang="en-US" sz="32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0</a:t>
              </a:r>
              <a:endParaRPr kumimoji="0" lang="en-US" sz="3200" b="0" i="0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086600" y="2433615"/>
              <a:ext cx="207427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kumimoji="0" lang="el-GR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ω</a:t>
              </a:r>
              <a:r>
                <a:rPr kumimoji="0" lang="en-US" sz="32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0</a:t>
              </a:r>
              <a:r>
                <a: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 + </a:t>
              </a:r>
              <a:r>
                <a:rPr kumimoji="0" lang="el-GR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ω</a:t>
              </a:r>
              <a:r>
                <a:rPr kumimoji="0" lang="en-US" sz="32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m</a:t>
              </a:r>
              <a:endParaRPr kumimoji="0" lang="en-US" sz="3200" b="0" i="0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086600" y="3200705"/>
              <a:ext cx="207427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kumimoji="0" lang="el-GR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ω</a:t>
              </a:r>
              <a:r>
                <a:rPr kumimoji="0" lang="en-US" sz="32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0 </a:t>
              </a:r>
              <a:r>
                <a: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–</a:t>
              </a:r>
              <a:r>
                <a:rPr lang="en-US" sz="3200" kern="0" dirty="0" smtClean="0">
                  <a:solidFill>
                    <a:sysClr val="windowText" lastClr="000000"/>
                  </a:solidFill>
                  <a:latin typeface="+mj-lt"/>
                </a:rPr>
                <a:t> </a:t>
              </a:r>
              <a:r>
                <a:rPr kumimoji="0" lang="el-GR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ω</a:t>
              </a:r>
              <a:r>
                <a:rPr kumimoji="0" lang="en-US" sz="32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m</a:t>
              </a:r>
              <a:endParaRPr kumimoji="0" lang="en-US" sz="3200" b="0" i="0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086600" y="3584250"/>
              <a:ext cx="1905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kumimoji="0" lang="el-GR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ω</a:t>
              </a:r>
              <a:r>
                <a:rPr kumimoji="0" lang="en-US" sz="32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0</a:t>
              </a:r>
              <a:r>
                <a: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 –</a:t>
              </a:r>
              <a:r>
                <a:rPr kumimoji="0" lang="el-GR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2</a:t>
              </a:r>
              <a:r>
                <a:rPr kumimoji="0" lang="el-GR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ω</a:t>
              </a:r>
              <a:r>
                <a:rPr kumimoji="0" lang="en-US" sz="32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m</a:t>
              </a:r>
              <a:endParaRPr kumimoji="0" lang="en-US" sz="3200" b="0" i="0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086600" y="2050070"/>
              <a:ext cx="2057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kumimoji="0" lang="el-GR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ω</a:t>
              </a:r>
              <a:r>
                <a:rPr kumimoji="0" lang="en-US" sz="32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0</a:t>
              </a:r>
              <a:r>
                <a: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 + 2</a:t>
              </a:r>
              <a:r>
                <a:rPr kumimoji="0" lang="el-GR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ω</a:t>
              </a:r>
              <a:r>
                <a:rPr kumimoji="0" lang="en-US" sz="32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m</a:t>
              </a:r>
              <a:endParaRPr kumimoji="0" lang="en-US" sz="3200" b="0" i="0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32" name="Picture 31" descr="785sim paper no lab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3751" y="3352800"/>
            <a:ext cx="3405890" cy="1003266"/>
          </a:xfrm>
          <a:prstGeom prst="rect">
            <a:avLst/>
          </a:prstGeom>
        </p:spPr>
      </p:pic>
      <p:sp>
        <p:nvSpPr>
          <p:cNvPr id="33" name="TextBox 32"/>
          <p:cNvSpPr txBox="1">
            <a:spLocks noChangeAspect="1"/>
          </p:cNvSpPr>
          <p:nvPr/>
        </p:nvSpPr>
        <p:spPr>
          <a:xfrm>
            <a:off x="3326266" y="4145151"/>
            <a:ext cx="1963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ysClr val="windowText" lastClr="000000"/>
                </a:solidFill>
                <a:latin typeface="+mj-lt"/>
              </a:rPr>
              <a:t>Frequency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4" name="TextBox 33"/>
          <p:cNvSpPr txBox="1">
            <a:spLocks noChangeAspect="1"/>
          </p:cNvSpPr>
          <p:nvPr/>
        </p:nvSpPr>
        <p:spPr>
          <a:xfrm>
            <a:off x="450450" y="2825687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Intensity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35" name="Picture 34" descr="785sim paper no lab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73510" y="3352800"/>
            <a:ext cx="3583415" cy="1003266"/>
          </a:xfrm>
          <a:prstGeom prst="rect">
            <a:avLst/>
          </a:prstGeom>
        </p:spPr>
      </p:pic>
      <p:sp>
        <p:nvSpPr>
          <p:cNvPr id="36" name="TextBox 35"/>
          <p:cNvSpPr txBox="1">
            <a:spLocks noChangeAspect="1"/>
          </p:cNvSpPr>
          <p:nvPr/>
        </p:nvSpPr>
        <p:spPr>
          <a:xfrm>
            <a:off x="5726575" y="2825687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000" kern="0" dirty="0" smtClean="0">
                <a:solidFill>
                  <a:sysClr val="windowText" lastClr="000000"/>
                </a:solidFill>
                <a:latin typeface="+mj-lt"/>
              </a:rPr>
              <a:t>Intensity</a:t>
            </a:r>
            <a:endParaRPr lang="en-US" sz="2000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61425" y="4488358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0" lang="el-G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ω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0</a:t>
            </a:r>
            <a:endParaRPr kumimoji="0" lang="en-US" sz="20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42225" y="478149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0" lang="el-G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ω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0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–</a:t>
            </a:r>
            <a:r>
              <a:rPr lang="en-US" sz="2000" kern="0" dirty="0" smtClean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kumimoji="0" lang="el-G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ω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m</a:t>
            </a:r>
            <a:endParaRPr kumimoji="0" lang="en-US" sz="20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17001" y="4488358"/>
            <a:ext cx="1276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0" lang="el-G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ω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0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 –</a:t>
            </a:r>
            <a:r>
              <a:rPr kumimoji="0" lang="el-G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2</a:t>
            </a:r>
            <a:r>
              <a:rPr kumimoji="0" lang="el-G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ω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m</a:t>
            </a:r>
            <a:endParaRPr kumimoji="0" lang="en-US" sz="20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6256600" y="4335719"/>
            <a:ext cx="0" cy="5029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5456500" y="4341911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866325" y="4335719"/>
            <a:ext cx="0" cy="5029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151950" y="478149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0" lang="el-G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ω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0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+</a:t>
            </a:r>
            <a:r>
              <a:rPr lang="en-US" sz="2000" kern="0" dirty="0" smtClean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kumimoji="0" lang="el-G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ω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m</a:t>
            </a:r>
            <a:endParaRPr kumimoji="0" lang="en-US" sz="20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7056700" y="4341911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8656900" y="4341911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370275" y="4489787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0" lang="el-G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ω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0</a:t>
            </a:r>
            <a:endParaRPr kumimoji="0" lang="en-US" sz="20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flipH="1">
            <a:off x="1665550" y="4343340"/>
            <a:ext cx="0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029575" y="4486215"/>
            <a:ext cx="12668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0" lang="el-G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ω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0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 +</a:t>
            </a:r>
            <a:r>
              <a:rPr kumimoji="0" lang="el-G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2</a:t>
            </a:r>
            <a:r>
              <a:rPr kumimoji="0" lang="el-G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ω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m</a:t>
            </a:r>
            <a:endParaRPr kumimoji="0" lang="en-US" sz="20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124</Words>
  <Application>Microsoft Office PowerPoint</Application>
  <PresentationFormat>On-screen Show (4:3)</PresentationFormat>
  <Paragraphs>36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12</cp:revision>
  <dcterms:created xsi:type="dcterms:W3CDTF">2014-05-20T15:47:54Z</dcterms:created>
  <dcterms:modified xsi:type="dcterms:W3CDTF">2014-08-19T20:37:01Z</dcterms:modified>
</cp:coreProperties>
</file>