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7954963" cy="5029200"/>
  <p:notesSz cx="6858000" cy="9144000"/>
  <p:defaultTextStyle>
    <a:defPPr>
      <a:defRPr lang="en-US"/>
    </a:defPPr>
    <a:lvl1pPr marL="0" algn="l" defTabSz="36576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5760" algn="l" defTabSz="36576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31520" algn="l" defTabSz="36576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97280" algn="l" defTabSz="36576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63040" algn="l" defTabSz="36576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28800" algn="l" defTabSz="36576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194560" algn="l" defTabSz="36576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60320" algn="l" defTabSz="36576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26080" algn="l" defTabSz="36576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4">
          <p15:clr>
            <a:srgbClr val="A4A3A4"/>
          </p15:clr>
        </p15:guide>
        <p15:guide id="2" pos="25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00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34" autoAdjust="0"/>
    <p:restoredTop sz="97638" autoAdjust="0"/>
  </p:normalViewPr>
  <p:slideViewPr>
    <p:cSldViewPr snapToGrid="0" snapToObjects="1">
      <p:cViewPr>
        <p:scale>
          <a:sx n="66" d="100"/>
          <a:sy n="66" d="100"/>
        </p:scale>
        <p:origin x="1314" y="978"/>
      </p:cViewPr>
      <p:guideLst>
        <p:guide orient="horz" pos="1584"/>
        <p:guide pos="25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0CD7C-6A34-4229-9086-0E7231682A58}" type="datetimeFigureOut">
              <a:rPr lang="en-US" smtClean="0"/>
              <a:t>7/19/2014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685800"/>
            <a:ext cx="5422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717628-4B82-453C-8B08-A5E7D300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928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17628-4B82-453C-8B08-A5E7D300D0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458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17628-4B82-453C-8B08-A5E7D300D0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0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6622" y="1562316"/>
            <a:ext cx="6761719" cy="10780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3245" y="2849880"/>
            <a:ext cx="5568474" cy="12852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5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1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3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2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A3AB-E3C5-864F-9E6F-203BA4538035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0B371-072C-6745-878C-267A2E19D0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618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A3AB-E3C5-864F-9E6F-203BA4538035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0B371-072C-6745-878C-267A2E19D0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362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67348" y="201405"/>
            <a:ext cx="1789867" cy="42911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7748" y="201405"/>
            <a:ext cx="5237017" cy="42911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A3AB-E3C5-864F-9E6F-203BA4538035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0B371-072C-6745-878C-267A2E19D0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876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A3AB-E3C5-864F-9E6F-203BA4538035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0B371-072C-6745-878C-267A2E19D0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670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387" y="3231730"/>
            <a:ext cx="6761719" cy="99885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387" y="2131590"/>
            <a:ext cx="6761719" cy="1100138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57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A3AB-E3C5-864F-9E6F-203BA4538035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0B371-072C-6745-878C-267A2E19D0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514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7748" y="1173481"/>
            <a:ext cx="3513442" cy="331904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43773" y="1173481"/>
            <a:ext cx="3513442" cy="331904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A3AB-E3C5-864F-9E6F-203BA4538035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0B371-072C-6745-878C-267A2E19D0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05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7751" y="1125753"/>
            <a:ext cx="3514823" cy="469159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00" b="1"/>
            </a:lvl3pPr>
            <a:lvl4pPr marL="1097280" indent="0">
              <a:buNone/>
              <a:defRPr sz="1300" b="1"/>
            </a:lvl4pPr>
            <a:lvl5pPr marL="1463040" indent="0">
              <a:buNone/>
              <a:defRPr sz="1300" b="1"/>
            </a:lvl5pPr>
            <a:lvl6pPr marL="1828800" indent="0">
              <a:buNone/>
              <a:defRPr sz="1300" b="1"/>
            </a:lvl6pPr>
            <a:lvl7pPr marL="2194560" indent="0">
              <a:buNone/>
              <a:defRPr sz="1300" b="1"/>
            </a:lvl7pPr>
            <a:lvl8pPr marL="2560320" indent="0">
              <a:buNone/>
              <a:defRPr sz="1300" b="1"/>
            </a:lvl8pPr>
            <a:lvl9pPr marL="2926080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751" y="1594912"/>
            <a:ext cx="3514823" cy="2897611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41011" y="1125753"/>
            <a:ext cx="3516205" cy="469159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00" b="1"/>
            </a:lvl3pPr>
            <a:lvl4pPr marL="1097280" indent="0">
              <a:buNone/>
              <a:defRPr sz="1300" b="1"/>
            </a:lvl4pPr>
            <a:lvl5pPr marL="1463040" indent="0">
              <a:buNone/>
              <a:defRPr sz="1300" b="1"/>
            </a:lvl5pPr>
            <a:lvl6pPr marL="1828800" indent="0">
              <a:buNone/>
              <a:defRPr sz="1300" b="1"/>
            </a:lvl6pPr>
            <a:lvl7pPr marL="2194560" indent="0">
              <a:buNone/>
              <a:defRPr sz="1300" b="1"/>
            </a:lvl7pPr>
            <a:lvl8pPr marL="2560320" indent="0">
              <a:buNone/>
              <a:defRPr sz="1300" b="1"/>
            </a:lvl8pPr>
            <a:lvl9pPr marL="2926080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41011" y="1594912"/>
            <a:ext cx="3516205" cy="2897611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A3AB-E3C5-864F-9E6F-203BA4538035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0B371-072C-6745-878C-267A2E19D0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44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A3AB-E3C5-864F-9E6F-203BA4538035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0B371-072C-6745-878C-267A2E19D0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260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A3AB-E3C5-864F-9E6F-203BA4538035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0B371-072C-6745-878C-267A2E19D0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472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748" y="200236"/>
            <a:ext cx="2617128" cy="852170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0172" y="200241"/>
            <a:ext cx="4447045" cy="429228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7748" y="1052411"/>
            <a:ext cx="2617128" cy="3440113"/>
          </a:xfrm>
        </p:spPr>
        <p:txBody>
          <a:bodyPr/>
          <a:lstStyle>
            <a:lvl1pPr marL="0" indent="0">
              <a:buNone/>
              <a:defRPr sz="1100"/>
            </a:lvl1pPr>
            <a:lvl2pPr marL="365760" indent="0">
              <a:buNone/>
              <a:defRPr sz="1000"/>
            </a:lvl2pPr>
            <a:lvl3pPr marL="731520" indent="0">
              <a:buNone/>
              <a:defRPr sz="800"/>
            </a:lvl3pPr>
            <a:lvl4pPr marL="1097280" indent="0">
              <a:buNone/>
              <a:defRPr sz="700"/>
            </a:lvl4pPr>
            <a:lvl5pPr marL="1463040" indent="0">
              <a:buNone/>
              <a:defRPr sz="700"/>
            </a:lvl5pPr>
            <a:lvl6pPr marL="1828800" indent="0">
              <a:buNone/>
              <a:defRPr sz="700"/>
            </a:lvl6pPr>
            <a:lvl7pPr marL="2194560" indent="0">
              <a:buNone/>
              <a:defRPr sz="700"/>
            </a:lvl7pPr>
            <a:lvl8pPr marL="2560320" indent="0">
              <a:buNone/>
              <a:defRPr sz="700"/>
            </a:lvl8pPr>
            <a:lvl9pPr marL="2926080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A3AB-E3C5-864F-9E6F-203BA4538035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0B371-072C-6745-878C-267A2E19D0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992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9228" y="3520440"/>
            <a:ext cx="4772978" cy="41560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9228" y="449369"/>
            <a:ext cx="4772978" cy="3017520"/>
          </a:xfrm>
        </p:spPr>
        <p:txBody>
          <a:bodyPr/>
          <a:lstStyle>
            <a:lvl1pPr marL="0" indent="0">
              <a:buNone/>
              <a:defRPr sz="2600"/>
            </a:lvl1pPr>
            <a:lvl2pPr marL="365760" indent="0">
              <a:buNone/>
              <a:defRPr sz="2200"/>
            </a:lvl2pPr>
            <a:lvl3pPr marL="731520" indent="0">
              <a:buNone/>
              <a:defRPr sz="190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59228" y="3936051"/>
            <a:ext cx="4772978" cy="590233"/>
          </a:xfrm>
        </p:spPr>
        <p:txBody>
          <a:bodyPr/>
          <a:lstStyle>
            <a:lvl1pPr marL="0" indent="0">
              <a:buNone/>
              <a:defRPr sz="1100"/>
            </a:lvl1pPr>
            <a:lvl2pPr marL="365760" indent="0">
              <a:buNone/>
              <a:defRPr sz="1000"/>
            </a:lvl2pPr>
            <a:lvl3pPr marL="731520" indent="0">
              <a:buNone/>
              <a:defRPr sz="800"/>
            </a:lvl3pPr>
            <a:lvl4pPr marL="1097280" indent="0">
              <a:buNone/>
              <a:defRPr sz="700"/>
            </a:lvl4pPr>
            <a:lvl5pPr marL="1463040" indent="0">
              <a:buNone/>
              <a:defRPr sz="700"/>
            </a:lvl5pPr>
            <a:lvl6pPr marL="1828800" indent="0">
              <a:buNone/>
              <a:defRPr sz="700"/>
            </a:lvl6pPr>
            <a:lvl7pPr marL="2194560" indent="0">
              <a:buNone/>
              <a:defRPr sz="700"/>
            </a:lvl7pPr>
            <a:lvl8pPr marL="2560320" indent="0">
              <a:buNone/>
              <a:defRPr sz="700"/>
            </a:lvl8pPr>
            <a:lvl9pPr marL="2926080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A3AB-E3C5-864F-9E6F-203BA4538035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0B371-072C-6745-878C-267A2E19D0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512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7748" y="201401"/>
            <a:ext cx="7159467" cy="838200"/>
          </a:xfrm>
          <a:prstGeom prst="rect">
            <a:avLst/>
          </a:prstGeom>
        </p:spPr>
        <p:txBody>
          <a:bodyPr vert="horz" lIns="73152" tIns="36576" rIns="73152" bIns="3657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7748" y="1173481"/>
            <a:ext cx="7159467" cy="3319040"/>
          </a:xfrm>
          <a:prstGeom prst="rect">
            <a:avLst/>
          </a:prstGeom>
        </p:spPr>
        <p:txBody>
          <a:bodyPr vert="horz" lIns="73152" tIns="36576" rIns="73152" bIns="3657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7748" y="4661327"/>
            <a:ext cx="1856158" cy="267759"/>
          </a:xfrm>
          <a:prstGeom prst="rect">
            <a:avLst/>
          </a:prstGeom>
        </p:spPr>
        <p:txBody>
          <a:bodyPr vert="horz" lIns="73152" tIns="36576" rIns="73152" bIns="36576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3A3AB-E3C5-864F-9E6F-203BA4538035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17946" y="4661327"/>
            <a:ext cx="2519072" cy="267759"/>
          </a:xfrm>
          <a:prstGeom prst="rect">
            <a:avLst/>
          </a:prstGeom>
        </p:spPr>
        <p:txBody>
          <a:bodyPr vert="horz" lIns="73152" tIns="36576" rIns="73152" bIns="36576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01057" y="4661327"/>
            <a:ext cx="1856158" cy="267759"/>
          </a:xfrm>
          <a:prstGeom prst="rect">
            <a:avLst/>
          </a:prstGeom>
        </p:spPr>
        <p:txBody>
          <a:bodyPr vert="horz" lIns="73152" tIns="36576" rIns="73152" bIns="36576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0B371-072C-6745-878C-267A2E19D0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554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65760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365760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36576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36576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36576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36576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36576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36576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36576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36576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3657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3657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3657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3657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3657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3657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3657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3657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0" name="Straight Connector 459"/>
          <p:cNvCxnSpPr/>
          <p:nvPr/>
        </p:nvCxnSpPr>
        <p:spPr>
          <a:xfrm flipV="1">
            <a:off x="120112" y="2497667"/>
            <a:ext cx="1075267" cy="0"/>
          </a:xfrm>
          <a:prstGeom prst="line">
            <a:avLst/>
          </a:prstGeom>
          <a:ln w="381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61" name="Object 4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1668592"/>
              </p:ext>
            </p:extLst>
          </p:nvPr>
        </p:nvGraphicFramePr>
        <p:xfrm>
          <a:off x="1294860" y="2332567"/>
          <a:ext cx="2413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4" name="Equation" r:id="rId3" imgW="228240" imgH="319680" progId="Equation.3">
                  <p:embed/>
                </p:oleObj>
              </mc:Choice>
              <mc:Fallback>
                <p:oleObj name="Equation" r:id="rId3" imgW="228240" imgH="319680" progId="Equation.3">
                  <p:embed/>
                  <p:pic>
                    <p:nvPicPr>
                      <p:cNvPr id="0" name="Picture 2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4860" y="2332567"/>
                        <a:ext cx="2413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62" name="Straight Connector 461"/>
          <p:cNvCxnSpPr/>
          <p:nvPr/>
        </p:nvCxnSpPr>
        <p:spPr>
          <a:xfrm flipV="1">
            <a:off x="1059912" y="1820334"/>
            <a:ext cx="1075267" cy="0"/>
          </a:xfrm>
          <a:prstGeom prst="line">
            <a:avLst/>
          </a:prstGeom>
          <a:ln w="381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63" name="Object 4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2556646"/>
              </p:ext>
            </p:extLst>
          </p:nvPr>
        </p:nvGraphicFramePr>
        <p:xfrm>
          <a:off x="2209262" y="1655763"/>
          <a:ext cx="2921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5" name="Equation" r:id="rId5" imgW="283320" imgH="319680" progId="Equation.3">
                  <p:embed/>
                </p:oleObj>
              </mc:Choice>
              <mc:Fallback>
                <p:oleObj name="Equation" r:id="rId5" imgW="283320" imgH="319680" progId="Equation.3">
                  <p:embed/>
                  <p:pic>
                    <p:nvPicPr>
                      <p:cNvPr id="0" name="Picture 2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262" y="1655763"/>
                        <a:ext cx="2921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64" name="Straight Arrow Connector 463"/>
          <p:cNvCxnSpPr/>
          <p:nvPr/>
        </p:nvCxnSpPr>
        <p:spPr>
          <a:xfrm flipV="1">
            <a:off x="289438" y="160867"/>
            <a:ext cx="1060448" cy="2336800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5" name="Straight Arrow Connector 464"/>
          <p:cNvCxnSpPr/>
          <p:nvPr/>
        </p:nvCxnSpPr>
        <p:spPr>
          <a:xfrm>
            <a:off x="1390101" y="207963"/>
            <a:ext cx="575744" cy="1553104"/>
          </a:xfrm>
          <a:prstGeom prst="straightConnector1">
            <a:avLst/>
          </a:prstGeom>
          <a:ln w="38100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66" name="Object 4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2779877"/>
              </p:ext>
            </p:extLst>
          </p:nvPr>
        </p:nvGraphicFramePr>
        <p:xfrm>
          <a:off x="463007" y="1063625"/>
          <a:ext cx="3302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6" name="Equation" r:id="rId7" imgW="319680" imgH="329040" progId="Equation.3">
                  <p:embed/>
                </p:oleObj>
              </mc:Choice>
              <mc:Fallback>
                <p:oleObj name="Equation" r:id="rId7" imgW="319680" imgH="329040" progId="Equation.3">
                  <p:embed/>
                  <p:pic>
                    <p:nvPicPr>
                      <p:cNvPr id="0" name="Picture 2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007" y="1063625"/>
                        <a:ext cx="3302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7" name="Object 4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8666022"/>
              </p:ext>
            </p:extLst>
          </p:nvPr>
        </p:nvGraphicFramePr>
        <p:xfrm>
          <a:off x="1756819" y="831850"/>
          <a:ext cx="3175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7" name="Equation" r:id="rId9" imgW="301680" imgH="329040" progId="Equation.3">
                  <p:embed/>
                </p:oleObj>
              </mc:Choice>
              <mc:Fallback>
                <p:oleObj name="Equation" r:id="rId9" imgW="301680" imgH="329040" progId="Equation.3">
                  <p:embed/>
                  <p:pic>
                    <p:nvPicPr>
                      <p:cNvPr id="0" name="Picture 2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6819" y="831850"/>
                        <a:ext cx="3175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68" name="Straight Arrow Connector 467"/>
          <p:cNvCxnSpPr>
            <a:cxnSpLocks noChangeAspect="1"/>
          </p:cNvCxnSpPr>
          <p:nvPr/>
        </p:nvCxnSpPr>
        <p:spPr>
          <a:xfrm flipV="1">
            <a:off x="894852" y="1473194"/>
            <a:ext cx="460604" cy="1014980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69" name="Object 4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5017521"/>
              </p:ext>
            </p:extLst>
          </p:nvPr>
        </p:nvGraphicFramePr>
        <p:xfrm>
          <a:off x="729707" y="1814513"/>
          <a:ext cx="3810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8" name="Equation" r:id="rId11" imgW="365400" imgH="329040" progId="Equation.3">
                  <p:embed/>
                </p:oleObj>
              </mc:Choice>
              <mc:Fallback>
                <p:oleObj name="Equation" r:id="rId11" imgW="365400" imgH="329040" progId="Equation.3">
                  <p:embed/>
                  <p:pic>
                    <p:nvPicPr>
                      <p:cNvPr id="0" name="Picture 2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707" y="1814513"/>
                        <a:ext cx="3810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70" name="Straight Arrow Connector 469"/>
          <p:cNvCxnSpPr>
            <a:cxnSpLocks noChangeAspect="1"/>
          </p:cNvCxnSpPr>
          <p:nvPr/>
        </p:nvCxnSpPr>
        <p:spPr>
          <a:xfrm>
            <a:off x="1393801" y="1473194"/>
            <a:ext cx="101685" cy="274319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71" name="Object 4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2343977"/>
              </p:ext>
            </p:extLst>
          </p:nvPr>
        </p:nvGraphicFramePr>
        <p:xfrm>
          <a:off x="1452019" y="1355725"/>
          <a:ext cx="3302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9" name="Equation" r:id="rId13" imgW="319680" imgH="329040" progId="Equation.3">
                  <p:embed/>
                </p:oleObj>
              </mc:Choice>
              <mc:Fallback>
                <p:oleObj name="Equation" r:id="rId13" imgW="319680" imgH="329040" progId="Equation.3">
                  <p:embed/>
                  <p:pic>
                    <p:nvPicPr>
                      <p:cNvPr id="0" name="Picture 2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2019" y="1355725"/>
                        <a:ext cx="3302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2" name="TextBox 471"/>
          <p:cNvSpPr txBox="1"/>
          <p:nvPr/>
        </p:nvSpPr>
        <p:spPr>
          <a:xfrm>
            <a:off x="30660" y="-33874"/>
            <a:ext cx="466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(a)</a:t>
            </a:r>
            <a:endParaRPr lang="en-US" dirty="0">
              <a:latin typeface="Arial"/>
              <a:cs typeface="Arial"/>
            </a:endParaRPr>
          </a:p>
        </p:txBody>
      </p:sp>
      <p:cxnSp>
        <p:nvCxnSpPr>
          <p:cNvPr id="473" name="Straight Arrow Connector 472"/>
          <p:cNvCxnSpPr/>
          <p:nvPr/>
        </p:nvCxnSpPr>
        <p:spPr>
          <a:xfrm>
            <a:off x="3750673" y="835015"/>
            <a:ext cx="872057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4" name="Straight Arrow Connector 473"/>
          <p:cNvCxnSpPr/>
          <p:nvPr/>
        </p:nvCxnSpPr>
        <p:spPr>
          <a:xfrm>
            <a:off x="3750673" y="1584859"/>
            <a:ext cx="869017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5" name="Straight Arrow Connector 474"/>
          <p:cNvCxnSpPr/>
          <p:nvPr/>
        </p:nvCxnSpPr>
        <p:spPr>
          <a:xfrm>
            <a:off x="4631193" y="822858"/>
            <a:ext cx="8" cy="744389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6" name="Straight Arrow Connector 475"/>
          <p:cNvCxnSpPr/>
          <p:nvPr/>
        </p:nvCxnSpPr>
        <p:spPr>
          <a:xfrm>
            <a:off x="4648135" y="1578766"/>
            <a:ext cx="64008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7" name="Straight Connector 476"/>
          <p:cNvCxnSpPr>
            <a:cxnSpLocks noChangeAspect="1"/>
          </p:cNvCxnSpPr>
          <p:nvPr/>
        </p:nvCxnSpPr>
        <p:spPr>
          <a:xfrm flipH="1">
            <a:off x="5080442" y="1340123"/>
            <a:ext cx="475145" cy="469349"/>
          </a:xfrm>
          <a:prstGeom prst="line">
            <a:avLst/>
          </a:prstGeom>
          <a:ln w="38100" cmpd="dbl">
            <a:solidFill>
              <a:srgbClr val="8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8" name="Straight Arrow Connector 477"/>
          <p:cNvCxnSpPr/>
          <p:nvPr/>
        </p:nvCxnSpPr>
        <p:spPr>
          <a:xfrm>
            <a:off x="5333909" y="1578766"/>
            <a:ext cx="64008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9" name="Straight Connector 478"/>
          <p:cNvCxnSpPr>
            <a:cxnSpLocks noChangeAspect="1"/>
          </p:cNvCxnSpPr>
          <p:nvPr/>
        </p:nvCxnSpPr>
        <p:spPr>
          <a:xfrm>
            <a:off x="4385161" y="1343009"/>
            <a:ext cx="475145" cy="469349"/>
          </a:xfrm>
          <a:prstGeom prst="line">
            <a:avLst/>
          </a:prstGeom>
          <a:ln w="38100" cmpd="dbl">
            <a:solidFill>
              <a:srgbClr val="8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0" name="Straight Arrow Connector 479"/>
          <p:cNvCxnSpPr/>
          <p:nvPr/>
        </p:nvCxnSpPr>
        <p:spPr>
          <a:xfrm>
            <a:off x="3742206" y="2253726"/>
            <a:ext cx="1598482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1" name="Straight Arrow Connector 480"/>
          <p:cNvCxnSpPr/>
          <p:nvPr/>
        </p:nvCxnSpPr>
        <p:spPr>
          <a:xfrm>
            <a:off x="5316968" y="1584859"/>
            <a:ext cx="8" cy="679723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2" name="Straight Connector 481"/>
          <p:cNvCxnSpPr>
            <a:cxnSpLocks noChangeAspect="1"/>
          </p:cNvCxnSpPr>
          <p:nvPr/>
        </p:nvCxnSpPr>
        <p:spPr>
          <a:xfrm flipH="1">
            <a:off x="5101094" y="2019831"/>
            <a:ext cx="475145" cy="469349"/>
          </a:xfrm>
          <a:prstGeom prst="line">
            <a:avLst/>
          </a:prstGeom>
          <a:ln w="38100" cmpd="sng">
            <a:solidFill>
              <a:srgbClr val="8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3" name="Straight Connector 482"/>
          <p:cNvCxnSpPr>
            <a:cxnSpLocks noChangeAspect="1"/>
          </p:cNvCxnSpPr>
          <p:nvPr/>
        </p:nvCxnSpPr>
        <p:spPr>
          <a:xfrm>
            <a:off x="4398363" y="577829"/>
            <a:ext cx="475145" cy="469349"/>
          </a:xfrm>
          <a:prstGeom prst="line">
            <a:avLst/>
          </a:prstGeom>
          <a:ln w="38100" cmpd="sng">
            <a:solidFill>
              <a:srgbClr val="8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4" name="Straight Arrow Connector 483"/>
          <p:cNvCxnSpPr/>
          <p:nvPr/>
        </p:nvCxnSpPr>
        <p:spPr>
          <a:xfrm>
            <a:off x="3979242" y="831325"/>
            <a:ext cx="27432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5" name="Straight Arrow Connector 484"/>
          <p:cNvCxnSpPr/>
          <p:nvPr/>
        </p:nvCxnSpPr>
        <p:spPr>
          <a:xfrm>
            <a:off x="5576239" y="1577305"/>
            <a:ext cx="27432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6" name="Straight Arrow Connector 485"/>
          <p:cNvCxnSpPr/>
          <p:nvPr/>
        </p:nvCxnSpPr>
        <p:spPr>
          <a:xfrm>
            <a:off x="4013075" y="2255318"/>
            <a:ext cx="27432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7" name="Straight Arrow Connector 486"/>
          <p:cNvCxnSpPr/>
          <p:nvPr/>
        </p:nvCxnSpPr>
        <p:spPr>
          <a:xfrm>
            <a:off x="3979242" y="1584859"/>
            <a:ext cx="27432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8" name="Rectangle 487"/>
          <p:cNvSpPr/>
          <p:nvPr/>
        </p:nvSpPr>
        <p:spPr>
          <a:xfrm>
            <a:off x="6104401" y="1278459"/>
            <a:ext cx="905999" cy="5942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9" name="Rectangle 488"/>
          <p:cNvSpPr>
            <a:spLocks/>
          </p:cNvSpPr>
          <p:nvPr/>
        </p:nvSpPr>
        <p:spPr>
          <a:xfrm>
            <a:off x="5977403" y="1168398"/>
            <a:ext cx="156942" cy="821373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0" name="Rectangle 489"/>
          <p:cNvSpPr>
            <a:spLocks/>
          </p:cNvSpPr>
          <p:nvPr/>
        </p:nvSpPr>
        <p:spPr>
          <a:xfrm>
            <a:off x="7001862" y="1156123"/>
            <a:ext cx="156942" cy="821373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1" name="TextBox 490"/>
          <p:cNvSpPr txBox="1"/>
          <p:nvPr/>
        </p:nvSpPr>
        <p:spPr>
          <a:xfrm>
            <a:off x="2587583" y="-35972"/>
            <a:ext cx="466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(b)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92" name="TextBox 491"/>
          <p:cNvSpPr txBox="1"/>
          <p:nvPr/>
        </p:nvSpPr>
        <p:spPr>
          <a:xfrm>
            <a:off x="6247661" y="1394100"/>
            <a:ext cx="847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D</a:t>
            </a:r>
            <a:r>
              <a:rPr lang="en-US" baseline="-25000" dirty="0" smtClean="0">
                <a:latin typeface="Arial"/>
                <a:cs typeface="Arial"/>
              </a:rPr>
              <a:t>2</a:t>
            </a:r>
            <a:r>
              <a:rPr lang="en-US" dirty="0" smtClean="0">
                <a:latin typeface="Arial"/>
                <a:cs typeface="Arial"/>
              </a:rPr>
              <a:t> cell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93" name="TextBox 492"/>
          <p:cNvSpPr txBox="1"/>
          <p:nvPr/>
        </p:nvSpPr>
        <p:spPr>
          <a:xfrm>
            <a:off x="28660" y="2807733"/>
            <a:ext cx="45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(c)</a:t>
            </a:r>
            <a:endParaRPr lang="en-US" dirty="0">
              <a:latin typeface="Arial"/>
              <a:cs typeface="Arial"/>
            </a:endParaRPr>
          </a:p>
        </p:txBody>
      </p:sp>
      <p:grpSp>
        <p:nvGrpSpPr>
          <p:cNvPr id="494" name="Group 493"/>
          <p:cNvGrpSpPr>
            <a:grpSpLocks noChangeAspect="1"/>
          </p:cNvGrpSpPr>
          <p:nvPr/>
        </p:nvGrpSpPr>
        <p:grpSpPr>
          <a:xfrm>
            <a:off x="3382607" y="3148996"/>
            <a:ext cx="2564502" cy="1298258"/>
            <a:chOff x="2373313" y="3094618"/>
            <a:chExt cx="2925762" cy="1481138"/>
          </a:xfrm>
        </p:grpSpPr>
        <p:sp>
          <p:nvSpPr>
            <p:cNvPr id="495" name="Rectangle 494"/>
            <p:cNvSpPr/>
            <p:nvPr/>
          </p:nvSpPr>
          <p:spPr>
            <a:xfrm flipH="1">
              <a:off x="2479675" y="3320043"/>
              <a:ext cx="269875" cy="9350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96" name="Rectangle 495"/>
            <p:cNvSpPr/>
            <p:nvPr/>
          </p:nvSpPr>
          <p:spPr>
            <a:xfrm flipH="1">
              <a:off x="4700588" y="3462918"/>
              <a:ext cx="184150" cy="6397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97" name="Rectangle 496"/>
            <p:cNvSpPr/>
            <p:nvPr/>
          </p:nvSpPr>
          <p:spPr>
            <a:xfrm flipH="1">
              <a:off x="2373313" y="3899481"/>
              <a:ext cx="269875" cy="641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98" name="Rectangle 497"/>
            <p:cNvSpPr/>
            <p:nvPr/>
          </p:nvSpPr>
          <p:spPr>
            <a:xfrm flipH="1">
              <a:off x="4973638" y="3127956"/>
              <a:ext cx="269875" cy="6397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99" name="Rectangle 498"/>
            <p:cNvSpPr/>
            <p:nvPr/>
          </p:nvSpPr>
          <p:spPr>
            <a:xfrm flipH="1">
              <a:off x="4845050" y="3935993"/>
              <a:ext cx="269875" cy="6397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00" name="Rectangle 499"/>
            <p:cNvSpPr/>
            <p:nvPr/>
          </p:nvSpPr>
          <p:spPr>
            <a:xfrm flipH="1">
              <a:off x="4762500" y="3094618"/>
              <a:ext cx="536575" cy="8048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01" name="Rectangle 500"/>
            <p:cNvSpPr/>
            <p:nvPr/>
          </p:nvSpPr>
          <p:spPr>
            <a:xfrm flipH="1">
              <a:off x="2463800" y="3499431"/>
              <a:ext cx="268288" cy="5810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02" name="Rectangle 501"/>
            <p:cNvSpPr/>
            <p:nvPr/>
          </p:nvSpPr>
          <p:spPr>
            <a:xfrm flipH="1">
              <a:off x="2373313" y="3113668"/>
              <a:ext cx="304800" cy="8667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03" name="Rectangle 502"/>
            <p:cNvSpPr/>
            <p:nvPr/>
          </p:nvSpPr>
          <p:spPr>
            <a:xfrm flipH="1">
              <a:off x="2708275" y="3094618"/>
              <a:ext cx="2076450" cy="130492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04" name="Flowchart: Stored Data 188"/>
            <p:cNvSpPr/>
            <p:nvPr/>
          </p:nvSpPr>
          <p:spPr>
            <a:xfrm flipH="1">
              <a:off x="4639583" y="3155025"/>
              <a:ext cx="251627" cy="1183684"/>
            </a:xfrm>
            <a:prstGeom prst="flowChartOnlineStorage">
              <a:avLst/>
            </a:prstGeom>
            <a:solidFill>
              <a:srgbClr val="FF6600"/>
            </a:solidFill>
            <a:ln w="1270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05" name="Flowchart: Stored Data 18"/>
            <p:cNvSpPr/>
            <p:nvPr/>
          </p:nvSpPr>
          <p:spPr>
            <a:xfrm rot="10800000" flipH="1">
              <a:off x="2573851" y="3155025"/>
              <a:ext cx="251627" cy="1183685"/>
            </a:xfrm>
            <a:prstGeom prst="flowChartOnlineStorage">
              <a:avLst/>
            </a:prstGeom>
            <a:solidFill>
              <a:srgbClr val="FF6600"/>
            </a:solidFill>
            <a:ln w="1270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506" name="TextBox 505"/>
          <p:cNvSpPr txBox="1"/>
          <p:nvPr/>
        </p:nvSpPr>
        <p:spPr>
          <a:xfrm>
            <a:off x="4054778" y="4293621"/>
            <a:ext cx="975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D</a:t>
            </a:r>
            <a:r>
              <a:rPr lang="en-US" baseline="-25000" dirty="0" smtClean="0">
                <a:latin typeface="Arial"/>
                <a:cs typeface="Arial"/>
              </a:rPr>
              <a:t>2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filled </a:t>
            </a:r>
          </a:p>
          <a:p>
            <a:r>
              <a:rPr lang="en-US" dirty="0" smtClean="0">
                <a:latin typeface="Arial"/>
                <a:cs typeface="Arial"/>
              </a:rPr>
              <a:t>cavity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07" name="Rounded Rectangle 506"/>
          <p:cNvSpPr/>
          <p:nvPr/>
        </p:nvSpPr>
        <p:spPr>
          <a:xfrm>
            <a:off x="628781" y="3430869"/>
            <a:ext cx="838200" cy="558829"/>
          </a:xfrm>
          <a:prstGeom prst="roundRect">
            <a:avLst/>
          </a:prstGeom>
          <a:solidFill>
            <a:schemeClr val="accent3">
              <a:lumMod val="75000"/>
              <a:alpha val="3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TextBox 507"/>
          <p:cNvSpPr txBox="1"/>
          <p:nvPr/>
        </p:nvSpPr>
        <p:spPr>
          <a:xfrm>
            <a:off x="700664" y="3530397"/>
            <a:ext cx="762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pump</a:t>
            </a:r>
            <a:endParaRPr lang="en-US" dirty="0">
              <a:latin typeface="Arial"/>
              <a:cs typeface="Arial"/>
            </a:endParaRPr>
          </a:p>
        </p:txBody>
      </p:sp>
      <p:cxnSp>
        <p:nvCxnSpPr>
          <p:cNvPr id="509" name="Straight Arrow Connector 508"/>
          <p:cNvCxnSpPr/>
          <p:nvPr/>
        </p:nvCxnSpPr>
        <p:spPr>
          <a:xfrm>
            <a:off x="1466977" y="3723528"/>
            <a:ext cx="1024467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0" name="Straight Arrow Connector 509"/>
          <p:cNvCxnSpPr/>
          <p:nvPr/>
        </p:nvCxnSpPr>
        <p:spPr>
          <a:xfrm>
            <a:off x="1847956" y="3723528"/>
            <a:ext cx="27432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1" name="Straight Connector 510"/>
          <p:cNvCxnSpPr>
            <a:cxnSpLocks noChangeAspect="1"/>
          </p:cNvCxnSpPr>
          <p:nvPr/>
        </p:nvCxnSpPr>
        <p:spPr>
          <a:xfrm flipH="1">
            <a:off x="2287690" y="3481355"/>
            <a:ext cx="475145" cy="469349"/>
          </a:xfrm>
          <a:prstGeom prst="line">
            <a:avLst/>
          </a:prstGeom>
          <a:ln w="38100" cmpd="dbl">
            <a:solidFill>
              <a:srgbClr val="8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2" name="Rounded Rectangle 511"/>
          <p:cNvSpPr>
            <a:spLocks/>
          </p:cNvSpPr>
          <p:nvPr/>
        </p:nvSpPr>
        <p:spPr>
          <a:xfrm>
            <a:off x="617278" y="4268054"/>
            <a:ext cx="838200" cy="348515"/>
          </a:xfrm>
          <a:prstGeom prst="roundRect">
            <a:avLst/>
          </a:prstGeom>
          <a:solidFill>
            <a:schemeClr val="accent2">
              <a:lumMod val="75000"/>
              <a:alpha val="3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TextBox 512"/>
          <p:cNvSpPr txBox="1"/>
          <p:nvPr/>
        </p:nvSpPr>
        <p:spPr>
          <a:xfrm>
            <a:off x="684930" y="4257510"/>
            <a:ext cx="851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mixing</a:t>
            </a:r>
            <a:endParaRPr lang="en-US" dirty="0">
              <a:latin typeface="Arial"/>
              <a:cs typeface="Arial"/>
            </a:endParaRPr>
          </a:p>
        </p:txBody>
      </p:sp>
      <p:cxnSp>
        <p:nvCxnSpPr>
          <p:cNvPr id="514" name="Straight Arrow Connector 513"/>
          <p:cNvCxnSpPr/>
          <p:nvPr/>
        </p:nvCxnSpPr>
        <p:spPr>
          <a:xfrm flipV="1">
            <a:off x="1455478" y="4453836"/>
            <a:ext cx="1051816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5" name="Straight Arrow Connector 514"/>
          <p:cNvCxnSpPr/>
          <p:nvPr/>
        </p:nvCxnSpPr>
        <p:spPr>
          <a:xfrm>
            <a:off x="2510709" y="3753192"/>
            <a:ext cx="8" cy="698011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6" name="Straight Connector 515"/>
          <p:cNvCxnSpPr>
            <a:cxnSpLocks noChangeAspect="1"/>
          </p:cNvCxnSpPr>
          <p:nvPr/>
        </p:nvCxnSpPr>
        <p:spPr>
          <a:xfrm flipH="1">
            <a:off x="2287690" y="4223641"/>
            <a:ext cx="475145" cy="469349"/>
          </a:xfrm>
          <a:prstGeom prst="line">
            <a:avLst/>
          </a:prstGeom>
          <a:ln w="38100" cmpd="sng">
            <a:solidFill>
              <a:srgbClr val="8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7" name="Straight Arrow Connector 516"/>
          <p:cNvCxnSpPr/>
          <p:nvPr/>
        </p:nvCxnSpPr>
        <p:spPr>
          <a:xfrm>
            <a:off x="1774218" y="4458976"/>
            <a:ext cx="27432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8" name="Straight Arrow Connector 517"/>
          <p:cNvCxnSpPr/>
          <p:nvPr/>
        </p:nvCxnSpPr>
        <p:spPr>
          <a:xfrm>
            <a:off x="2533779" y="3728787"/>
            <a:ext cx="1024467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9" name="Straight Arrow Connector 518"/>
          <p:cNvCxnSpPr/>
          <p:nvPr/>
        </p:nvCxnSpPr>
        <p:spPr>
          <a:xfrm>
            <a:off x="2897824" y="3728787"/>
            <a:ext cx="27432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0" name="Rounded Rectangle 519"/>
          <p:cNvSpPr/>
          <p:nvPr/>
        </p:nvSpPr>
        <p:spPr>
          <a:xfrm>
            <a:off x="6864443" y="3434353"/>
            <a:ext cx="838200" cy="558829"/>
          </a:xfrm>
          <a:prstGeom prst="roundRect">
            <a:avLst/>
          </a:prstGeom>
          <a:solidFill>
            <a:schemeClr val="accent3">
              <a:lumMod val="75000"/>
              <a:alpha val="3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TextBox 520"/>
          <p:cNvSpPr txBox="1"/>
          <p:nvPr/>
        </p:nvSpPr>
        <p:spPr>
          <a:xfrm>
            <a:off x="6923628" y="3542348"/>
            <a:ext cx="89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Stokes</a:t>
            </a:r>
            <a:endParaRPr lang="en-US" dirty="0">
              <a:latin typeface="Arial"/>
              <a:cs typeface="Arial"/>
            </a:endParaRPr>
          </a:p>
        </p:txBody>
      </p:sp>
      <p:cxnSp>
        <p:nvCxnSpPr>
          <p:cNvPr id="522" name="Straight Arrow Connector 521"/>
          <p:cNvCxnSpPr/>
          <p:nvPr/>
        </p:nvCxnSpPr>
        <p:spPr>
          <a:xfrm>
            <a:off x="5594432" y="3715064"/>
            <a:ext cx="128016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3" name="Straight Arrow Connector 522"/>
          <p:cNvCxnSpPr/>
          <p:nvPr/>
        </p:nvCxnSpPr>
        <p:spPr>
          <a:xfrm flipH="1">
            <a:off x="6373316" y="3715064"/>
            <a:ext cx="27432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4" name="Right Arrow 523"/>
          <p:cNvSpPr/>
          <p:nvPr/>
        </p:nvSpPr>
        <p:spPr>
          <a:xfrm>
            <a:off x="7171503" y="1481661"/>
            <a:ext cx="241357" cy="182569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5" name="TextBox 524"/>
          <p:cNvSpPr txBox="1"/>
          <p:nvPr/>
        </p:nvSpPr>
        <p:spPr>
          <a:xfrm>
            <a:off x="7280508" y="1261015"/>
            <a:ext cx="7551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THz </a:t>
            </a:r>
          </a:p>
          <a:p>
            <a:r>
              <a:rPr lang="en-US" sz="1600" dirty="0" smtClean="0">
                <a:latin typeface="Arial"/>
                <a:cs typeface="Arial"/>
              </a:rPr>
              <a:t>output</a:t>
            </a:r>
            <a:endParaRPr lang="en-US" sz="1600" dirty="0">
              <a:latin typeface="Arial"/>
              <a:cs typeface="Arial"/>
            </a:endParaRPr>
          </a:p>
        </p:txBody>
      </p:sp>
      <p:cxnSp>
        <p:nvCxnSpPr>
          <p:cNvPr id="526" name="Straight Connector 525"/>
          <p:cNvCxnSpPr>
            <a:cxnSpLocks noChangeAspect="1"/>
          </p:cNvCxnSpPr>
          <p:nvPr/>
        </p:nvCxnSpPr>
        <p:spPr>
          <a:xfrm>
            <a:off x="6000509" y="3485212"/>
            <a:ext cx="475145" cy="469349"/>
          </a:xfrm>
          <a:prstGeom prst="line">
            <a:avLst/>
          </a:prstGeom>
          <a:ln w="38100" cmpd="dbl">
            <a:solidFill>
              <a:srgbClr val="8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8" name="TextBox 527"/>
          <p:cNvSpPr txBox="1"/>
          <p:nvPr/>
        </p:nvSpPr>
        <p:spPr>
          <a:xfrm>
            <a:off x="5926175" y="4167483"/>
            <a:ext cx="7551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THz </a:t>
            </a:r>
          </a:p>
          <a:p>
            <a:r>
              <a:rPr lang="en-US" sz="1600" dirty="0" smtClean="0">
                <a:latin typeface="Arial"/>
                <a:cs typeface="Arial"/>
              </a:rPr>
              <a:t>output</a:t>
            </a:r>
            <a:endParaRPr lang="en-US" sz="1600" dirty="0">
              <a:latin typeface="Arial"/>
              <a:cs typeface="Arial"/>
            </a:endParaRPr>
          </a:p>
        </p:txBody>
      </p:sp>
      <p:cxnSp>
        <p:nvCxnSpPr>
          <p:cNvPr id="529" name="Straight Arrow Connector 528"/>
          <p:cNvCxnSpPr/>
          <p:nvPr/>
        </p:nvCxnSpPr>
        <p:spPr>
          <a:xfrm>
            <a:off x="3753539" y="3459813"/>
            <a:ext cx="1626684" cy="0"/>
          </a:xfrm>
          <a:prstGeom prst="straightConnector1">
            <a:avLst/>
          </a:prstGeom>
          <a:ln w="76200" cmpd="sng">
            <a:solidFill>
              <a:srgbClr val="0000FF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0" name="Straight Arrow Connector 529"/>
          <p:cNvCxnSpPr/>
          <p:nvPr/>
        </p:nvCxnSpPr>
        <p:spPr>
          <a:xfrm>
            <a:off x="3752591" y="3959171"/>
            <a:ext cx="1627632" cy="0"/>
          </a:xfrm>
          <a:prstGeom prst="straightConnector1">
            <a:avLst/>
          </a:prstGeom>
          <a:ln w="76200" cmpd="sng">
            <a:solidFill>
              <a:srgbClr val="FF66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1" name="TextBox 530"/>
          <p:cNvSpPr txBox="1"/>
          <p:nvPr/>
        </p:nvSpPr>
        <p:spPr>
          <a:xfrm>
            <a:off x="4273376" y="3116333"/>
            <a:ext cx="697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pump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532" name="TextBox 531"/>
          <p:cNvSpPr txBox="1"/>
          <p:nvPr/>
        </p:nvSpPr>
        <p:spPr>
          <a:xfrm>
            <a:off x="4214136" y="3607287"/>
            <a:ext cx="8119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Stokes</a:t>
            </a:r>
            <a:endParaRPr lang="en-US" sz="1600" dirty="0">
              <a:latin typeface="Arial"/>
              <a:cs typeface="Arial"/>
            </a:endParaRPr>
          </a:p>
        </p:txBody>
      </p:sp>
      <p:cxnSp>
        <p:nvCxnSpPr>
          <p:cNvPr id="533" name="Straight Connector 532"/>
          <p:cNvCxnSpPr/>
          <p:nvPr/>
        </p:nvCxnSpPr>
        <p:spPr>
          <a:xfrm>
            <a:off x="2603486" y="0"/>
            <a:ext cx="0" cy="2802467"/>
          </a:xfrm>
          <a:prstGeom prst="line">
            <a:avLst/>
          </a:prstGeom>
          <a:ln w="12700" cmpd="sng">
            <a:solidFill>
              <a:srgbClr val="0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4" name="Straight Connector 533"/>
          <p:cNvCxnSpPr/>
          <p:nvPr/>
        </p:nvCxnSpPr>
        <p:spPr>
          <a:xfrm flipH="1">
            <a:off x="5260" y="2802467"/>
            <a:ext cx="7944939" cy="0"/>
          </a:xfrm>
          <a:prstGeom prst="line">
            <a:avLst/>
          </a:prstGeom>
          <a:ln w="12700" cmpd="sng">
            <a:solidFill>
              <a:srgbClr val="0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5" name="Rounded Rectangle 534"/>
          <p:cNvSpPr/>
          <p:nvPr/>
        </p:nvSpPr>
        <p:spPr>
          <a:xfrm>
            <a:off x="2912473" y="530199"/>
            <a:ext cx="838200" cy="558829"/>
          </a:xfrm>
          <a:prstGeom prst="roundRect">
            <a:avLst/>
          </a:prstGeom>
          <a:solidFill>
            <a:schemeClr val="accent3">
              <a:lumMod val="75000"/>
              <a:alpha val="3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6" name="TextBox 535"/>
          <p:cNvSpPr txBox="1"/>
          <p:nvPr/>
        </p:nvSpPr>
        <p:spPr>
          <a:xfrm>
            <a:off x="2992823" y="621260"/>
            <a:ext cx="762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pump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37" name="Rounded Rectangle 536"/>
          <p:cNvSpPr/>
          <p:nvPr/>
        </p:nvSpPr>
        <p:spPr>
          <a:xfrm>
            <a:off x="2912473" y="1300674"/>
            <a:ext cx="838200" cy="558829"/>
          </a:xfrm>
          <a:prstGeom prst="roundRect">
            <a:avLst/>
          </a:prstGeom>
          <a:solidFill>
            <a:schemeClr val="accent3">
              <a:lumMod val="75000"/>
              <a:alpha val="3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8" name="TextBox 537"/>
          <p:cNvSpPr txBox="1"/>
          <p:nvPr/>
        </p:nvSpPr>
        <p:spPr>
          <a:xfrm>
            <a:off x="2954724" y="1400202"/>
            <a:ext cx="89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Stokes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39" name="Rounded Rectangle 538"/>
          <p:cNvSpPr>
            <a:spLocks/>
          </p:cNvSpPr>
          <p:nvPr/>
        </p:nvSpPr>
        <p:spPr>
          <a:xfrm>
            <a:off x="2909494" y="2062168"/>
            <a:ext cx="838200" cy="348515"/>
          </a:xfrm>
          <a:prstGeom prst="roundRect">
            <a:avLst/>
          </a:prstGeom>
          <a:solidFill>
            <a:schemeClr val="accent2">
              <a:lumMod val="75000"/>
              <a:alpha val="3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0" name="TextBox 539"/>
          <p:cNvSpPr txBox="1"/>
          <p:nvPr/>
        </p:nvSpPr>
        <p:spPr>
          <a:xfrm>
            <a:off x="2951745" y="2051624"/>
            <a:ext cx="851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mixing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41" name="Bent Arrow 540"/>
          <p:cNvSpPr/>
          <p:nvPr/>
        </p:nvSpPr>
        <p:spPr>
          <a:xfrm rot="5400000">
            <a:off x="5781629" y="3625288"/>
            <a:ext cx="422354" cy="744087"/>
          </a:xfrm>
          <a:prstGeom prst="bent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86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roup 82"/>
          <p:cNvGrpSpPr/>
          <p:nvPr/>
        </p:nvGrpSpPr>
        <p:grpSpPr>
          <a:xfrm>
            <a:off x="1456162" y="-504753"/>
            <a:ext cx="5639215" cy="6250095"/>
            <a:chOff x="3276600" y="655320"/>
            <a:chExt cx="5639215" cy="6250095"/>
          </a:xfrm>
        </p:grpSpPr>
        <p:graphicFrame>
          <p:nvGraphicFramePr>
            <p:cNvPr id="84" name="Object 3"/>
            <p:cNvGraphicFramePr>
              <a:graphicFrameLocks noChangeAspect="1"/>
            </p:cNvGraphicFramePr>
            <p:nvPr/>
          </p:nvGraphicFramePr>
          <p:xfrm>
            <a:off x="8122065" y="4203490"/>
            <a:ext cx="793750" cy="933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62" name="Equation" r:id="rId4" imgW="215640" imgH="253800" progId="Equation.3">
                    <p:embed/>
                  </p:oleObj>
                </mc:Choice>
                <mc:Fallback>
                  <p:oleObj name="Equation" r:id="rId4" imgW="215640" imgH="25380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22065" y="4203490"/>
                          <a:ext cx="793750" cy="9334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85" name="Straight Connector 84"/>
            <p:cNvCxnSpPr/>
            <p:nvPr/>
          </p:nvCxnSpPr>
          <p:spPr>
            <a:xfrm>
              <a:off x="6177663" y="4678491"/>
              <a:ext cx="1737360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cxnSp>
          <p:nvCxnSpPr>
            <p:cNvPr id="86" name="Straight Connector 85"/>
            <p:cNvCxnSpPr/>
            <p:nvPr/>
          </p:nvCxnSpPr>
          <p:spPr>
            <a:xfrm>
              <a:off x="3276600" y="6443414"/>
              <a:ext cx="1737360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graphicFrame>
          <p:nvGraphicFramePr>
            <p:cNvPr id="87" name="Object 86"/>
            <p:cNvGraphicFramePr>
              <a:graphicFrameLocks noChangeAspect="1"/>
            </p:cNvGraphicFramePr>
            <p:nvPr/>
          </p:nvGraphicFramePr>
          <p:xfrm>
            <a:off x="5248035" y="5971965"/>
            <a:ext cx="793750" cy="933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63" name="Equation" r:id="rId6" imgW="215640" imgH="253800" progId="Equation.3">
                    <p:embed/>
                  </p:oleObj>
                </mc:Choice>
                <mc:Fallback>
                  <p:oleObj name="Equation" r:id="rId6" imgW="215640" imgH="25380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48035" y="5971965"/>
                          <a:ext cx="793750" cy="9334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88" name="Straight Arrow Connector 87"/>
            <p:cNvCxnSpPr>
              <a:cxnSpLocks noChangeAspect="1"/>
            </p:cNvCxnSpPr>
            <p:nvPr/>
          </p:nvCxnSpPr>
          <p:spPr>
            <a:xfrm rot="16200000" flipV="1">
              <a:off x="5068402" y="1989649"/>
              <a:ext cx="4000434" cy="1407560"/>
            </a:xfrm>
            <a:prstGeom prst="straightConnector1">
              <a:avLst/>
            </a:prstGeom>
            <a:noFill/>
            <a:ln w="107950" cap="rnd" cmpd="sng" algn="ctr">
              <a:solidFill>
                <a:srgbClr val="0000FF"/>
              </a:solidFill>
              <a:prstDash val="solid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89" name="Straight Arrow Connector 88"/>
            <p:cNvCxnSpPr>
              <a:cxnSpLocks noChangeAspect="1"/>
            </p:cNvCxnSpPr>
            <p:nvPr/>
          </p:nvCxnSpPr>
          <p:spPr>
            <a:xfrm rot="5400000">
              <a:off x="1929064" y="2115225"/>
              <a:ext cx="5767429" cy="2847620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/>
              </a:solidFill>
              <a:prstDash val="solid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/>
            </a:sp3d>
          </p:spPr>
        </p:cxnSp>
        <p:cxnSp>
          <p:nvCxnSpPr>
            <p:cNvPr id="90" name="Straight Arrow Connector 89"/>
            <p:cNvCxnSpPr>
              <a:cxnSpLocks noChangeAspect="1"/>
            </p:cNvCxnSpPr>
            <p:nvPr/>
          </p:nvCxnSpPr>
          <p:spPr>
            <a:xfrm flipH="1" flipV="1">
              <a:off x="6068660" y="3631394"/>
              <a:ext cx="379446" cy="1078407"/>
            </a:xfrm>
            <a:prstGeom prst="straightConnector1">
              <a:avLst/>
            </a:prstGeom>
            <a:noFill/>
            <a:ln w="107950" cap="rnd" cmpd="sng" algn="ctr">
              <a:solidFill>
                <a:srgbClr val="FF00FF"/>
              </a:solidFill>
              <a:prstDash val="sysDash"/>
              <a:headEnd type="arrow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91" name="Straight Arrow Connector 90"/>
            <p:cNvCxnSpPr>
              <a:cxnSpLocks noChangeAspect="1"/>
            </p:cNvCxnSpPr>
            <p:nvPr/>
          </p:nvCxnSpPr>
          <p:spPr>
            <a:xfrm flipH="1">
              <a:off x="4590249" y="3657149"/>
              <a:ext cx="1371600" cy="2743200"/>
            </a:xfrm>
            <a:prstGeom prst="straightConnector1">
              <a:avLst/>
            </a:prstGeom>
            <a:noFill/>
            <a:ln w="107950" cap="rnd" cmpd="sng" algn="ctr">
              <a:solidFill>
                <a:srgbClr val="00FF00"/>
              </a:solidFill>
              <a:prstDash val="solid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</p:grpSp>
      <p:sp>
        <p:nvSpPr>
          <p:cNvPr id="93" name="TextBox 92"/>
          <p:cNvSpPr txBox="1"/>
          <p:nvPr/>
        </p:nvSpPr>
        <p:spPr>
          <a:xfrm>
            <a:off x="1596978" y="1319779"/>
            <a:ext cx="10560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rgbClr val="FF0000"/>
                </a:solidFill>
              </a:rPr>
              <a:t>E</a:t>
            </a:r>
            <a:r>
              <a:rPr lang="en-US" sz="7200" b="1" baseline="-25000" dirty="0" smtClean="0">
                <a:solidFill>
                  <a:srgbClr val="FF0000"/>
                </a:solidFill>
              </a:rPr>
              <a:t>p</a:t>
            </a:r>
            <a:endParaRPr lang="en-US" sz="7200" b="1" baseline="-25000" dirty="0">
              <a:solidFill>
                <a:srgbClr val="FF0000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423927" y="513550"/>
            <a:ext cx="10560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rgbClr val="0000FF"/>
                </a:solidFill>
              </a:rPr>
              <a:t>E</a:t>
            </a:r>
            <a:r>
              <a:rPr lang="en-US" sz="7200" b="1" baseline="-25000" dirty="0" smtClean="0">
                <a:solidFill>
                  <a:srgbClr val="0000FF"/>
                </a:solidFill>
              </a:rPr>
              <a:t>S</a:t>
            </a:r>
            <a:endParaRPr lang="en-US" sz="7200" b="1" baseline="-25000" dirty="0">
              <a:solidFill>
                <a:srgbClr val="0000FF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3300708" y="3572926"/>
            <a:ext cx="15072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err="1" smtClean="0">
                <a:solidFill>
                  <a:srgbClr val="00FF00"/>
                </a:solidFill>
              </a:rPr>
              <a:t>E</a:t>
            </a:r>
            <a:r>
              <a:rPr lang="en-US" sz="7200" b="1" baseline="-25000" dirty="0" err="1" smtClean="0">
                <a:solidFill>
                  <a:srgbClr val="00FF00"/>
                </a:solidFill>
              </a:rPr>
              <a:t>m</a:t>
            </a:r>
            <a:endParaRPr lang="en-US" sz="7200" b="1" baseline="-25000" dirty="0">
              <a:solidFill>
                <a:srgbClr val="00FF00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652009" y="1340807"/>
            <a:ext cx="19708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err="1" smtClean="0">
                <a:solidFill>
                  <a:srgbClr val="FF00FF"/>
                </a:solidFill>
              </a:rPr>
              <a:t>E</a:t>
            </a:r>
            <a:r>
              <a:rPr lang="en-US" sz="7200" b="1" baseline="-25000" dirty="0" err="1" smtClean="0">
                <a:solidFill>
                  <a:srgbClr val="FF00FF"/>
                </a:solidFill>
              </a:rPr>
              <a:t>THz</a:t>
            </a:r>
            <a:endParaRPr lang="en-US" sz="7200" b="1" baseline="-25000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86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Arrow Connector 21"/>
          <p:cNvCxnSpPr/>
          <p:nvPr/>
        </p:nvCxnSpPr>
        <p:spPr>
          <a:xfrm>
            <a:off x="-939188" y="3009779"/>
            <a:ext cx="1598482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9" name="Group 98"/>
          <p:cNvGrpSpPr/>
          <p:nvPr/>
        </p:nvGrpSpPr>
        <p:grpSpPr>
          <a:xfrm>
            <a:off x="-1775623" y="1274368"/>
            <a:ext cx="838200" cy="558829"/>
            <a:chOff x="-1768921" y="1274368"/>
            <a:chExt cx="838200" cy="558829"/>
          </a:xfrm>
        </p:grpSpPr>
        <p:sp>
          <p:nvSpPr>
            <p:cNvPr id="36" name="Rounded Rectangle 35"/>
            <p:cNvSpPr/>
            <p:nvPr/>
          </p:nvSpPr>
          <p:spPr>
            <a:xfrm>
              <a:off x="-1768921" y="1274368"/>
              <a:ext cx="838200" cy="558829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-1763611" y="1353727"/>
              <a:ext cx="8275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+mj-lt"/>
                  <a:cs typeface="Arial"/>
                </a:rPr>
                <a:t>Pump</a:t>
              </a:r>
              <a:endParaRPr lang="en-US" sz="2000" dirty="0">
                <a:solidFill>
                  <a:schemeClr val="bg1"/>
                </a:solidFill>
                <a:latin typeface="+mj-lt"/>
                <a:cs typeface="Arial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-1782163" y="2037716"/>
            <a:ext cx="859980" cy="558829"/>
            <a:chOff x="-1787685" y="2044843"/>
            <a:chExt cx="859980" cy="558829"/>
          </a:xfrm>
        </p:grpSpPr>
        <p:sp>
          <p:nvSpPr>
            <p:cNvPr id="38" name="Rounded Rectangle 37"/>
            <p:cNvSpPr/>
            <p:nvPr/>
          </p:nvSpPr>
          <p:spPr>
            <a:xfrm>
              <a:off x="-1776795" y="2044843"/>
              <a:ext cx="838200" cy="558829"/>
            </a:xfrm>
            <a:prstGeom prst="round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-1787685" y="2124202"/>
              <a:ext cx="8599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+mj-lt"/>
                  <a:cs typeface="Arial"/>
                </a:rPr>
                <a:t>Stokes</a:t>
              </a:r>
              <a:endParaRPr lang="en-US" sz="2000" dirty="0">
                <a:solidFill>
                  <a:schemeClr val="bg1"/>
                </a:solidFill>
                <a:latin typeface="+mj-lt"/>
                <a:cs typeface="Arial"/>
              </a:endParaRPr>
            </a:p>
          </p:txBody>
        </p:sp>
      </p:grpSp>
      <p:cxnSp>
        <p:nvCxnSpPr>
          <p:cNvPr id="15" name="Straight Arrow Connector 14"/>
          <p:cNvCxnSpPr/>
          <p:nvPr/>
        </p:nvCxnSpPr>
        <p:spPr>
          <a:xfrm>
            <a:off x="-939188" y="1579184"/>
            <a:ext cx="872057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-50201" y="1567027"/>
            <a:ext cx="8" cy="744389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-932419" y="2317130"/>
            <a:ext cx="228600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cxnSpLocks noChangeAspect="1"/>
          </p:cNvCxnSpPr>
          <p:nvPr/>
        </p:nvCxnSpPr>
        <p:spPr>
          <a:xfrm>
            <a:off x="-274065" y="2092892"/>
            <a:ext cx="475145" cy="469349"/>
          </a:xfrm>
          <a:prstGeom prst="line">
            <a:avLst/>
          </a:prstGeom>
          <a:ln w="117475" cmpd="dbl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35574" y="2329028"/>
            <a:ext cx="8" cy="679723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 noChangeAspect="1"/>
          </p:cNvCxnSpPr>
          <p:nvPr/>
        </p:nvCxnSpPr>
        <p:spPr>
          <a:xfrm flipH="1">
            <a:off x="424463" y="2822725"/>
            <a:ext cx="475145" cy="469349"/>
          </a:xfrm>
          <a:prstGeom prst="line">
            <a:avLst/>
          </a:prstGeom>
          <a:ln w="117475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 noChangeAspect="1"/>
          </p:cNvCxnSpPr>
          <p:nvPr/>
        </p:nvCxnSpPr>
        <p:spPr>
          <a:xfrm>
            <a:off x="-244927" y="1321998"/>
            <a:ext cx="475145" cy="469349"/>
          </a:xfrm>
          <a:prstGeom prst="line">
            <a:avLst/>
          </a:prstGeom>
          <a:ln w="117475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-725965" y="1575494"/>
            <a:ext cx="27432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894845" y="2317130"/>
            <a:ext cx="27432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-725965" y="3009779"/>
            <a:ext cx="27432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-725965" y="2317130"/>
            <a:ext cx="27432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427077" y="2022628"/>
            <a:ext cx="905999" cy="5942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>
            <a:spLocks/>
          </p:cNvSpPr>
          <p:nvPr/>
        </p:nvSpPr>
        <p:spPr>
          <a:xfrm>
            <a:off x="1296009" y="1912567"/>
            <a:ext cx="156942" cy="821373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>
            <a:spLocks/>
          </p:cNvSpPr>
          <p:nvPr/>
        </p:nvSpPr>
        <p:spPr>
          <a:xfrm>
            <a:off x="2320468" y="1900292"/>
            <a:ext cx="156942" cy="821373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459128" y="2119687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  <a:cs typeface="Arial"/>
              </a:rPr>
              <a:t>D</a:t>
            </a:r>
            <a:r>
              <a:rPr lang="en-US" sz="2000" baseline="-25000" dirty="0" smtClean="0">
                <a:solidFill>
                  <a:schemeClr val="bg1"/>
                </a:solidFill>
                <a:latin typeface="+mj-lt"/>
                <a:cs typeface="Arial"/>
              </a:rPr>
              <a:t>2</a:t>
            </a:r>
            <a:r>
              <a:rPr lang="en-US" sz="2000" dirty="0" smtClean="0">
                <a:solidFill>
                  <a:schemeClr val="bg1"/>
                </a:solidFill>
                <a:latin typeface="+mj-lt"/>
                <a:cs typeface="Arial"/>
              </a:rPr>
              <a:t> cell</a:t>
            </a:r>
            <a:endParaRPr lang="en-US" sz="200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2520589" y="2135686"/>
            <a:ext cx="489311" cy="370683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932001" y="1967084"/>
            <a:ext cx="9316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+mj-lt"/>
                <a:cs typeface="Arial"/>
              </a:rPr>
              <a:t>THz </a:t>
            </a:r>
          </a:p>
          <a:p>
            <a:pPr algn="ctr"/>
            <a:r>
              <a:rPr lang="en-US" sz="2000" dirty="0" smtClean="0">
                <a:latin typeface="+mj-lt"/>
                <a:cs typeface="Arial"/>
              </a:rPr>
              <a:t>Output</a:t>
            </a:r>
            <a:endParaRPr lang="en-US" sz="2000" dirty="0">
              <a:latin typeface="+mj-lt"/>
              <a:cs typeface="Arial"/>
            </a:endParaRPr>
          </a:p>
        </p:txBody>
      </p:sp>
      <p:grpSp>
        <p:nvGrpSpPr>
          <p:cNvPr id="42" name="Group 41"/>
          <p:cNvGrpSpPr>
            <a:grpSpLocks noChangeAspect="1"/>
          </p:cNvGrpSpPr>
          <p:nvPr/>
        </p:nvGrpSpPr>
        <p:grpSpPr>
          <a:xfrm>
            <a:off x="8238719" y="1517504"/>
            <a:ext cx="2564502" cy="1298259"/>
            <a:chOff x="2373313" y="3094617"/>
            <a:chExt cx="2925762" cy="1481139"/>
          </a:xfrm>
        </p:grpSpPr>
        <p:sp>
          <p:nvSpPr>
            <p:cNvPr id="43" name="Rectangle 42"/>
            <p:cNvSpPr/>
            <p:nvPr/>
          </p:nvSpPr>
          <p:spPr>
            <a:xfrm flipH="1">
              <a:off x="2479675" y="3320043"/>
              <a:ext cx="269875" cy="9350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 flipH="1">
              <a:off x="4700588" y="3462918"/>
              <a:ext cx="184150" cy="6397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 flipH="1">
              <a:off x="2373313" y="3899481"/>
              <a:ext cx="269875" cy="641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 flipH="1">
              <a:off x="4973638" y="3127956"/>
              <a:ext cx="269875" cy="6397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 flipH="1">
              <a:off x="4845050" y="3935993"/>
              <a:ext cx="269875" cy="6397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 flipH="1">
              <a:off x="4762500" y="3094618"/>
              <a:ext cx="536575" cy="8048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 flipH="1">
              <a:off x="2463800" y="3499431"/>
              <a:ext cx="268288" cy="5810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 flipH="1">
              <a:off x="2373313" y="3113668"/>
              <a:ext cx="304800" cy="8667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 flipH="1">
              <a:off x="2708275" y="3094617"/>
              <a:ext cx="2076450" cy="13049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Flowchart: Stored Data 188"/>
            <p:cNvSpPr/>
            <p:nvPr/>
          </p:nvSpPr>
          <p:spPr>
            <a:xfrm flipH="1">
              <a:off x="4639583" y="3155238"/>
              <a:ext cx="251627" cy="1183683"/>
            </a:xfrm>
            <a:prstGeom prst="flowChartOnlineStorag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Flowchart: Stored Data 18"/>
            <p:cNvSpPr/>
            <p:nvPr/>
          </p:nvSpPr>
          <p:spPr>
            <a:xfrm rot="10800000" flipH="1">
              <a:off x="2573850" y="3155237"/>
              <a:ext cx="251627" cy="1183685"/>
            </a:xfrm>
            <a:prstGeom prst="flowChartOnlineStorag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8532320" y="2662129"/>
            <a:ext cx="18005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+mj-lt"/>
                <a:cs typeface="Arial"/>
              </a:rPr>
              <a:t>D</a:t>
            </a:r>
            <a:r>
              <a:rPr lang="en-US" sz="2800" baseline="-25000" dirty="0" smtClean="0">
                <a:latin typeface="+mj-lt"/>
                <a:cs typeface="Arial"/>
              </a:rPr>
              <a:t>2</a:t>
            </a:r>
            <a:r>
              <a:rPr lang="en-US" sz="2800" dirty="0" smtClean="0">
                <a:latin typeface="+mj-lt"/>
                <a:cs typeface="Arial"/>
              </a:rPr>
              <a:t>-Filled </a:t>
            </a:r>
            <a:endParaRPr lang="en-US" sz="2800" dirty="0">
              <a:latin typeface="+mj-lt"/>
              <a:cs typeface="Arial"/>
            </a:endParaRPr>
          </a:p>
          <a:p>
            <a:pPr algn="ctr"/>
            <a:r>
              <a:rPr lang="en-US" sz="2800" dirty="0" smtClean="0">
                <a:latin typeface="+mj-lt"/>
                <a:cs typeface="Arial"/>
              </a:rPr>
              <a:t>Cavity</a:t>
            </a:r>
            <a:endParaRPr lang="en-US" sz="2800" dirty="0">
              <a:latin typeface="+mj-lt"/>
              <a:cs typeface="Arial"/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6323088" y="2092143"/>
            <a:ext cx="210312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6671961" y="2092143"/>
            <a:ext cx="27432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6321115" y="2798919"/>
            <a:ext cx="1051816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7366821" y="2098051"/>
            <a:ext cx="8" cy="698011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cxnSpLocks noChangeAspect="1"/>
          </p:cNvCxnSpPr>
          <p:nvPr/>
        </p:nvCxnSpPr>
        <p:spPr>
          <a:xfrm flipH="1">
            <a:off x="7172380" y="2598226"/>
            <a:ext cx="475145" cy="469349"/>
          </a:xfrm>
          <a:prstGeom prst="line">
            <a:avLst/>
          </a:prstGeom>
          <a:ln w="117475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6671961" y="2798919"/>
            <a:ext cx="27432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7753936" y="2092143"/>
            <a:ext cx="27432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10450544" y="2092143"/>
            <a:ext cx="128016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11345540" y="2092143"/>
            <a:ext cx="27432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cxnSpLocks noChangeAspect="1"/>
          </p:cNvCxnSpPr>
          <p:nvPr/>
        </p:nvCxnSpPr>
        <p:spPr>
          <a:xfrm>
            <a:off x="10856621" y="1853720"/>
            <a:ext cx="475145" cy="469349"/>
          </a:xfrm>
          <a:prstGeom prst="line">
            <a:avLst/>
          </a:prstGeom>
          <a:ln w="117475" cmpd="dbl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0717367" y="2535991"/>
            <a:ext cx="9316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+mj-lt"/>
                <a:cs typeface="Arial"/>
              </a:rPr>
              <a:t>THz </a:t>
            </a:r>
          </a:p>
          <a:p>
            <a:pPr algn="ctr"/>
            <a:r>
              <a:rPr lang="en-US" sz="2000" dirty="0">
                <a:latin typeface="+mj-lt"/>
                <a:cs typeface="Arial"/>
              </a:rPr>
              <a:t>O</a:t>
            </a:r>
            <a:r>
              <a:rPr lang="en-US" sz="2000" dirty="0" smtClean="0">
                <a:latin typeface="+mj-lt"/>
                <a:cs typeface="Arial"/>
              </a:rPr>
              <a:t>utput</a:t>
            </a:r>
            <a:endParaRPr lang="en-US" sz="2000" dirty="0">
              <a:latin typeface="+mj-lt"/>
              <a:cs typeface="Arial"/>
            </a:endParaRPr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8609177" y="1828321"/>
            <a:ext cx="1626684" cy="0"/>
          </a:xfrm>
          <a:prstGeom prst="straightConnector1">
            <a:avLst/>
          </a:prstGeom>
          <a:ln w="76200" cmpd="sng">
            <a:solidFill>
              <a:srgbClr val="FF0000"/>
            </a:solidFill>
            <a:headEnd type="arrow"/>
            <a:tailEnd type="arrow"/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8608703" y="2327679"/>
            <a:ext cx="1627632" cy="0"/>
          </a:xfrm>
          <a:prstGeom prst="straightConnector1">
            <a:avLst/>
          </a:prstGeom>
          <a:ln w="76200" cmpd="sng">
            <a:solidFill>
              <a:srgbClr val="0000FF"/>
            </a:solidFill>
            <a:headEnd type="arrow"/>
            <a:tailEnd type="arrow"/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9026417" y="1437216"/>
            <a:ext cx="7922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+mj-lt"/>
                <a:cs typeface="Arial"/>
              </a:rPr>
              <a:t>Pump</a:t>
            </a:r>
            <a:endParaRPr lang="en-US" sz="2000" dirty="0">
              <a:latin typeface="+mj-lt"/>
              <a:cs typeface="Arial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992530" y="2328220"/>
            <a:ext cx="859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  <a:cs typeface="Arial"/>
              </a:rPr>
              <a:t>Stokes</a:t>
            </a:r>
            <a:endParaRPr lang="en-US" sz="2000" dirty="0">
              <a:latin typeface="+mj-lt"/>
              <a:cs typeface="Arial"/>
            </a:endParaRPr>
          </a:p>
        </p:txBody>
      </p:sp>
      <p:sp>
        <p:nvSpPr>
          <p:cNvPr id="78" name="Bent Arrow 77"/>
          <p:cNvSpPr/>
          <p:nvPr/>
        </p:nvSpPr>
        <p:spPr>
          <a:xfrm rot="5400000">
            <a:off x="10637741" y="1993796"/>
            <a:ext cx="422354" cy="744087"/>
          </a:xfrm>
          <a:prstGeom prst="bent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 flipV="1">
            <a:off x="3976007" y="802130"/>
            <a:ext cx="1" cy="2834640"/>
          </a:xfrm>
          <a:prstGeom prst="line">
            <a:avLst/>
          </a:prstGeom>
          <a:ln w="4762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>
            <a:spLocks noChangeAspect="1"/>
          </p:cNvSpPr>
          <p:nvPr/>
        </p:nvSpPr>
        <p:spPr>
          <a:xfrm>
            <a:off x="-3049267" y="1044734"/>
            <a:ext cx="685800" cy="584775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3200" dirty="0" smtClean="0"/>
              <a:t>a</a:t>
            </a:r>
            <a:endParaRPr lang="en-US" sz="3200" baseline="-25000" dirty="0">
              <a:solidFill>
                <a:srgbClr val="006C31"/>
              </a:solidFill>
            </a:endParaRPr>
          </a:p>
        </p:txBody>
      </p:sp>
      <p:sp>
        <p:nvSpPr>
          <p:cNvPr id="81" name="TextBox 80"/>
          <p:cNvSpPr txBox="1">
            <a:spLocks noChangeAspect="1"/>
          </p:cNvSpPr>
          <p:nvPr/>
        </p:nvSpPr>
        <p:spPr>
          <a:xfrm>
            <a:off x="4304920" y="1044734"/>
            <a:ext cx="685800" cy="584775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3200" dirty="0" smtClean="0"/>
              <a:t>b</a:t>
            </a:r>
            <a:endParaRPr lang="en-US" sz="3200" baseline="-25000" dirty="0">
              <a:solidFill>
                <a:srgbClr val="006C31"/>
              </a:solidFill>
            </a:endParaRPr>
          </a:p>
        </p:txBody>
      </p:sp>
      <p:grpSp>
        <p:nvGrpSpPr>
          <p:cNvPr id="98" name="Group 97"/>
          <p:cNvGrpSpPr/>
          <p:nvPr/>
        </p:nvGrpSpPr>
        <p:grpSpPr>
          <a:xfrm>
            <a:off x="-2007171" y="2758718"/>
            <a:ext cx="1069748" cy="502123"/>
            <a:chOff x="-1857625" y="2801065"/>
            <a:chExt cx="1069748" cy="502123"/>
          </a:xfrm>
        </p:grpSpPr>
        <p:sp>
          <p:nvSpPr>
            <p:cNvPr id="40" name="Rounded Rectangle 39"/>
            <p:cNvSpPr>
              <a:spLocks/>
            </p:cNvSpPr>
            <p:nvPr/>
          </p:nvSpPr>
          <p:spPr>
            <a:xfrm>
              <a:off x="-1857625" y="2801065"/>
              <a:ext cx="1069748" cy="502123"/>
            </a:xfrm>
            <a:prstGeom prst="roundRect">
              <a:avLst/>
            </a:prstGeom>
            <a:solidFill>
              <a:srgbClr val="00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-1766943" y="2852071"/>
              <a:ext cx="8883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+mj-lt"/>
                  <a:cs typeface="Arial"/>
                </a:rPr>
                <a:t>Mixing</a:t>
              </a:r>
              <a:endParaRPr lang="en-US" sz="2000" dirty="0">
                <a:latin typeface="+mj-lt"/>
                <a:cs typeface="Arial"/>
              </a:endParaRPr>
            </a:p>
          </p:txBody>
        </p:sp>
      </p:grpSp>
      <p:cxnSp>
        <p:nvCxnSpPr>
          <p:cNvPr id="19" name="Straight Connector 18"/>
          <p:cNvCxnSpPr>
            <a:cxnSpLocks noChangeAspect="1"/>
          </p:cNvCxnSpPr>
          <p:nvPr/>
        </p:nvCxnSpPr>
        <p:spPr>
          <a:xfrm flipH="1">
            <a:off x="402168" y="2084292"/>
            <a:ext cx="475145" cy="469349"/>
          </a:xfrm>
          <a:prstGeom prst="line">
            <a:avLst/>
          </a:prstGeom>
          <a:ln w="117475" cmpd="dbl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>
            <a:off x="165575" y="2317130"/>
            <a:ext cx="27432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1" name="Group 100"/>
          <p:cNvGrpSpPr/>
          <p:nvPr/>
        </p:nvGrpSpPr>
        <p:grpSpPr>
          <a:xfrm>
            <a:off x="5487904" y="1812729"/>
            <a:ext cx="838200" cy="558829"/>
            <a:chOff x="-1768921" y="1274368"/>
            <a:chExt cx="838200" cy="558829"/>
          </a:xfrm>
        </p:grpSpPr>
        <p:sp>
          <p:nvSpPr>
            <p:cNvPr id="102" name="Rounded Rectangle 101"/>
            <p:cNvSpPr/>
            <p:nvPr/>
          </p:nvSpPr>
          <p:spPr>
            <a:xfrm>
              <a:off x="-1768921" y="1274368"/>
              <a:ext cx="838200" cy="558829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-1763611" y="1353727"/>
              <a:ext cx="8275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+mj-lt"/>
                  <a:cs typeface="Arial"/>
                </a:rPr>
                <a:t>Pump</a:t>
              </a:r>
              <a:endParaRPr lang="en-US" sz="2000" dirty="0">
                <a:solidFill>
                  <a:schemeClr val="bg1"/>
                </a:solidFill>
                <a:latin typeface="+mj-lt"/>
                <a:cs typeface="Arial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11698775" y="1807328"/>
            <a:ext cx="859980" cy="558829"/>
            <a:chOff x="-1787685" y="2044843"/>
            <a:chExt cx="859980" cy="558829"/>
          </a:xfrm>
        </p:grpSpPr>
        <p:sp>
          <p:nvSpPr>
            <p:cNvPr id="105" name="Rounded Rectangle 104"/>
            <p:cNvSpPr/>
            <p:nvPr/>
          </p:nvSpPr>
          <p:spPr>
            <a:xfrm>
              <a:off x="-1776795" y="2044843"/>
              <a:ext cx="838200" cy="558829"/>
            </a:xfrm>
            <a:prstGeom prst="round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-1787685" y="2124202"/>
              <a:ext cx="8599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+mj-lt"/>
                  <a:cs typeface="Arial"/>
                </a:rPr>
                <a:t>Stokes</a:t>
              </a:r>
              <a:endParaRPr lang="en-US" sz="2000" dirty="0">
                <a:solidFill>
                  <a:schemeClr val="bg1"/>
                </a:solidFill>
                <a:latin typeface="+mj-lt"/>
                <a:cs typeface="Arial"/>
              </a:endParaRP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5265881" y="2547858"/>
            <a:ext cx="1069748" cy="502123"/>
            <a:chOff x="-1857625" y="2801065"/>
            <a:chExt cx="1069748" cy="502123"/>
          </a:xfrm>
        </p:grpSpPr>
        <p:sp>
          <p:nvSpPr>
            <p:cNvPr id="108" name="Rounded Rectangle 107"/>
            <p:cNvSpPr>
              <a:spLocks/>
            </p:cNvSpPr>
            <p:nvPr/>
          </p:nvSpPr>
          <p:spPr>
            <a:xfrm>
              <a:off x="-1857625" y="2801065"/>
              <a:ext cx="1069748" cy="502123"/>
            </a:xfrm>
            <a:prstGeom prst="roundRect">
              <a:avLst/>
            </a:prstGeom>
            <a:solidFill>
              <a:srgbClr val="00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-1766943" y="2852071"/>
              <a:ext cx="8883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+mj-lt"/>
                  <a:cs typeface="Arial"/>
                </a:rPr>
                <a:t>Mixing</a:t>
              </a:r>
              <a:endParaRPr lang="en-US" sz="2000" dirty="0">
                <a:latin typeface="+mj-lt"/>
                <a:cs typeface="Arial"/>
              </a:endParaRPr>
            </a:p>
          </p:txBody>
        </p:sp>
      </p:grpSp>
      <p:cxnSp>
        <p:nvCxnSpPr>
          <p:cNvPr id="59" name="Straight Connector 58"/>
          <p:cNvCxnSpPr>
            <a:cxnSpLocks noChangeAspect="1"/>
          </p:cNvCxnSpPr>
          <p:nvPr/>
        </p:nvCxnSpPr>
        <p:spPr>
          <a:xfrm flipH="1">
            <a:off x="7134277" y="1878438"/>
            <a:ext cx="475145" cy="469349"/>
          </a:xfrm>
          <a:prstGeom prst="line">
            <a:avLst/>
          </a:prstGeom>
          <a:ln w="117475" cmpd="dbl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786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9035</TotalTime>
  <Words>50</Words>
  <Application>Microsoft Office PowerPoint</Application>
  <PresentationFormat>Custom</PresentationFormat>
  <Paragraphs>41</Paragraphs>
  <Slides>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Office Theme</vt:lpstr>
      <vt:lpstr>Equation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Deniz Yavuz</dc:creator>
  <cp:lastModifiedBy>Patron</cp:lastModifiedBy>
  <cp:revision>61</cp:revision>
  <cp:lastPrinted>2012-08-02T03:47:17Z</cp:lastPrinted>
  <dcterms:created xsi:type="dcterms:W3CDTF">2012-08-01T21:13:49Z</dcterms:created>
  <dcterms:modified xsi:type="dcterms:W3CDTF">2014-07-19T15:15:57Z</dcterms:modified>
</cp:coreProperties>
</file>