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E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3" autoAdjust="0"/>
    <p:restoredTop sz="94660"/>
  </p:normalViewPr>
  <p:slideViewPr>
    <p:cSldViewPr>
      <p:cViewPr varScale="1">
        <p:scale>
          <a:sx n="82" d="100"/>
          <a:sy n="82" d="100"/>
        </p:scale>
        <p:origin x="-19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F0709-9CCE-4747-9E5B-DE203F8C910C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E835B-479A-4D62-83EB-442902FA3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-889576" y="304800"/>
            <a:ext cx="10643176" cy="6400800"/>
            <a:chOff x="-889576" y="304800"/>
            <a:chExt cx="10643176" cy="6400800"/>
          </a:xfrm>
        </p:grpSpPr>
        <p:pic>
          <p:nvPicPr>
            <p:cNvPr id="4" name="Picture 3" descr="dopple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4645" y="1130299"/>
              <a:ext cx="7294709" cy="45212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916100" y="5599250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0</a:t>
              </a:r>
              <a:endParaRPr lang="en-US" sz="3200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2525" y="6120825"/>
              <a:ext cx="6172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Two-Photon Detuning, </a:t>
              </a:r>
              <a:r>
                <a:rPr lang="el-GR" sz="3200" dirty="0" smtClean="0"/>
                <a:t>ν</a:t>
              </a:r>
              <a:r>
                <a:rPr lang="en-US" sz="3200" dirty="0" smtClean="0"/>
                <a:t>-</a:t>
              </a:r>
              <a:r>
                <a:rPr lang="el-GR" sz="3200" dirty="0" smtClean="0"/>
                <a:t>ν</a:t>
              </a:r>
              <a:r>
                <a:rPr lang="en-US" sz="3200" baseline="-25000" dirty="0" smtClean="0"/>
                <a:t>R</a:t>
              </a:r>
              <a:r>
                <a:rPr lang="en-US" sz="3200" dirty="0" smtClean="0"/>
                <a:t> </a:t>
              </a:r>
              <a:endParaRPr lang="en-US" sz="3200" baseline="-25000" dirty="0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3683288" y="3098512"/>
              <a:ext cx="6172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Effective Raman Gain</a:t>
              </a:r>
              <a:endParaRPr lang="en-US" sz="3200" baseline="-25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1244887"/>
              <a:ext cx="381000" cy="381000"/>
            </a:xfrm>
            <a:prstGeom prst="rect">
              <a:avLst/>
            </a:prstGeom>
            <a:solidFill>
              <a:srgbClr val="030E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48400" y="1244887"/>
              <a:ext cx="384048" cy="381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09800" y="1143000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dirty="0" smtClean="0"/>
                <a:t>77 K</a:t>
              </a:r>
              <a:endParaRPr lang="en-US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29400" y="1143000"/>
              <a:ext cx="1219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dirty="0" smtClean="0"/>
                <a:t>300 K</a:t>
              </a:r>
              <a:endParaRPr lang="en-US" sz="32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914400" y="1330125"/>
              <a:ext cx="365760" cy="0"/>
            </a:xfrm>
            <a:prstGeom prst="line">
              <a:avLst/>
            </a:prstGeom>
            <a:ln w="34925">
              <a:solidFill>
                <a:srgbClr val="030E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914400" y="3505200"/>
              <a:ext cx="365760" cy="0"/>
            </a:xfrm>
            <a:prstGeom prst="line">
              <a:avLst/>
            </a:prstGeom>
            <a:ln w="34925">
              <a:solidFill>
                <a:srgbClr val="030E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7848600" y="3452150"/>
              <a:ext cx="365760" cy="0"/>
            </a:xfrm>
            <a:prstGeom prst="line">
              <a:avLst/>
            </a:prstGeom>
            <a:ln w="349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7848600" y="4530525"/>
              <a:ext cx="365760" cy="0"/>
            </a:xfrm>
            <a:prstGeom prst="line">
              <a:avLst/>
            </a:prstGeom>
            <a:ln w="349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-152400" y="1033750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rgbClr val="030EEB"/>
                  </a:solidFill>
                </a:rPr>
                <a:t>C</a:t>
              </a:r>
              <a:r>
                <a:rPr lang="en-US" sz="3200" baseline="-25000" dirty="0" err="1" smtClean="0">
                  <a:solidFill>
                    <a:srgbClr val="030EEB"/>
                  </a:solidFill>
                </a:rPr>
                <a:t>max</a:t>
              </a:r>
              <a:endParaRPr lang="en-US" sz="3200" baseline="-25000" dirty="0">
                <a:solidFill>
                  <a:srgbClr val="030EEB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-609600" y="3218475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030EEB"/>
                  </a:solidFill>
                </a:rPr>
                <a:t>½ </a:t>
              </a:r>
              <a:r>
                <a:rPr lang="en-US" sz="3200" dirty="0" err="1" smtClean="0">
                  <a:solidFill>
                    <a:srgbClr val="030EEB"/>
                  </a:solidFill>
                </a:rPr>
                <a:t>C</a:t>
              </a:r>
              <a:r>
                <a:rPr lang="en-US" sz="3200" baseline="-25000" dirty="0" err="1" smtClean="0">
                  <a:solidFill>
                    <a:srgbClr val="030EEB"/>
                  </a:solidFill>
                </a:rPr>
                <a:t>max</a:t>
              </a:r>
              <a:endParaRPr lang="en-US" sz="3200" baseline="-25000" dirty="0">
                <a:solidFill>
                  <a:srgbClr val="030EEB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924800" y="4238975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FF0000"/>
                  </a:solidFill>
                </a:rPr>
                <a:t>½ </a:t>
              </a:r>
              <a:r>
                <a:rPr lang="en-US" sz="3200" dirty="0" err="1" smtClean="0">
                  <a:solidFill>
                    <a:srgbClr val="FF0000"/>
                  </a:solidFill>
                </a:rPr>
                <a:t>H</a:t>
              </a:r>
              <a:r>
                <a:rPr lang="en-US" sz="3200" baseline="-25000" dirty="0" err="1" smtClean="0">
                  <a:solidFill>
                    <a:srgbClr val="FF0000"/>
                  </a:solidFill>
                </a:rPr>
                <a:t>max</a:t>
              </a:r>
              <a:endParaRPr lang="en-US" sz="32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772400" y="3158925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>
                  <a:solidFill>
                    <a:srgbClr val="FF0000"/>
                  </a:solidFill>
                </a:rPr>
                <a:t>H</a:t>
              </a:r>
              <a:r>
                <a:rPr lang="en-US" sz="3200" baseline="-25000" dirty="0" err="1" smtClean="0">
                  <a:solidFill>
                    <a:srgbClr val="FF0000"/>
                  </a:solidFill>
                </a:rPr>
                <a:t>max</a:t>
              </a:r>
              <a:endParaRPr lang="en-US" sz="32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914400" y="1143000"/>
              <a:ext cx="0" cy="4495800"/>
            </a:xfrm>
            <a:prstGeom prst="line">
              <a:avLst/>
            </a:prstGeom>
            <a:ln w="34925">
              <a:solidFill>
                <a:srgbClr val="030E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229600" y="1143000"/>
              <a:ext cx="0" cy="4495800"/>
            </a:xfrm>
            <a:prstGeom prst="line">
              <a:avLst/>
            </a:prstGeom>
            <a:ln w="349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5878975" y="4530525"/>
              <a:ext cx="822960" cy="0"/>
            </a:xfrm>
            <a:prstGeom prst="straightConnector1">
              <a:avLst/>
            </a:prstGeom>
            <a:ln w="53975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2412165" y="4525700"/>
              <a:ext cx="822960" cy="0"/>
            </a:xfrm>
            <a:prstGeom prst="straightConnector1">
              <a:avLst/>
            </a:prstGeom>
            <a:ln w="53975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3021765" y="3505200"/>
              <a:ext cx="822960" cy="0"/>
            </a:xfrm>
            <a:prstGeom prst="straightConnector1">
              <a:avLst/>
            </a:prstGeom>
            <a:ln w="53975">
              <a:solidFill>
                <a:srgbClr val="030EEB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5257800" y="3505200"/>
              <a:ext cx="822960" cy="0"/>
            </a:xfrm>
            <a:prstGeom prst="straightConnector1">
              <a:avLst/>
            </a:prstGeom>
            <a:ln w="53975">
              <a:solidFill>
                <a:srgbClr val="030EE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098875" y="321365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3200" dirty="0" smtClean="0">
                  <a:solidFill>
                    <a:srgbClr val="030EEB"/>
                  </a:solidFill>
                </a:rPr>
                <a:t>Δν</a:t>
              </a:r>
              <a:r>
                <a:rPr lang="en-US" sz="3200" baseline="-25000" dirty="0" smtClean="0">
                  <a:solidFill>
                    <a:srgbClr val="030EEB"/>
                  </a:solidFill>
                </a:rPr>
                <a:t>D</a:t>
              </a:r>
              <a:endParaRPr lang="en-US" sz="3200" baseline="-25000" dirty="0">
                <a:solidFill>
                  <a:srgbClr val="030EEB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511725" y="423730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3200" dirty="0" smtClean="0">
                  <a:solidFill>
                    <a:srgbClr val="FF0000"/>
                  </a:solidFill>
                </a:rPr>
                <a:t>Δν</a:t>
              </a:r>
              <a:r>
                <a:rPr lang="en-US" sz="3200" baseline="-25000" dirty="0" smtClean="0">
                  <a:solidFill>
                    <a:srgbClr val="FF0000"/>
                  </a:solidFill>
                </a:rPr>
                <a:t>D</a:t>
              </a:r>
              <a:endParaRPr lang="en-US" sz="32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667000" y="3276600"/>
              <a:ext cx="762000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aseline="30000" dirty="0" smtClean="0">
                  <a:solidFill>
                    <a:srgbClr val="030EEB"/>
                  </a:solidFill>
                </a:rPr>
                <a:t>C</a:t>
              </a:r>
              <a:endParaRPr lang="en-US" sz="3200" baseline="30000" dirty="0">
                <a:solidFill>
                  <a:srgbClr val="030EEB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086600" y="4301925"/>
              <a:ext cx="762000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aseline="30000" dirty="0" smtClean="0">
                  <a:solidFill>
                    <a:srgbClr val="FF0000"/>
                  </a:solidFill>
                </a:rPr>
                <a:t>H</a:t>
              </a:r>
              <a:endParaRPr lang="en-US" sz="3200" baseline="30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153" descr="doppler.jpg"/>
          <p:cNvPicPr>
            <a:picLocks noChangeAspect="1"/>
          </p:cNvPicPr>
          <p:nvPr/>
        </p:nvPicPr>
        <p:blipFill>
          <a:blip r:embed="rId2" cstate="print"/>
          <a:srcRect t="1941"/>
          <a:stretch>
            <a:fillRect/>
          </a:stretch>
        </p:blipFill>
        <p:spPr>
          <a:xfrm>
            <a:off x="6195950" y="1143000"/>
            <a:ext cx="7286501" cy="4449945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-7086600" y="304800"/>
            <a:ext cx="10643176" cy="6400800"/>
            <a:chOff x="-7086600" y="304800"/>
            <a:chExt cx="10643176" cy="6400800"/>
          </a:xfrm>
        </p:grpSpPr>
        <p:grpSp>
          <p:nvGrpSpPr>
            <p:cNvPr id="2" name="Group 32"/>
            <p:cNvGrpSpPr/>
            <p:nvPr/>
          </p:nvGrpSpPr>
          <p:grpSpPr>
            <a:xfrm>
              <a:off x="-7086600" y="304800"/>
              <a:ext cx="10643176" cy="6400800"/>
              <a:chOff x="-889576" y="304800"/>
              <a:chExt cx="10643176" cy="6400800"/>
            </a:xfrm>
          </p:grpSpPr>
          <p:pic>
            <p:nvPicPr>
              <p:cNvPr id="4" name="Picture 3" descr="doppler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924645" y="1130299"/>
                <a:ext cx="7294709" cy="452120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916100" y="55992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0</a:t>
                </a:r>
                <a:endParaRPr lang="en-US" sz="3200" baseline="-250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482525" y="6120825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Two-Photon Detuning, </a:t>
                </a:r>
                <a:r>
                  <a:rPr lang="el-GR" sz="3200" dirty="0" smtClean="0"/>
                  <a:t>ν</a:t>
                </a:r>
                <a:r>
                  <a:rPr lang="en-US" sz="3200" dirty="0" smtClean="0"/>
                  <a:t>-</a:t>
                </a:r>
                <a:r>
                  <a:rPr lang="el-GR" sz="3200" dirty="0" smtClean="0"/>
                  <a:t>ν</a:t>
                </a:r>
                <a:r>
                  <a:rPr lang="en-US" sz="3200" baseline="-25000" dirty="0" smtClean="0"/>
                  <a:t>R</a:t>
                </a:r>
                <a:r>
                  <a:rPr lang="en-US" sz="3200" dirty="0" smtClean="0"/>
                  <a:t> </a:t>
                </a:r>
                <a:endParaRPr lang="en-US" sz="3200" baseline="-250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-3683288" y="3098512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Effective Raman Gain</a:t>
                </a:r>
                <a:endParaRPr lang="en-US" sz="3200" baseline="-250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828800" y="1244887"/>
                <a:ext cx="381000" cy="381000"/>
              </a:xfrm>
              <a:prstGeom prst="rect">
                <a:avLst/>
              </a:prstGeom>
              <a:solidFill>
                <a:srgbClr val="030E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248400" y="1244887"/>
                <a:ext cx="384048" cy="381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209800" y="1143000"/>
                <a:ext cx="990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77 K</a:t>
                </a:r>
                <a:endParaRPr lang="en-US" sz="3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629400" y="1143000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300 K</a:t>
                </a:r>
                <a:endParaRPr lang="en-US" sz="3200" dirty="0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>
                <a:off x="914400" y="1330125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914400" y="3505200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7848600" y="3452150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7848600" y="4530525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-152400" y="10337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-609600" y="32184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030EEB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924800" y="42389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FF0000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772400" y="315892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914400" y="1143000"/>
                <a:ext cx="0" cy="449580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8229600" y="1143000"/>
                <a:ext cx="0" cy="449580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5878975" y="4530525"/>
                <a:ext cx="822960" cy="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>
                <a:off x="2412165" y="4525700"/>
                <a:ext cx="822960" cy="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H="1">
                <a:off x="3021765" y="3505200"/>
                <a:ext cx="822960" cy="0"/>
              </a:xfrm>
              <a:prstGeom prst="straightConnector1">
                <a:avLst/>
              </a:prstGeom>
              <a:ln w="53975">
                <a:solidFill>
                  <a:srgbClr val="030EEB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5257800" y="3505200"/>
                <a:ext cx="822960" cy="0"/>
              </a:xfrm>
              <a:prstGeom prst="straightConnector1">
                <a:avLst/>
              </a:prstGeom>
              <a:ln w="53975">
                <a:solidFill>
                  <a:srgbClr val="030EEB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2098875" y="3213650"/>
                <a:ext cx="106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>
                    <a:solidFill>
                      <a:srgbClr val="030EEB"/>
                    </a:solidFill>
                  </a:rPr>
                  <a:t>Δν</a:t>
                </a:r>
                <a:r>
                  <a:rPr lang="en-US" sz="3200" baseline="-25000" dirty="0" smtClean="0">
                    <a:solidFill>
                      <a:srgbClr val="030EEB"/>
                    </a:solidFill>
                  </a:rPr>
                  <a:t>D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511725" y="4237300"/>
                <a:ext cx="106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>
                    <a:solidFill>
                      <a:srgbClr val="FF0000"/>
                    </a:solidFill>
                  </a:rPr>
                  <a:t>Δν</a:t>
                </a:r>
                <a:r>
                  <a:rPr lang="en-US" sz="3200" baseline="-25000" dirty="0" smtClean="0">
                    <a:solidFill>
                      <a:srgbClr val="FF0000"/>
                    </a:solidFill>
                  </a:rPr>
                  <a:t>D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667000" y="3276600"/>
                <a:ext cx="762000" cy="420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aseline="30000" dirty="0" smtClean="0">
                    <a:solidFill>
                      <a:srgbClr val="030EEB"/>
                    </a:solidFill>
                  </a:rPr>
                  <a:t>C</a:t>
                </a:r>
                <a:endParaRPr lang="en-US" sz="3200" baseline="30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7086600" y="4301925"/>
                <a:ext cx="762000" cy="420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aseline="30000" dirty="0" smtClean="0">
                    <a:solidFill>
                      <a:srgbClr val="FF0000"/>
                    </a:solidFill>
                  </a:rPr>
                  <a:t>H</a:t>
                </a:r>
                <a:endParaRPr lang="en-US" sz="3200" baseline="30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-5334000" y="304800"/>
              <a:ext cx="7315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 smtClean="0"/>
                <a:t>Doppler </a:t>
              </a:r>
              <a:r>
                <a:rPr lang="en-US" sz="4400" dirty="0" err="1" smtClean="0"/>
                <a:t>Linewidths</a:t>
              </a:r>
              <a:endParaRPr lang="en-US" sz="4400" i="1" dirty="0"/>
            </a:p>
          </p:txBody>
        </p:sp>
        <p:grpSp>
          <p:nvGrpSpPr>
            <p:cNvPr id="70" name="Group 32"/>
            <p:cNvGrpSpPr/>
            <p:nvPr/>
          </p:nvGrpSpPr>
          <p:grpSpPr>
            <a:xfrm>
              <a:off x="-7086600" y="304800"/>
              <a:ext cx="10643176" cy="6400800"/>
              <a:chOff x="-889576" y="304800"/>
              <a:chExt cx="10643176" cy="6400800"/>
            </a:xfrm>
          </p:grpSpPr>
          <p:pic>
            <p:nvPicPr>
              <p:cNvPr id="71" name="Picture 70" descr="doppler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924645" y="1130299"/>
                <a:ext cx="7294709" cy="4521200"/>
              </a:xfrm>
              <a:prstGeom prst="rect">
                <a:avLst/>
              </a:prstGeom>
            </p:spPr>
          </p:pic>
          <p:sp>
            <p:nvSpPr>
              <p:cNvPr id="72" name="TextBox 71"/>
              <p:cNvSpPr txBox="1"/>
              <p:nvPr/>
            </p:nvSpPr>
            <p:spPr>
              <a:xfrm>
                <a:off x="3916100" y="55992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0</a:t>
                </a:r>
                <a:endParaRPr lang="en-US" sz="3200" baseline="-250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1482525" y="6120825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Two-Photon Detuning, </a:t>
                </a:r>
                <a:r>
                  <a:rPr lang="el-GR" sz="3200" dirty="0" smtClean="0"/>
                  <a:t>ν</a:t>
                </a:r>
                <a:r>
                  <a:rPr lang="en-US" sz="3200" dirty="0" smtClean="0"/>
                  <a:t>-</a:t>
                </a:r>
                <a:r>
                  <a:rPr lang="el-GR" sz="3200" dirty="0" smtClean="0"/>
                  <a:t>ν</a:t>
                </a:r>
                <a:r>
                  <a:rPr lang="en-US" sz="3200" baseline="-25000" dirty="0" smtClean="0"/>
                  <a:t>R</a:t>
                </a:r>
                <a:r>
                  <a:rPr lang="en-US" sz="3200" dirty="0" smtClean="0"/>
                  <a:t> </a:t>
                </a:r>
                <a:endParaRPr lang="en-US" sz="3200" baseline="-250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 rot="16200000">
                <a:off x="-3683288" y="3098512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Effective Raman Gain</a:t>
                </a:r>
                <a:endParaRPr lang="en-US" sz="3200" baseline="-25000" dirty="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828800" y="1244887"/>
                <a:ext cx="381000" cy="381000"/>
              </a:xfrm>
              <a:prstGeom prst="rect">
                <a:avLst/>
              </a:prstGeom>
              <a:solidFill>
                <a:srgbClr val="030E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6248400" y="1244887"/>
                <a:ext cx="384048" cy="381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2209800" y="1143000"/>
                <a:ext cx="990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77 K</a:t>
                </a:r>
                <a:endParaRPr lang="en-US" sz="3200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629400" y="1143000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300 K</a:t>
                </a:r>
                <a:endParaRPr lang="en-US" sz="3200" dirty="0"/>
              </a:p>
            </p:txBody>
          </p:sp>
          <p:cxnSp>
            <p:nvCxnSpPr>
              <p:cNvPr id="79" name="Straight Connector 78"/>
              <p:cNvCxnSpPr/>
              <p:nvPr/>
            </p:nvCxnSpPr>
            <p:spPr>
              <a:xfrm flipH="1">
                <a:off x="914400" y="1330125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H="1">
                <a:off x="914400" y="3505200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>
                <a:off x="7848600" y="3452150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H="1">
                <a:off x="7848600" y="4530525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-152400" y="10337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-609600" y="32184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030EEB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7924800" y="42389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FF0000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7772400" y="315892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914400" y="1143000"/>
                <a:ext cx="0" cy="449580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8229600" y="1143000"/>
                <a:ext cx="0" cy="449580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H="1">
                <a:off x="5878975" y="4530525"/>
                <a:ext cx="822960" cy="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 flipH="1">
                <a:off x="2412165" y="4525700"/>
                <a:ext cx="822960" cy="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flipH="1">
                <a:off x="3021765" y="3505200"/>
                <a:ext cx="822960" cy="0"/>
              </a:xfrm>
              <a:prstGeom prst="straightConnector1">
                <a:avLst/>
              </a:prstGeom>
              <a:ln w="53975">
                <a:solidFill>
                  <a:srgbClr val="030EEB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H="1">
                <a:off x="5257800" y="3505200"/>
                <a:ext cx="822960" cy="0"/>
              </a:xfrm>
              <a:prstGeom prst="straightConnector1">
                <a:avLst/>
              </a:prstGeom>
              <a:ln w="53975">
                <a:solidFill>
                  <a:srgbClr val="030EEB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2098875" y="3213650"/>
                <a:ext cx="106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>
                    <a:solidFill>
                      <a:srgbClr val="030EEB"/>
                    </a:solidFill>
                  </a:rPr>
                  <a:t>Δν</a:t>
                </a:r>
                <a:r>
                  <a:rPr lang="en-US" sz="3200" baseline="-25000" dirty="0" smtClean="0">
                    <a:solidFill>
                      <a:srgbClr val="030EEB"/>
                    </a:solidFill>
                  </a:rPr>
                  <a:t>D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6511725" y="4237300"/>
                <a:ext cx="106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>
                    <a:solidFill>
                      <a:srgbClr val="FF0000"/>
                    </a:solidFill>
                  </a:rPr>
                  <a:t>Δν</a:t>
                </a:r>
                <a:r>
                  <a:rPr lang="en-US" sz="3200" baseline="-25000" dirty="0" smtClean="0">
                    <a:solidFill>
                      <a:srgbClr val="FF0000"/>
                    </a:solidFill>
                  </a:rPr>
                  <a:t>D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2667000" y="3276600"/>
                <a:ext cx="762000" cy="420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aseline="30000" dirty="0" smtClean="0">
                    <a:solidFill>
                      <a:srgbClr val="030EEB"/>
                    </a:solidFill>
                  </a:rPr>
                  <a:t>C</a:t>
                </a:r>
                <a:endParaRPr lang="en-US" sz="3200" baseline="30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7086600" y="4301925"/>
                <a:ext cx="762000" cy="420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aseline="30000" dirty="0" smtClean="0">
                    <a:solidFill>
                      <a:srgbClr val="FF0000"/>
                    </a:solidFill>
                  </a:rPr>
                  <a:t>H</a:t>
                </a:r>
                <a:endParaRPr lang="en-US" sz="3200" baseline="300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4368224" y="304800"/>
            <a:ext cx="10643176" cy="6400800"/>
            <a:chOff x="-7086600" y="304800"/>
            <a:chExt cx="10643176" cy="6400800"/>
          </a:xfrm>
        </p:grpSpPr>
        <p:grpSp>
          <p:nvGrpSpPr>
            <p:cNvPr id="99" name="Group 32"/>
            <p:cNvGrpSpPr/>
            <p:nvPr/>
          </p:nvGrpSpPr>
          <p:grpSpPr>
            <a:xfrm>
              <a:off x="-7086600" y="304800"/>
              <a:ext cx="10643176" cy="6400800"/>
              <a:chOff x="-889576" y="304800"/>
              <a:chExt cx="10643176" cy="6400800"/>
            </a:xfrm>
          </p:grpSpPr>
          <p:sp>
            <p:nvSpPr>
              <p:cNvPr id="129" name="TextBox 4"/>
              <p:cNvSpPr txBox="1"/>
              <p:nvPr/>
            </p:nvSpPr>
            <p:spPr>
              <a:xfrm>
                <a:off x="3916100" y="55992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0</a:t>
                </a:r>
                <a:endParaRPr lang="en-US" sz="3200" baseline="-25000" dirty="0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1482525" y="6120825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Two-Photon Detuning, </a:t>
                </a:r>
                <a:r>
                  <a:rPr lang="el-GR" sz="3200" dirty="0" smtClean="0"/>
                  <a:t>ν</a:t>
                </a:r>
                <a:r>
                  <a:rPr lang="en-US" sz="3200" dirty="0" smtClean="0"/>
                  <a:t>-</a:t>
                </a:r>
                <a:r>
                  <a:rPr lang="el-GR" sz="3200" dirty="0" smtClean="0"/>
                  <a:t>ν</a:t>
                </a:r>
                <a:r>
                  <a:rPr lang="en-US" sz="3200" baseline="-25000" dirty="0" smtClean="0"/>
                  <a:t>R</a:t>
                </a:r>
                <a:r>
                  <a:rPr lang="en-US" sz="3200" dirty="0" smtClean="0"/>
                  <a:t> </a:t>
                </a:r>
                <a:endParaRPr lang="en-US" sz="3200" baseline="-25000" dirty="0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 rot="16200000">
                <a:off x="-3683288" y="3098512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Effective Raman Gain</a:t>
                </a:r>
                <a:endParaRPr lang="en-US" sz="3200" baseline="-25000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1828800" y="1244887"/>
                <a:ext cx="381000" cy="381000"/>
              </a:xfrm>
              <a:prstGeom prst="rect">
                <a:avLst/>
              </a:prstGeom>
              <a:solidFill>
                <a:srgbClr val="030E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248400" y="1244887"/>
                <a:ext cx="384048" cy="381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209800" y="1143000"/>
                <a:ext cx="990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77 K</a:t>
                </a:r>
                <a:endParaRPr lang="en-US" sz="3200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629400" y="1143000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300 K</a:t>
                </a:r>
                <a:endParaRPr lang="en-US" sz="3200" dirty="0"/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 flipH="1">
                <a:off x="914400" y="1330125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H="1">
                <a:off x="914400" y="3505200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flipH="1">
                <a:off x="7848600" y="3452150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H="1">
                <a:off x="7848600" y="4530525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-152400" y="10337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-609600" y="32184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030EEB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7924800" y="42389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FF0000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7772400" y="315892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44" name="Straight Connector 143"/>
              <p:cNvCxnSpPr/>
              <p:nvPr/>
            </p:nvCxnSpPr>
            <p:spPr>
              <a:xfrm>
                <a:off x="914400" y="1143000"/>
                <a:ext cx="0" cy="449580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8229600" y="1143000"/>
                <a:ext cx="0" cy="449580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/>
              <p:nvPr/>
            </p:nvCxnSpPr>
            <p:spPr>
              <a:xfrm flipH="1">
                <a:off x="5386450" y="4530525"/>
                <a:ext cx="822960" cy="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/>
              <p:nvPr/>
            </p:nvCxnSpPr>
            <p:spPr>
              <a:xfrm flipH="1">
                <a:off x="2971800" y="4525700"/>
                <a:ext cx="822960" cy="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/>
              <p:nvPr/>
            </p:nvCxnSpPr>
            <p:spPr>
              <a:xfrm flipH="1">
                <a:off x="3291840" y="3505200"/>
                <a:ext cx="822960" cy="0"/>
              </a:xfrm>
              <a:prstGeom prst="straightConnector1">
                <a:avLst/>
              </a:prstGeom>
              <a:ln w="53975">
                <a:solidFill>
                  <a:srgbClr val="030EEB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/>
              <p:nvPr/>
            </p:nvCxnSpPr>
            <p:spPr>
              <a:xfrm flipH="1">
                <a:off x="5034150" y="3505200"/>
                <a:ext cx="822960" cy="0"/>
              </a:xfrm>
              <a:prstGeom prst="straightConnector1">
                <a:avLst/>
              </a:prstGeom>
              <a:ln w="53975">
                <a:solidFill>
                  <a:srgbClr val="030EEB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TextBox 149"/>
              <p:cNvSpPr txBox="1"/>
              <p:nvPr/>
            </p:nvSpPr>
            <p:spPr>
              <a:xfrm>
                <a:off x="2403675" y="3213650"/>
                <a:ext cx="106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>
                    <a:solidFill>
                      <a:srgbClr val="030EEB"/>
                    </a:solidFill>
                  </a:rPr>
                  <a:t>Δν</a:t>
                </a:r>
                <a:r>
                  <a:rPr lang="en-US" sz="3200" baseline="-25000" dirty="0" smtClean="0">
                    <a:solidFill>
                      <a:srgbClr val="030EEB"/>
                    </a:solidFill>
                  </a:rPr>
                  <a:t>P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6019200" y="4237300"/>
                <a:ext cx="106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>
                    <a:solidFill>
                      <a:srgbClr val="FF0000"/>
                    </a:solidFill>
                  </a:rPr>
                  <a:t>Δν</a:t>
                </a:r>
                <a:r>
                  <a:rPr lang="en-US" sz="3200" baseline="-25000" dirty="0" smtClean="0">
                    <a:solidFill>
                      <a:srgbClr val="FF0000"/>
                    </a:solidFill>
                  </a:rPr>
                  <a:t>P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2971800" y="3276600"/>
                <a:ext cx="762000" cy="420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aseline="30000" dirty="0" smtClean="0">
                    <a:solidFill>
                      <a:srgbClr val="030EEB"/>
                    </a:solidFill>
                  </a:rPr>
                  <a:t>C</a:t>
                </a:r>
                <a:endParaRPr lang="en-US" sz="3200" baseline="30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582200" y="4301925"/>
                <a:ext cx="762000" cy="420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aseline="30000" dirty="0" smtClean="0">
                    <a:solidFill>
                      <a:srgbClr val="FF0000"/>
                    </a:solidFill>
                  </a:rPr>
                  <a:t>H</a:t>
                </a:r>
                <a:endParaRPr lang="en-US" sz="3200" baseline="30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-5334000" y="304800"/>
              <a:ext cx="7315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 smtClean="0"/>
                <a:t>Pressure </a:t>
              </a:r>
              <a:r>
                <a:rPr lang="en-US" sz="4400" dirty="0" err="1" smtClean="0"/>
                <a:t>Linewidths</a:t>
              </a:r>
              <a:endParaRPr lang="en-US" sz="4400" i="1" dirty="0"/>
            </a:p>
          </p:txBody>
        </p:sp>
        <p:grpSp>
          <p:nvGrpSpPr>
            <p:cNvPr id="101" name="Group 32"/>
            <p:cNvGrpSpPr/>
            <p:nvPr/>
          </p:nvGrpSpPr>
          <p:grpSpPr>
            <a:xfrm>
              <a:off x="-7086600" y="304800"/>
              <a:ext cx="10643176" cy="6400800"/>
              <a:chOff x="-889576" y="304800"/>
              <a:chExt cx="10643176" cy="6400800"/>
            </a:xfrm>
          </p:grpSpPr>
          <p:sp>
            <p:nvSpPr>
              <p:cNvPr id="103" name="TextBox 102"/>
              <p:cNvSpPr txBox="1"/>
              <p:nvPr/>
            </p:nvSpPr>
            <p:spPr>
              <a:xfrm>
                <a:off x="3916100" y="55992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0</a:t>
                </a:r>
                <a:endParaRPr lang="en-US" sz="3200" baseline="-25000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482525" y="6120825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Two-Photon Detuning, </a:t>
                </a:r>
                <a:r>
                  <a:rPr lang="el-GR" sz="3200" dirty="0" smtClean="0"/>
                  <a:t>ν</a:t>
                </a:r>
                <a:r>
                  <a:rPr lang="en-US" sz="3200" dirty="0" smtClean="0"/>
                  <a:t>-</a:t>
                </a:r>
                <a:r>
                  <a:rPr lang="el-GR" sz="3200" dirty="0" smtClean="0"/>
                  <a:t>ν</a:t>
                </a:r>
                <a:r>
                  <a:rPr lang="en-US" sz="3200" baseline="-25000" dirty="0" smtClean="0"/>
                  <a:t>R</a:t>
                </a:r>
                <a:r>
                  <a:rPr lang="en-US" sz="3200" dirty="0" smtClean="0"/>
                  <a:t> </a:t>
                </a:r>
                <a:endParaRPr lang="en-US" sz="3200" baseline="-25000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 rot="16200000">
                <a:off x="-3683288" y="3098512"/>
                <a:ext cx="6172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Effective Raman Gain</a:t>
                </a:r>
                <a:endParaRPr lang="en-US" sz="3200" baseline="-25000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1828800" y="1244887"/>
                <a:ext cx="381000" cy="381000"/>
              </a:xfrm>
              <a:prstGeom prst="rect">
                <a:avLst/>
              </a:prstGeom>
              <a:solidFill>
                <a:srgbClr val="030E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6248400" y="1244887"/>
                <a:ext cx="384048" cy="381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2209800" y="1143000"/>
                <a:ext cx="990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77 K</a:t>
                </a:r>
                <a:endParaRPr lang="en-US" sz="3200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6629400" y="1143000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200" dirty="0" smtClean="0"/>
                  <a:t>300 K</a:t>
                </a:r>
                <a:endParaRPr lang="en-US" sz="3200" dirty="0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 flipH="1">
                <a:off x="914400" y="1330125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H="1">
                <a:off x="914400" y="3505200"/>
                <a:ext cx="365760" cy="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7848600" y="3452150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H="1">
                <a:off x="7848600" y="4530525"/>
                <a:ext cx="365760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-152400" y="1033750"/>
                <a:ext cx="1295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-609600" y="32184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030EEB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030EEB"/>
                    </a:solidFill>
                  </a:rPr>
                  <a:t>C</a:t>
                </a:r>
                <a:r>
                  <a:rPr lang="en-US" sz="3200" baseline="-25000" dirty="0" err="1" smtClean="0">
                    <a:solidFill>
                      <a:srgbClr val="030EEB"/>
                    </a:solidFill>
                  </a:rPr>
                  <a:t>max</a:t>
                </a:r>
                <a:endParaRPr lang="en-US" sz="3200" baseline="-25000" dirty="0">
                  <a:solidFill>
                    <a:srgbClr val="030EEB"/>
                  </a:solidFill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7924800" y="423897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FF0000"/>
                    </a:solidFill>
                  </a:rPr>
                  <a:t>½ </a:t>
                </a:r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7772400" y="3158925"/>
                <a:ext cx="1828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>
                    <a:solidFill>
                      <a:srgbClr val="FF0000"/>
                    </a:solidFill>
                  </a:rPr>
                  <a:t>H</a:t>
                </a:r>
                <a:r>
                  <a:rPr lang="en-US" sz="3200" baseline="-25000" dirty="0" err="1" smtClean="0">
                    <a:solidFill>
                      <a:srgbClr val="FF0000"/>
                    </a:solidFill>
                  </a:rPr>
                  <a:t>max</a:t>
                </a:r>
                <a:endParaRPr lang="en-US" sz="32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>
                <a:off x="914400" y="1143000"/>
                <a:ext cx="0" cy="4495800"/>
              </a:xfrm>
              <a:prstGeom prst="line">
                <a:avLst/>
              </a:prstGeom>
              <a:ln w="34925">
                <a:solidFill>
                  <a:srgbClr val="030EEB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8229600" y="1143000"/>
                <a:ext cx="0" cy="449580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6" name="Straight Connector 155"/>
          <p:cNvCxnSpPr>
            <a:stCxn id="154" idx="2"/>
            <a:endCxn id="103" idx="0"/>
          </p:cNvCxnSpPr>
          <p:nvPr/>
        </p:nvCxnSpPr>
        <p:spPr>
          <a:xfrm flipH="1">
            <a:off x="9821600" y="5592945"/>
            <a:ext cx="17601" cy="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H="1">
            <a:off x="9833475" y="5319125"/>
            <a:ext cx="0" cy="34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8800" y="1295400"/>
            <a:ext cx="12923838" cy="380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133</Words>
  <Application>Microsoft Office PowerPoint</Application>
  <PresentationFormat>On-screen Show (4:3)</PresentationFormat>
  <Paragraphs>63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45</cp:revision>
  <dcterms:created xsi:type="dcterms:W3CDTF">2014-07-03T22:13:33Z</dcterms:created>
  <dcterms:modified xsi:type="dcterms:W3CDTF">2014-08-18T21:56:27Z</dcterms:modified>
</cp:coreProperties>
</file>