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  <p:sldId id="260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7B541"/>
    <a:srgbClr val="07C145"/>
    <a:srgbClr val="13C305"/>
    <a:srgbClr val="16E006"/>
    <a:srgbClr val="1FF80E"/>
    <a:srgbClr val="EE18C5"/>
    <a:srgbClr val="0000FF"/>
    <a:srgbClr val="AA6F06"/>
    <a:srgbClr val="BA7A06"/>
    <a:srgbClr val="D38A0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9" autoAdjust="0"/>
    <p:restoredTop sz="94660"/>
  </p:normalViewPr>
  <p:slideViewPr>
    <p:cSldViewPr>
      <p:cViewPr varScale="1">
        <p:scale>
          <a:sx n="113" d="100"/>
          <a:sy n="113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2360-4B00-44C7-AA04-7C6045C7DCA7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2927-3B2E-4095-8ACC-B684D78FF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2360-4B00-44C7-AA04-7C6045C7DCA7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2927-3B2E-4095-8ACC-B684D78FF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2360-4B00-44C7-AA04-7C6045C7DCA7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2927-3B2E-4095-8ACC-B684D78FF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2360-4B00-44C7-AA04-7C6045C7DCA7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2927-3B2E-4095-8ACC-B684D78FF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2360-4B00-44C7-AA04-7C6045C7DCA7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2927-3B2E-4095-8ACC-B684D78FF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2360-4B00-44C7-AA04-7C6045C7DCA7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2927-3B2E-4095-8ACC-B684D78FF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2360-4B00-44C7-AA04-7C6045C7DCA7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2927-3B2E-4095-8ACC-B684D78FF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2360-4B00-44C7-AA04-7C6045C7DCA7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2927-3B2E-4095-8ACC-B684D78FF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2360-4B00-44C7-AA04-7C6045C7DCA7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2927-3B2E-4095-8ACC-B684D78FF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2360-4B00-44C7-AA04-7C6045C7DCA7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2927-3B2E-4095-8ACC-B684D78FF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2360-4B00-44C7-AA04-7C6045C7DCA7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2927-3B2E-4095-8ACC-B684D78FF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92360-4B00-44C7-AA04-7C6045C7DCA7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62927-3B2E-4095-8ACC-B684D78FF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3.jpe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-15328" y="685800"/>
            <a:ext cx="2009042" cy="2146397"/>
            <a:chOff x="3352800" y="685800"/>
            <a:chExt cx="2009042" cy="2146397"/>
          </a:xfrm>
        </p:grpSpPr>
        <p:pic>
          <p:nvPicPr>
            <p:cNvPr id="51" name="Picture 50" descr="785sim paper no label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52800" y="1381223"/>
              <a:ext cx="2009042" cy="1450974"/>
            </a:xfrm>
            <a:prstGeom prst="rect">
              <a:avLst/>
            </a:prstGeom>
          </p:spPr>
        </p:pic>
        <p:sp>
          <p:nvSpPr>
            <p:cNvPr id="52" name="Rectangle 51"/>
            <p:cNvSpPr/>
            <p:nvPr/>
          </p:nvSpPr>
          <p:spPr>
            <a:xfrm>
              <a:off x="4191000" y="685800"/>
              <a:ext cx="533400" cy="76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564999" y="685800"/>
            <a:ext cx="2009042" cy="2146398"/>
            <a:chOff x="3352800" y="685800"/>
            <a:chExt cx="2009042" cy="2146398"/>
          </a:xfrm>
        </p:grpSpPr>
        <p:pic>
          <p:nvPicPr>
            <p:cNvPr id="47" name="Picture 46" descr="785sim paper no label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52800" y="1381223"/>
              <a:ext cx="2009042" cy="1450975"/>
            </a:xfrm>
            <a:prstGeom prst="rect">
              <a:avLst/>
            </a:prstGeom>
          </p:spPr>
        </p:pic>
        <p:sp>
          <p:nvSpPr>
            <p:cNvPr id="48" name="Rectangle 47"/>
            <p:cNvSpPr/>
            <p:nvPr/>
          </p:nvSpPr>
          <p:spPr>
            <a:xfrm>
              <a:off x="4191000" y="685800"/>
              <a:ext cx="533400" cy="76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36"/>
          <p:cNvGrpSpPr/>
          <p:nvPr/>
        </p:nvGrpSpPr>
        <p:grpSpPr>
          <a:xfrm>
            <a:off x="609600" y="2976032"/>
            <a:ext cx="7941381" cy="3931432"/>
            <a:chOff x="897819" y="2774168"/>
            <a:chExt cx="7941381" cy="3931432"/>
          </a:xfrm>
        </p:grpSpPr>
        <p:pic>
          <p:nvPicPr>
            <p:cNvPr id="121" name="Picture 120" descr="rotate2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97819" y="2774168"/>
              <a:ext cx="7941381" cy="3931432"/>
            </a:xfrm>
            <a:prstGeom prst="rect">
              <a:avLst/>
            </a:prstGeom>
            <a:scene3d>
              <a:camera prst="orthographicFront">
                <a:rot lat="0" lon="10800000" rev="0"/>
              </a:camera>
              <a:lightRig rig="threePt" dir="t"/>
            </a:scene3d>
          </p:spPr>
        </p:pic>
        <p:sp>
          <p:nvSpPr>
            <p:cNvPr id="122" name="TextBox 121"/>
            <p:cNvSpPr txBox="1"/>
            <p:nvPr/>
          </p:nvSpPr>
          <p:spPr>
            <a:xfrm>
              <a:off x="6172200" y="3025914"/>
              <a:ext cx="258687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FF0000"/>
                  </a:solidFill>
                </a:rPr>
                <a:t>1064nm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smtClean="0"/>
                <a:t>ECDL</a:t>
              </a:r>
            </a:p>
            <a:p>
              <a:pPr algn="ctr"/>
              <a:r>
                <a:rPr lang="en-US" sz="2000" dirty="0" smtClean="0"/>
                <a:t> – </a:t>
              </a:r>
              <a:r>
                <a:rPr lang="en-US" sz="2000" i="1" dirty="0" smtClean="0">
                  <a:solidFill>
                    <a:srgbClr val="FF0000"/>
                  </a:solidFill>
                </a:rPr>
                <a:t>Raman Pump</a:t>
              </a:r>
              <a:endParaRPr lang="en-US" sz="2000" i="1" dirty="0">
                <a:solidFill>
                  <a:srgbClr val="FF0000"/>
                </a:solidFill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1066800" y="5769114"/>
              <a:ext cx="19812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08CE4A"/>
                  </a:solidFill>
                </a:rPr>
                <a:t>785 nm </a:t>
              </a:r>
              <a:r>
                <a:rPr lang="en-US" sz="2000" dirty="0" smtClean="0"/>
                <a:t>ECDL –  </a:t>
              </a:r>
              <a:r>
                <a:rPr lang="en-US" sz="2000" i="1" dirty="0" smtClean="0">
                  <a:solidFill>
                    <a:srgbClr val="08CE4A"/>
                  </a:solidFill>
                </a:rPr>
                <a:t>Modulated</a:t>
              </a:r>
              <a:endParaRPr lang="en-US" sz="2000" i="1" dirty="0">
                <a:solidFill>
                  <a:srgbClr val="08CE4A"/>
                </a:solidFill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2961290" y="4135820"/>
              <a:ext cx="609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PBS</a:t>
              </a:r>
              <a:endParaRPr lang="en-US" sz="2000" dirty="0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5355020" y="4191000"/>
              <a:ext cx="80630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MML</a:t>
              </a:r>
              <a:endParaRPr lang="en-US" sz="2000" dirty="0"/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6384219" y="3962400"/>
              <a:ext cx="15836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H</a:t>
              </a:r>
              <a:r>
                <a:rPr lang="en-US" sz="2000" baseline="-25000" dirty="0" smtClean="0"/>
                <a:t>2</a:t>
              </a:r>
              <a:r>
                <a:rPr lang="en-US" sz="2000" dirty="0" smtClean="0"/>
                <a:t>-Filled HFC</a:t>
              </a: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4267200" y="4376840"/>
              <a:ext cx="6882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GS</a:t>
              </a:r>
              <a:endParaRPr lang="en-US" sz="2000" dirty="0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5562600" y="5473005"/>
              <a:ext cx="32766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2C05D1"/>
                  </a:solidFill>
                </a:rPr>
                <a:t>1134 nm </a:t>
              </a:r>
              <a:r>
                <a:rPr lang="en-US" sz="2000" dirty="0" smtClean="0"/>
                <a:t>Generated From Noise – </a:t>
              </a:r>
              <a:r>
                <a:rPr lang="en-US" sz="2000" i="1" dirty="0" smtClean="0">
                  <a:solidFill>
                    <a:srgbClr val="2C05D1"/>
                  </a:solidFill>
                </a:rPr>
                <a:t>Raman Stokes</a:t>
              </a: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4529880" y="6076968"/>
              <a:ext cx="17947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To Locking Circuit</a:t>
              </a:r>
              <a:endParaRPr lang="en-US" dirty="0"/>
            </a:p>
          </p:txBody>
        </p:sp>
        <p:sp>
          <p:nvSpPr>
            <p:cNvPr id="130" name="TextBox 129"/>
            <p:cNvSpPr txBox="1"/>
            <p:nvPr/>
          </p:nvSpPr>
          <p:spPr>
            <a:xfrm rot="20199621">
              <a:off x="4629636" y="5491211"/>
              <a:ext cx="731223" cy="4001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PD</a:t>
              </a:r>
              <a:endParaRPr lang="en-US" sz="2000" dirty="0"/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4114800" y="3124200"/>
              <a:ext cx="762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EOM</a:t>
              </a:r>
              <a:endParaRPr lang="en-US" sz="2000" dirty="0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2895600" y="2895600"/>
              <a:ext cx="5990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YFA</a:t>
              </a:r>
              <a:endParaRPr lang="en-US" sz="2000" dirty="0"/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2590800" y="5257800"/>
              <a:ext cx="52847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2000" dirty="0" smtClean="0"/>
                <a:t>λ</a:t>
              </a:r>
              <a:r>
                <a:rPr lang="en-US" sz="2000" dirty="0" smtClean="0"/>
                <a:t>/2</a:t>
              </a:r>
              <a:endParaRPr lang="en-US" sz="2000" dirty="0"/>
            </a:p>
          </p:txBody>
        </p:sp>
      </p:grpSp>
      <p:sp>
        <p:nvSpPr>
          <p:cNvPr id="134" name="TextBox 133"/>
          <p:cNvSpPr txBox="1">
            <a:spLocks noChangeAspect="1"/>
          </p:cNvSpPr>
          <p:nvPr/>
        </p:nvSpPr>
        <p:spPr>
          <a:xfrm>
            <a:off x="34160" y="6320135"/>
            <a:ext cx="685800" cy="461665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dirty="0" smtClean="0"/>
              <a:t>c</a:t>
            </a:r>
            <a:endParaRPr lang="en-US" sz="2400" baseline="-25000" dirty="0">
              <a:solidFill>
                <a:srgbClr val="006C31"/>
              </a:solidFill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0" y="2877210"/>
            <a:ext cx="9144000" cy="0"/>
          </a:xfrm>
          <a:prstGeom prst="line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137"/>
          <p:cNvGrpSpPr>
            <a:grpSpLocks noChangeAspect="1"/>
          </p:cNvGrpSpPr>
          <p:nvPr/>
        </p:nvGrpSpPr>
        <p:grpSpPr>
          <a:xfrm>
            <a:off x="5715000" y="56233"/>
            <a:ext cx="3352800" cy="2701255"/>
            <a:chOff x="-838294" y="127273"/>
            <a:chExt cx="9274151" cy="7471926"/>
          </a:xfrm>
        </p:grpSpPr>
        <p:grpSp>
          <p:nvGrpSpPr>
            <p:cNvPr id="4" name="Group 35"/>
            <p:cNvGrpSpPr>
              <a:grpSpLocks noChangeAspect="1"/>
            </p:cNvGrpSpPr>
            <p:nvPr/>
          </p:nvGrpSpPr>
          <p:grpSpPr>
            <a:xfrm>
              <a:off x="-838294" y="127273"/>
              <a:ext cx="9274151" cy="7471926"/>
              <a:chOff x="-894818" y="-483089"/>
              <a:chExt cx="10420394" cy="7471926"/>
            </a:xfrm>
          </p:grpSpPr>
          <p:cxnSp>
            <p:nvCxnSpPr>
              <p:cNvPr id="142" name="Straight Connector 141"/>
              <p:cNvCxnSpPr/>
              <p:nvPr/>
            </p:nvCxnSpPr>
            <p:spPr>
              <a:xfrm>
                <a:off x="3581400" y="4344044"/>
                <a:ext cx="3233854" cy="0"/>
              </a:xfrm>
              <a:prstGeom prst="line">
                <a:avLst/>
              </a:prstGeom>
              <a:ln w="88900" cap="rnd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>
                <a:off x="533400" y="6441292"/>
                <a:ext cx="3233858" cy="0"/>
              </a:xfrm>
              <a:prstGeom prst="line">
                <a:avLst/>
              </a:prstGeom>
              <a:ln w="88900" cap="rnd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Arrow Connector 143"/>
              <p:cNvCxnSpPr/>
              <p:nvPr/>
            </p:nvCxnSpPr>
            <p:spPr>
              <a:xfrm rot="16200000" flipH="1">
                <a:off x="3497007" y="2091071"/>
                <a:ext cx="3177995" cy="1104746"/>
              </a:xfrm>
              <a:prstGeom prst="straightConnector1">
                <a:avLst/>
              </a:prstGeom>
              <a:ln w="66675" cap="rnd">
                <a:solidFill>
                  <a:srgbClr val="2C05D1"/>
                </a:solidFill>
                <a:tailEnd type="arrow"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45" name="Straight Arrow Connector 144"/>
              <p:cNvCxnSpPr/>
              <p:nvPr/>
            </p:nvCxnSpPr>
            <p:spPr>
              <a:xfrm rot="5400000" flipH="1" flipV="1">
                <a:off x="305399" y="2330381"/>
                <a:ext cx="5206577" cy="2888443"/>
              </a:xfrm>
              <a:prstGeom prst="straightConnector1">
                <a:avLst/>
              </a:prstGeom>
              <a:ln w="66675" cap="rnd">
                <a:solidFill>
                  <a:srgbClr val="C00000">
                    <a:alpha val="99000"/>
                  </a:srgbClr>
                </a:solidFill>
                <a:tailEnd type="arrow"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46" name="Straight Arrow Connector 145"/>
              <p:cNvCxnSpPr/>
              <p:nvPr/>
            </p:nvCxnSpPr>
            <p:spPr>
              <a:xfrm rot="5400000">
                <a:off x="2743982" y="5384446"/>
                <a:ext cx="1976249" cy="3386"/>
              </a:xfrm>
              <a:prstGeom prst="straightConnector1">
                <a:avLst/>
              </a:prstGeom>
              <a:ln w="76200">
                <a:solidFill>
                  <a:srgbClr val="EE12D4"/>
                </a:solidFill>
                <a:headEnd type="triangle"/>
                <a:tailEnd type="triangle"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7" name="TextBox 146"/>
              <p:cNvSpPr txBox="1"/>
              <p:nvPr/>
            </p:nvSpPr>
            <p:spPr>
              <a:xfrm>
                <a:off x="3877283" y="4546597"/>
                <a:ext cx="2553786" cy="11067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err="1" smtClean="0"/>
                  <a:t>h</a:t>
                </a:r>
                <a:r>
                  <a:rPr lang="el-GR" sz="2000" i="1" dirty="0" smtClean="0">
                    <a:solidFill>
                      <a:srgbClr val="EE12D4"/>
                    </a:solidFill>
                  </a:rPr>
                  <a:t>ν</a:t>
                </a:r>
                <a:r>
                  <a:rPr lang="en-US" sz="2000" baseline="-25000" dirty="0" err="1" smtClean="0">
                    <a:solidFill>
                      <a:srgbClr val="EE12D4"/>
                    </a:solidFill>
                  </a:rPr>
                  <a:t>m</a:t>
                </a:r>
                <a:endParaRPr lang="en-US" sz="2000" baseline="-25000" dirty="0">
                  <a:solidFill>
                    <a:srgbClr val="EE12D4"/>
                  </a:solidFill>
                </a:endParaRPr>
              </a:p>
            </p:txBody>
          </p:sp>
          <p:sp>
            <p:nvSpPr>
              <p:cNvPr id="148" name="Rectangle 147"/>
              <p:cNvSpPr/>
              <p:nvPr/>
            </p:nvSpPr>
            <p:spPr>
              <a:xfrm>
                <a:off x="-894818" y="1454646"/>
                <a:ext cx="3273616" cy="28094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l-GR" sz="2000" b="1" i="1" dirty="0" smtClean="0">
                    <a:solidFill>
                      <a:srgbClr val="C00000"/>
                    </a:solidFill>
                  </a:rPr>
                  <a:t>λ</a:t>
                </a:r>
                <a:r>
                  <a:rPr lang="en-US" sz="2000" b="1" i="1" baseline="-25000" dirty="0" smtClean="0">
                    <a:solidFill>
                      <a:srgbClr val="C00000"/>
                    </a:solidFill>
                  </a:rPr>
                  <a:t>Pump </a:t>
                </a:r>
              </a:p>
              <a:p>
                <a:pPr algn="ctr"/>
                <a:r>
                  <a:rPr lang="en-US" sz="2000" b="1" i="1" dirty="0" smtClean="0">
                    <a:solidFill>
                      <a:srgbClr val="C00000"/>
                    </a:solidFill>
                  </a:rPr>
                  <a:t>1064nm</a:t>
                </a:r>
                <a:r>
                  <a:rPr lang="en-US" sz="2000" b="1" baseline="-25000" dirty="0" smtClean="0">
                    <a:solidFill>
                      <a:srgbClr val="C00000"/>
                    </a:solidFill>
                  </a:rPr>
                  <a:t> </a:t>
                </a:r>
              </a:p>
              <a:p>
                <a:pPr algn="ctr"/>
                <a:r>
                  <a:rPr lang="el-GR" sz="2000" b="1" dirty="0" smtClean="0">
                    <a:solidFill>
                      <a:srgbClr val="C00000"/>
                    </a:solidFill>
                  </a:rPr>
                  <a:t>σ</a:t>
                </a:r>
                <a:r>
                  <a:rPr lang="en-US" sz="2000" b="1" baseline="30000" dirty="0" smtClean="0">
                    <a:solidFill>
                      <a:srgbClr val="C00000"/>
                    </a:solidFill>
                  </a:rPr>
                  <a:t>+</a:t>
                </a:r>
                <a:endParaRPr lang="en-US" sz="2000" b="1" baseline="-25000" dirty="0">
                  <a:solidFill>
                    <a:srgbClr val="C00000"/>
                  </a:solidFill>
                </a:endParaRPr>
              </a:p>
            </p:txBody>
          </p:sp>
          <p:graphicFrame>
            <p:nvGraphicFramePr>
              <p:cNvPr id="149" name="Object 14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xmlns="" val="4230893022"/>
                  </p:ext>
                </p:extLst>
              </p:nvPr>
            </p:nvGraphicFramePr>
            <p:xfrm>
              <a:off x="4104413" y="5869086"/>
              <a:ext cx="2022898" cy="1119751"/>
            </p:xfrm>
            <a:graphic>
              <a:graphicData uri="http://schemas.openxmlformats.org/presentationml/2006/ole">
                <p:oleObj spid="_x0000_s1045" name="Equation" r:id="rId6" imgW="493560" imgH="264960" progId="Equation.3">
                  <p:embed/>
                </p:oleObj>
              </a:graphicData>
            </a:graphic>
          </p:graphicFrame>
          <p:sp>
            <p:nvSpPr>
              <p:cNvPr id="150" name="Rectangle 149"/>
              <p:cNvSpPr/>
              <p:nvPr/>
            </p:nvSpPr>
            <p:spPr>
              <a:xfrm>
                <a:off x="6277172" y="1258350"/>
                <a:ext cx="3248404" cy="28094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l-GR" sz="2000" b="1" i="1" dirty="0" smtClean="0">
                    <a:solidFill>
                      <a:srgbClr val="2C05D1"/>
                    </a:solidFill>
                  </a:rPr>
                  <a:t>λ</a:t>
                </a:r>
                <a:r>
                  <a:rPr lang="en-US" sz="2000" b="1" i="1" baseline="-25000" dirty="0" smtClean="0">
                    <a:solidFill>
                      <a:srgbClr val="2C05D1"/>
                    </a:solidFill>
                  </a:rPr>
                  <a:t>Stokes</a:t>
                </a:r>
              </a:p>
              <a:p>
                <a:pPr algn="ctr"/>
                <a:r>
                  <a:rPr lang="en-US" sz="2000" b="1" i="1" dirty="0" smtClean="0">
                    <a:solidFill>
                      <a:srgbClr val="2C05D1"/>
                    </a:solidFill>
                  </a:rPr>
                  <a:t>1134nm</a:t>
                </a:r>
                <a:r>
                  <a:rPr lang="en-US" sz="2000" b="1" baseline="-25000" dirty="0" smtClean="0">
                    <a:solidFill>
                      <a:srgbClr val="2C05D1"/>
                    </a:solidFill>
                  </a:rPr>
                  <a:t> </a:t>
                </a:r>
              </a:p>
              <a:p>
                <a:pPr algn="ctr"/>
                <a:r>
                  <a:rPr lang="el-GR" sz="2000" b="1" dirty="0" smtClean="0">
                    <a:solidFill>
                      <a:srgbClr val="2C05D1"/>
                    </a:solidFill>
                  </a:rPr>
                  <a:t>σ</a:t>
                </a:r>
                <a:r>
                  <a:rPr lang="en-US" sz="2000" b="1" baseline="30000" dirty="0" smtClean="0">
                    <a:solidFill>
                      <a:srgbClr val="2C05D1"/>
                    </a:solidFill>
                  </a:rPr>
                  <a:t>-</a:t>
                </a:r>
                <a:endParaRPr lang="en-US" sz="2000" b="1" baseline="-25000" dirty="0">
                  <a:solidFill>
                    <a:srgbClr val="2C05D1"/>
                  </a:solidFill>
                </a:endParaRPr>
              </a:p>
            </p:txBody>
          </p:sp>
          <p:graphicFrame>
            <p:nvGraphicFramePr>
              <p:cNvPr id="151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xmlns="" val="3487178414"/>
                  </p:ext>
                </p:extLst>
              </p:nvPr>
            </p:nvGraphicFramePr>
            <p:xfrm>
              <a:off x="6910610" y="3783279"/>
              <a:ext cx="2082105" cy="1115358"/>
            </p:xfrm>
            <a:graphic>
              <a:graphicData uri="http://schemas.openxmlformats.org/presentationml/2006/ole">
                <p:oleObj spid="_x0000_s1046" name="Equation" r:id="rId7" imgW="511920" imgH="264960" progId="Equation.3">
                  <p:embed/>
                </p:oleObj>
              </a:graphicData>
            </a:graphic>
          </p:graphicFrame>
          <p:cxnSp>
            <p:nvCxnSpPr>
              <p:cNvPr id="152" name="Straight Arrow Connector 151"/>
              <p:cNvCxnSpPr>
                <a:cxnSpLocks noChangeAspect="1"/>
              </p:cNvCxnSpPr>
              <p:nvPr/>
            </p:nvCxnSpPr>
            <p:spPr>
              <a:xfrm rot="5400000">
                <a:off x="-828495" y="1042596"/>
                <a:ext cx="6853403" cy="3802033"/>
              </a:xfrm>
              <a:prstGeom prst="straightConnector1">
                <a:avLst/>
              </a:prstGeom>
              <a:ln w="44450" cap="rnd">
                <a:solidFill>
                  <a:srgbClr val="AC6B14"/>
                </a:solidFill>
                <a:tailEnd type="arrow"/>
              </a:ln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/>
              </a:sp3d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153" name="Rectangle 152"/>
              <p:cNvSpPr/>
              <p:nvPr/>
            </p:nvSpPr>
            <p:spPr>
              <a:xfrm>
                <a:off x="999799" y="-257710"/>
                <a:ext cx="2911010" cy="19580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en-US" sz="2000" b="1" i="1" dirty="0" smtClean="0">
                    <a:solidFill>
                      <a:srgbClr val="AC6B14"/>
                    </a:solidFill>
                  </a:rPr>
                  <a:t>750nm</a:t>
                </a:r>
                <a:r>
                  <a:rPr lang="en-US" sz="2000" b="1" baseline="-25000" dirty="0" smtClean="0">
                    <a:solidFill>
                      <a:srgbClr val="AC6B14"/>
                    </a:solidFill>
                  </a:rPr>
                  <a:t> </a:t>
                </a:r>
              </a:p>
              <a:p>
                <a:pPr lvl="0" algn="ctr"/>
                <a:r>
                  <a:rPr lang="el-GR" sz="2000" b="1" dirty="0" smtClean="0">
                    <a:solidFill>
                      <a:srgbClr val="AC6B14"/>
                    </a:solidFill>
                  </a:rPr>
                  <a:t>σ</a:t>
                </a:r>
                <a:r>
                  <a:rPr lang="en-US" sz="2000" b="1" baseline="30000" dirty="0" smtClean="0">
                    <a:solidFill>
                      <a:srgbClr val="AC6B14"/>
                    </a:solidFill>
                  </a:rPr>
                  <a:t>+</a:t>
                </a:r>
                <a:endParaRPr lang="en-US" sz="2000" b="1" baseline="-25000" dirty="0">
                  <a:solidFill>
                    <a:srgbClr val="AC6B14"/>
                  </a:solidFill>
                </a:endParaRPr>
              </a:p>
            </p:txBody>
          </p:sp>
        </p:grpSp>
        <p:cxnSp>
          <p:nvCxnSpPr>
            <p:cNvPr id="140" name="Straight Arrow Connector 139"/>
            <p:cNvCxnSpPr>
              <a:cxnSpLocks noChangeAspect="1"/>
            </p:cNvCxnSpPr>
            <p:nvPr/>
          </p:nvCxnSpPr>
          <p:spPr>
            <a:xfrm rot="16200000" flipV="1">
              <a:off x="2574251" y="1723052"/>
              <a:ext cx="4753693" cy="1672595"/>
            </a:xfrm>
            <a:prstGeom prst="straightConnector1">
              <a:avLst/>
            </a:prstGeom>
            <a:ln w="44450" cap="rnd">
              <a:solidFill>
                <a:srgbClr val="08CE4A"/>
              </a:solidFill>
              <a:tailEnd type="arrow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41" name="Rectangle 140"/>
            <p:cNvSpPr/>
            <p:nvPr/>
          </p:nvSpPr>
          <p:spPr>
            <a:xfrm>
              <a:off x="4437425" y="332187"/>
              <a:ext cx="2733775" cy="19580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en-US" sz="2000" b="1" i="1" dirty="0" smtClean="0">
                  <a:solidFill>
                    <a:srgbClr val="08CE4A"/>
                  </a:solidFill>
                </a:rPr>
                <a:t>785nm</a:t>
              </a:r>
              <a:r>
                <a:rPr lang="en-US" sz="2000" b="1" baseline="-25000" dirty="0" smtClean="0">
                  <a:solidFill>
                    <a:srgbClr val="08CE4A"/>
                  </a:solidFill>
                </a:rPr>
                <a:t> </a:t>
              </a:r>
            </a:p>
            <a:p>
              <a:pPr lvl="0" algn="ctr"/>
              <a:r>
                <a:rPr lang="el-GR" sz="2000" b="1" dirty="0" smtClean="0">
                  <a:solidFill>
                    <a:srgbClr val="08CE4A"/>
                  </a:solidFill>
                </a:rPr>
                <a:t>σ</a:t>
              </a:r>
              <a:r>
                <a:rPr lang="en-US" sz="2000" b="1" baseline="30000" dirty="0" smtClean="0">
                  <a:solidFill>
                    <a:srgbClr val="08CE4A"/>
                  </a:solidFill>
                </a:rPr>
                <a:t>-</a:t>
              </a:r>
              <a:endParaRPr lang="en-US" sz="2000" b="1" baseline="-25000" dirty="0">
                <a:solidFill>
                  <a:srgbClr val="08CE4A"/>
                </a:solidFill>
              </a:endParaRPr>
            </a:p>
          </p:txBody>
        </p:sp>
      </p:grpSp>
      <p:sp>
        <p:nvSpPr>
          <p:cNvPr id="155" name="TextBox 154"/>
          <p:cNvSpPr txBox="1"/>
          <p:nvPr/>
        </p:nvSpPr>
        <p:spPr>
          <a:xfrm>
            <a:off x="4293969" y="672546"/>
            <a:ext cx="923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785 nm</a:t>
            </a:r>
            <a:endParaRPr lang="en-US" dirty="0"/>
          </a:p>
        </p:txBody>
      </p:sp>
      <p:sp>
        <p:nvSpPr>
          <p:cNvPr id="156" name="TextBox 155"/>
          <p:cNvSpPr txBox="1"/>
          <p:nvPr/>
        </p:nvSpPr>
        <p:spPr>
          <a:xfrm>
            <a:off x="471155" y="6858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785 nm</a:t>
            </a:r>
            <a:endParaRPr lang="en-US" dirty="0"/>
          </a:p>
        </p:txBody>
      </p:sp>
      <p:sp>
        <p:nvSpPr>
          <p:cNvPr id="157" name="TextBox 156"/>
          <p:cNvSpPr txBox="1"/>
          <p:nvPr/>
        </p:nvSpPr>
        <p:spPr>
          <a:xfrm>
            <a:off x="4298208" y="1093383"/>
            <a:ext cx="1153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823 nm</a:t>
            </a:r>
            <a:endParaRPr lang="en-US" dirty="0"/>
          </a:p>
        </p:txBody>
      </p:sp>
      <p:sp>
        <p:nvSpPr>
          <p:cNvPr id="158" name="TextBox 157"/>
          <p:cNvSpPr txBox="1"/>
          <p:nvPr/>
        </p:nvSpPr>
        <p:spPr>
          <a:xfrm>
            <a:off x="4286472" y="258229"/>
            <a:ext cx="1230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750 nm</a:t>
            </a:r>
            <a:endParaRPr lang="en-US" dirty="0"/>
          </a:p>
        </p:txBody>
      </p:sp>
      <p:sp>
        <p:nvSpPr>
          <p:cNvPr id="161" name="TextBox 160"/>
          <p:cNvSpPr txBox="1"/>
          <p:nvPr/>
        </p:nvSpPr>
        <p:spPr>
          <a:xfrm>
            <a:off x="1981200" y="1623084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1064 nm Pump</a:t>
            </a:r>
          </a:p>
          <a:p>
            <a:pPr algn="ctr"/>
            <a:r>
              <a:rPr lang="en-US" dirty="0" smtClean="0">
                <a:solidFill>
                  <a:srgbClr val="2C05D1"/>
                </a:solidFill>
              </a:rPr>
              <a:t>1134 nm Stokes</a:t>
            </a:r>
            <a:endParaRPr lang="en-US" dirty="0">
              <a:solidFill>
                <a:srgbClr val="2C05D1"/>
              </a:solidFill>
            </a:endParaRPr>
          </a:p>
        </p:txBody>
      </p:sp>
      <p:pic>
        <p:nvPicPr>
          <p:cNvPr id="162" name="Picture 161" descr="rotatecav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54690" y="91455"/>
            <a:ext cx="3175159" cy="1619016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164" name="TextBox 163"/>
          <p:cNvSpPr txBox="1">
            <a:spLocks noChangeAspect="1"/>
          </p:cNvSpPr>
          <p:nvPr/>
        </p:nvSpPr>
        <p:spPr>
          <a:xfrm>
            <a:off x="34160" y="63828"/>
            <a:ext cx="685800" cy="461665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dirty="0" smtClean="0"/>
              <a:t>a</a:t>
            </a:r>
            <a:endParaRPr lang="en-US" sz="2400" baseline="-25000" dirty="0">
              <a:solidFill>
                <a:srgbClr val="006C31"/>
              </a:solidFill>
            </a:endParaRPr>
          </a:p>
        </p:txBody>
      </p:sp>
      <p:cxnSp>
        <p:nvCxnSpPr>
          <p:cNvPr id="166" name="Straight Connector 165"/>
          <p:cNvCxnSpPr/>
          <p:nvPr/>
        </p:nvCxnSpPr>
        <p:spPr>
          <a:xfrm rot="5400000">
            <a:off x="4114800" y="1447800"/>
            <a:ext cx="2895600" cy="0"/>
          </a:xfrm>
          <a:prstGeom prst="line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/>
          <p:cNvSpPr txBox="1">
            <a:spLocks noChangeAspect="1"/>
          </p:cNvSpPr>
          <p:nvPr/>
        </p:nvSpPr>
        <p:spPr>
          <a:xfrm>
            <a:off x="8421410" y="2304229"/>
            <a:ext cx="685800" cy="461665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400" dirty="0" smtClean="0"/>
              <a:t>b</a:t>
            </a:r>
            <a:endParaRPr lang="en-US" sz="2400" baseline="-25000" dirty="0">
              <a:solidFill>
                <a:srgbClr val="006C3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870677" y="2375131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Wavelength (nm)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750559" y="1367706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Intensity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4255759" y="14478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Intensity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9"/>
          <p:cNvGrpSpPr/>
          <p:nvPr/>
        </p:nvGrpSpPr>
        <p:grpSpPr>
          <a:xfrm>
            <a:off x="-4354" y="2852928"/>
            <a:ext cx="3749040" cy="4005072"/>
            <a:chOff x="3352800" y="685800"/>
            <a:chExt cx="2009042" cy="2146397"/>
          </a:xfrm>
        </p:grpSpPr>
        <p:pic>
          <p:nvPicPr>
            <p:cNvPr id="51" name="Picture 50" descr="785sim paper no label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352800" y="1381223"/>
              <a:ext cx="2009042" cy="1450974"/>
            </a:xfrm>
            <a:prstGeom prst="rect">
              <a:avLst/>
            </a:prstGeom>
          </p:spPr>
        </p:pic>
        <p:sp>
          <p:nvSpPr>
            <p:cNvPr id="52" name="Rectangle 51"/>
            <p:cNvSpPr/>
            <p:nvPr/>
          </p:nvSpPr>
          <p:spPr>
            <a:xfrm>
              <a:off x="4191000" y="685800"/>
              <a:ext cx="533400" cy="76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48"/>
          <p:cNvGrpSpPr>
            <a:grpSpLocks noChangeAspect="1"/>
          </p:cNvGrpSpPr>
          <p:nvPr/>
        </p:nvGrpSpPr>
        <p:grpSpPr>
          <a:xfrm>
            <a:off x="5393799" y="2851402"/>
            <a:ext cx="3750201" cy="4006598"/>
            <a:chOff x="3352800" y="685800"/>
            <a:chExt cx="2009042" cy="2146398"/>
          </a:xfrm>
        </p:grpSpPr>
        <p:pic>
          <p:nvPicPr>
            <p:cNvPr id="47" name="Picture 46" descr="785sim paper no label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52800" y="1381223"/>
              <a:ext cx="2009042" cy="1450975"/>
            </a:xfrm>
            <a:prstGeom prst="rect">
              <a:avLst/>
            </a:prstGeom>
          </p:spPr>
        </p:pic>
        <p:sp>
          <p:nvSpPr>
            <p:cNvPr id="48" name="Rectangle 47"/>
            <p:cNvSpPr/>
            <p:nvPr/>
          </p:nvSpPr>
          <p:spPr>
            <a:xfrm>
              <a:off x="4191000" y="685800"/>
              <a:ext cx="533400" cy="76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5" name="TextBox 154"/>
          <p:cNvSpPr txBox="1"/>
          <p:nvPr/>
        </p:nvSpPr>
        <p:spPr>
          <a:xfrm>
            <a:off x="8240484" y="2020277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785 nm</a:t>
            </a:r>
            <a:endParaRPr lang="en-US" sz="2800" dirty="0"/>
          </a:p>
        </p:txBody>
      </p:sp>
      <p:sp>
        <p:nvSpPr>
          <p:cNvPr id="157" name="TextBox 156"/>
          <p:cNvSpPr txBox="1"/>
          <p:nvPr/>
        </p:nvSpPr>
        <p:spPr>
          <a:xfrm>
            <a:off x="8240484" y="1371598"/>
            <a:ext cx="2122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823 nm</a:t>
            </a:r>
            <a:endParaRPr lang="en-US" sz="2800" dirty="0"/>
          </a:p>
        </p:txBody>
      </p:sp>
      <p:sp>
        <p:nvSpPr>
          <p:cNvPr id="158" name="TextBox 157"/>
          <p:cNvSpPr txBox="1"/>
          <p:nvPr/>
        </p:nvSpPr>
        <p:spPr>
          <a:xfrm>
            <a:off x="8240484" y="2666998"/>
            <a:ext cx="1817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750 nm</a:t>
            </a:r>
            <a:endParaRPr lang="en-US" sz="2800" dirty="0"/>
          </a:p>
        </p:txBody>
      </p:sp>
      <p:sp>
        <p:nvSpPr>
          <p:cNvPr id="161" name="TextBox 160"/>
          <p:cNvSpPr txBox="1"/>
          <p:nvPr/>
        </p:nvSpPr>
        <p:spPr>
          <a:xfrm>
            <a:off x="3276600" y="3922693"/>
            <a:ext cx="259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1064 nm Pump</a:t>
            </a:r>
          </a:p>
          <a:p>
            <a:pPr algn="ctr"/>
            <a:r>
              <a:rPr lang="en-US" sz="2800" dirty="0" smtClean="0">
                <a:solidFill>
                  <a:srgbClr val="0000FF"/>
                </a:solidFill>
              </a:rPr>
              <a:t>1134 nm Stokes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110342" y="3788226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Intensity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1219200" y="6487886"/>
            <a:ext cx="1295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785</a:t>
            </a:r>
            <a:endParaRPr lang="en-US" sz="2400" dirty="0"/>
          </a:p>
        </p:txBody>
      </p:sp>
      <p:sp>
        <p:nvSpPr>
          <p:cNvPr id="57" name="TextBox 56"/>
          <p:cNvSpPr txBox="1"/>
          <p:nvPr/>
        </p:nvSpPr>
        <p:spPr>
          <a:xfrm>
            <a:off x="6618514" y="6477000"/>
            <a:ext cx="1295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785</a:t>
            </a:r>
            <a:endParaRPr lang="en-US" sz="2400" dirty="0"/>
          </a:p>
        </p:txBody>
      </p:sp>
      <p:sp>
        <p:nvSpPr>
          <p:cNvPr id="58" name="TextBox 57"/>
          <p:cNvSpPr txBox="1"/>
          <p:nvPr/>
        </p:nvSpPr>
        <p:spPr>
          <a:xfrm>
            <a:off x="7881256" y="6477000"/>
            <a:ext cx="1295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823</a:t>
            </a:r>
            <a:endParaRPr lang="en-US" sz="2400" dirty="0"/>
          </a:p>
        </p:txBody>
      </p:sp>
      <p:sp>
        <p:nvSpPr>
          <p:cNvPr id="59" name="TextBox 58"/>
          <p:cNvSpPr txBox="1"/>
          <p:nvPr/>
        </p:nvSpPr>
        <p:spPr>
          <a:xfrm>
            <a:off x="5366658" y="6477000"/>
            <a:ext cx="1295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750</a:t>
            </a:r>
            <a:endParaRPr lang="en-US" sz="2400" dirty="0"/>
          </a:p>
        </p:txBody>
      </p:sp>
      <p:sp>
        <p:nvSpPr>
          <p:cNvPr id="53" name="TextBox 52"/>
          <p:cNvSpPr txBox="1"/>
          <p:nvPr/>
        </p:nvSpPr>
        <p:spPr>
          <a:xfrm>
            <a:off x="3733800" y="6019800"/>
            <a:ext cx="167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Wavelength</a:t>
            </a:r>
          </a:p>
          <a:p>
            <a:pPr algn="ctr"/>
            <a:r>
              <a:rPr lang="en-US" sz="2400" dirty="0" smtClean="0"/>
              <a:t>(nm)</a:t>
            </a:r>
            <a:endParaRPr lang="en-US" sz="2400" dirty="0"/>
          </a:p>
        </p:txBody>
      </p:sp>
      <p:sp>
        <p:nvSpPr>
          <p:cNvPr id="60" name="TextBox 59"/>
          <p:cNvSpPr txBox="1"/>
          <p:nvPr/>
        </p:nvSpPr>
        <p:spPr>
          <a:xfrm>
            <a:off x="6498772" y="3788226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Intensity</a:t>
            </a:r>
            <a:endParaRPr lang="en-US" dirty="0"/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3499363" y="1406505"/>
            <a:ext cx="2133600" cy="1588"/>
          </a:xfrm>
          <a:prstGeom prst="straightConnector1">
            <a:avLst/>
          </a:prstGeom>
          <a:ln w="215900" cap="rnd">
            <a:solidFill>
              <a:srgbClr val="0000FF"/>
            </a:solidFill>
            <a:headEnd type="arrow"/>
            <a:tailEnd type="arrow"/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3499363" y="3159105"/>
            <a:ext cx="2133600" cy="1588"/>
          </a:xfrm>
          <a:prstGeom prst="straightConnector1">
            <a:avLst/>
          </a:prstGeom>
          <a:ln w="215900" cap="rnd">
            <a:solidFill>
              <a:srgbClr val="FF0000"/>
            </a:solidFill>
            <a:headEnd type="arrow"/>
            <a:tailEnd type="arrow"/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>
            <a:off x="3270763" y="569893"/>
            <a:ext cx="2590800" cy="3276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4" name="Group 35"/>
          <p:cNvGrpSpPr/>
          <p:nvPr/>
        </p:nvGrpSpPr>
        <p:grpSpPr>
          <a:xfrm>
            <a:off x="3156463" y="722293"/>
            <a:ext cx="2819400" cy="2971800"/>
            <a:chOff x="2590800" y="5181599"/>
            <a:chExt cx="2819400" cy="1371600"/>
          </a:xfrm>
        </p:grpSpPr>
        <p:sp>
          <p:nvSpPr>
            <p:cNvPr id="65" name="Flowchart: Stored Data 17"/>
            <p:cNvSpPr/>
            <p:nvPr/>
          </p:nvSpPr>
          <p:spPr>
            <a:xfrm>
              <a:off x="2590800" y="5181599"/>
              <a:ext cx="304800" cy="1371600"/>
            </a:xfrm>
            <a:prstGeom prst="flowChartOnlineStorag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Flowchart: Stored Data 65"/>
            <p:cNvSpPr/>
            <p:nvPr/>
          </p:nvSpPr>
          <p:spPr>
            <a:xfrm rot="10800000">
              <a:off x="5105400" y="5181599"/>
              <a:ext cx="304800" cy="1371600"/>
            </a:xfrm>
            <a:prstGeom prst="flowChartOnlineStorag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cxnSp>
        <p:nvCxnSpPr>
          <p:cNvPr id="68" name="Straight Arrow Connector 67"/>
          <p:cNvCxnSpPr/>
          <p:nvPr/>
        </p:nvCxnSpPr>
        <p:spPr>
          <a:xfrm>
            <a:off x="3575563" y="2283599"/>
            <a:ext cx="1981200" cy="0"/>
          </a:xfrm>
          <a:prstGeom prst="straightConnector1">
            <a:avLst/>
          </a:prstGeom>
          <a:ln w="88900" cap="rnd">
            <a:solidFill>
              <a:srgbClr val="1FF80E"/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6237514" y="2289837"/>
            <a:ext cx="1981200" cy="0"/>
          </a:xfrm>
          <a:prstGeom prst="straightConnector1">
            <a:avLst/>
          </a:prstGeom>
          <a:ln w="88900" cap="rnd">
            <a:solidFill>
              <a:srgbClr val="1FF80E"/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903514" y="2289837"/>
            <a:ext cx="1981200" cy="0"/>
          </a:xfrm>
          <a:prstGeom prst="straightConnector1">
            <a:avLst/>
          </a:prstGeom>
          <a:ln w="88900" cap="rnd">
            <a:solidFill>
              <a:srgbClr val="1FF80E"/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6237514" y="2932093"/>
            <a:ext cx="1981200" cy="0"/>
          </a:xfrm>
          <a:prstGeom prst="straightConnector1">
            <a:avLst/>
          </a:prstGeom>
          <a:ln w="88900" cap="rnd">
            <a:solidFill>
              <a:srgbClr val="AA6F06"/>
            </a:solidFill>
            <a:prstDash val="sysDash"/>
            <a:tailEnd type="arrow"/>
          </a:ln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6237514" y="1636693"/>
            <a:ext cx="1981200" cy="0"/>
          </a:xfrm>
          <a:prstGeom prst="straightConnector1">
            <a:avLst/>
          </a:prstGeom>
          <a:ln w="88900" cap="rnd">
            <a:solidFill>
              <a:srgbClr val="71A2DD"/>
            </a:solidFill>
            <a:prstDash val="sysDash"/>
            <a:tailEnd type="arrow"/>
          </a:ln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-533400" y="2024742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785 nm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914400" y="152400"/>
            <a:ext cx="7924800" cy="6259060"/>
            <a:chOff x="3276600" y="655320"/>
            <a:chExt cx="7924800" cy="6259060"/>
          </a:xfrm>
        </p:grpSpPr>
        <p:graphicFrame>
          <p:nvGraphicFramePr>
            <p:cNvPr id="5" name="Object 3"/>
            <p:cNvGraphicFramePr>
              <a:graphicFrameLocks noChangeAspect="1"/>
            </p:cNvGraphicFramePr>
            <p:nvPr/>
          </p:nvGraphicFramePr>
          <p:xfrm>
            <a:off x="8259762" y="4212455"/>
            <a:ext cx="2941638" cy="933450"/>
          </p:xfrm>
          <a:graphic>
            <a:graphicData uri="http://schemas.openxmlformats.org/presentationml/2006/ole">
              <p:oleObj spid="_x0000_s15362" name="Equation" r:id="rId3" imgW="799920" imgH="253800" progId="Equation.3">
                <p:embed/>
              </p:oleObj>
            </a:graphicData>
          </a:graphic>
        </p:graphicFrame>
        <p:cxnSp>
          <p:nvCxnSpPr>
            <p:cNvPr id="6" name="Straight Connector 5"/>
            <p:cNvCxnSpPr/>
            <p:nvPr/>
          </p:nvCxnSpPr>
          <p:spPr>
            <a:xfrm>
              <a:off x="5559471" y="4678491"/>
              <a:ext cx="2422070" cy="0"/>
            </a:xfrm>
            <a:prstGeom prst="line">
              <a:avLst/>
            </a:prstGeom>
            <a:noFill/>
            <a:ln w="168275" cap="rnd" cmpd="sng" algn="ctr">
              <a:solidFill>
                <a:schemeClr val="tx1"/>
              </a:solidFill>
              <a:prstDash val="soli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>
            <a:xfrm>
              <a:off x="3276600" y="6443414"/>
              <a:ext cx="2422073" cy="0"/>
            </a:xfrm>
            <a:prstGeom prst="line">
              <a:avLst/>
            </a:prstGeom>
            <a:noFill/>
            <a:ln w="168275" cap="rnd" cmpd="sng" algn="ctr">
              <a:solidFill>
                <a:schemeClr val="tx1"/>
              </a:solidFill>
              <a:prstDash val="solid"/>
            </a:ln>
            <a:effectLst/>
          </p:spPr>
        </p:cxnSp>
        <p:graphicFrame>
          <p:nvGraphicFramePr>
            <p:cNvPr id="8" name="Object 7"/>
            <p:cNvGraphicFramePr>
              <a:graphicFrameLocks noChangeAspect="1"/>
            </p:cNvGraphicFramePr>
            <p:nvPr/>
          </p:nvGraphicFramePr>
          <p:xfrm>
            <a:off x="6019800" y="5980930"/>
            <a:ext cx="2895600" cy="933450"/>
          </p:xfrm>
          <a:graphic>
            <a:graphicData uri="http://schemas.openxmlformats.org/presentationml/2006/ole">
              <p:oleObj spid="_x0000_s15363" name="Equation" r:id="rId4" imgW="787320" imgH="253800" progId="Equation.3">
                <p:embed/>
              </p:oleObj>
            </a:graphicData>
          </a:graphic>
        </p:graphicFrame>
        <p:cxnSp>
          <p:nvCxnSpPr>
            <p:cNvPr id="9" name="Straight Arrow Connector 8"/>
            <p:cNvCxnSpPr>
              <a:cxnSpLocks noChangeAspect="1"/>
            </p:cNvCxnSpPr>
            <p:nvPr/>
          </p:nvCxnSpPr>
          <p:spPr>
            <a:xfrm rot="16200000" flipV="1">
              <a:off x="5068402" y="1989649"/>
              <a:ext cx="4000434" cy="1407560"/>
            </a:xfrm>
            <a:prstGeom prst="straightConnector1">
              <a:avLst/>
            </a:prstGeom>
            <a:noFill/>
            <a:ln w="107950" cap="rnd" cmpd="sng" algn="ctr">
              <a:solidFill>
                <a:srgbClr val="1FF80E"/>
              </a:solidFill>
              <a:prstDash val="solid"/>
              <a:headEnd type="none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10" name="Straight Arrow Connector 9"/>
            <p:cNvCxnSpPr>
              <a:cxnSpLocks noChangeAspect="1"/>
            </p:cNvCxnSpPr>
            <p:nvPr/>
          </p:nvCxnSpPr>
          <p:spPr>
            <a:xfrm rot="5400000">
              <a:off x="1929064" y="2115225"/>
              <a:ext cx="5767429" cy="2847620"/>
            </a:xfrm>
            <a:prstGeom prst="straightConnector1">
              <a:avLst/>
            </a:prstGeom>
            <a:noFill/>
            <a:ln w="107950" cap="rnd" cmpd="sng" algn="ctr">
              <a:solidFill>
                <a:srgbClr val="AA6F06"/>
              </a:solidFill>
              <a:prstDash val="sysDot"/>
              <a:headEnd type="none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11" name="Straight Arrow Connector 10"/>
            <p:cNvCxnSpPr>
              <a:cxnSpLocks noChangeAspect="1"/>
            </p:cNvCxnSpPr>
            <p:nvPr/>
          </p:nvCxnSpPr>
          <p:spPr>
            <a:xfrm flipH="1" flipV="1">
              <a:off x="6228348" y="2606041"/>
              <a:ext cx="736332" cy="2092736"/>
            </a:xfrm>
            <a:prstGeom prst="straightConnector1">
              <a:avLst/>
            </a:prstGeom>
            <a:noFill/>
            <a:ln w="107950" cap="rnd" cmpd="sng" algn="ctr">
              <a:solidFill>
                <a:srgbClr val="0000FF"/>
              </a:solidFill>
              <a:prstDash val="sysDash"/>
              <a:headEnd type="arrow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12" name="Straight Arrow Connector 11"/>
            <p:cNvCxnSpPr>
              <a:cxnSpLocks/>
            </p:cNvCxnSpPr>
            <p:nvPr/>
          </p:nvCxnSpPr>
          <p:spPr>
            <a:xfrm flipH="1">
              <a:off x="4191000" y="2613950"/>
              <a:ext cx="1905000" cy="3810000"/>
            </a:xfrm>
            <a:prstGeom prst="straightConnector1">
              <a:avLst/>
            </a:prstGeom>
            <a:noFill/>
            <a:ln w="107950" cap="rnd" cmpd="sng" algn="ctr">
              <a:solidFill>
                <a:srgbClr val="FF0000"/>
              </a:solidFill>
              <a:prstDash val="solid"/>
              <a:headEnd type="arrow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</p:grpSp>
      <p:sp>
        <p:nvSpPr>
          <p:cNvPr id="13" name="TextBox 12"/>
          <p:cNvSpPr txBox="1"/>
          <p:nvPr/>
        </p:nvSpPr>
        <p:spPr>
          <a:xfrm>
            <a:off x="381000" y="1828800"/>
            <a:ext cx="2057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b="1" dirty="0" smtClean="0">
                <a:solidFill>
                  <a:srgbClr val="FF0000"/>
                </a:solidFill>
              </a:rPr>
              <a:t>λ</a:t>
            </a:r>
            <a:r>
              <a:rPr lang="en-US" sz="3600" b="1" baseline="-25000" dirty="0" smtClean="0">
                <a:solidFill>
                  <a:srgbClr val="FF0000"/>
                </a:solidFill>
              </a:rPr>
              <a:t>pump</a:t>
            </a:r>
          </a:p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1064 nm</a:t>
            </a:r>
          </a:p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σ</a:t>
            </a:r>
            <a:r>
              <a:rPr lang="en-US" sz="3600" b="1" baseline="30000" dirty="0" smtClean="0">
                <a:solidFill>
                  <a:srgbClr val="FF0000"/>
                </a:solidFill>
              </a:rPr>
              <a:t>+</a:t>
            </a:r>
            <a:endParaRPr lang="en-US" sz="3600" b="1" baseline="300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105400" y="1828800"/>
            <a:ext cx="2057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b="1" dirty="0" smtClean="0">
                <a:solidFill>
                  <a:srgbClr val="0000FF"/>
                </a:solidFill>
              </a:rPr>
              <a:t>λ</a:t>
            </a:r>
            <a:r>
              <a:rPr lang="en-US" sz="3600" b="1" baseline="-25000" dirty="0" smtClean="0">
                <a:solidFill>
                  <a:srgbClr val="0000FF"/>
                </a:solidFill>
              </a:rPr>
              <a:t>Stokes</a:t>
            </a:r>
          </a:p>
          <a:p>
            <a:pPr algn="ctr"/>
            <a:r>
              <a:rPr lang="en-US" sz="3600" b="1" dirty="0" smtClean="0">
                <a:solidFill>
                  <a:srgbClr val="0000FF"/>
                </a:solidFill>
              </a:rPr>
              <a:t>1135 nm</a:t>
            </a:r>
          </a:p>
          <a:p>
            <a:pPr algn="ctr"/>
            <a:r>
              <a:rPr lang="en-US" sz="3600" b="1" dirty="0" smtClean="0">
                <a:solidFill>
                  <a:srgbClr val="0000FF"/>
                </a:solidFill>
              </a:rPr>
              <a:t>σ</a:t>
            </a:r>
            <a:r>
              <a:rPr lang="en-US" sz="3600" b="1" baseline="30000" dirty="0" smtClean="0">
                <a:solidFill>
                  <a:srgbClr val="0000FF"/>
                </a:solidFill>
              </a:rPr>
              <a:t>-</a:t>
            </a:r>
            <a:endParaRPr lang="en-US" sz="3600" b="1" baseline="30000" dirty="0">
              <a:solidFill>
                <a:srgbClr val="0000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05400" y="114300"/>
            <a:ext cx="2057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b="1" dirty="0" smtClean="0">
                <a:solidFill>
                  <a:srgbClr val="1FF80E"/>
                </a:solidFill>
              </a:rPr>
              <a:t>λ</a:t>
            </a:r>
            <a:r>
              <a:rPr lang="en-US" sz="3600" b="1" baseline="-25000" dirty="0" smtClean="0">
                <a:solidFill>
                  <a:srgbClr val="1FF80E"/>
                </a:solidFill>
              </a:rPr>
              <a:t>mixing</a:t>
            </a:r>
          </a:p>
          <a:p>
            <a:pPr algn="ctr"/>
            <a:r>
              <a:rPr lang="en-US" sz="3600" b="1" dirty="0" smtClean="0">
                <a:solidFill>
                  <a:srgbClr val="1FF80E"/>
                </a:solidFill>
              </a:rPr>
              <a:t>785 nm</a:t>
            </a:r>
          </a:p>
          <a:p>
            <a:pPr algn="ctr"/>
            <a:r>
              <a:rPr lang="en-US" sz="3600" b="1" dirty="0" smtClean="0">
                <a:solidFill>
                  <a:srgbClr val="1FF80E"/>
                </a:solidFill>
              </a:rPr>
              <a:t>σ</a:t>
            </a:r>
            <a:r>
              <a:rPr lang="en-US" sz="3600" b="1" baseline="30000" dirty="0" smtClean="0">
                <a:solidFill>
                  <a:srgbClr val="1FF80E"/>
                </a:solidFill>
              </a:rPr>
              <a:t>-</a:t>
            </a:r>
            <a:endParaRPr lang="en-US" sz="3600" b="1" baseline="30000" dirty="0">
              <a:solidFill>
                <a:srgbClr val="1FF80E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81000" y="114300"/>
            <a:ext cx="2057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b="1" dirty="0" smtClean="0">
                <a:solidFill>
                  <a:srgbClr val="AA6F06"/>
                </a:solidFill>
              </a:rPr>
              <a:t>λ</a:t>
            </a:r>
            <a:r>
              <a:rPr lang="en-US" sz="3600" b="1" baseline="-25000" dirty="0" smtClean="0">
                <a:solidFill>
                  <a:srgbClr val="AA6F06"/>
                </a:solidFill>
              </a:rPr>
              <a:t>sideband</a:t>
            </a:r>
          </a:p>
          <a:p>
            <a:pPr algn="ctr"/>
            <a:r>
              <a:rPr lang="en-US" sz="3600" b="1" dirty="0" smtClean="0">
                <a:solidFill>
                  <a:srgbClr val="AA6F06"/>
                </a:solidFill>
              </a:rPr>
              <a:t>750 nm</a:t>
            </a:r>
          </a:p>
          <a:p>
            <a:pPr algn="ctr"/>
            <a:r>
              <a:rPr lang="en-US" sz="3600" b="1" dirty="0" smtClean="0">
                <a:solidFill>
                  <a:srgbClr val="AA6F06"/>
                </a:solidFill>
              </a:rPr>
              <a:t>σ</a:t>
            </a:r>
            <a:r>
              <a:rPr lang="en-US" sz="3600" b="1" baseline="30000" dirty="0" smtClean="0">
                <a:solidFill>
                  <a:srgbClr val="AA6F06"/>
                </a:solidFill>
              </a:rPr>
              <a:t>+</a:t>
            </a:r>
            <a:endParaRPr lang="en-US" sz="3600" b="1" baseline="30000" dirty="0">
              <a:solidFill>
                <a:srgbClr val="AA6F06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3200400" y="4191000"/>
            <a:ext cx="0" cy="1752600"/>
          </a:xfrm>
          <a:prstGeom prst="straightConnector1">
            <a:avLst/>
          </a:prstGeom>
          <a:ln w="133350">
            <a:solidFill>
              <a:srgbClr val="EE18C5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276600" y="4744135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h</a:t>
            </a:r>
            <a:r>
              <a:rPr lang="el-GR" sz="3600" dirty="0" smtClean="0">
                <a:solidFill>
                  <a:srgbClr val="EE18C5"/>
                </a:solidFill>
              </a:rPr>
              <a:t>ν</a:t>
            </a:r>
            <a:r>
              <a:rPr lang="en-US" sz="3600" baseline="-25000" dirty="0" smtClean="0">
                <a:solidFill>
                  <a:srgbClr val="EE18C5"/>
                </a:solidFill>
              </a:rPr>
              <a:t>mod</a:t>
            </a:r>
            <a:endParaRPr lang="en-US" sz="3600" baseline="-25000" dirty="0">
              <a:solidFill>
                <a:srgbClr val="EE18C5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49"/>
          <p:cNvGrpSpPr/>
          <p:nvPr/>
        </p:nvGrpSpPr>
        <p:grpSpPr>
          <a:xfrm>
            <a:off x="-5490754" y="2608977"/>
            <a:ext cx="3749040" cy="4005072"/>
            <a:chOff x="3352800" y="685800"/>
            <a:chExt cx="2009042" cy="2146397"/>
          </a:xfrm>
        </p:grpSpPr>
        <p:pic>
          <p:nvPicPr>
            <p:cNvPr id="19" name="Picture 18" descr="785sim paper no label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52800" y="1381223"/>
              <a:ext cx="2009042" cy="1450974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4191000" y="685800"/>
              <a:ext cx="533400" cy="76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48"/>
          <p:cNvGrpSpPr>
            <a:grpSpLocks noChangeAspect="1"/>
          </p:cNvGrpSpPr>
          <p:nvPr/>
        </p:nvGrpSpPr>
        <p:grpSpPr>
          <a:xfrm>
            <a:off x="-92601" y="2607451"/>
            <a:ext cx="3750201" cy="4006598"/>
            <a:chOff x="3352800" y="685800"/>
            <a:chExt cx="2009042" cy="2146398"/>
          </a:xfrm>
        </p:grpSpPr>
        <p:pic>
          <p:nvPicPr>
            <p:cNvPr id="22" name="Picture 21" descr="785sim paper no label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52800" y="1381223"/>
              <a:ext cx="2009042" cy="1450975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4191000" y="685800"/>
              <a:ext cx="533400" cy="76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2754084" y="2015106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785 nm</a:t>
            </a:r>
            <a:endParaRPr lang="en-US" sz="2800" dirty="0"/>
          </a:p>
        </p:txBody>
      </p:sp>
      <p:sp>
        <p:nvSpPr>
          <p:cNvPr id="30" name="TextBox 29"/>
          <p:cNvSpPr txBox="1"/>
          <p:nvPr/>
        </p:nvSpPr>
        <p:spPr>
          <a:xfrm>
            <a:off x="2754084" y="1366427"/>
            <a:ext cx="2122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823 nm</a:t>
            </a:r>
            <a:endParaRPr lang="en-US" sz="2800" dirty="0"/>
          </a:p>
        </p:txBody>
      </p:sp>
      <p:sp>
        <p:nvSpPr>
          <p:cNvPr id="31" name="TextBox 30"/>
          <p:cNvSpPr txBox="1"/>
          <p:nvPr/>
        </p:nvSpPr>
        <p:spPr>
          <a:xfrm>
            <a:off x="2754084" y="2661827"/>
            <a:ext cx="1817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750 nm</a:t>
            </a:r>
            <a:endParaRPr lang="en-US" sz="2800" dirty="0"/>
          </a:p>
        </p:txBody>
      </p:sp>
      <p:sp>
        <p:nvSpPr>
          <p:cNvPr id="32" name="TextBox 31"/>
          <p:cNvSpPr txBox="1"/>
          <p:nvPr/>
        </p:nvSpPr>
        <p:spPr>
          <a:xfrm>
            <a:off x="-2209800" y="382018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FF"/>
                </a:solidFill>
              </a:rPr>
              <a:t>1134 nm Stokes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-4376058" y="3544275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Intensity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-4267200" y="6243935"/>
            <a:ext cx="1295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785</a:t>
            </a:r>
            <a:endParaRPr lang="en-US" sz="2400" dirty="0"/>
          </a:p>
        </p:txBody>
      </p:sp>
      <p:sp>
        <p:nvSpPr>
          <p:cNvPr id="35" name="TextBox 34"/>
          <p:cNvSpPr txBox="1"/>
          <p:nvPr/>
        </p:nvSpPr>
        <p:spPr>
          <a:xfrm>
            <a:off x="1132114" y="6233049"/>
            <a:ext cx="1295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785</a:t>
            </a:r>
            <a:endParaRPr lang="en-US" sz="2400" dirty="0"/>
          </a:p>
        </p:txBody>
      </p:sp>
      <p:sp>
        <p:nvSpPr>
          <p:cNvPr id="36" name="TextBox 35"/>
          <p:cNvSpPr txBox="1"/>
          <p:nvPr/>
        </p:nvSpPr>
        <p:spPr>
          <a:xfrm>
            <a:off x="2394856" y="6233049"/>
            <a:ext cx="1295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823</a:t>
            </a:r>
            <a:endParaRPr lang="en-US" sz="2400" dirty="0"/>
          </a:p>
        </p:txBody>
      </p:sp>
      <p:sp>
        <p:nvSpPr>
          <p:cNvPr id="37" name="TextBox 36"/>
          <p:cNvSpPr txBox="1"/>
          <p:nvPr/>
        </p:nvSpPr>
        <p:spPr>
          <a:xfrm>
            <a:off x="-119742" y="6233049"/>
            <a:ext cx="1295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750</a:t>
            </a:r>
            <a:endParaRPr lang="en-US" sz="2400" dirty="0"/>
          </a:p>
        </p:txBody>
      </p:sp>
      <p:sp>
        <p:nvSpPr>
          <p:cNvPr id="38" name="TextBox 37"/>
          <p:cNvSpPr txBox="1"/>
          <p:nvPr/>
        </p:nvSpPr>
        <p:spPr>
          <a:xfrm>
            <a:off x="-1752600" y="5775849"/>
            <a:ext cx="167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Wavelength</a:t>
            </a:r>
          </a:p>
          <a:p>
            <a:pPr algn="ctr"/>
            <a:r>
              <a:rPr lang="en-US" sz="2400" dirty="0" smtClean="0"/>
              <a:t>(nm)</a:t>
            </a:r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12372" y="3544275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Intensity</a:t>
            </a:r>
            <a:endParaRPr lang="en-US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-1987037" y="1401334"/>
            <a:ext cx="2133600" cy="1588"/>
          </a:xfrm>
          <a:prstGeom prst="straightConnector1">
            <a:avLst/>
          </a:prstGeom>
          <a:ln w="215900" cap="rnd">
            <a:solidFill>
              <a:srgbClr val="FF0000"/>
            </a:solidFill>
            <a:headEnd type="arrow"/>
            <a:tailEnd type="arrow"/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-1987037" y="3153934"/>
            <a:ext cx="2133600" cy="1588"/>
          </a:xfrm>
          <a:prstGeom prst="straightConnector1">
            <a:avLst/>
          </a:prstGeom>
          <a:ln w="215900" cap="rnd">
            <a:solidFill>
              <a:srgbClr val="0000FF"/>
            </a:solidFill>
            <a:headEnd type="arrow"/>
            <a:tailEnd type="arrow"/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-2215637" y="564722"/>
            <a:ext cx="2590800" cy="3276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43" name="Group 35"/>
          <p:cNvGrpSpPr/>
          <p:nvPr/>
        </p:nvGrpSpPr>
        <p:grpSpPr>
          <a:xfrm>
            <a:off x="-2329937" y="717122"/>
            <a:ext cx="2819400" cy="2971800"/>
            <a:chOff x="2590800" y="5181599"/>
            <a:chExt cx="2819400" cy="1371600"/>
          </a:xfrm>
        </p:grpSpPr>
        <p:sp>
          <p:nvSpPr>
            <p:cNvPr id="44" name="Flowchart: Stored Data 17"/>
            <p:cNvSpPr/>
            <p:nvPr/>
          </p:nvSpPr>
          <p:spPr>
            <a:xfrm>
              <a:off x="2590800" y="5181599"/>
              <a:ext cx="304800" cy="1371600"/>
            </a:xfrm>
            <a:prstGeom prst="flowChartOnlineStorag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5" name="Flowchart: Stored Data 44"/>
            <p:cNvSpPr/>
            <p:nvPr/>
          </p:nvSpPr>
          <p:spPr>
            <a:xfrm rot="10800000">
              <a:off x="5105400" y="5181599"/>
              <a:ext cx="304800" cy="1371600"/>
            </a:xfrm>
            <a:prstGeom prst="flowChartOnlineStorag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cxnSp>
        <p:nvCxnSpPr>
          <p:cNvPr id="46" name="Straight Arrow Connector 45"/>
          <p:cNvCxnSpPr/>
          <p:nvPr/>
        </p:nvCxnSpPr>
        <p:spPr>
          <a:xfrm>
            <a:off x="-1910837" y="2278428"/>
            <a:ext cx="1981200" cy="0"/>
          </a:xfrm>
          <a:prstGeom prst="straightConnector1">
            <a:avLst/>
          </a:prstGeom>
          <a:ln w="88900" cap="rnd">
            <a:solidFill>
              <a:srgbClr val="1FF80E"/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751114" y="2284666"/>
            <a:ext cx="1981200" cy="0"/>
          </a:xfrm>
          <a:prstGeom prst="straightConnector1">
            <a:avLst/>
          </a:prstGeom>
          <a:ln w="88900" cap="rnd">
            <a:solidFill>
              <a:srgbClr val="1FF80E"/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-4582886" y="2284666"/>
            <a:ext cx="1981200" cy="0"/>
          </a:xfrm>
          <a:prstGeom prst="straightConnector1">
            <a:avLst/>
          </a:prstGeom>
          <a:ln w="88900" cap="rnd">
            <a:solidFill>
              <a:srgbClr val="1FF80E"/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751114" y="2926922"/>
            <a:ext cx="1981200" cy="0"/>
          </a:xfrm>
          <a:prstGeom prst="straightConnector1">
            <a:avLst/>
          </a:prstGeom>
          <a:ln w="88900" cap="rnd">
            <a:solidFill>
              <a:srgbClr val="AA6F06"/>
            </a:solidFill>
            <a:prstDash val="sysDash"/>
            <a:tailEnd type="arrow"/>
          </a:ln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751114" y="1631522"/>
            <a:ext cx="1981200" cy="0"/>
          </a:xfrm>
          <a:prstGeom prst="straightConnector1">
            <a:avLst/>
          </a:prstGeom>
          <a:ln w="88900" cap="rnd">
            <a:solidFill>
              <a:srgbClr val="71A2DD"/>
            </a:solidFill>
            <a:prstDash val="sysDash"/>
            <a:tailEnd type="arrow"/>
          </a:ln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-6019800" y="2019571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785 nm</a:t>
            </a:r>
            <a:endParaRPr lang="en-US" sz="2800" dirty="0"/>
          </a:p>
        </p:txBody>
      </p:sp>
      <p:sp>
        <p:nvSpPr>
          <p:cNvPr id="52" name="TextBox 51"/>
          <p:cNvSpPr txBox="1">
            <a:spLocks noChangeAspect="1"/>
          </p:cNvSpPr>
          <p:nvPr/>
        </p:nvSpPr>
        <p:spPr>
          <a:xfrm>
            <a:off x="-6934200" y="86381"/>
            <a:ext cx="685800" cy="584775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3200" dirty="0" smtClean="0"/>
              <a:t>a</a:t>
            </a:r>
            <a:endParaRPr lang="en-US" sz="3200" baseline="-25000" dirty="0">
              <a:solidFill>
                <a:srgbClr val="006C31"/>
              </a:solidFill>
            </a:endParaRPr>
          </a:p>
        </p:txBody>
      </p:sp>
      <p:sp>
        <p:nvSpPr>
          <p:cNvPr id="53" name="TextBox 52"/>
          <p:cNvSpPr txBox="1">
            <a:spLocks noChangeAspect="1"/>
          </p:cNvSpPr>
          <p:nvPr/>
        </p:nvSpPr>
        <p:spPr>
          <a:xfrm>
            <a:off x="5029200" y="86381"/>
            <a:ext cx="685800" cy="584775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3200" dirty="0" smtClean="0"/>
              <a:t>b</a:t>
            </a:r>
            <a:endParaRPr lang="en-US" sz="3200" baseline="-25000" dirty="0">
              <a:solidFill>
                <a:srgbClr val="006C31"/>
              </a:solidFill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4572000" y="152400"/>
            <a:ext cx="0" cy="624840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3"/>
          <p:cNvGrpSpPr/>
          <p:nvPr/>
        </p:nvGrpSpPr>
        <p:grpSpPr>
          <a:xfrm>
            <a:off x="6553200" y="370340"/>
            <a:ext cx="7924800" cy="6259060"/>
            <a:chOff x="3276600" y="655320"/>
            <a:chExt cx="7924800" cy="6259060"/>
          </a:xfrm>
        </p:grpSpPr>
        <p:graphicFrame>
          <p:nvGraphicFramePr>
            <p:cNvPr id="57" name="Object 3"/>
            <p:cNvGraphicFramePr>
              <a:graphicFrameLocks noChangeAspect="1"/>
            </p:cNvGraphicFramePr>
            <p:nvPr/>
          </p:nvGraphicFramePr>
          <p:xfrm>
            <a:off x="8259762" y="4212455"/>
            <a:ext cx="2941638" cy="933450"/>
          </p:xfrm>
          <a:graphic>
            <a:graphicData uri="http://schemas.openxmlformats.org/presentationml/2006/ole">
              <p:oleObj spid="_x0000_s16388" name="Equation" r:id="rId5" imgW="799920" imgH="253800" progId="Equation.3">
                <p:embed/>
              </p:oleObj>
            </a:graphicData>
          </a:graphic>
        </p:graphicFrame>
        <p:cxnSp>
          <p:nvCxnSpPr>
            <p:cNvPr id="58" name="Straight Connector 57"/>
            <p:cNvCxnSpPr/>
            <p:nvPr/>
          </p:nvCxnSpPr>
          <p:spPr>
            <a:xfrm>
              <a:off x="5559471" y="4678491"/>
              <a:ext cx="2422070" cy="0"/>
            </a:xfrm>
            <a:prstGeom prst="line">
              <a:avLst/>
            </a:prstGeom>
            <a:noFill/>
            <a:ln w="168275" cap="rnd" cmpd="sng" algn="ctr">
              <a:solidFill>
                <a:schemeClr val="tx1"/>
              </a:solidFill>
              <a:prstDash val="solid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>
            <a:xfrm>
              <a:off x="3276600" y="6443414"/>
              <a:ext cx="2422073" cy="0"/>
            </a:xfrm>
            <a:prstGeom prst="line">
              <a:avLst/>
            </a:prstGeom>
            <a:noFill/>
            <a:ln w="168275" cap="rnd" cmpd="sng" algn="ctr">
              <a:solidFill>
                <a:schemeClr val="tx1"/>
              </a:solidFill>
              <a:prstDash val="solid"/>
            </a:ln>
            <a:effectLst/>
          </p:spPr>
        </p:cxnSp>
        <p:graphicFrame>
          <p:nvGraphicFramePr>
            <p:cNvPr id="60" name="Object 59"/>
            <p:cNvGraphicFramePr>
              <a:graphicFrameLocks noChangeAspect="1"/>
            </p:cNvGraphicFramePr>
            <p:nvPr/>
          </p:nvGraphicFramePr>
          <p:xfrm>
            <a:off x="6019800" y="5980930"/>
            <a:ext cx="2895600" cy="933450"/>
          </p:xfrm>
          <a:graphic>
            <a:graphicData uri="http://schemas.openxmlformats.org/presentationml/2006/ole">
              <p:oleObj spid="_x0000_s16389" name="Equation" r:id="rId6" imgW="787320" imgH="253800" progId="Equation.3">
                <p:embed/>
              </p:oleObj>
            </a:graphicData>
          </a:graphic>
        </p:graphicFrame>
        <p:cxnSp>
          <p:nvCxnSpPr>
            <p:cNvPr id="61" name="Straight Arrow Connector 60"/>
            <p:cNvCxnSpPr>
              <a:cxnSpLocks noChangeAspect="1"/>
            </p:cNvCxnSpPr>
            <p:nvPr/>
          </p:nvCxnSpPr>
          <p:spPr>
            <a:xfrm rot="16200000" flipV="1">
              <a:off x="5068402" y="1989649"/>
              <a:ext cx="4000434" cy="1407560"/>
            </a:xfrm>
            <a:prstGeom prst="straightConnector1">
              <a:avLst/>
            </a:prstGeom>
            <a:noFill/>
            <a:ln w="107950" cap="rnd" cmpd="sng" algn="ctr">
              <a:solidFill>
                <a:srgbClr val="1FF80E"/>
              </a:solidFill>
              <a:prstDash val="solid"/>
              <a:headEnd type="none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62" name="Straight Arrow Connector 61"/>
            <p:cNvCxnSpPr>
              <a:cxnSpLocks noChangeAspect="1"/>
            </p:cNvCxnSpPr>
            <p:nvPr/>
          </p:nvCxnSpPr>
          <p:spPr>
            <a:xfrm rot="5400000">
              <a:off x="1929064" y="2115225"/>
              <a:ext cx="5767429" cy="2847620"/>
            </a:xfrm>
            <a:prstGeom prst="straightConnector1">
              <a:avLst/>
            </a:prstGeom>
            <a:noFill/>
            <a:ln w="107950" cap="rnd" cmpd="sng" algn="ctr">
              <a:solidFill>
                <a:srgbClr val="AA6F06"/>
              </a:solidFill>
              <a:prstDash val="sysDot"/>
              <a:headEnd type="none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63" name="Straight Arrow Connector 62"/>
            <p:cNvCxnSpPr>
              <a:cxnSpLocks noChangeAspect="1"/>
            </p:cNvCxnSpPr>
            <p:nvPr/>
          </p:nvCxnSpPr>
          <p:spPr>
            <a:xfrm flipH="1" flipV="1">
              <a:off x="6228348" y="2606041"/>
              <a:ext cx="736332" cy="2092736"/>
            </a:xfrm>
            <a:prstGeom prst="straightConnector1">
              <a:avLst/>
            </a:prstGeom>
            <a:noFill/>
            <a:ln w="107950" cap="rnd" cmpd="sng" algn="ctr">
              <a:solidFill>
                <a:srgbClr val="0000FF"/>
              </a:solidFill>
              <a:prstDash val="sysDash"/>
              <a:headEnd type="arrow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64" name="Straight Arrow Connector 63"/>
            <p:cNvCxnSpPr>
              <a:cxnSpLocks/>
            </p:cNvCxnSpPr>
            <p:nvPr/>
          </p:nvCxnSpPr>
          <p:spPr>
            <a:xfrm flipH="1">
              <a:off x="4191000" y="2613950"/>
              <a:ext cx="1905000" cy="3810000"/>
            </a:xfrm>
            <a:prstGeom prst="straightConnector1">
              <a:avLst/>
            </a:prstGeom>
            <a:noFill/>
            <a:ln w="107950" cap="rnd" cmpd="sng" algn="ctr">
              <a:solidFill>
                <a:srgbClr val="FF0000"/>
              </a:solidFill>
              <a:prstDash val="solid"/>
              <a:headEnd type="arrow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</p:grpSp>
      <p:sp>
        <p:nvSpPr>
          <p:cNvPr id="65" name="TextBox 64"/>
          <p:cNvSpPr txBox="1"/>
          <p:nvPr/>
        </p:nvSpPr>
        <p:spPr>
          <a:xfrm>
            <a:off x="6019800" y="2046740"/>
            <a:ext cx="2057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b="1" dirty="0" smtClean="0">
                <a:solidFill>
                  <a:srgbClr val="FF0000"/>
                </a:solidFill>
              </a:rPr>
              <a:t>λ</a:t>
            </a:r>
            <a:r>
              <a:rPr lang="en-US" sz="3600" b="1" baseline="-25000" dirty="0" smtClean="0">
                <a:solidFill>
                  <a:srgbClr val="FF0000"/>
                </a:solidFill>
              </a:rPr>
              <a:t>pump</a:t>
            </a:r>
          </a:p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1064 nm</a:t>
            </a:r>
          </a:p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σ</a:t>
            </a:r>
            <a:r>
              <a:rPr lang="en-US" sz="3600" b="1" baseline="30000" dirty="0" smtClean="0">
                <a:solidFill>
                  <a:srgbClr val="FF0000"/>
                </a:solidFill>
              </a:rPr>
              <a:t>+</a:t>
            </a:r>
            <a:endParaRPr lang="en-US" sz="3600" b="1" baseline="30000" dirty="0">
              <a:solidFill>
                <a:srgbClr val="FF000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0744200" y="2046740"/>
            <a:ext cx="2057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b="1" dirty="0" smtClean="0">
                <a:solidFill>
                  <a:srgbClr val="0000FF"/>
                </a:solidFill>
              </a:rPr>
              <a:t>λ</a:t>
            </a:r>
            <a:r>
              <a:rPr lang="en-US" sz="3600" b="1" baseline="-25000" dirty="0" smtClean="0">
                <a:solidFill>
                  <a:srgbClr val="0000FF"/>
                </a:solidFill>
              </a:rPr>
              <a:t>Stokes</a:t>
            </a:r>
          </a:p>
          <a:p>
            <a:pPr algn="ctr"/>
            <a:r>
              <a:rPr lang="en-US" sz="3600" b="1" dirty="0" smtClean="0">
                <a:solidFill>
                  <a:srgbClr val="0000FF"/>
                </a:solidFill>
              </a:rPr>
              <a:t>1135 nm</a:t>
            </a:r>
          </a:p>
          <a:p>
            <a:pPr algn="ctr"/>
            <a:r>
              <a:rPr lang="en-US" sz="3600" b="1" dirty="0" smtClean="0">
                <a:solidFill>
                  <a:srgbClr val="0000FF"/>
                </a:solidFill>
              </a:rPr>
              <a:t>σ</a:t>
            </a:r>
            <a:r>
              <a:rPr lang="en-US" sz="3600" b="1" baseline="30000" dirty="0" smtClean="0">
                <a:solidFill>
                  <a:srgbClr val="0000FF"/>
                </a:solidFill>
              </a:rPr>
              <a:t>-</a:t>
            </a:r>
            <a:endParaRPr lang="en-US" sz="3600" b="1" baseline="30000" dirty="0">
              <a:solidFill>
                <a:srgbClr val="0000FF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0744200" y="332240"/>
            <a:ext cx="2057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b="1" dirty="0" smtClean="0">
                <a:solidFill>
                  <a:srgbClr val="1FF80E"/>
                </a:solidFill>
              </a:rPr>
              <a:t>λ</a:t>
            </a:r>
            <a:r>
              <a:rPr lang="en-US" sz="3600" b="1" baseline="-25000" dirty="0" smtClean="0">
                <a:solidFill>
                  <a:srgbClr val="1FF80E"/>
                </a:solidFill>
              </a:rPr>
              <a:t>mixing</a:t>
            </a:r>
          </a:p>
          <a:p>
            <a:pPr algn="ctr"/>
            <a:r>
              <a:rPr lang="en-US" sz="3600" b="1" dirty="0" smtClean="0">
                <a:solidFill>
                  <a:srgbClr val="1FF80E"/>
                </a:solidFill>
              </a:rPr>
              <a:t>785 nm</a:t>
            </a:r>
          </a:p>
          <a:p>
            <a:pPr algn="ctr"/>
            <a:r>
              <a:rPr lang="en-US" sz="3600" b="1" dirty="0" smtClean="0">
                <a:solidFill>
                  <a:srgbClr val="1FF80E"/>
                </a:solidFill>
              </a:rPr>
              <a:t>σ</a:t>
            </a:r>
            <a:r>
              <a:rPr lang="en-US" sz="3600" b="1" baseline="30000" dirty="0" smtClean="0">
                <a:solidFill>
                  <a:srgbClr val="1FF80E"/>
                </a:solidFill>
              </a:rPr>
              <a:t>-</a:t>
            </a:r>
            <a:endParaRPr lang="en-US" sz="3600" b="1" baseline="30000" dirty="0">
              <a:solidFill>
                <a:srgbClr val="1FF80E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019800" y="332240"/>
            <a:ext cx="2057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b="1" dirty="0" smtClean="0">
                <a:solidFill>
                  <a:srgbClr val="AA6F06"/>
                </a:solidFill>
              </a:rPr>
              <a:t>λ</a:t>
            </a:r>
            <a:r>
              <a:rPr lang="en-US" sz="3600" b="1" baseline="-25000" dirty="0" smtClean="0">
                <a:solidFill>
                  <a:srgbClr val="AA6F06"/>
                </a:solidFill>
              </a:rPr>
              <a:t>sideband</a:t>
            </a:r>
          </a:p>
          <a:p>
            <a:pPr algn="ctr"/>
            <a:r>
              <a:rPr lang="en-US" sz="3600" b="1" dirty="0" smtClean="0">
                <a:solidFill>
                  <a:srgbClr val="AA6F06"/>
                </a:solidFill>
              </a:rPr>
              <a:t>750 nm</a:t>
            </a:r>
          </a:p>
          <a:p>
            <a:pPr algn="ctr"/>
            <a:r>
              <a:rPr lang="en-US" sz="3600" b="1" dirty="0" smtClean="0">
                <a:solidFill>
                  <a:srgbClr val="AA6F06"/>
                </a:solidFill>
              </a:rPr>
              <a:t>σ</a:t>
            </a:r>
            <a:r>
              <a:rPr lang="en-US" sz="3600" b="1" baseline="30000" dirty="0" smtClean="0">
                <a:solidFill>
                  <a:srgbClr val="AA6F06"/>
                </a:solidFill>
              </a:rPr>
              <a:t>+</a:t>
            </a:r>
            <a:endParaRPr lang="en-US" sz="3600" b="1" baseline="30000" dirty="0">
              <a:solidFill>
                <a:srgbClr val="AA6F06"/>
              </a:solidFill>
            </a:endParaRPr>
          </a:p>
        </p:txBody>
      </p:sp>
      <p:cxnSp>
        <p:nvCxnSpPr>
          <p:cNvPr id="69" name="Straight Arrow Connector 68"/>
          <p:cNvCxnSpPr/>
          <p:nvPr/>
        </p:nvCxnSpPr>
        <p:spPr>
          <a:xfrm>
            <a:off x="8839200" y="4408940"/>
            <a:ext cx="0" cy="1752600"/>
          </a:xfrm>
          <a:prstGeom prst="straightConnector1">
            <a:avLst/>
          </a:prstGeom>
          <a:ln w="133350">
            <a:solidFill>
              <a:srgbClr val="EE18C5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8915400" y="4962075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h</a:t>
            </a:r>
            <a:r>
              <a:rPr lang="el-GR" sz="3600" dirty="0" smtClean="0">
                <a:solidFill>
                  <a:srgbClr val="EE18C5"/>
                </a:solidFill>
              </a:rPr>
              <a:t>ν</a:t>
            </a:r>
            <a:r>
              <a:rPr lang="en-US" sz="3600" baseline="-25000" dirty="0" smtClean="0">
                <a:solidFill>
                  <a:srgbClr val="EE18C5"/>
                </a:solidFill>
              </a:rPr>
              <a:t>mod</a:t>
            </a:r>
            <a:endParaRPr lang="en-US" sz="3600" baseline="-25000" dirty="0">
              <a:solidFill>
                <a:srgbClr val="EE18C5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-2209800" y="1018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1064 nm Pump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22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148388" y="19050"/>
            <a:ext cx="21442363" cy="681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ck Arc 3"/>
          <p:cNvSpPr/>
          <p:nvPr/>
        </p:nvSpPr>
        <p:spPr>
          <a:xfrm rot="10800000" flipH="1">
            <a:off x="6259847" y="3098666"/>
            <a:ext cx="2100331" cy="523909"/>
          </a:xfrm>
          <a:prstGeom prst="blockArc">
            <a:avLst/>
          </a:pr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Isosceles Triangle 4"/>
          <p:cNvSpPr/>
          <p:nvPr/>
        </p:nvSpPr>
        <p:spPr>
          <a:xfrm rot="16200000">
            <a:off x="7128800" y="2909741"/>
            <a:ext cx="680635" cy="1602809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Cube 5"/>
          <p:cNvSpPr/>
          <p:nvPr/>
        </p:nvSpPr>
        <p:spPr>
          <a:xfrm rot="11616880" flipH="1">
            <a:off x="5878079" y="1505081"/>
            <a:ext cx="450019" cy="232135"/>
          </a:xfrm>
          <a:prstGeom prst="cube">
            <a:avLst>
              <a:gd name="adj" fmla="val 70977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2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H="1" flipV="1">
            <a:off x="5295180" y="1639864"/>
            <a:ext cx="776955" cy="0"/>
          </a:xfrm>
          <a:prstGeom prst="line">
            <a:avLst/>
          </a:prstGeom>
          <a:ln w="82550" cap="rnd">
            <a:solidFill>
              <a:srgbClr val="FF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be 7"/>
          <p:cNvSpPr/>
          <p:nvPr/>
        </p:nvSpPr>
        <p:spPr>
          <a:xfrm flipH="1">
            <a:off x="4615015" y="1130924"/>
            <a:ext cx="2529069" cy="1090587"/>
          </a:xfrm>
          <a:prstGeom prst="cube">
            <a:avLst>
              <a:gd name="adj" fmla="val 25000"/>
            </a:avLst>
          </a:prstGeom>
          <a:noFill/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3600000" rev="0"/>
            </a:camera>
            <a:lightRig rig="threePt" dir="t"/>
          </a:scene3d>
          <a:sp3d prstMaterial="powder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 rot="14420728" flipV="1">
            <a:off x="160781" y="1284862"/>
            <a:ext cx="784792" cy="71000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LeftDown"/>
            <a:lightRig rig="threePt" dir="t"/>
          </a:scene3d>
          <a:sp3d prstMaterial="plastic">
            <a:bevelT w="0" h="1968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 flipH="1">
            <a:off x="6047229" y="3318179"/>
            <a:ext cx="269043" cy="9358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Block Arc 10"/>
          <p:cNvSpPr/>
          <p:nvPr/>
        </p:nvSpPr>
        <p:spPr>
          <a:xfrm rot="10800000" flipH="1">
            <a:off x="6226021" y="3114959"/>
            <a:ext cx="2342999" cy="765712"/>
          </a:xfrm>
          <a:prstGeom prst="blockArc">
            <a:avLst/>
          </a:pr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Block Arc 11"/>
          <p:cNvSpPr/>
          <p:nvPr/>
        </p:nvSpPr>
        <p:spPr>
          <a:xfrm flipH="1">
            <a:off x="6120084" y="3828653"/>
            <a:ext cx="2342999" cy="765713"/>
          </a:xfrm>
          <a:prstGeom prst="blockArc">
            <a:avLst/>
          </a:pr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Isosceles Triangle 12"/>
          <p:cNvSpPr/>
          <p:nvPr/>
        </p:nvSpPr>
        <p:spPr>
          <a:xfrm rot="16200000" flipH="1">
            <a:off x="7353574" y="3162901"/>
            <a:ext cx="611507" cy="1262380"/>
          </a:xfrm>
          <a:prstGeom prst="triangle">
            <a:avLst>
              <a:gd name="adj" fmla="val 51739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Isosceles Triangle 13"/>
          <p:cNvSpPr/>
          <p:nvPr/>
        </p:nvSpPr>
        <p:spPr>
          <a:xfrm rot="5400000" flipH="1">
            <a:off x="6614527" y="2891762"/>
            <a:ext cx="680635" cy="1602809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Block Arc 14"/>
          <p:cNvSpPr/>
          <p:nvPr/>
        </p:nvSpPr>
        <p:spPr>
          <a:xfrm rot="10800000" flipH="1">
            <a:off x="6120004" y="3227780"/>
            <a:ext cx="2342999" cy="523909"/>
          </a:xfrm>
          <a:prstGeom prst="blockArc">
            <a:avLst/>
          </a:prstGeom>
          <a:solidFill>
            <a:srgbClr val="2C05D1"/>
          </a:solidFill>
          <a:ln>
            <a:noFill/>
          </a:ln>
          <a:effectLst>
            <a:glow rad="101600">
              <a:srgbClr val="2C05D1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Block Arc 15"/>
          <p:cNvSpPr/>
          <p:nvPr/>
        </p:nvSpPr>
        <p:spPr>
          <a:xfrm flipH="1">
            <a:off x="6114478" y="3809902"/>
            <a:ext cx="2342999" cy="523909"/>
          </a:xfrm>
          <a:prstGeom prst="blockArc">
            <a:avLst/>
          </a:prstGeom>
          <a:solidFill>
            <a:srgbClr val="2C05D1"/>
          </a:solidFill>
          <a:ln>
            <a:noFill/>
          </a:ln>
          <a:effectLst>
            <a:glow rad="101600">
              <a:srgbClr val="2C05D1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Isosceles Triangle 16"/>
          <p:cNvSpPr/>
          <p:nvPr/>
        </p:nvSpPr>
        <p:spPr>
          <a:xfrm rot="16200000" flipH="1">
            <a:off x="7444522" y="3155065"/>
            <a:ext cx="418400" cy="1262380"/>
          </a:xfrm>
          <a:prstGeom prst="triangle">
            <a:avLst>
              <a:gd name="adj" fmla="val 51739"/>
            </a:avLst>
          </a:prstGeom>
          <a:solidFill>
            <a:srgbClr val="0000FF"/>
          </a:solidFill>
          <a:ln>
            <a:noFill/>
          </a:ln>
          <a:effectLst>
            <a:glow rad="101600">
              <a:srgbClr val="0000FF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 flipH="1">
            <a:off x="8266826" y="3460628"/>
            <a:ext cx="184968" cy="640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 flipH="1">
            <a:off x="5940721" y="3898252"/>
            <a:ext cx="269043" cy="640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Isosceles Triangle 19"/>
          <p:cNvSpPr/>
          <p:nvPr/>
        </p:nvSpPr>
        <p:spPr>
          <a:xfrm rot="5400000" flipH="1">
            <a:off x="6675788" y="3245076"/>
            <a:ext cx="340316" cy="1059365"/>
          </a:xfrm>
          <a:prstGeom prst="triangle">
            <a:avLst/>
          </a:prstGeom>
          <a:solidFill>
            <a:srgbClr val="0000FF"/>
          </a:solidFill>
          <a:ln>
            <a:noFill/>
          </a:ln>
          <a:effectLst>
            <a:glow rad="101600">
              <a:srgbClr val="0000FF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 flipH="1">
            <a:off x="8540991" y="3125771"/>
            <a:ext cx="269043" cy="640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 flipH="1">
            <a:off x="8412553" y="3933849"/>
            <a:ext cx="269043" cy="640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 flipH="1">
            <a:off x="8329598" y="3228013"/>
            <a:ext cx="536469" cy="5816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 flipH="1">
            <a:off x="6030444" y="3497614"/>
            <a:ext cx="269043" cy="5816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rot="10800000" flipH="1">
            <a:off x="1657259" y="3788437"/>
            <a:ext cx="1537561" cy="2"/>
          </a:xfrm>
          <a:prstGeom prst="line">
            <a:avLst/>
          </a:prstGeom>
          <a:ln w="136525" cap="rnd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8502232" y="3788437"/>
            <a:ext cx="434936" cy="0"/>
          </a:xfrm>
          <a:prstGeom prst="line">
            <a:avLst/>
          </a:prstGeom>
          <a:ln w="111125" cap="rnd">
            <a:solidFill>
              <a:srgbClr val="FF0000"/>
            </a:solidFill>
            <a:prstDash val="solid"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8369016" y="3786109"/>
            <a:ext cx="525575" cy="0"/>
          </a:xfrm>
          <a:prstGeom prst="line">
            <a:avLst/>
          </a:prstGeom>
          <a:ln w="73025" cap="rnd">
            <a:solidFill>
              <a:srgbClr val="2C05D1">
                <a:alpha val="44000"/>
              </a:srgbClr>
            </a:solidFill>
            <a:prstDash val="solid"/>
          </a:ln>
          <a:effectLst>
            <a:glow rad="139700">
              <a:srgbClr val="2C05D1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10800000" flipH="1">
            <a:off x="8362111" y="3785365"/>
            <a:ext cx="448406" cy="0"/>
          </a:xfrm>
          <a:prstGeom prst="line">
            <a:avLst/>
          </a:prstGeom>
          <a:ln w="53975" cap="rnd">
            <a:solidFill>
              <a:srgbClr val="08CE4A">
                <a:alpha val="44000"/>
              </a:srgbClr>
            </a:solidFill>
          </a:ln>
          <a:effectLst>
            <a:glow rad="101600">
              <a:srgbClr val="08CE4A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41" idx="0"/>
          </p:cNvCxnSpPr>
          <p:nvPr/>
        </p:nvCxnSpPr>
        <p:spPr>
          <a:xfrm rot="16200000" flipV="1">
            <a:off x="4226577" y="4017688"/>
            <a:ext cx="762978" cy="342527"/>
          </a:xfrm>
          <a:prstGeom prst="line">
            <a:avLst/>
          </a:prstGeom>
          <a:ln w="38100" cap="rnd">
            <a:solidFill>
              <a:srgbClr val="FF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 flipH="1">
            <a:off x="5948368" y="3111983"/>
            <a:ext cx="269043" cy="640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rot="10800000" flipH="1" flipV="1">
            <a:off x="3271460" y="3788437"/>
            <a:ext cx="2848622" cy="1483"/>
          </a:xfrm>
          <a:prstGeom prst="line">
            <a:avLst/>
          </a:prstGeom>
          <a:ln w="133350" cap="rnd">
            <a:solidFill>
              <a:srgbClr val="FF0000"/>
            </a:solidFill>
            <a:prstDash val="solid"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324600" y="3789048"/>
            <a:ext cx="2065736" cy="0"/>
          </a:xfrm>
          <a:prstGeom prst="line">
            <a:avLst/>
          </a:prstGeom>
          <a:ln w="53975" cap="rnd">
            <a:solidFill>
              <a:srgbClr val="08CE4A"/>
            </a:solidFill>
          </a:ln>
          <a:effectLst>
            <a:glow rad="139700">
              <a:srgbClr val="08CE4A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 flipH="1">
            <a:off x="6275122" y="3092529"/>
            <a:ext cx="2075918" cy="130508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4" name="Flowchart: Stored Data 33"/>
          <p:cNvSpPr/>
          <p:nvPr/>
        </p:nvSpPr>
        <p:spPr>
          <a:xfrm flipH="1">
            <a:off x="8225226" y="3153230"/>
            <a:ext cx="251627" cy="1183684"/>
          </a:xfrm>
          <a:prstGeom prst="flowChartOnlineStorag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579148" y="1657916"/>
            <a:ext cx="944852" cy="2031357"/>
          </a:xfrm>
          <a:prstGeom prst="line">
            <a:avLst/>
          </a:prstGeom>
          <a:ln w="136525" cap="rnd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607872" y="1650246"/>
            <a:ext cx="1051149" cy="0"/>
          </a:xfrm>
          <a:prstGeom prst="line">
            <a:avLst/>
          </a:prstGeom>
          <a:ln w="136525" cap="rnd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Down Arrow 36"/>
          <p:cNvSpPr/>
          <p:nvPr/>
        </p:nvSpPr>
        <p:spPr>
          <a:xfrm rot="20231834" flipH="1">
            <a:off x="4875141" y="4915186"/>
            <a:ext cx="269043" cy="340316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 rot="5400000" flipH="1">
            <a:off x="1188228" y="3433435"/>
            <a:ext cx="784792" cy="71000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LeftDown">
              <a:rot lat="2100000" lon="8100000" rev="0"/>
            </a:camera>
            <a:lightRig rig="threePt" dir="t"/>
          </a:scene3d>
          <a:sp3d prstMaterial="plastic">
            <a:bevelT w="0" h="1968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Cube 38"/>
          <p:cNvSpPr/>
          <p:nvPr/>
        </p:nvSpPr>
        <p:spPr>
          <a:xfrm flipH="1">
            <a:off x="2087669" y="3352202"/>
            <a:ext cx="1532769" cy="799764"/>
          </a:xfrm>
          <a:prstGeom prst="cube">
            <a:avLst>
              <a:gd name="adj" fmla="val 25000"/>
            </a:avLst>
          </a:prstGeom>
          <a:solidFill>
            <a:schemeClr val="bg1">
              <a:lumMod val="50000"/>
              <a:alpha val="17000"/>
            </a:schemeClr>
          </a:solidFill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3600000" rev="0"/>
            </a:camera>
            <a:lightRig rig="threePt" dir="t"/>
          </a:scene3d>
          <a:sp3d prstMaterial="powder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 flipH="1">
            <a:off x="2579212" y="3352202"/>
            <a:ext cx="570825" cy="19993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n 40"/>
          <p:cNvSpPr/>
          <p:nvPr/>
        </p:nvSpPr>
        <p:spPr>
          <a:xfrm rot="9306952" flipH="1">
            <a:off x="4460353" y="4403934"/>
            <a:ext cx="587142" cy="229097"/>
          </a:xfrm>
          <a:prstGeom prst="can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2" name="Cube 41"/>
          <p:cNvSpPr/>
          <p:nvPr/>
        </p:nvSpPr>
        <p:spPr>
          <a:xfrm rot="9426951" flipH="1">
            <a:off x="4060472" y="4515837"/>
            <a:ext cx="1576375" cy="436460"/>
          </a:xfrm>
          <a:prstGeom prst="cube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7800000" rev="21540000"/>
            </a:camera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43" name="Straight Connector 42"/>
          <p:cNvCxnSpPr>
            <a:cxnSpLocks noChangeAspect="1"/>
          </p:cNvCxnSpPr>
          <p:nvPr/>
        </p:nvCxnSpPr>
        <p:spPr>
          <a:xfrm rot="16200000" flipV="1">
            <a:off x="6031140" y="1711717"/>
            <a:ext cx="173367" cy="75108"/>
          </a:xfrm>
          <a:prstGeom prst="line">
            <a:avLst/>
          </a:prstGeom>
          <a:ln w="82550" cap="rnd">
            <a:solidFill>
              <a:srgbClr val="FF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an 43"/>
          <p:cNvSpPr/>
          <p:nvPr/>
        </p:nvSpPr>
        <p:spPr>
          <a:xfrm rot="9306952" flipH="1">
            <a:off x="6022836" y="1850717"/>
            <a:ext cx="366238" cy="154929"/>
          </a:xfrm>
          <a:prstGeom prst="can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 rot="16200000" flipH="1">
            <a:off x="2415672" y="4184539"/>
            <a:ext cx="1558584" cy="766383"/>
          </a:xfrm>
          <a:prstGeom prst="line">
            <a:avLst/>
          </a:prstGeom>
          <a:ln w="53975" cap="rnd">
            <a:solidFill>
              <a:srgbClr val="08CE4A"/>
            </a:solidFill>
          </a:ln>
          <a:effectLst>
            <a:glow rad="139700">
              <a:srgbClr val="08CE4A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an 45"/>
          <p:cNvSpPr/>
          <p:nvPr/>
        </p:nvSpPr>
        <p:spPr>
          <a:xfrm rot="9306952" flipH="1">
            <a:off x="2710629" y="4289963"/>
            <a:ext cx="795047" cy="160271"/>
          </a:xfrm>
          <a:prstGeom prst="can">
            <a:avLst>
              <a:gd name="adj" fmla="val 50000"/>
            </a:avLst>
          </a:prstGeom>
          <a:solidFill>
            <a:schemeClr val="bg1">
              <a:lumMod val="50000"/>
              <a:alpha val="57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 rot="10800000" flipH="1">
            <a:off x="2806838" y="3788437"/>
            <a:ext cx="3342465" cy="0"/>
          </a:xfrm>
          <a:prstGeom prst="line">
            <a:avLst/>
          </a:prstGeom>
          <a:ln w="53975" cap="rnd">
            <a:solidFill>
              <a:srgbClr val="08CE4A"/>
            </a:solidFill>
          </a:ln>
          <a:effectLst>
            <a:glow rad="139700">
              <a:srgbClr val="08CE4A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 flipH="1">
            <a:off x="5623733" y="3332207"/>
            <a:ext cx="150164" cy="892955"/>
          </a:xfrm>
          <a:prstGeom prst="ellipse">
            <a:avLst/>
          </a:prstGeom>
          <a:solidFill>
            <a:schemeClr val="bg1">
              <a:lumMod val="65000"/>
              <a:alpha val="72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9" name="Cube 48"/>
          <p:cNvSpPr/>
          <p:nvPr/>
        </p:nvSpPr>
        <p:spPr>
          <a:xfrm rot="5045004" flipH="1">
            <a:off x="4346380" y="3371420"/>
            <a:ext cx="196548" cy="781005"/>
          </a:xfrm>
          <a:prstGeom prst="cube">
            <a:avLst>
              <a:gd name="adj" fmla="val 25000"/>
            </a:avLst>
          </a:prstGeom>
          <a:solidFill>
            <a:schemeClr val="bg1">
              <a:lumMod val="50000"/>
              <a:alpha val="27000"/>
            </a:schemeClr>
          </a:solidFill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3600000" rev="13200000"/>
            </a:camera>
            <a:lightRig rig="threePt" dir="t"/>
          </a:scene3d>
          <a:sp3d prstMaterial="powder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0" name="Flowchart: Stored Data 18"/>
          <p:cNvSpPr/>
          <p:nvPr/>
        </p:nvSpPr>
        <p:spPr>
          <a:xfrm rot="10800000" flipH="1">
            <a:off x="6149308" y="3153230"/>
            <a:ext cx="251627" cy="1183685"/>
          </a:xfrm>
          <a:prstGeom prst="flowChartOnlineStorag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 flipH="1" flipV="1">
            <a:off x="4067975" y="1639864"/>
            <a:ext cx="1236786" cy="0"/>
          </a:xfrm>
          <a:prstGeom prst="line">
            <a:avLst/>
          </a:prstGeom>
          <a:ln w="82550" cap="flat">
            <a:solidFill>
              <a:srgbClr val="FF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ube 51"/>
          <p:cNvSpPr/>
          <p:nvPr/>
        </p:nvSpPr>
        <p:spPr>
          <a:xfrm flipH="1">
            <a:off x="2040455" y="4660906"/>
            <a:ext cx="2529069" cy="1090587"/>
          </a:xfrm>
          <a:prstGeom prst="cube">
            <a:avLst>
              <a:gd name="adj" fmla="val 25000"/>
            </a:avLst>
          </a:prstGeom>
          <a:noFill/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3600000" rev="0"/>
            </a:camera>
            <a:lightRig rig="threePt" dir="t"/>
          </a:scene3d>
          <a:sp3d prstMaterial="powder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 rot="10800000" flipH="1" flipV="1">
            <a:off x="3021424" y="5356151"/>
            <a:ext cx="551797" cy="0"/>
          </a:xfrm>
          <a:prstGeom prst="line">
            <a:avLst/>
          </a:prstGeom>
          <a:ln w="53975" cap="rnd">
            <a:solidFill>
              <a:srgbClr val="08CE4A"/>
            </a:solidFill>
          </a:ln>
          <a:effectLst>
            <a:glow rad="139700">
              <a:srgbClr val="08CE4A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Can 53"/>
          <p:cNvSpPr/>
          <p:nvPr/>
        </p:nvSpPr>
        <p:spPr>
          <a:xfrm rot="16200000" flipH="1">
            <a:off x="2858015" y="5277999"/>
            <a:ext cx="347445" cy="163308"/>
          </a:xfrm>
          <a:prstGeom prst="can">
            <a:avLst/>
          </a:prstGeom>
          <a:solidFill>
            <a:srgbClr val="08CE4A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5" name="Cube 54"/>
          <p:cNvSpPr/>
          <p:nvPr/>
        </p:nvSpPr>
        <p:spPr>
          <a:xfrm flipH="1">
            <a:off x="3082245" y="1276336"/>
            <a:ext cx="2145877" cy="799764"/>
          </a:xfrm>
          <a:prstGeom prst="cube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3600000" rev="0"/>
            </a:camera>
            <a:lightRig rig="threePt" dir="t"/>
          </a:scene3d>
          <a:sp3d prstMaterial="powder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flipH="1">
            <a:off x="3021003" y="1669949"/>
            <a:ext cx="597712" cy="0"/>
          </a:xfrm>
          <a:prstGeom prst="line">
            <a:avLst/>
          </a:prstGeom>
          <a:ln w="82550" cap="rnd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Isosceles Triangle 56"/>
          <p:cNvSpPr/>
          <p:nvPr/>
        </p:nvSpPr>
        <p:spPr>
          <a:xfrm rot="5088102" flipH="1" flipV="1">
            <a:off x="1486350" y="681997"/>
            <a:ext cx="1648530" cy="1576724"/>
          </a:xfrm>
          <a:prstGeom prst="triangle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120000" lon="4200000" rev="0"/>
            </a:camera>
            <a:lightRig rig="threePt" dir="t"/>
          </a:scene3d>
          <a:sp3d>
            <a:bevelT w="101600" h="196850" prst="convex"/>
            <a:bevelB w="0" h="2222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8" name="Cube 57"/>
          <p:cNvSpPr/>
          <p:nvPr/>
        </p:nvSpPr>
        <p:spPr>
          <a:xfrm rot="6325671" flipH="1">
            <a:off x="3385307" y="5280853"/>
            <a:ext cx="426927" cy="244692"/>
          </a:xfrm>
          <a:prstGeom prst="cube">
            <a:avLst>
              <a:gd name="adj" fmla="val 70977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2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477000" y="1179493"/>
            <a:ext cx="2514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800" kern="0" dirty="0" smtClean="0">
                <a:solidFill>
                  <a:srgbClr val="FF0000"/>
                </a:solidFill>
              </a:rPr>
              <a:t>1064nm</a:t>
            </a:r>
            <a:r>
              <a:rPr lang="en-US" sz="2800" kern="0" dirty="0" smtClean="0">
                <a:solidFill>
                  <a:sysClr val="windowText" lastClr="000000"/>
                </a:solidFill>
              </a:rPr>
              <a:t> ECDL</a:t>
            </a:r>
          </a:p>
          <a:p>
            <a:pPr algn="ctr">
              <a:defRPr/>
            </a:pPr>
            <a:r>
              <a:rPr lang="en-US" sz="2800" kern="0" dirty="0" smtClean="0">
                <a:solidFill>
                  <a:sysClr val="windowText" lastClr="000000"/>
                </a:solidFill>
              </a:rPr>
              <a:t> – </a:t>
            </a:r>
            <a:r>
              <a:rPr lang="en-US" sz="2800" i="1" kern="0" dirty="0" smtClean="0">
                <a:solidFill>
                  <a:srgbClr val="FF0000"/>
                </a:solidFill>
              </a:rPr>
              <a:t>Raman Pump</a:t>
            </a:r>
            <a:endParaRPr lang="en-US" sz="2800" i="1" kern="0" dirty="0">
              <a:solidFill>
                <a:srgbClr val="FF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57200" y="4913293"/>
            <a:ext cx="22189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8CE4A"/>
                </a:solidFill>
              </a:rPr>
              <a:t>785 nm </a:t>
            </a:r>
            <a:r>
              <a:rPr lang="en-US" sz="2800" kern="0" dirty="0" smtClean="0">
                <a:solidFill>
                  <a:sysClr val="windowText" lastClr="000000"/>
                </a:solidFill>
              </a:rPr>
              <a:t>ECDL –  </a:t>
            </a:r>
            <a:r>
              <a:rPr lang="en-US" sz="2800" i="1" dirty="0" smtClean="0">
                <a:solidFill>
                  <a:srgbClr val="08CE4A"/>
                </a:solidFill>
              </a:rPr>
              <a:t>Mixing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438400" y="2779693"/>
            <a:ext cx="7748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800" kern="0" dirty="0" smtClean="0">
                <a:solidFill>
                  <a:sysClr val="windowText" lastClr="000000"/>
                </a:solidFill>
              </a:rPr>
              <a:t>PBS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953000" y="2779693"/>
            <a:ext cx="11644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800" kern="0" dirty="0" smtClean="0">
                <a:solidFill>
                  <a:sysClr val="windowText" lastClr="000000"/>
                </a:solidFill>
              </a:rPr>
              <a:t>MML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185452" y="2561273"/>
            <a:ext cx="22097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kern="0" dirty="0" smtClean="0">
                <a:solidFill>
                  <a:sysClr val="windowText" lastClr="000000"/>
                </a:solidFill>
              </a:rPr>
              <a:t>H</a:t>
            </a:r>
            <a:r>
              <a:rPr lang="en-US" sz="2800" kern="0" baseline="-25000" dirty="0" smtClean="0">
                <a:solidFill>
                  <a:sysClr val="windowText" lastClr="000000"/>
                </a:solidFill>
              </a:rPr>
              <a:t>2</a:t>
            </a:r>
            <a:r>
              <a:rPr lang="en-US" sz="2800" kern="0" dirty="0" smtClean="0">
                <a:solidFill>
                  <a:sysClr val="windowText" lastClr="000000"/>
                </a:solidFill>
              </a:rPr>
              <a:t>-Filled HFC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3962400" y="3008293"/>
            <a:ext cx="7026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kern="0" dirty="0" smtClean="0">
                <a:solidFill>
                  <a:sysClr val="windowText" lastClr="000000"/>
                </a:solidFill>
              </a:rPr>
              <a:t>GS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638800" y="4379893"/>
            <a:ext cx="3505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FF"/>
                </a:solidFill>
              </a:rPr>
              <a:t>1135 nm </a:t>
            </a:r>
            <a:r>
              <a:rPr lang="en-US" sz="2800" kern="0" dirty="0" smtClean="0">
                <a:solidFill>
                  <a:sysClr val="windowText" lastClr="000000"/>
                </a:solidFill>
              </a:rPr>
              <a:t>Generated From Noise – </a:t>
            </a:r>
          </a:p>
          <a:p>
            <a:pPr algn="ctr"/>
            <a:r>
              <a:rPr lang="en-US" sz="2800" i="1" dirty="0" smtClean="0">
                <a:solidFill>
                  <a:srgbClr val="0000FF"/>
                </a:solidFill>
              </a:rPr>
              <a:t>Raman Stokes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191000" y="5294293"/>
            <a:ext cx="1981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kern="0" dirty="0" smtClean="0">
                <a:solidFill>
                  <a:sysClr val="windowText" lastClr="000000"/>
                </a:solidFill>
              </a:rPr>
              <a:t>To Locking Circuit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 rot="20199621">
            <a:off x="4481878" y="4392247"/>
            <a:ext cx="71436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800" kern="0" dirty="0" smtClean="0">
                <a:solidFill>
                  <a:sysClr val="windowText" lastClr="000000"/>
                </a:solidFill>
              </a:rPr>
              <a:t>PD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733801" y="1484293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kern="0" dirty="0" smtClean="0">
                <a:solidFill>
                  <a:sysClr val="windowText" lastClr="000000"/>
                </a:solidFill>
              </a:rPr>
              <a:t>EOM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676400" y="1981200"/>
            <a:ext cx="15869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800" kern="0" dirty="0" err="1" smtClean="0">
                <a:solidFill>
                  <a:sysClr val="windowText" lastClr="000000"/>
                </a:solidFill>
              </a:rPr>
              <a:t>Yb</a:t>
            </a:r>
            <a:r>
              <a:rPr lang="en-US" sz="2800" kern="0" dirty="0" smtClean="0">
                <a:solidFill>
                  <a:sysClr val="windowText" lastClr="000000"/>
                </a:solidFill>
              </a:rPr>
              <a:t> FA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28338" y="4161473"/>
            <a:ext cx="751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l-GR" sz="2800" kern="0" dirty="0" smtClean="0">
                <a:solidFill>
                  <a:sysClr val="windowText" lastClr="000000"/>
                </a:solidFill>
              </a:rPr>
              <a:t>λ</a:t>
            </a:r>
            <a:r>
              <a:rPr lang="en-US" sz="2800" kern="0" dirty="0" smtClean="0">
                <a:solidFill>
                  <a:sysClr val="windowText" lastClr="000000"/>
                </a:solidFill>
              </a:rPr>
              <a:t>/2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be 7"/>
          <p:cNvSpPr/>
          <p:nvPr/>
        </p:nvSpPr>
        <p:spPr>
          <a:xfrm flipH="1">
            <a:off x="4615015" y="1130924"/>
            <a:ext cx="2529069" cy="1090587"/>
          </a:xfrm>
          <a:prstGeom prst="cube">
            <a:avLst>
              <a:gd name="adj" fmla="val 25000"/>
            </a:avLst>
          </a:prstGeom>
          <a:noFill/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3600000" rev="0"/>
            </a:camera>
            <a:lightRig rig="threePt" dir="t"/>
          </a:scene3d>
          <a:sp3d prstMaterial="powder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3" name="Straight Connector 82"/>
          <p:cNvCxnSpPr>
            <a:stCxn id="85" idx="0"/>
          </p:cNvCxnSpPr>
          <p:nvPr/>
        </p:nvCxnSpPr>
        <p:spPr>
          <a:xfrm flipH="1" flipV="1">
            <a:off x="4469281" y="3810000"/>
            <a:ext cx="353811" cy="851226"/>
          </a:xfrm>
          <a:prstGeom prst="line">
            <a:avLst/>
          </a:prstGeom>
          <a:ln w="38100" cap="rnd">
            <a:solidFill>
              <a:srgbClr val="FF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>
            <a:cxnSpLocks/>
          </p:cNvCxnSpPr>
          <p:nvPr/>
        </p:nvCxnSpPr>
        <p:spPr>
          <a:xfrm flipH="1">
            <a:off x="1807030" y="5344888"/>
            <a:ext cx="1752600" cy="0"/>
          </a:xfrm>
          <a:prstGeom prst="line">
            <a:avLst/>
          </a:prstGeom>
          <a:ln w="53975" cap="rnd">
            <a:solidFill>
              <a:srgbClr val="08CE4A"/>
            </a:solidFill>
          </a:ln>
          <a:effectLst>
            <a:glow rad="139700">
              <a:srgbClr val="08CE4A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Cube 57"/>
          <p:cNvSpPr/>
          <p:nvPr/>
        </p:nvSpPr>
        <p:spPr>
          <a:xfrm rot="5866405" flipH="1">
            <a:off x="-10047" y="5181289"/>
            <a:ext cx="426927" cy="244692"/>
          </a:xfrm>
          <a:prstGeom prst="cube">
            <a:avLst>
              <a:gd name="adj" fmla="val 70977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2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53" name="Straight Connector 52"/>
          <p:cNvCxnSpPr>
            <a:cxnSpLocks noChangeAspect="1"/>
            <a:stCxn id="54" idx="0"/>
          </p:cNvCxnSpPr>
          <p:nvPr/>
        </p:nvCxnSpPr>
        <p:spPr>
          <a:xfrm flipH="1" flipV="1">
            <a:off x="267382" y="5341304"/>
            <a:ext cx="212505" cy="274755"/>
          </a:xfrm>
          <a:prstGeom prst="line">
            <a:avLst/>
          </a:prstGeom>
          <a:ln w="19050" cap="rnd">
            <a:solidFill>
              <a:srgbClr val="08CE4A"/>
            </a:solidFill>
          </a:ln>
          <a:effectLst>
            <a:glow rad="101600">
              <a:srgbClr val="1FF80E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Block Arc 3"/>
          <p:cNvSpPr/>
          <p:nvPr/>
        </p:nvSpPr>
        <p:spPr>
          <a:xfrm rot="10800000" flipH="1">
            <a:off x="6259847" y="3098666"/>
            <a:ext cx="2100331" cy="523909"/>
          </a:xfrm>
          <a:prstGeom prst="blockArc">
            <a:avLst/>
          </a:pr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Isosceles Triangle 4"/>
          <p:cNvSpPr/>
          <p:nvPr/>
        </p:nvSpPr>
        <p:spPr>
          <a:xfrm rot="16200000">
            <a:off x="7128800" y="2909741"/>
            <a:ext cx="680635" cy="1602809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Cube 5"/>
          <p:cNvSpPr/>
          <p:nvPr/>
        </p:nvSpPr>
        <p:spPr>
          <a:xfrm rot="11616880" flipH="1">
            <a:off x="5878079" y="1505081"/>
            <a:ext cx="450019" cy="232135"/>
          </a:xfrm>
          <a:prstGeom prst="cube">
            <a:avLst>
              <a:gd name="adj" fmla="val 70977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2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H="1" flipV="1">
            <a:off x="4424682" y="1654906"/>
            <a:ext cx="1645920" cy="0"/>
          </a:xfrm>
          <a:prstGeom prst="line">
            <a:avLst/>
          </a:prstGeom>
          <a:ln w="57150" cap="rnd">
            <a:solidFill>
              <a:srgbClr val="FF0000"/>
            </a:solidFill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 rot="14420728" flipV="1">
            <a:off x="160781" y="1284862"/>
            <a:ext cx="784792" cy="71000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LeftDown"/>
            <a:lightRig rig="threePt" dir="t"/>
          </a:scene3d>
          <a:sp3d prstMaterial="plastic">
            <a:bevelT w="0" h="1968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 flipH="1">
            <a:off x="6047229" y="3318179"/>
            <a:ext cx="269043" cy="9358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Block Arc 10"/>
          <p:cNvSpPr/>
          <p:nvPr/>
        </p:nvSpPr>
        <p:spPr>
          <a:xfrm rot="10800000" flipH="1">
            <a:off x="6226021" y="3114959"/>
            <a:ext cx="2342999" cy="765712"/>
          </a:xfrm>
          <a:prstGeom prst="blockArc">
            <a:avLst/>
          </a:pr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Block Arc 11"/>
          <p:cNvSpPr/>
          <p:nvPr/>
        </p:nvSpPr>
        <p:spPr>
          <a:xfrm flipH="1">
            <a:off x="6120084" y="3828653"/>
            <a:ext cx="2342999" cy="765713"/>
          </a:xfrm>
          <a:prstGeom prst="blockArc">
            <a:avLst/>
          </a:pr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Isosceles Triangle 12"/>
          <p:cNvSpPr/>
          <p:nvPr/>
        </p:nvSpPr>
        <p:spPr>
          <a:xfrm rot="16200000" flipH="1">
            <a:off x="7353574" y="3162901"/>
            <a:ext cx="611507" cy="1262380"/>
          </a:xfrm>
          <a:prstGeom prst="triangle">
            <a:avLst>
              <a:gd name="adj" fmla="val 51739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Isosceles Triangle 13"/>
          <p:cNvSpPr/>
          <p:nvPr/>
        </p:nvSpPr>
        <p:spPr>
          <a:xfrm rot="5400000" flipH="1">
            <a:off x="6614527" y="2891762"/>
            <a:ext cx="680635" cy="1602809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Block Arc 14"/>
          <p:cNvSpPr/>
          <p:nvPr/>
        </p:nvSpPr>
        <p:spPr>
          <a:xfrm rot="10800000" flipH="1">
            <a:off x="6120004" y="3227780"/>
            <a:ext cx="2342999" cy="523909"/>
          </a:xfrm>
          <a:prstGeom prst="blockArc">
            <a:avLst/>
          </a:prstGeom>
          <a:solidFill>
            <a:srgbClr val="2C05D1"/>
          </a:solidFill>
          <a:ln>
            <a:noFill/>
          </a:ln>
          <a:effectLst>
            <a:glow rad="101600">
              <a:srgbClr val="2C05D1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Block Arc 15"/>
          <p:cNvSpPr/>
          <p:nvPr/>
        </p:nvSpPr>
        <p:spPr>
          <a:xfrm flipH="1">
            <a:off x="6114478" y="3809902"/>
            <a:ext cx="2342999" cy="523909"/>
          </a:xfrm>
          <a:prstGeom prst="blockArc">
            <a:avLst/>
          </a:prstGeom>
          <a:solidFill>
            <a:srgbClr val="2C05D1"/>
          </a:solidFill>
          <a:ln>
            <a:noFill/>
          </a:ln>
          <a:effectLst>
            <a:glow rad="101600">
              <a:srgbClr val="2C05D1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Isosceles Triangle 16"/>
          <p:cNvSpPr/>
          <p:nvPr/>
        </p:nvSpPr>
        <p:spPr>
          <a:xfrm rot="16200000" flipH="1">
            <a:off x="7444522" y="3155065"/>
            <a:ext cx="418400" cy="1262380"/>
          </a:xfrm>
          <a:prstGeom prst="triangle">
            <a:avLst>
              <a:gd name="adj" fmla="val 51739"/>
            </a:avLst>
          </a:prstGeom>
          <a:solidFill>
            <a:srgbClr val="0000FF"/>
          </a:solidFill>
          <a:ln>
            <a:noFill/>
          </a:ln>
          <a:effectLst>
            <a:glow rad="101600">
              <a:srgbClr val="0000FF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 flipH="1">
            <a:off x="8266826" y="3460628"/>
            <a:ext cx="184968" cy="640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 flipH="1">
            <a:off x="5940721" y="3898252"/>
            <a:ext cx="269043" cy="640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Isosceles Triangle 19"/>
          <p:cNvSpPr/>
          <p:nvPr/>
        </p:nvSpPr>
        <p:spPr>
          <a:xfrm rot="5400000" flipH="1">
            <a:off x="6675788" y="3245076"/>
            <a:ext cx="340316" cy="1059365"/>
          </a:xfrm>
          <a:prstGeom prst="triangle">
            <a:avLst/>
          </a:prstGeom>
          <a:solidFill>
            <a:srgbClr val="0000FF"/>
          </a:solidFill>
          <a:ln>
            <a:noFill/>
          </a:ln>
          <a:effectLst>
            <a:glow rad="101600">
              <a:srgbClr val="0000FF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 flipH="1">
            <a:off x="8540991" y="3125771"/>
            <a:ext cx="269043" cy="640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 flipH="1">
            <a:off x="8412553" y="3933849"/>
            <a:ext cx="269043" cy="640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 flipH="1">
            <a:off x="8329598" y="3228013"/>
            <a:ext cx="536469" cy="5816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 flipH="1">
            <a:off x="6030444" y="3497614"/>
            <a:ext cx="269043" cy="5816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8502232" y="3788437"/>
            <a:ext cx="434936" cy="0"/>
          </a:xfrm>
          <a:prstGeom prst="line">
            <a:avLst/>
          </a:prstGeom>
          <a:ln w="111125" cap="rnd">
            <a:solidFill>
              <a:srgbClr val="FF0000"/>
            </a:solidFill>
            <a:prstDash val="solid"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8369016" y="3786109"/>
            <a:ext cx="525575" cy="0"/>
          </a:xfrm>
          <a:prstGeom prst="line">
            <a:avLst/>
          </a:prstGeom>
          <a:ln w="73025" cap="rnd">
            <a:solidFill>
              <a:srgbClr val="2C05D1">
                <a:alpha val="44000"/>
              </a:srgbClr>
            </a:solidFill>
            <a:prstDash val="solid"/>
          </a:ln>
          <a:effectLst>
            <a:glow rad="139700">
              <a:srgbClr val="2C05D1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10800000" flipH="1">
            <a:off x="8362111" y="3787822"/>
            <a:ext cx="448406" cy="0"/>
          </a:xfrm>
          <a:prstGeom prst="line">
            <a:avLst/>
          </a:prstGeom>
          <a:ln w="53975" cap="rnd">
            <a:solidFill>
              <a:srgbClr val="08CE4A">
                <a:alpha val="44000"/>
              </a:srgbClr>
            </a:solidFill>
          </a:ln>
          <a:effectLst>
            <a:glow rad="101600">
              <a:srgbClr val="08CE4A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 flipH="1">
            <a:off x="5948368" y="3111983"/>
            <a:ext cx="269043" cy="640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rot="10800000" flipH="1" flipV="1">
            <a:off x="1548082" y="3788437"/>
            <a:ext cx="4572000" cy="1483"/>
          </a:xfrm>
          <a:prstGeom prst="line">
            <a:avLst/>
          </a:prstGeom>
          <a:ln w="133350" cap="rnd">
            <a:solidFill>
              <a:srgbClr val="FF0000"/>
            </a:solidFill>
            <a:prstDash val="solid"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324600" y="3787822"/>
            <a:ext cx="2065736" cy="0"/>
          </a:xfrm>
          <a:prstGeom prst="line">
            <a:avLst/>
          </a:prstGeom>
          <a:ln w="53975" cap="rnd">
            <a:solidFill>
              <a:srgbClr val="08CE4A"/>
            </a:solidFill>
          </a:ln>
          <a:effectLst>
            <a:glow rad="139700">
              <a:srgbClr val="08CE4A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 flipH="1">
            <a:off x="6275122" y="3092529"/>
            <a:ext cx="2075918" cy="130508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4" name="Flowchart: Stored Data 33"/>
          <p:cNvSpPr/>
          <p:nvPr/>
        </p:nvSpPr>
        <p:spPr>
          <a:xfrm flipH="1">
            <a:off x="8225226" y="3153230"/>
            <a:ext cx="251627" cy="1183684"/>
          </a:xfrm>
          <a:prstGeom prst="flowChartOnlineStorag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579148" y="1657916"/>
            <a:ext cx="944852" cy="2031357"/>
          </a:xfrm>
          <a:prstGeom prst="line">
            <a:avLst/>
          </a:prstGeom>
          <a:ln w="136525" cap="rnd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607872" y="1654906"/>
            <a:ext cx="1051149" cy="0"/>
          </a:xfrm>
          <a:prstGeom prst="line">
            <a:avLst/>
          </a:prstGeom>
          <a:ln w="136525" cap="rnd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 rot="5400000" flipH="1">
            <a:off x="1188228" y="3433435"/>
            <a:ext cx="784792" cy="71000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LeftDown">
              <a:rot lat="2100000" lon="8100000" rev="0"/>
            </a:camera>
            <a:lightRig rig="threePt" dir="t"/>
          </a:scene3d>
          <a:sp3d prstMaterial="plastic">
            <a:bevelT w="0" h="1968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Cube 38"/>
          <p:cNvSpPr/>
          <p:nvPr/>
        </p:nvSpPr>
        <p:spPr>
          <a:xfrm flipH="1">
            <a:off x="2087669" y="3352202"/>
            <a:ext cx="1532769" cy="799764"/>
          </a:xfrm>
          <a:prstGeom prst="cube">
            <a:avLst>
              <a:gd name="adj" fmla="val 25000"/>
            </a:avLst>
          </a:prstGeom>
          <a:solidFill>
            <a:schemeClr val="bg1">
              <a:lumMod val="50000"/>
              <a:alpha val="17000"/>
            </a:schemeClr>
          </a:solidFill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3600000" rev="0"/>
            </a:camera>
            <a:lightRig rig="threePt" dir="t"/>
          </a:scene3d>
          <a:sp3d prstMaterial="powder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 flipH="1">
            <a:off x="2579212" y="3352202"/>
            <a:ext cx="570825" cy="19993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cxnSpLocks noChangeAspect="1"/>
          </p:cNvCxnSpPr>
          <p:nvPr/>
        </p:nvCxnSpPr>
        <p:spPr>
          <a:xfrm rot="16200000" flipV="1">
            <a:off x="6031140" y="1711717"/>
            <a:ext cx="173367" cy="75108"/>
          </a:xfrm>
          <a:prstGeom prst="line">
            <a:avLst/>
          </a:prstGeom>
          <a:ln w="57150" cap="rnd">
            <a:solidFill>
              <a:srgbClr val="FF0000"/>
            </a:solidFill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an 43"/>
          <p:cNvSpPr/>
          <p:nvPr/>
        </p:nvSpPr>
        <p:spPr>
          <a:xfrm rot="9306952" flipH="1">
            <a:off x="6022836" y="1850717"/>
            <a:ext cx="366238" cy="154929"/>
          </a:xfrm>
          <a:prstGeom prst="can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 rot="16200000" flipH="1">
            <a:off x="2415672" y="4184539"/>
            <a:ext cx="1558584" cy="766383"/>
          </a:xfrm>
          <a:prstGeom prst="line">
            <a:avLst/>
          </a:prstGeom>
          <a:ln w="53975" cap="rnd">
            <a:solidFill>
              <a:srgbClr val="08CE4A"/>
            </a:solidFill>
          </a:ln>
          <a:effectLst>
            <a:glow rad="139700">
              <a:srgbClr val="08CE4A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an 45"/>
          <p:cNvSpPr/>
          <p:nvPr/>
        </p:nvSpPr>
        <p:spPr>
          <a:xfrm rot="9306952" flipH="1">
            <a:off x="2756881" y="4405870"/>
            <a:ext cx="795047" cy="160271"/>
          </a:xfrm>
          <a:prstGeom prst="can">
            <a:avLst>
              <a:gd name="adj" fmla="val 50000"/>
            </a:avLst>
          </a:prstGeom>
          <a:solidFill>
            <a:schemeClr val="bg1">
              <a:lumMod val="50000"/>
              <a:alpha val="57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 rot="10800000" flipH="1">
            <a:off x="2806838" y="3787822"/>
            <a:ext cx="3342465" cy="0"/>
          </a:xfrm>
          <a:prstGeom prst="line">
            <a:avLst/>
          </a:prstGeom>
          <a:ln w="53975" cap="rnd">
            <a:solidFill>
              <a:srgbClr val="08CE4A"/>
            </a:solidFill>
          </a:ln>
          <a:effectLst>
            <a:glow rad="139700">
              <a:srgbClr val="08CE4A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 flipH="1">
            <a:off x="5105400" y="3343093"/>
            <a:ext cx="150164" cy="892955"/>
          </a:xfrm>
          <a:prstGeom prst="ellipse">
            <a:avLst/>
          </a:prstGeom>
          <a:solidFill>
            <a:schemeClr val="bg1">
              <a:lumMod val="65000"/>
              <a:alpha val="72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9" name="Cube 48"/>
          <p:cNvSpPr/>
          <p:nvPr/>
        </p:nvSpPr>
        <p:spPr>
          <a:xfrm rot="5045004" flipH="1">
            <a:off x="4346380" y="3371420"/>
            <a:ext cx="196548" cy="781005"/>
          </a:xfrm>
          <a:prstGeom prst="cube">
            <a:avLst>
              <a:gd name="adj" fmla="val 25000"/>
            </a:avLst>
          </a:prstGeom>
          <a:solidFill>
            <a:schemeClr val="bg1">
              <a:lumMod val="50000"/>
              <a:alpha val="27000"/>
            </a:schemeClr>
          </a:solidFill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3600000" rev="13200000"/>
            </a:camera>
            <a:lightRig rig="threePt" dir="t"/>
          </a:scene3d>
          <a:sp3d prstMaterial="powder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0" name="Flowchart: Stored Data 18"/>
          <p:cNvSpPr/>
          <p:nvPr/>
        </p:nvSpPr>
        <p:spPr>
          <a:xfrm rot="10800000" flipH="1">
            <a:off x="6149308" y="3153230"/>
            <a:ext cx="251627" cy="1183685"/>
          </a:xfrm>
          <a:prstGeom prst="flowChartOnlineStorag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4" name="Can 53"/>
          <p:cNvSpPr/>
          <p:nvPr/>
        </p:nvSpPr>
        <p:spPr>
          <a:xfrm rot="8765902" flipH="1">
            <a:off x="283392" y="5500519"/>
            <a:ext cx="347445" cy="163308"/>
          </a:xfrm>
          <a:prstGeom prst="can">
            <a:avLst/>
          </a:prstGeom>
          <a:solidFill>
            <a:srgbClr val="08CE4A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5" name="Cube 54"/>
          <p:cNvSpPr/>
          <p:nvPr/>
        </p:nvSpPr>
        <p:spPr>
          <a:xfrm flipH="1">
            <a:off x="3082245" y="1276336"/>
            <a:ext cx="2145877" cy="799764"/>
          </a:xfrm>
          <a:prstGeom prst="cube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3600000" rev="0"/>
            </a:camera>
            <a:lightRig rig="threePt" dir="t"/>
          </a:scene3d>
          <a:sp3d prstMaterial="powder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flipH="1">
            <a:off x="3021003" y="1654906"/>
            <a:ext cx="597712" cy="0"/>
          </a:xfrm>
          <a:prstGeom prst="line">
            <a:avLst/>
          </a:prstGeom>
          <a:ln w="57150" cap="rnd">
            <a:solidFill>
              <a:srgbClr val="FF0000"/>
            </a:solidFill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Isosceles Triangle 56"/>
          <p:cNvSpPr/>
          <p:nvPr/>
        </p:nvSpPr>
        <p:spPr>
          <a:xfrm rot="5088102" flipH="1" flipV="1">
            <a:off x="1486350" y="681997"/>
            <a:ext cx="1648530" cy="1576724"/>
          </a:xfrm>
          <a:prstGeom prst="triangle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120000" lon="4200000" rev="0"/>
            </a:camera>
            <a:lightRig rig="threePt" dir="t"/>
          </a:scene3d>
          <a:sp3d>
            <a:bevelT w="101600" h="196850" prst="convex"/>
            <a:bevelB w="0" h="2222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477000" y="1179493"/>
            <a:ext cx="2514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800" kern="0" dirty="0" smtClean="0">
                <a:solidFill>
                  <a:srgbClr val="FF0000"/>
                </a:solidFill>
              </a:rPr>
              <a:t>1064nm</a:t>
            </a:r>
            <a:r>
              <a:rPr lang="en-US" sz="2800" kern="0" dirty="0" smtClean="0">
                <a:solidFill>
                  <a:sysClr val="windowText" lastClr="000000"/>
                </a:solidFill>
              </a:rPr>
              <a:t> ECDL</a:t>
            </a:r>
          </a:p>
          <a:p>
            <a:pPr algn="ctr">
              <a:defRPr/>
            </a:pPr>
            <a:r>
              <a:rPr lang="en-US" sz="2800" kern="0" dirty="0" smtClean="0">
                <a:solidFill>
                  <a:sysClr val="windowText" lastClr="000000"/>
                </a:solidFill>
              </a:rPr>
              <a:t> – </a:t>
            </a:r>
            <a:r>
              <a:rPr lang="en-US" sz="2800" i="1" kern="0" dirty="0" smtClean="0">
                <a:solidFill>
                  <a:srgbClr val="FF0000"/>
                </a:solidFill>
              </a:rPr>
              <a:t>Raman Pump</a:t>
            </a:r>
            <a:endParaRPr lang="en-US" sz="2800" i="1" kern="0" dirty="0">
              <a:solidFill>
                <a:srgbClr val="FF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-990600" y="3770293"/>
            <a:ext cx="22189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8CE4A"/>
                </a:solidFill>
              </a:rPr>
              <a:t>785 nm </a:t>
            </a:r>
            <a:r>
              <a:rPr lang="en-US" sz="2800" kern="0" dirty="0" smtClean="0">
                <a:solidFill>
                  <a:sysClr val="windowText" lastClr="000000"/>
                </a:solidFill>
              </a:rPr>
              <a:t>ECDL –  </a:t>
            </a:r>
            <a:r>
              <a:rPr lang="en-US" sz="2800" i="1" dirty="0" smtClean="0">
                <a:solidFill>
                  <a:srgbClr val="08CE4A"/>
                </a:solidFill>
              </a:rPr>
              <a:t>Mixing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438400" y="2779693"/>
            <a:ext cx="7748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800" kern="0" dirty="0" smtClean="0">
                <a:solidFill>
                  <a:sysClr val="windowText" lastClr="000000"/>
                </a:solidFill>
              </a:rPr>
              <a:t>PBS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550555" y="2720722"/>
            <a:ext cx="11644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800" kern="0" dirty="0" smtClean="0">
                <a:solidFill>
                  <a:sysClr val="windowText" lastClr="000000"/>
                </a:solidFill>
              </a:rPr>
              <a:t>MML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185452" y="2561273"/>
            <a:ext cx="22097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kern="0" dirty="0" smtClean="0">
                <a:solidFill>
                  <a:sysClr val="windowText" lastClr="000000"/>
                </a:solidFill>
              </a:rPr>
              <a:t>H</a:t>
            </a:r>
            <a:r>
              <a:rPr lang="en-US" sz="2800" kern="0" baseline="-25000" dirty="0" smtClean="0">
                <a:solidFill>
                  <a:sysClr val="windowText" lastClr="000000"/>
                </a:solidFill>
              </a:rPr>
              <a:t>2</a:t>
            </a:r>
            <a:r>
              <a:rPr lang="en-US" sz="2800" kern="0" dirty="0" smtClean="0">
                <a:solidFill>
                  <a:sysClr val="windowText" lastClr="000000"/>
                </a:solidFill>
              </a:rPr>
              <a:t>-Filled HFC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3962400" y="3008293"/>
            <a:ext cx="7026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kern="0" dirty="0" smtClean="0">
                <a:solidFill>
                  <a:sysClr val="windowText" lastClr="000000"/>
                </a:solidFill>
              </a:rPr>
              <a:t>GS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638800" y="4379893"/>
            <a:ext cx="3505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FF"/>
                </a:solidFill>
              </a:rPr>
              <a:t>1135 nm </a:t>
            </a:r>
            <a:r>
              <a:rPr lang="en-US" sz="2800" kern="0" dirty="0" smtClean="0">
                <a:solidFill>
                  <a:sysClr val="windowText" lastClr="000000"/>
                </a:solidFill>
              </a:rPr>
              <a:t>Generated From Noise – </a:t>
            </a:r>
          </a:p>
          <a:p>
            <a:pPr algn="ctr"/>
            <a:r>
              <a:rPr lang="en-US" sz="2800" i="1" dirty="0" smtClean="0">
                <a:solidFill>
                  <a:srgbClr val="0000FF"/>
                </a:solidFill>
              </a:rPr>
              <a:t>Raman Stokes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733801" y="1484293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kern="0" dirty="0" smtClean="0">
                <a:solidFill>
                  <a:sysClr val="windowText" lastClr="000000"/>
                </a:solidFill>
              </a:rPr>
              <a:t>EOM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676400" y="1981200"/>
            <a:ext cx="15869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800" kern="0" dirty="0" err="1" smtClean="0">
                <a:solidFill>
                  <a:sysClr val="windowText" lastClr="000000"/>
                </a:solidFill>
              </a:rPr>
              <a:t>Yb</a:t>
            </a:r>
            <a:r>
              <a:rPr lang="en-US" sz="2800" kern="0" dirty="0" smtClean="0">
                <a:solidFill>
                  <a:sysClr val="windowText" lastClr="000000"/>
                </a:solidFill>
              </a:rPr>
              <a:t> FA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74590" y="4277380"/>
            <a:ext cx="751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l-GR" sz="2800" kern="0" dirty="0" smtClean="0">
                <a:solidFill>
                  <a:sysClr val="windowText" lastClr="000000"/>
                </a:solidFill>
              </a:rPr>
              <a:t>λ</a:t>
            </a:r>
            <a:r>
              <a:rPr lang="en-US" sz="2800" kern="0" dirty="0" smtClean="0">
                <a:solidFill>
                  <a:sysClr val="windowText" lastClr="000000"/>
                </a:solidFill>
              </a:rPr>
              <a:t>/2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80" name="Straight Connector 79"/>
          <p:cNvCxnSpPr>
            <a:cxnSpLocks/>
          </p:cNvCxnSpPr>
          <p:nvPr/>
        </p:nvCxnSpPr>
        <p:spPr>
          <a:xfrm flipH="1">
            <a:off x="267382" y="5341304"/>
            <a:ext cx="1752600" cy="0"/>
          </a:xfrm>
          <a:prstGeom prst="line">
            <a:avLst/>
          </a:prstGeom>
          <a:ln w="19050" cap="rnd">
            <a:solidFill>
              <a:srgbClr val="08CE4A"/>
            </a:solidFill>
          </a:ln>
          <a:effectLst>
            <a:glow rad="101600">
              <a:srgbClr val="1FF80E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ube 51"/>
          <p:cNvSpPr/>
          <p:nvPr/>
        </p:nvSpPr>
        <p:spPr>
          <a:xfrm rot="5400000" flipH="1" flipV="1">
            <a:off x="-539953" y="4548437"/>
            <a:ext cx="2300469" cy="1447800"/>
          </a:xfrm>
          <a:prstGeom prst="cube">
            <a:avLst>
              <a:gd name="adj" fmla="val 15724"/>
            </a:avLst>
          </a:prstGeom>
          <a:noFill/>
          <a:ln w="25400" cap="rnd"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3600000" rev="0"/>
            </a:camera>
            <a:lightRig rig="threePt" dir="t"/>
          </a:scene3d>
          <a:sp3d prstMaterial="powder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7" name="Isosceles Triangle 86"/>
          <p:cNvSpPr/>
          <p:nvPr/>
        </p:nvSpPr>
        <p:spPr>
          <a:xfrm rot="5400000">
            <a:off x="1735579" y="4649576"/>
            <a:ext cx="1183168" cy="1223961"/>
          </a:xfrm>
          <a:prstGeom prst="triangle">
            <a:avLst/>
          </a:prstGeom>
          <a:solidFill>
            <a:srgbClr val="EE18C5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120000" lon="4200000" rev="0"/>
            </a:camera>
            <a:lightRig rig="threePt" dir="t"/>
          </a:scene3d>
          <a:sp3d>
            <a:bevelT w="50800" h="107950" prst="angle"/>
            <a:bevelB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1" name="Oval 90"/>
          <p:cNvSpPr/>
          <p:nvPr/>
        </p:nvSpPr>
        <p:spPr>
          <a:xfrm rot="21024120" flipH="1">
            <a:off x="3101699" y="4937257"/>
            <a:ext cx="784792" cy="71000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LeftDown">
              <a:rot lat="2100000" lon="8100000" rev="0"/>
            </a:camera>
            <a:lightRig rig="threePt" dir="t"/>
          </a:scene3d>
          <a:sp3d prstMaterial="plastic">
            <a:bevelT w="0" h="1968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600200" y="5496580"/>
            <a:ext cx="15869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800" kern="0" dirty="0" smtClean="0">
                <a:solidFill>
                  <a:sysClr val="windowText" lastClr="000000"/>
                </a:solidFill>
              </a:rPr>
              <a:t>TA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sp>
        <p:nvSpPr>
          <p:cNvPr id="93" name="Can 92"/>
          <p:cNvSpPr/>
          <p:nvPr/>
        </p:nvSpPr>
        <p:spPr>
          <a:xfrm rot="16200000" flipH="1">
            <a:off x="5422395" y="3702847"/>
            <a:ext cx="795047" cy="160271"/>
          </a:xfrm>
          <a:prstGeom prst="can">
            <a:avLst>
              <a:gd name="adj" fmla="val 50000"/>
            </a:avLst>
          </a:prstGeom>
          <a:solidFill>
            <a:schemeClr val="bg1">
              <a:lumMod val="50000"/>
              <a:alpha val="57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464630" y="2819400"/>
            <a:ext cx="751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l-GR" sz="2800" kern="0" dirty="0" smtClean="0">
                <a:solidFill>
                  <a:sysClr val="windowText" lastClr="000000"/>
                </a:solidFill>
              </a:rPr>
              <a:t>λ</a:t>
            </a:r>
            <a:r>
              <a:rPr lang="en-US" sz="2800" kern="0" dirty="0" smtClean="0">
                <a:solidFill>
                  <a:sysClr val="windowText" lastClr="000000"/>
                </a:solidFill>
              </a:rPr>
              <a:t>/4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sp>
        <p:nvSpPr>
          <p:cNvPr id="84" name="Down Arrow 83"/>
          <p:cNvSpPr/>
          <p:nvPr/>
        </p:nvSpPr>
        <p:spPr>
          <a:xfrm rot="20231834" flipH="1">
            <a:off x="4917067" y="5047503"/>
            <a:ext cx="280659" cy="378954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Can 84"/>
          <p:cNvSpPr/>
          <p:nvPr/>
        </p:nvSpPr>
        <p:spPr>
          <a:xfrm rot="9531817" flipH="1">
            <a:off x="4493849" y="4474188"/>
            <a:ext cx="612491" cy="255106"/>
          </a:xfrm>
          <a:prstGeom prst="can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Cube 85"/>
          <p:cNvSpPr/>
          <p:nvPr/>
        </p:nvSpPr>
        <p:spPr>
          <a:xfrm rot="9426951" flipH="1">
            <a:off x="4067226" y="4602814"/>
            <a:ext cx="1644432" cy="486013"/>
          </a:xfrm>
          <a:prstGeom prst="cube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 w="25400"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7800000" rev="21540000"/>
            </a:camera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/>
          <p:cNvSpPr txBox="1"/>
          <p:nvPr/>
        </p:nvSpPr>
        <p:spPr>
          <a:xfrm>
            <a:off x="3814032" y="5325123"/>
            <a:ext cx="23581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2800" kern="0" dirty="0" smtClean="0">
                <a:solidFill>
                  <a:sysClr val="windowText" lastClr="000000"/>
                </a:solidFill>
                <a:latin typeface="+mj-lt"/>
              </a:rPr>
              <a:t>To Locking Circuit</a:t>
            </a:r>
            <a:endParaRPr lang="en-US" sz="2800" kern="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89" name="TextBox 88"/>
          <p:cNvSpPr txBox="1"/>
          <p:nvPr/>
        </p:nvSpPr>
        <p:spPr>
          <a:xfrm rot="20303932">
            <a:off x="4300192" y="4492614"/>
            <a:ext cx="1228187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ysClr val="windowText" lastClr="000000"/>
                </a:solidFill>
              </a:rPr>
              <a:t>PD</a:t>
            </a:r>
            <a:endParaRPr lang="en-US" sz="3200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5728549" y="3784599"/>
            <a:ext cx="45720" cy="0"/>
          </a:xfrm>
          <a:prstGeom prst="line">
            <a:avLst/>
          </a:prstGeom>
          <a:ln w="50800">
            <a:solidFill>
              <a:srgbClr val="13C3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>
            <a:off x="3234268" y="3555998"/>
            <a:ext cx="0" cy="5943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>
            <a:off x="5384799" y="1396998"/>
            <a:ext cx="0" cy="8229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>
            <a:off x="2404538" y="3716866"/>
            <a:ext cx="91440" cy="13716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7" name="Straight Connector 96"/>
          <p:cNvCxnSpPr/>
          <p:nvPr/>
        </p:nvCxnSpPr>
        <p:spPr>
          <a:xfrm rot="16200000" flipH="1">
            <a:off x="3172798" y="4551848"/>
            <a:ext cx="45720" cy="18288"/>
          </a:xfrm>
          <a:prstGeom prst="line">
            <a:avLst/>
          </a:prstGeom>
          <a:ln w="53975" cap="rnd">
            <a:solidFill>
              <a:srgbClr val="07B54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2819</TotalTime>
  <Words>243</Words>
  <Application>Microsoft Office PowerPoint</Application>
  <PresentationFormat>On-screen Show (4:3)</PresentationFormat>
  <Paragraphs>122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62</cp:revision>
  <cp:lastPrinted>2011-07-20T02:33:13Z</cp:lastPrinted>
  <dcterms:created xsi:type="dcterms:W3CDTF">2011-07-20T02:00:18Z</dcterms:created>
  <dcterms:modified xsi:type="dcterms:W3CDTF">2014-08-03T19:36:29Z</dcterms:modified>
</cp:coreProperties>
</file>