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58000" cy="9144000"/>
  <p:embeddedFontLst>
    <p:embeddedFont>
      <p:font typeface="Calibri" pitchFamily="34" charset="0"/>
      <p:regular r:id="rId4"/>
      <p:bold r:id="rId5"/>
      <p:italic r:id="rId6"/>
      <p:boldItalic r:id="rId7"/>
    </p:embeddedFont>
    <p:embeddedFont>
      <p:font typeface="Franklin Gothic Demi" charset="0"/>
      <p:regular r:id="rId8"/>
      <p:italic r:id="rId9"/>
    </p:embeddedFont>
  </p:embeddedFontLst>
  <p:defaultTextStyle>
    <a:defPPr>
      <a:defRPr lang="en-US"/>
    </a:defPPr>
    <a:lvl1pPr algn="l" defTabSz="4384675" rtl="0" fontAlgn="base">
      <a:spcBef>
        <a:spcPct val="0"/>
      </a:spcBef>
      <a:spcAft>
        <a:spcPct val="0"/>
      </a:spcAft>
      <a:defRPr sz="8600" kern="1200">
        <a:solidFill>
          <a:schemeClr val="tx1"/>
        </a:solidFill>
        <a:latin typeface="Arial" charset="0"/>
        <a:ea typeface="+mn-ea"/>
        <a:cs typeface="+mn-cs"/>
      </a:defRPr>
    </a:lvl1pPr>
    <a:lvl2pPr marL="2192338" indent="-1735138" algn="l" defTabSz="4384675" rtl="0" fontAlgn="base">
      <a:spcBef>
        <a:spcPct val="0"/>
      </a:spcBef>
      <a:spcAft>
        <a:spcPct val="0"/>
      </a:spcAft>
      <a:defRPr sz="8600" kern="1200">
        <a:solidFill>
          <a:schemeClr val="tx1"/>
        </a:solidFill>
        <a:latin typeface="Arial" charset="0"/>
        <a:ea typeface="+mn-ea"/>
        <a:cs typeface="+mn-cs"/>
      </a:defRPr>
    </a:lvl2pPr>
    <a:lvl3pPr marL="4384675" indent="-3470275" algn="l" defTabSz="4384675" rtl="0" fontAlgn="base">
      <a:spcBef>
        <a:spcPct val="0"/>
      </a:spcBef>
      <a:spcAft>
        <a:spcPct val="0"/>
      </a:spcAft>
      <a:defRPr sz="8600" kern="1200">
        <a:solidFill>
          <a:schemeClr val="tx1"/>
        </a:solidFill>
        <a:latin typeface="Arial" charset="0"/>
        <a:ea typeface="+mn-ea"/>
        <a:cs typeface="+mn-cs"/>
      </a:defRPr>
    </a:lvl3pPr>
    <a:lvl4pPr marL="6577013" indent="-5205413" algn="l" defTabSz="4384675" rtl="0" fontAlgn="base">
      <a:spcBef>
        <a:spcPct val="0"/>
      </a:spcBef>
      <a:spcAft>
        <a:spcPct val="0"/>
      </a:spcAft>
      <a:defRPr sz="8600" kern="1200">
        <a:solidFill>
          <a:schemeClr val="tx1"/>
        </a:solidFill>
        <a:latin typeface="Arial" charset="0"/>
        <a:ea typeface="+mn-ea"/>
        <a:cs typeface="+mn-cs"/>
      </a:defRPr>
    </a:lvl4pPr>
    <a:lvl5pPr marL="8769350" indent="-6942138" algn="l" defTabSz="4384675"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D4"/>
    <a:srgbClr val="06DC2A"/>
    <a:srgbClr val="00CC00"/>
    <a:srgbClr val="00E266"/>
    <a:srgbClr val="2C05D1"/>
    <a:srgbClr val="0000FF"/>
    <a:srgbClr val="33CCFF"/>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440" autoAdjust="0"/>
    <p:restoredTop sz="99615" autoAdjust="0"/>
  </p:normalViewPr>
  <p:slideViewPr>
    <p:cSldViewPr>
      <p:cViewPr>
        <p:scale>
          <a:sx n="80" d="100"/>
          <a:sy n="80" d="100"/>
        </p:scale>
        <p:origin x="10890" y="1160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388419"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388419" fontAlgn="auto">
              <a:spcBef>
                <a:spcPts val="0"/>
              </a:spcBef>
              <a:spcAft>
                <a:spcPts val="0"/>
              </a:spcAft>
              <a:defRPr sz="1200">
                <a:latin typeface="+mn-lt"/>
              </a:defRPr>
            </a:lvl1pPr>
          </a:lstStyle>
          <a:p>
            <a:pPr>
              <a:defRPr/>
            </a:pPr>
            <a:fld id="{5C5D9686-9773-497A-A9D1-2CA86FD34734}" type="datetimeFigureOut">
              <a:rPr lang="en-US"/>
              <a:pPr>
                <a:defRPr/>
              </a:pPr>
              <a:t>5/30/2014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388419"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388419" fontAlgn="auto">
              <a:spcBef>
                <a:spcPts val="0"/>
              </a:spcBef>
              <a:spcAft>
                <a:spcPts val="0"/>
              </a:spcAft>
              <a:defRPr sz="1200">
                <a:latin typeface="+mn-lt"/>
              </a:defRPr>
            </a:lvl1pPr>
          </a:lstStyle>
          <a:p>
            <a:pPr>
              <a:defRPr/>
            </a:pPr>
            <a:fld id="{2A1D8EC9-52EC-4AD4-ACC0-2EEE064FAD3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384675" rtl="0" eaLnBrk="0" fontAlgn="base" hangingPunct="0">
      <a:spcBef>
        <a:spcPct val="30000"/>
      </a:spcBef>
      <a:spcAft>
        <a:spcPct val="0"/>
      </a:spcAft>
      <a:defRPr sz="5800" kern="1200">
        <a:solidFill>
          <a:schemeClr val="tx1"/>
        </a:solidFill>
        <a:latin typeface="+mn-lt"/>
        <a:ea typeface="+mn-ea"/>
        <a:cs typeface="+mn-cs"/>
      </a:defRPr>
    </a:lvl1pPr>
    <a:lvl2pPr marL="2192338" algn="l" defTabSz="4384675" rtl="0" eaLnBrk="0" fontAlgn="base" hangingPunct="0">
      <a:spcBef>
        <a:spcPct val="30000"/>
      </a:spcBef>
      <a:spcAft>
        <a:spcPct val="0"/>
      </a:spcAft>
      <a:defRPr sz="5800" kern="1200">
        <a:solidFill>
          <a:schemeClr val="tx1"/>
        </a:solidFill>
        <a:latin typeface="+mn-lt"/>
        <a:ea typeface="+mn-ea"/>
        <a:cs typeface="+mn-cs"/>
      </a:defRPr>
    </a:lvl2pPr>
    <a:lvl3pPr marL="4384675" algn="l" defTabSz="4384675" rtl="0" eaLnBrk="0" fontAlgn="base" hangingPunct="0">
      <a:spcBef>
        <a:spcPct val="30000"/>
      </a:spcBef>
      <a:spcAft>
        <a:spcPct val="0"/>
      </a:spcAft>
      <a:defRPr sz="5800" kern="1200">
        <a:solidFill>
          <a:schemeClr val="tx1"/>
        </a:solidFill>
        <a:latin typeface="+mn-lt"/>
        <a:ea typeface="+mn-ea"/>
        <a:cs typeface="+mn-cs"/>
      </a:defRPr>
    </a:lvl3pPr>
    <a:lvl4pPr marL="6577013" algn="l" defTabSz="4384675" rtl="0" eaLnBrk="0" fontAlgn="base" hangingPunct="0">
      <a:spcBef>
        <a:spcPct val="30000"/>
      </a:spcBef>
      <a:spcAft>
        <a:spcPct val="0"/>
      </a:spcAft>
      <a:defRPr sz="5800" kern="1200">
        <a:solidFill>
          <a:schemeClr val="tx1"/>
        </a:solidFill>
        <a:latin typeface="+mn-lt"/>
        <a:ea typeface="+mn-ea"/>
        <a:cs typeface="+mn-cs"/>
      </a:defRPr>
    </a:lvl4pPr>
    <a:lvl5pPr marL="8769350" algn="l" defTabSz="4384675" rtl="0" eaLnBrk="0" fontAlgn="base" hangingPunct="0">
      <a:spcBef>
        <a:spcPct val="30000"/>
      </a:spcBef>
      <a:spcAft>
        <a:spcPct val="0"/>
      </a:spcAft>
      <a:defRPr sz="5800" kern="1200">
        <a:solidFill>
          <a:schemeClr val="tx1"/>
        </a:solidFill>
        <a:latin typeface="+mn-lt"/>
        <a:ea typeface="+mn-ea"/>
        <a:cs typeface="+mn-cs"/>
      </a:defRPr>
    </a:lvl5pPr>
    <a:lvl6pPr marL="10964021" algn="l" defTabSz="4385616" rtl="0" eaLnBrk="1" latinLnBrk="0" hangingPunct="1">
      <a:defRPr sz="5800" kern="1200">
        <a:solidFill>
          <a:schemeClr val="tx1"/>
        </a:solidFill>
        <a:latin typeface="+mn-lt"/>
        <a:ea typeface="+mn-ea"/>
        <a:cs typeface="+mn-cs"/>
      </a:defRPr>
    </a:lvl6pPr>
    <a:lvl7pPr marL="13156824" algn="l" defTabSz="4385616" rtl="0" eaLnBrk="1" latinLnBrk="0" hangingPunct="1">
      <a:defRPr sz="5800" kern="1200">
        <a:solidFill>
          <a:schemeClr val="tx1"/>
        </a:solidFill>
        <a:latin typeface="+mn-lt"/>
        <a:ea typeface="+mn-ea"/>
        <a:cs typeface="+mn-cs"/>
      </a:defRPr>
    </a:lvl7pPr>
    <a:lvl8pPr marL="15349632" algn="l" defTabSz="4385616" rtl="0" eaLnBrk="1" latinLnBrk="0" hangingPunct="1">
      <a:defRPr sz="5800" kern="1200">
        <a:solidFill>
          <a:schemeClr val="tx1"/>
        </a:solidFill>
        <a:latin typeface="+mn-lt"/>
        <a:ea typeface="+mn-ea"/>
        <a:cs typeface="+mn-cs"/>
      </a:defRPr>
    </a:lvl8pPr>
    <a:lvl9pPr marL="17542440" algn="l" defTabSz="4385616"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387850" fontAlgn="base">
              <a:spcBef>
                <a:spcPct val="0"/>
              </a:spcBef>
              <a:spcAft>
                <a:spcPct val="0"/>
              </a:spcAft>
              <a:defRPr/>
            </a:pPr>
            <a:fld id="{05C255C7-B42B-4F6D-9C99-5364DC410D95}" type="slidenum">
              <a:rPr lang="en-US"/>
              <a:pPr defTabSz="4387850"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FDEB020-9058-48A9-8C76-2148044CD68D}" type="datetimeFigureOut">
              <a:rPr lang="en-US"/>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9A59BEC-91B5-47B6-A56D-0F1900B4784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9ACBB2-F7A7-46E6-A3E0-5EFF0F0B0817}" type="datetimeFigureOut">
              <a:rPr lang="en-US"/>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542E54-527C-40E7-98AF-180C4A3967C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34F960-4578-4FC4-8C03-2C0241DAE769}" type="datetimeFigureOut">
              <a:rPr lang="en-US"/>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9DD7F1-E727-445C-98F2-4ABEE1F07B2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15BB33-B134-4A5B-9CB1-63CA38C7662A}" type="datetimeFigureOut">
              <a:rPr lang="en-US"/>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3F462E-FB51-4D7E-8EF0-6926006C5B0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51F39E-1B1F-4769-AD74-92D16A8CE8D0}" type="datetimeFigureOut">
              <a:rPr lang="en-US"/>
              <a:pPr/>
              <a:t>5/30/2014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C058502-E75A-47D3-8F53-37F3803BF67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951745D-3FD2-42B9-BAC6-0100B04E1F07}" type="datetimeFigureOut">
              <a:rPr lang="en-US"/>
              <a:pPr/>
              <a:t>5/30/2014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C6B63C3-103E-4038-88DB-D57C952FED8B}"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E98C22C-5FFF-4183-B8AA-4ED02A0BB74E}" type="datetimeFigureOut">
              <a:rPr lang="en-US"/>
              <a:pPr/>
              <a:t>5/30/2014</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E25517C9-7373-4CC9-A5AB-2B0855874BE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35CC5EF-D581-48FD-A03D-225609FB9C9C}" type="datetimeFigureOut">
              <a:rPr lang="en-US"/>
              <a:pPr/>
              <a:t>5/30/2014</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9BF5CF9F-E839-4547-A28A-641D04C4231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09B8C6-3FA6-43D6-84DC-E2D3EC5A499C}" type="datetimeFigureOut">
              <a:rPr lang="en-US"/>
              <a:pPr/>
              <a:t>5/30/2014</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93BB7916-9BAD-4482-B03D-157A4E1715D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8E4238-C00C-415F-AF9E-099F6060BDBF}" type="datetimeFigureOut">
              <a:rPr lang="en-US"/>
              <a:pPr/>
              <a:t>5/30/2014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74193FE-5811-4B04-B6C9-CBA915A7806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67E987D-A7D3-4A42-9EAA-6EDF28DA3A17}" type="datetimeFigureOut">
              <a:rPr lang="en-US"/>
              <a:pPr/>
              <a:t>5/30/2014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DCBF1BE-A211-45E8-B40A-E5AEA174381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40" tIns="219422" rIns="438840" bIns="219422"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40" tIns="219422" rIns="438840" bIns="219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840" tIns="219422" rIns="438840" bIns="219422" numCol="1" anchor="ctr" anchorCtr="0" compatLnSpc="1">
            <a:prstTxWarp prst="textNoShape">
              <a:avLst/>
            </a:prstTxWarp>
          </a:bodyPr>
          <a:lstStyle>
            <a:lvl1pPr>
              <a:defRPr sz="5800">
                <a:solidFill>
                  <a:srgbClr val="FFFFFF"/>
                </a:solidFill>
                <a:latin typeface="Calibri" pitchFamily="34" charset="0"/>
              </a:defRPr>
            </a:lvl1pPr>
          </a:lstStyle>
          <a:p>
            <a:fld id="{17768B2F-69FC-451E-87D8-EFFDFE5A35EE}" type="datetimeFigureOut">
              <a:rPr lang="en-US"/>
              <a:pPr/>
              <a:t>5/30/2014</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840" tIns="219422" rIns="438840" bIns="219422" numCol="1" anchor="ctr" anchorCtr="0" compatLnSpc="1">
            <a:prstTxWarp prst="textNoShape">
              <a:avLst/>
            </a:prstTxWarp>
          </a:bodyPr>
          <a:lstStyle>
            <a:lvl1pPr algn="ctr">
              <a:defRPr sz="5800">
                <a:solidFill>
                  <a:srgbClr val="FFFFFF"/>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840" tIns="219422" rIns="438840" bIns="219422" numCol="1" anchor="ctr" anchorCtr="0" compatLnSpc="1">
            <a:prstTxWarp prst="textNoShape">
              <a:avLst/>
            </a:prstTxWarp>
          </a:bodyPr>
          <a:lstStyle>
            <a:lvl1pPr algn="r">
              <a:defRPr sz="5800">
                <a:solidFill>
                  <a:srgbClr val="FFFFFF"/>
                </a:solidFill>
                <a:latin typeface="Calibri" pitchFamily="34" charset="0"/>
              </a:defRPr>
            </a:lvl1pPr>
          </a:lstStyle>
          <a:p>
            <a:fld id="{1AE3C7AA-6F55-4104-9ECC-531EFEE9F1BD}"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gif"/><Relationship Id="rId7" Type="http://schemas.openxmlformats.org/officeDocument/2006/relationships/image" Target="../media/image5.jpeg"/><Relationship Id="rId12" Type="http://schemas.openxmlformats.org/officeDocument/2006/relationships/image" Target="../media/image10.emf"/><Relationship Id="rId2" Type="http://schemas.openxmlformats.org/officeDocument/2006/relationships/notesSlide" Target="../notesSlides/notesSlide1.xml"/><Relationship Id="rId16"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96" name="Rectangle 495"/>
          <p:cNvSpPr/>
          <p:nvPr/>
        </p:nvSpPr>
        <p:spPr>
          <a:xfrm>
            <a:off x="32675286" y="5943600"/>
            <a:ext cx="10766060" cy="25831800"/>
          </a:xfrm>
          <a:prstGeom prst="rect">
            <a:avLst/>
          </a:prstGeom>
          <a:solidFill>
            <a:schemeClr val="tx1"/>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5" name="Rectangle 244"/>
          <p:cNvSpPr/>
          <p:nvPr/>
        </p:nvSpPr>
        <p:spPr>
          <a:xfrm>
            <a:off x="304800" y="20726398"/>
            <a:ext cx="31908750" cy="11709284"/>
          </a:xfrm>
          <a:prstGeom prst="rect">
            <a:avLst/>
          </a:prstGeom>
          <a:solidFill>
            <a:schemeClr val="tx1"/>
          </a:solidFill>
          <a:ln w="180975" cap="rnd" cmpd="thinThick">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82" tIns="45686" rIns="91382" bIns="45686" anchor="ctr"/>
          <a:lstStyle/>
          <a:p>
            <a:pPr algn="ctr" defTabSz="4385616" fontAlgn="auto">
              <a:spcBef>
                <a:spcPts val="0"/>
              </a:spcBef>
              <a:spcAft>
                <a:spcPts val="0"/>
              </a:spcAft>
              <a:defRPr/>
            </a:pPr>
            <a:r>
              <a:rPr lang="en-US" dirty="0"/>
              <a:t>|</a:t>
            </a:r>
          </a:p>
        </p:txBody>
      </p:sp>
      <p:sp>
        <p:nvSpPr>
          <p:cNvPr id="1098" name="TextBox 32"/>
          <p:cNvSpPr txBox="1">
            <a:spLocks noChangeArrowheads="1"/>
          </p:cNvSpPr>
          <p:nvPr/>
        </p:nvSpPr>
        <p:spPr bwMode="auto">
          <a:xfrm>
            <a:off x="453708" y="22493743"/>
            <a:ext cx="8782488" cy="9510257"/>
          </a:xfrm>
          <a:prstGeom prst="rect">
            <a:avLst/>
          </a:prstGeom>
          <a:noFill/>
          <a:ln w="9525">
            <a:noFill/>
            <a:miter lim="800000"/>
            <a:headEnd/>
            <a:tailEnd/>
          </a:ln>
        </p:spPr>
        <p:txBody>
          <a:bodyPr wrap="square" lIns="91411" tIns="45701" rIns="91411" bIns="45701">
            <a:spAutoFit/>
          </a:bodyPr>
          <a:lstStyle/>
          <a:p>
            <a:r>
              <a:rPr lang="en-US" sz="3600" dirty="0" smtClean="0">
                <a:solidFill>
                  <a:schemeClr val="bg1"/>
                </a:solidFill>
                <a:latin typeface="Franklin Gothic Demi" charset="0"/>
              </a:rPr>
              <a:t>A 1064 nm external cavity diode laser (ECDL) is amplified with an ytterbium fiber amplifier (FA).  The resulting 20 W beam is locked to a D</a:t>
            </a:r>
            <a:r>
              <a:rPr lang="en-US" sz="3600" baseline="-25000" dirty="0" smtClean="0">
                <a:solidFill>
                  <a:schemeClr val="bg1"/>
                </a:solidFill>
                <a:latin typeface="Franklin Gothic Demi" charset="0"/>
              </a:rPr>
              <a:t>2</a:t>
            </a:r>
            <a:r>
              <a:rPr lang="en-US" sz="3600" dirty="0" smtClean="0">
                <a:solidFill>
                  <a:schemeClr val="bg1"/>
                </a:solidFill>
                <a:latin typeface="Franklin Gothic Demi" charset="0"/>
              </a:rPr>
              <a:t>-filled high-finesse optical cavity (finesse ~ 20,000) via a Pound–Drever-Hall (PDH) locking circuit.  This beam serves as the Raman pump beam.  The Raman Stokes beam at 1555 nm (not shown) is generated through Raman lasing, which is also resonant with the cavity and together with the pump beam builds up molecular coherence.  A second 780nm ECDL then generates an independent mixing beam, which is not resonant with the cavity, and is modulated by 89 THz in one pass to produce a 633 nm sideband.  </a:t>
            </a:r>
            <a:endParaRPr lang="en-US" sz="3600" dirty="0">
              <a:solidFill>
                <a:schemeClr val="bg1"/>
              </a:solidFill>
              <a:latin typeface="Franklin Gothic Demi" pitchFamily="34" charset="0"/>
            </a:endParaRPr>
          </a:p>
        </p:txBody>
      </p:sp>
      <p:sp>
        <p:nvSpPr>
          <p:cNvPr id="289" name="TextBox 288"/>
          <p:cNvSpPr txBox="1"/>
          <p:nvPr/>
        </p:nvSpPr>
        <p:spPr>
          <a:xfrm>
            <a:off x="385539" y="20882524"/>
            <a:ext cx="10821642" cy="1415772"/>
          </a:xfrm>
          <a:prstGeom prst="rect">
            <a:avLst/>
          </a:prstGeom>
          <a:noFill/>
        </p:spPr>
        <p:txBody>
          <a:bodyPr wrap="square" rtlCol="0">
            <a:spAutoFit/>
          </a:bodyPr>
          <a:lstStyle/>
          <a:p>
            <a:r>
              <a:rPr lang="en-US" u="sng" dirty="0" smtClean="0">
                <a:solidFill>
                  <a:sysClr val="windowText" lastClr="000000"/>
                </a:solidFill>
                <a:latin typeface="Franklin Gothic Demi" pitchFamily="34" charset="0"/>
              </a:rPr>
              <a:t>Experiment </a:t>
            </a:r>
            <a:endParaRPr lang="en-US" u="sng" dirty="0">
              <a:solidFill>
                <a:sysClr val="windowText" lastClr="000000"/>
              </a:solidFill>
              <a:latin typeface="Franklin Gothic Demi" pitchFamily="34" charset="0"/>
            </a:endParaRPr>
          </a:p>
        </p:txBody>
      </p:sp>
      <p:sp>
        <p:nvSpPr>
          <p:cNvPr id="1036" name="Title 1"/>
          <p:cNvSpPr>
            <a:spLocks noGrp="1"/>
          </p:cNvSpPr>
          <p:nvPr>
            <p:ph type="ctrTitle"/>
          </p:nvPr>
        </p:nvSpPr>
        <p:spPr>
          <a:xfrm>
            <a:off x="5638800" y="-76200"/>
            <a:ext cx="26772078" cy="3352800"/>
          </a:xfrm>
        </p:spPr>
        <p:txBody>
          <a:bodyPr/>
          <a:lstStyle/>
          <a:p>
            <a:pPr eaLnBrk="1" hangingPunct="1"/>
            <a:r>
              <a:rPr lang="en-US" sz="11500" dirty="0" smtClean="0">
                <a:solidFill>
                  <a:schemeClr val="bg1"/>
                </a:solidFill>
                <a:latin typeface="Franklin Gothic Demi" pitchFamily="34" charset="0"/>
                <a:cs typeface="Times New Roman" pitchFamily="18" charset="0"/>
              </a:rPr>
              <a:t>Broadband Spectrum Generation Using</a:t>
            </a:r>
            <a:br>
              <a:rPr lang="en-US" sz="11500" dirty="0" smtClean="0">
                <a:solidFill>
                  <a:schemeClr val="bg1"/>
                </a:solidFill>
                <a:latin typeface="Franklin Gothic Demi" pitchFamily="34" charset="0"/>
                <a:cs typeface="Times New Roman" pitchFamily="18" charset="0"/>
              </a:rPr>
            </a:br>
            <a:r>
              <a:rPr lang="en-US" sz="11500" dirty="0" smtClean="0">
                <a:solidFill>
                  <a:schemeClr val="bg1"/>
                </a:solidFill>
                <a:latin typeface="Franklin Gothic Demi" pitchFamily="34" charset="0"/>
                <a:cs typeface="Times New Roman" pitchFamily="18" charset="0"/>
              </a:rPr>
              <a:t>Continuous-Wave Raman Scattering</a:t>
            </a:r>
          </a:p>
        </p:txBody>
      </p:sp>
      <p:sp>
        <p:nvSpPr>
          <p:cNvPr id="1037" name="Subtitle 2"/>
          <p:cNvSpPr>
            <a:spLocks noGrp="1"/>
          </p:cNvSpPr>
          <p:nvPr>
            <p:ph type="subTitle" idx="1"/>
          </p:nvPr>
        </p:nvSpPr>
        <p:spPr>
          <a:xfrm>
            <a:off x="5664678" y="3373160"/>
            <a:ext cx="26746200" cy="2286000"/>
          </a:xfrm>
        </p:spPr>
        <p:txBody>
          <a:bodyPr/>
          <a:lstStyle/>
          <a:p>
            <a:pPr eaLnBrk="1" hangingPunct="1"/>
            <a:r>
              <a:rPr lang="en-US" sz="6600" dirty="0" smtClean="0">
                <a:solidFill>
                  <a:schemeClr val="bg1"/>
                </a:solidFill>
                <a:latin typeface="Franklin Gothic Demi" pitchFamily="34" charset="0"/>
                <a:cs typeface="Times New Roman" pitchFamily="18" charset="0"/>
              </a:rPr>
              <a:t>J. J. Weber, D. C. Gold, and D. D. Yavuz</a:t>
            </a:r>
          </a:p>
          <a:p>
            <a:pPr eaLnBrk="1" hangingPunct="1"/>
            <a:r>
              <a:rPr lang="en-US" sz="6000" dirty="0" smtClean="0">
                <a:solidFill>
                  <a:schemeClr val="bg1"/>
                </a:solidFill>
                <a:latin typeface="Franklin Gothic Demi" pitchFamily="34" charset="0"/>
                <a:cs typeface="Times New Roman" pitchFamily="18" charset="0"/>
              </a:rPr>
              <a:t>University of Wisconsin - Madison</a:t>
            </a:r>
          </a:p>
        </p:txBody>
      </p:sp>
      <p:sp>
        <p:nvSpPr>
          <p:cNvPr id="1061" name="TextBox 72"/>
          <p:cNvSpPr txBox="1">
            <a:spLocks noChangeArrowheads="1"/>
          </p:cNvSpPr>
          <p:nvPr/>
        </p:nvSpPr>
        <p:spPr bwMode="auto">
          <a:xfrm>
            <a:off x="32587722" y="31927800"/>
            <a:ext cx="10998678" cy="677070"/>
          </a:xfrm>
          <a:prstGeom prst="rect">
            <a:avLst/>
          </a:prstGeom>
          <a:noFill/>
          <a:ln w="9525">
            <a:noFill/>
            <a:miter lim="800000"/>
            <a:headEnd/>
            <a:tailEnd/>
          </a:ln>
        </p:spPr>
        <p:txBody>
          <a:bodyPr wrap="square" lIns="91411" tIns="45701" rIns="91411" bIns="45701">
            <a:spAutoFit/>
          </a:bodyPr>
          <a:lstStyle/>
          <a:p>
            <a:pPr algn="ctr"/>
            <a:r>
              <a:rPr lang="en-US" sz="3800" i="1" dirty="0" smtClean="0">
                <a:solidFill>
                  <a:schemeClr val="bg1"/>
                </a:solidFill>
                <a:latin typeface="Franklin Gothic Demi" pitchFamily="34" charset="0"/>
              </a:rPr>
              <a:t>This work was funded by the NSF and UW-Madison</a:t>
            </a:r>
            <a:endParaRPr lang="en-US" sz="3800" i="1" dirty="0">
              <a:solidFill>
                <a:schemeClr val="bg1"/>
              </a:solidFill>
              <a:latin typeface="Franklin Gothic Demi" pitchFamily="34" charset="0"/>
            </a:endParaRPr>
          </a:p>
        </p:txBody>
      </p:sp>
      <p:sp>
        <p:nvSpPr>
          <p:cNvPr id="232" name="Rectangle 231"/>
          <p:cNvSpPr/>
          <p:nvPr/>
        </p:nvSpPr>
        <p:spPr>
          <a:xfrm>
            <a:off x="304800" y="477560"/>
            <a:ext cx="5029200" cy="5029200"/>
          </a:xfrm>
          <a:prstGeom prst="rect">
            <a:avLst/>
          </a:prstGeom>
          <a:solidFill>
            <a:sysClr val="window" lastClr="FFFFFF"/>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235" name="Picture 2" descr="http://www.seas.gwu.edu/~cheng/NSFWorkshop09/nsf.gif"/>
          <p:cNvPicPr>
            <a:picLocks noChangeAspect="1" noChangeArrowheads="1"/>
          </p:cNvPicPr>
          <p:nvPr/>
        </p:nvPicPr>
        <p:blipFill>
          <a:blip r:embed="rId3" cstate="print"/>
          <a:srcRect/>
          <a:stretch>
            <a:fillRect/>
          </a:stretch>
        </p:blipFill>
        <p:spPr bwMode="auto">
          <a:xfrm>
            <a:off x="501643" y="687111"/>
            <a:ext cx="4622807" cy="4622800"/>
          </a:xfrm>
          <a:prstGeom prst="rect">
            <a:avLst/>
          </a:prstGeom>
          <a:noFill/>
        </p:spPr>
      </p:pic>
      <p:sp>
        <p:nvSpPr>
          <p:cNvPr id="243" name="Rectangle 242"/>
          <p:cNvSpPr/>
          <p:nvPr/>
        </p:nvSpPr>
        <p:spPr>
          <a:xfrm>
            <a:off x="32697146" y="477560"/>
            <a:ext cx="10744200" cy="5029200"/>
          </a:xfrm>
          <a:prstGeom prst="rect">
            <a:avLst/>
          </a:prstGeom>
          <a:solidFill>
            <a:sysClr val="window" lastClr="FFFFFF"/>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81" name="Picture 85" descr="uw-madison-logo.png"/>
          <p:cNvPicPr>
            <a:picLocks noChangeAspect="1"/>
          </p:cNvPicPr>
          <p:nvPr/>
        </p:nvPicPr>
        <p:blipFill>
          <a:blip r:embed="rId4" cstate="print"/>
          <a:srcRect/>
          <a:stretch>
            <a:fillRect/>
          </a:stretch>
        </p:blipFill>
        <p:spPr bwMode="auto">
          <a:xfrm>
            <a:off x="33116246" y="944285"/>
            <a:ext cx="9906000" cy="4102190"/>
          </a:xfrm>
          <a:prstGeom prst="rect">
            <a:avLst/>
          </a:prstGeom>
          <a:noFill/>
          <a:ln w="9525">
            <a:noFill/>
            <a:miter lim="800000"/>
            <a:headEnd/>
            <a:tailEnd/>
          </a:ln>
        </p:spPr>
      </p:pic>
      <p:cxnSp>
        <p:nvCxnSpPr>
          <p:cNvPr id="250" name="Straight Connector 249"/>
          <p:cNvCxnSpPr/>
          <p:nvPr/>
        </p:nvCxnSpPr>
        <p:spPr>
          <a:xfrm>
            <a:off x="8001000" y="3449360"/>
            <a:ext cx="22021800" cy="0"/>
          </a:xfrm>
          <a:prstGeom prst="line">
            <a:avLst/>
          </a:prstGeom>
          <a:ln w="241300" cap="rnd" cmpd="thickThin">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27889200" y="21053107"/>
            <a:ext cx="4038600" cy="9971961"/>
          </a:xfrm>
          <a:prstGeom prst="rect">
            <a:avLst/>
          </a:prstGeom>
          <a:noFill/>
        </p:spPr>
        <p:txBody>
          <a:bodyPr wrap="square" rtlCol="0">
            <a:spAutoFit/>
          </a:bodyPr>
          <a:lstStyle/>
          <a:p>
            <a:pPr>
              <a:tabLst>
                <a:tab pos="4397375" algn="l"/>
                <a:tab pos="4400550" algn="l"/>
                <a:tab pos="8743950" algn="l"/>
                <a:tab pos="13487400" algn="l"/>
              </a:tabLst>
            </a:pPr>
            <a:r>
              <a:rPr lang="en-US" sz="2400" b="1" dirty="0" smtClean="0">
                <a:solidFill>
                  <a:schemeClr val="bg1"/>
                </a:solidFill>
                <a:latin typeface="Franklin Gothic Demi" pitchFamily="34" charset="0"/>
              </a:rPr>
              <a:t>DM</a:t>
            </a:r>
          </a:p>
          <a:p>
            <a:pPr>
              <a:tabLst>
                <a:tab pos="4397375" algn="l"/>
                <a:tab pos="4400550" algn="l"/>
                <a:tab pos="8743950" algn="l"/>
                <a:tab pos="13487400" algn="l"/>
              </a:tabLst>
            </a:pPr>
            <a:r>
              <a:rPr lang="en-US" sz="2400" i="1" dirty="0" smtClean="0">
                <a:solidFill>
                  <a:schemeClr val="bg1"/>
                </a:solidFill>
                <a:latin typeface="Franklin Gothic Demi" pitchFamily="34" charset="0"/>
              </a:rPr>
              <a:t>Dichroic Mirror</a:t>
            </a:r>
          </a:p>
          <a:p>
            <a:pPr>
              <a:tabLst>
                <a:tab pos="4397375" algn="l"/>
                <a:tab pos="4400550" algn="l"/>
                <a:tab pos="8743950" algn="l"/>
                <a:tab pos="13487400" algn="l"/>
              </a:tabLst>
            </a:pPr>
            <a:endParaRPr lang="en-US" sz="2400" b="1" dirty="0" smtClean="0">
              <a:solidFill>
                <a:schemeClr val="bg1"/>
              </a:solidFill>
              <a:latin typeface="Franklin Gothic Demi" pitchFamily="34" charset="0"/>
            </a:endParaRPr>
          </a:p>
          <a:p>
            <a:pPr>
              <a:tabLst>
                <a:tab pos="4397375" algn="l"/>
                <a:tab pos="4400550" algn="l"/>
                <a:tab pos="8743950" algn="l"/>
                <a:tab pos="13487400" algn="l"/>
              </a:tabLst>
            </a:pPr>
            <a:r>
              <a:rPr lang="en-US" sz="2400" b="1" dirty="0" smtClean="0">
                <a:solidFill>
                  <a:schemeClr val="bg1"/>
                </a:solidFill>
                <a:latin typeface="Franklin Gothic Demi" pitchFamily="34" charset="0"/>
              </a:rPr>
              <a:t>ECDL </a:t>
            </a:r>
          </a:p>
          <a:p>
            <a:pPr>
              <a:tabLst>
                <a:tab pos="4397375" algn="l"/>
                <a:tab pos="4400550" algn="l"/>
                <a:tab pos="8743950" algn="l"/>
                <a:tab pos="13487400" algn="l"/>
              </a:tabLst>
            </a:pPr>
            <a:r>
              <a:rPr lang="en-US" sz="2400" i="1" dirty="0" smtClean="0">
                <a:solidFill>
                  <a:schemeClr val="bg1"/>
                </a:solidFill>
                <a:latin typeface="Franklin Gothic Demi" pitchFamily="34" charset="0"/>
              </a:rPr>
              <a:t>External Cavity Diode Laser </a:t>
            </a:r>
          </a:p>
          <a:p>
            <a:pPr>
              <a:tabLst>
                <a:tab pos="4397375" algn="l"/>
                <a:tab pos="4400550" algn="l"/>
                <a:tab pos="8743950" algn="l"/>
                <a:tab pos="13487400" algn="l"/>
              </a:tabLst>
            </a:pPr>
            <a:endParaRPr lang="en-US" sz="2400" b="1" dirty="0" smtClean="0">
              <a:solidFill>
                <a:schemeClr val="bg1"/>
              </a:solidFill>
              <a:latin typeface="Franklin Gothic Demi" pitchFamily="34" charset="0"/>
            </a:endParaRPr>
          </a:p>
          <a:p>
            <a:pPr>
              <a:tabLst>
                <a:tab pos="4397375" algn="l"/>
                <a:tab pos="4400550" algn="l"/>
                <a:tab pos="8743950" algn="l"/>
                <a:tab pos="13487400" algn="l"/>
              </a:tabLst>
            </a:pPr>
            <a:r>
              <a:rPr lang="en-US" sz="2400" b="1" dirty="0" smtClean="0">
                <a:solidFill>
                  <a:schemeClr val="bg1"/>
                </a:solidFill>
                <a:latin typeface="Franklin Gothic Demi" pitchFamily="34" charset="0"/>
              </a:rPr>
              <a:t>EOM</a:t>
            </a:r>
            <a:endParaRPr lang="en-US" sz="2400" dirty="0" smtClean="0">
              <a:solidFill>
                <a:schemeClr val="bg1"/>
              </a:solidFill>
              <a:latin typeface="Franklin Gothic Demi" pitchFamily="34" charset="0"/>
            </a:endParaRPr>
          </a:p>
          <a:p>
            <a:pPr>
              <a:tabLst>
                <a:tab pos="4397375" algn="l"/>
                <a:tab pos="4400550" algn="l"/>
                <a:tab pos="8743950" algn="l"/>
                <a:tab pos="13487400" algn="l"/>
              </a:tabLst>
            </a:pPr>
            <a:r>
              <a:rPr lang="en-US" sz="2400" i="1" dirty="0" smtClean="0">
                <a:solidFill>
                  <a:schemeClr val="bg1"/>
                </a:solidFill>
                <a:latin typeface="Franklin Gothic Demi" pitchFamily="34" charset="0"/>
              </a:rPr>
              <a:t>Electro-Optic Modulator </a:t>
            </a:r>
          </a:p>
          <a:p>
            <a:pPr>
              <a:tabLst>
                <a:tab pos="4397375" algn="l"/>
                <a:tab pos="4400550" algn="l"/>
                <a:tab pos="8743950" algn="l"/>
                <a:tab pos="13487400" algn="l"/>
              </a:tabLst>
            </a:pPr>
            <a:endParaRPr lang="en-US" sz="2400" i="1" dirty="0" smtClean="0">
              <a:solidFill>
                <a:schemeClr val="bg1"/>
              </a:solidFill>
              <a:latin typeface="Franklin Gothic Demi" pitchFamily="34" charset="0"/>
            </a:endParaRPr>
          </a:p>
          <a:p>
            <a:pPr>
              <a:tabLst>
                <a:tab pos="4397375" algn="l"/>
                <a:tab pos="4400550" algn="l"/>
                <a:tab pos="8743950" algn="l"/>
                <a:tab pos="13487400" algn="l"/>
              </a:tabLst>
            </a:pPr>
            <a:r>
              <a:rPr lang="en-US" sz="2400" b="1" dirty="0" smtClean="0">
                <a:solidFill>
                  <a:schemeClr val="bg1"/>
                </a:solidFill>
                <a:latin typeface="Franklin Gothic Demi" pitchFamily="34" charset="0"/>
              </a:rPr>
              <a:t>FA</a:t>
            </a:r>
          </a:p>
          <a:p>
            <a:pPr>
              <a:tabLst>
                <a:tab pos="4397375" algn="l"/>
                <a:tab pos="4400550" algn="l"/>
                <a:tab pos="8743950" algn="l"/>
                <a:tab pos="13487400" algn="l"/>
              </a:tabLst>
            </a:pPr>
            <a:r>
              <a:rPr lang="en-US" sz="2400" i="1" dirty="0" smtClean="0">
                <a:solidFill>
                  <a:schemeClr val="bg1"/>
                </a:solidFill>
                <a:latin typeface="Franklin Gothic Demi" pitchFamily="34" charset="0"/>
              </a:rPr>
              <a:t>Fiber Amplifier       </a:t>
            </a: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endParaRPr lang="en-US" sz="2400" b="1" dirty="0" smtClean="0">
              <a:solidFill>
                <a:schemeClr val="bg1"/>
              </a:solidFill>
              <a:latin typeface="Franklin Gothic Demi" pitchFamily="34" charset="0"/>
            </a:endParaRPr>
          </a:p>
          <a:p>
            <a:pPr>
              <a:tabLst>
                <a:tab pos="4397375" algn="l"/>
                <a:tab pos="4400550" algn="l"/>
                <a:tab pos="8743950" algn="l"/>
                <a:tab pos="13544550" algn="l"/>
              </a:tabLst>
            </a:pPr>
            <a:r>
              <a:rPr lang="en-US" sz="2400" b="1" dirty="0" smtClean="0">
                <a:solidFill>
                  <a:schemeClr val="bg1"/>
                </a:solidFill>
                <a:latin typeface="Franklin Gothic Demi" pitchFamily="34" charset="0"/>
              </a:rPr>
              <a:t>GS</a:t>
            </a: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i="1" dirty="0" smtClean="0">
                <a:solidFill>
                  <a:schemeClr val="bg1"/>
                </a:solidFill>
                <a:latin typeface="Franklin Gothic Demi" pitchFamily="34" charset="0"/>
              </a:rPr>
              <a:t>Glass Slide   </a:t>
            </a:r>
          </a:p>
          <a:p>
            <a:pPr>
              <a:tabLst>
                <a:tab pos="4397375" algn="l"/>
                <a:tab pos="4400550" algn="l"/>
                <a:tab pos="8743950" algn="l"/>
                <a:tab pos="13544550" algn="l"/>
              </a:tabLst>
            </a:pP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b="1" dirty="0" smtClean="0">
                <a:solidFill>
                  <a:schemeClr val="bg1"/>
                </a:solidFill>
                <a:latin typeface="Franklin Gothic Demi" pitchFamily="34" charset="0"/>
              </a:rPr>
              <a:t>HFC</a:t>
            </a: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i="1" dirty="0" smtClean="0">
                <a:solidFill>
                  <a:schemeClr val="bg1"/>
                </a:solidFill>
                <a:latin typeface="Franklin Gothic Demi" pitchFamily="34" charset="0"/>
              </a:rPr>
              <a:t>High-Finesse Cavity</a:t>
            </a:r>
          </a:p>
          <a:p>
            <a:pPr>
              <a:tabLst>
                <a:tab pos="4397375" algn="l"/>
                <a:tab pos="4400550" algn="l"/>
                <a:tab pos="8743950" algn="l"/>
                <a:tab pos="13544550" algn="l"/>
              </a:tabLst>
            </a:pP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b="1" dirty="0" smtClean="0">
                <a:solidFill>
                  <a:schemeClr val="bg1"/>
                </a:solidFill>
                <a:latin typeface="Franklin Gothic Demi" pitchFamily="34" charset="0"/>
              </a:rPr>
              <a:t>MML</a:t>
            </a:r>
            <a:r>
              <a:rPr lang="en-US" sz="2400" dirty="0" smtClean="0">
                <a:solidFill>
                  <a:schemeClr val="bg1"/>
                </a:solidFill>
                <a:latin typeface="Franklin Gothic Demi" pitchFamily="34" charset="0"/>
              </a:rPr>
              <a:t> </a:t>
            </a:r>
          </a:p>
          <a:p>
            <a:pPr>
              <a:tabLst>
                <a:tab pos="4397375" algn="l"/>
                <a:tab pos="4400550" algn="l"/>
                <a:tab pos="8743950" algn="l"/>
                <a:tab pos="13544550" algn="l"/>
              </a:tabLst>
            </a:pPr>
            <a:r>
              <a:rPr lang="en-US" sz="2400" i="1" dirty="0" smtClean="0">
                <a:solidFill>
                  <a:schemeClr val="bg1"/>
                </a:solidFill>
                <a:latin typeface="Franklin Gothic Demi" pitchFamily="34" charset="0"/>
              </a:rPr>
              <a:t>Mode-Matching Lens               </a:t>
            </a:r>
          </a:p>
          <a:p>
            <a:pPr>
              <a:tabLst>
                <a:tab pos="4397375" algn="l"/>
                <a:tab pos="4400550" algn="l"/>
                <a:tab pos="8743950" algn="l"/>
                <a:tab pos="13544550" algn="l"/>
              </a:tabLst>
            </a:pPr>
            <a:r>
              <a:rPr lang="en-US" sz="2400" dirty="0" smtClean="0">
                <a:solidFill>
                  <a:schemeClr val="bg1"/>
                </a:solidFill>
                <a:latin typeface="Franklin Gothic Demi" pitchFamily="34" charset="0"/>
              </a:rPr>
              <a:t>             </a:t>
            </a:r>
          </a:p>
          <a:p>
            <a:pPr>
              <a:tabLst>
                <a:tab pos="4397375" algn="l"/>
                <a:tab pos="4400550" algn="l"/>
                <a:tab pos="8743950" algn="l"/>
                <a:tab pos="13544550" algn="l"/>
              </a:tabLst>
            </a:pPr>
            <a:r>
              <a:rPr lang="en-US" sz="2400" b="1" dirty="0" smtClean="0">
                <a:solidFill>
                  <a:schemeClr val="bg1"/>
                </a:solidFill>
                <a:latin typeface="Franklin Gothic Demi" pitchFamily="34" charset="0"/>
              </a:rPr>
              <a:t>PD</a:t>
            </a: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i="1" dirty="0" smtClean="0">
                <a:solidFill>
                  <a:schemeClr val="bg1"/>
                </a:solidFill>
                <a:latin typeface="Franklin Gothic Demi" pitchFamily="34" charset="0"/>
              </a:rPr>
              <a:t>Photodiode   </a:t>
            </a:r>
            <a:r>
              <a:rPr lang="en-US" sz="2400" dirty="0" smtClean="0">
                <a:solidFill>
                  <a:schemeClr val="bg1"/>
                </a:solidFill>
                <a:latin typeface="Franklin Gothic Demi" pitchFamily="34" charset="0"/>
              </a:rPr>
              <a:t>                      </a:t>
            </a:r>
            <a:endParaRPr lang="en-US" sz="2400" b="1" dirty="0" smtClean="0">
              <a:solidFill>
                <a:schemeClr val="bg1"/>
              </a:solidFill>
              <a:latin typeface="Franklin Gothic Demi" pitchFamily="34" charset="0"/>
            </a:endParaRPr>
          </a:p>
          <a:p>
            <a:pPr>
              <a:tabLst>
                <a:tab pos="4397375" algn="l"/>
                <a:tab pos="4400550" algn="l"/>
                <a:tab pos="8743950" algn="l"/>
                <a:tab pos="13544550" algn="l"/>
              </a:tabLst>
            </a:pPr>
            <a:endParaRPr lang="en-US" sz="2400" b="1" dirty="0" smtClean="0">
              <a:solidFill>
                <a:schemeClr val="bg1"/>
              </a:solidFill>
              <a:latin typeface="Franklin Gothic Demi" pitchFamily="34" charset="0"/>
            </a:endParaRPr>
          </a:p>
          <a:p>
            <a:pPr>
              <a:tabLst>
                <a:tab pos="4397375" algn="l"/>
                <a:tab pos="4400550" algn="l"/>
                <a:tab pos="8743950" algn="l"/>
                <a:tab pos="13544550" algn="l"/>
              </a:tabLst>
            </a:pPr>
            <a:r>
              <a:rPr lang="en-US" sz="2400" b="1" dirty="0" smtClean="0">
                <a:solidFill>
                  <a:schemeClr val="bg1"/>
                </a:solidFill>
                <a:latin typeface="Franklin Gothic Demi" pitchFamily="34" charset="0"/>
              </a:rPr>
              <a:t>TA</a:t>
            </a:r>
            <a:endParaRPr lang="en-US" sz="2400" dirty="0" smtClean="0">
              <a:solidFill>
                <a:schemeClr val="bg1"/>
              </a:solidFill>
              <a:latin typeface="Franklin Gothic Demi" pitchFamily="34" charset="0"/>
            </a:endParaRPr>
          </a:p>
          <a:p>
            <a:pPr>
              <a:tabLst>
                <a:tab pos="4397375" algn="l"/>
                <a:tab pos="4400550" algn="l"/>
                <a:tab pos="8743950" algn="l"/>
                <a:tab pos="13544550" algn="l"/>
              </a:tabLst>
            </a:pPr>
            <a:r>
              <a:rPr lang="en-US" sz="2400" i="1" dirty="0" smtClean="0">
                <a:solidFill>
                  <a:schemeClr val="bg1"/>
                </a:solidFill>
                <a:latin typeface="Franklin Gothic Demi" pitchFamily="34" charset="0"/>
              </a:rPr>
              <a:t>Tapered Amplifier</a:t>
            </a:r>
          </a:p>
          <a:p>
            <a:pPr>
              <a:tabLst>
                <a:tab pos="4397375" algn="l"/>
                <a:tab pos="4400550" algn="l"/>
                <a:tab pos="8743950" algn="l"/>
                <a:tab pos="13487400" algn="l"/>
              </a:tabLst>
            </a:pPr>
            <a:endParaRPr lang="en-US" sz="1800" dirty="0" smtClean="0">
              <a:solidFill>
                <a:schemeClr val="bg1"/>
              </a:solidFill>
            </a:endParaRPr>
          </a:p>
        </p:txBody>
      </p:sp>
      <p:cxnSp>
        <p:nvCxnSpPr>
          <p:cNvPr id="132" name="Straight Connector 131"/>
          <p:cNvCxnSpPr/>
          <p:nvPr/>
        </p:nvCxnSpPr>
        <p:spPr>
          <a:xfrm flipV="1">
            <a:off x="27508200" y="20802600"/>
            <a:ext cx="152400" cy="11582400"/>
          </a:xfrm>
          <a:prstGeom prst="line">
            <a:avLst/>
          </a:prstGeom>
          <a:ln w="114300" cap="flat"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1039" name="TextBox 192"/>
          <p:cNvSpPr txBox="1">
            <a:spLocks noChangeArrowheads="1"/>
          </p:cNvSpPr>
          <p:nvPr/>
        </p:nvSpPr>
        <p:spPr bwMode="auto">
          <a:xfrm>
            <a:off x="13572992" y="18917960"/>
            <a:ext cx="320138" cy="554038"/>
          </a:xfrm>
          <a:prstGeom prst="rect">
            <a:avLst/>
          </a:prstGeom>
          <a:noFill/>
          <a:ln w="9525">
            <a:noFill/>
            <a:miter lim="800000"/>
            <a:headEnd/>
            <a:tailEnd/>
          </a:ln>
        </p:spPr>
        <p:txBody>
          <a:bodyPr lIns="91382" tIns="45686" rIns="91382" bIns="45686">
            <a:spAutoFit/>
          </a:bodyPr>
          <a:lstStyle/>
          <a:p>
            <a:endParaRPr lang="en-US" sz="2900" dirty="0">
              <a:solidFill>
                <a:schemeClr val="bg1"/>
              </a:solidFill>
              <a:latin typeface="Calibri" pitchFamily="34" charset="0"/>
            </a:endParaRPr>
          </a:p>
        </p:txBody>
      </p:sp>
      <p:sp>
        <p:nvSpPr>
          <p:cNvPr id="1040" name="TextBox 193"/>
          <p:cNvSpPr txBox="1">
            <a:spLocks noChangeArrowheads="1"/>
          </p:cNvSpPr>
          <p:nvPr/>
        </p:nvSpPr>
        <p:spPr bwMode="auto">
          <a:xfrm>
            <a:off x="13572992" y="18135323"/>
            <a:ext cx="320138" cy="554037"/>
          </a:xfrm>
          <a:prstGeom prst="rect">
            <a:avLst/>
          </a:prstGeom>
          <a:noFill/>
          <a:ln w="9525">
            <a:noFill/>
            <a:miter lim="800000"/>
            <a:headEnd/>
            <a:tailEnd/>
          </a:ln>
        </p:spPr>
        <p:txBody>
          <a:bodyPr lIns="91382" tIns="45686" rIns="91382" bIns="45686">
            <a:spAutoFit/>
          </a:bodyPr>
          <a:lstStyle/>
          <a:p>
            <a:endParaRPr lang="en-US" sz="2900" dirty="0">
              <a:solidFill>
                <a:schemeClr val="bg1"/>
              </a:solidFill>
              <a:latin typeface="Calibri" pitchFamily="34" charset="0"/>
            </a:endParaRPr>
          </a:p>
        </p:txBody>
      </p:sp>
      <p:sp>
        <p:nvSpPr>
          <p:cNvPr id="1041" name="TextBox 194"/>
          <p:cNvSpPr txBox="1">
            <a:spLocks noChangeArrowheads="1"/>
          </p:cNvSpPr>
          <p:nvPr/>
        </p:nvSpPr>
        <p:spPr bwMode="auto">
          <a:xfrm>
            <a:off x="13572992" y="17393960"/>
            <a:ext cx="320138" cy="554038"/>
          </a:xfrm>
          <a:prstGeom prst="rect">
            <a:avLst/>
          </a:prstGeom>
          <a:noFill/>
          <a:ln w="9525">
            <a:noFill/>
            <a:miter lim="800000"/>
            <a:headEnd/>
            <a:tailEnd/>
          </a:ln>
        </p:spPr>
        <p:txBody>
          <a:bodyPr lIns="91382" tIns="45686" rIns="91382" bIns="45686">
            <a:spAutoFit/>
          </a:bodyPr>
          <a:lstStyle/>
          <a:p>
            <a:endParaRPr lang="en-US" sz="2900" dirty="0">
              <a:solidFill>
                <a:schemeClr val="bg1"/>
              </a:solidFill>
              <a:latin typeface="Calibri" pitchFamily="34" charset="0"/>
            </a:endParaRPr>
          </a:p>
        </p:txBody>
      </p:sp>
      <p:sp>
        <p:nvSpPr>
          <p:cNvPr id="102" name="Rectangle 101"/>
          <p:cNvSpPr/>
          <p:nvPr/>
        </p:nvSpPr>
        <p:spPr>
          <a:xfrm>
            <a:off x="304800" y="5943600"/>
            <a:ext cx="9354312" cy="14478000"/>
          </a:xfrm>
          <a:prstGeom prst="rect">
            <a:avLst/>
          </a:prstGeom>
          <a:solidFill>
            <a:sysClr val="window" lastClr="FFFFFF"/>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5" name="TextBox 104"/>
          <p:cNvSpPr txBox="1"/>
          <p:nvPr/>
        </p:nvSpPr>
        <p:spPr>
          <a:xfrm>
            <a:off x="378160" y="5810250"/>
            <a:ext cx="9527843" cy="1415772"/>
          </a:xfrm>
          <a:prstGeom prst="rect">
            <a:avLst/>
          </a:prstGeom>
          <a:noFill/>
        </p:spPr>
        <p:txBody>
          <a:bodyPr wrap="square" rtlCol="0">
            <a:spAutoFit/>
          </a:bodyPr>
          <a:lstStyle/>
          <a:p>
            <a:r>
              <a:rPr lang="en-US" u="sng" dirty="0" smtClean="0">
                <a:solidFill>
                  <a:sysClr val="windowText" lastClr="000000"/>
                </a:solidFill>
                <a:latin typeface="Franklin Gothic Demi" pitchFamily="34" charset="0"/>
              </a:rPr>
              <a:t>Optical Modulator</a:t>
            </a:r>
            <a:endParaRPr lang="en-US" u="sng" dirty="0">
              <a:solidFill>
                <a:sysClr val="windowText" lastClr="000000"/>
              </a:solidFill>
              <a:latin typeface="Franklin Gothic Demi" pitchFamily="34" charset="0"/>
            </a:endParaRPr>
          </a:p>
        </p:txBody>
      </p:sp>
      <p:sp>
        <p:nvSpPr>
          <p:cNvPr id="125" name="Rectangle 124"/>
          <p:cNvSpPr/>
          <p:nvPr/>
        </p:nvSpPr>
        <p:spPr>
          <a:xfrm>
            <a:off x="544540" y="7167779"/>
            <a:ext cx="9132860" cy="3416320"/>
          </a:xfrm>
          <a:prstGeom prst="rect">
            <a:avLst/>
          </a:prstGeom>
        </p:spPr>
        <p:txBody>
          <a:bodyPr wrap="square">
            <a:spAutoFit/>
          </a:bodyPr>
          <a:lstStyle/>
          <a:p>
            <a:r>
              <a:rPr lang="en-US" sz="3600" dirty="0" smtClean="0">
                <a:solidFill>
                  <a:schemeClr val="bg1"/>
                </a:solidFill>
                <a:latin typeface="Franklin Gothic Demi" pitchFamily="34" charset="0"/>
              </a:rPr>
              <a:t>We have constructed a broadband optical modulator with modulation frequencies of up to 89 THz.  Our modulator is based on continuous-wave stimulated Raman scattering with molecular deuterium inside a high-finesse cavity. </a:t>
            </a:r>
            <a:endParaRPr lang="en-US" sz="3600" dirty="0"/>
          </a:p>
        </p:txBody>
      </p:sp>
      <p:pic>
        <p:nvPicPr>
          <p:cNvPr id="146" name="Picture 145" descr="785sim paper no label.jpg"/>
          <p:cNvPicPr>
            <a:picLocks noChangeAspect="1"/>
          </p:cNvPicPr>
          <p:nvPr/>
        </p:nvPicPr>
        <p:blipFill>
          <a:blip r:embed="rId5" cstate="print"/>
          <a:stretch>
            <a:fillRect/>
          </a:stretch>
        </p:blipFill>
        <p:spPr>
          <a:xfrm>
            <a:off x="539077" y="16399584"/>
            <a:ext cx="3405890" cy="3429000"/>
          </a:xfrm>
          <a:prstGeom prst="rect">
            <a:avLst/>
          </a:prstGeom>
        </p:spPr>
      </p:pic>
      <p:sp>
        <p:nvSpPr>
          <p:cNvPr id="151" name="TextBox 150"/>
          <p:cNvSpPr txBox="1">
            <a:spLocks noChangeAspect="1"/>
          </p:cNvSpPr>
          <p:nvPr/>
        </p:nvSpPr>
        <p:spPr>
          <a:xfrm>
            <a:off x="3899094" y="19516070"/>
            <a:ext cx="196309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Text" lastClr="000000"/>
                </a:solidFill>
                <a:latin typeface="Franklin Gothic Demi" pitchFamily="34" charset="0"/>
              </a:rPr>
              <a:t>Frequency</a:t>
            </a:r>
            <a:endParaRPr kumimoji="0" lang="en-US" sz="2800" b="0" i="0" u="none" strike="noStrike" kern="0" cap="none" spc="0" normalizeH="0" baseline="0" noProof="0" dirty="0">
              <a:ln>
                <a:noFill/>
              </a:ln>
              <a:solidFill>
                <a:sysClr val="windowText" lastClr="000000"/>
              </a:solidFill>
              <a:effectLst/>
              <a:uLnTx/>
              <a:uFillTx/>
              <a:latin typeface="Franklin Gothic Demi" pitchFamily="34" charset="0"/>
            </a:endParaRPr>
          </a:p>
        </p:txBody>
      </p:sp>
      <p:sp>
        <p:nvSpPr>
          <p:cNvPr id="163" name="TextBox 162"/>
          <p:cNvSpPr txBox="1">
            <a:spLocks noChangeAspect="1"/>
          </p:cNvSpPr>
          <p:nvPr/>
        </p:nvSpPr>
        <p:spPr>
          <a:xfrm>
            <a:off x="1340513" y="15453407"/>
            <a:ext cx="180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Franklin Gothic Demi" pitchFamily="34" charset="0"/>
              </a:rPr>
              <a:t>Intensity</a:t>
            </a:r>
            <a:endParaRPr kumimoji="0" lang="en-US" sz="3200" b="0" i="0" u="none" strike="noStrike" kern="0" cap="none" spc="0" normalizeH="0" baseline="0" noProof="0" dirty="0">
              <a:ln>
                <a:noFill/>
              </a:ln>
              <a:solidFill>
                <a:sysClr val="windowText" lastClr="000000"/>
              </a:solidFill>
              <a:effectLst/>
              <a:uLnTx/>
              <a:uFillTx/>
              <a:latin typeface="Franklin Gothic Demi" pitchFamily="34" charset="0"/>
            </a:endParaRPr>
          </a:p>
        </p:txBody>
      </p:sp>
      <p:pic>
        <p:nvPicPr>
          <p:cNvPr id="379" name="Picture 378" descr="785sim paper no label.jpg"/>
          <p:cNvPicPr>
            <a:picLocks noChangeAspect="1"/>
          </p:cNvPicPr>
          <p:nvPr/>
        </p:nvPicPr>
        <p:blipFill>
          <a:blip r:embed="rId6" cstate="print"/>
          <a:stretch>
            <a:fillRect/>
          </a:stretch>
        </p:blipFill>
        <p:spPr>
          <a:xfrm>
            <a:off x="5846338" y="16399584"/>
            <a:ext cx="3583415" cy="3429000"/>
          </a:xfrm>
          <a:prstGeom prst="rect">
            <a:avLst/>
          </a:prstGeom>
        </p:spPr>
      </p:pic>
      <p:sp>
        <p:nvSpPr>
          <p:cNvPr id="381" name="TextBox 380"/>
          <p:cNvSpPr txBox="1">
            <a:spLocks noChangeAspect="1"/>
          </p:cNvSpPr>
          <p:nvPr/>
        </p:nvSpPr>
        <p:spPr>
          <a:xfrm>
            <a:off x="6685782" y="15453407"/>
            <a:ext cx="180748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Franklin Gothic Demi" pitchFamily="34" charset="0"/>
              </a:rPr>
              <a:t>Intensity</a:t>
            </a:r>
            <a:endParaRPr kumimoji="0" lang="en-US" sz="3200" b="0" i="0" u="none" strike="noStrike" kern="0" cap="none" spc="0" normalizeH="0" baseline="0" noProof="0" dirty="0">
              <a:ln>
                <a:noFill/>
              </a:ln>
              <a:solidFill>
                <a:sysClr val="windowText" lastClr="000000"/>
              </a:solidFill>
              <a:effectLst/>
              <a:uLnTx/>
              <a:uFillTx/>
              <a:latin typeface="Franklin Gothic Demi" pitchFamily="34" charset="0"/>
            </a:endParaRPr>
          </a:p>
        </p:txBody>
      </p:sp>
      <p:sp>
        <p:nvSpPr>
          <p:cNvPr id="251" name="Rectangle 250"/>
          <p:cNvSpPr/>
          <p:nvPr/>
        </p:nvSpPr>
        <p:spPr>
          <a:xfrm>
            <a:off x="3276603" y="11276290"/>
            <a:ext cx="2590800" cy="3276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7" name="Flowchart: Stored Data 17"/>
          <p:cNvSpPr/>
          <p:nvPr/>
        </p:nvSpPr>
        <p:spPr>
          <a:xfrm>
            <a:off x="3167352" y="11428690"/>
            <a:ext cx="304800" cy="2971800"/>
          </a:xfrm>
          <a:prstGeom prst="flowChartOnlineStorage">
            <a:avLst/>
          </a:prstGeom>
          <a:solidFill>
            <a:schemeClr val="tx1">
              <a:lumMod val="75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61" name="Group 40"/>
          <p:cNvGrpSpPr/>
          <p:nvPr/>
        </p:nvGrpSpPr>
        <p:grpSpPr>
          <a:xfrm>
            <a:off x="4644457" y="13600179"/>
            <a:ext cx="688364" cy="190708"/>
            <a:chOff x="1289720" y="4801426"/>
            <a:chExt cx="1382272" cy="383498"/>
          </a:xfrm>
        </p:grpSpPr>
        <p:pic>
          <p:nvPicPr>
            <p:cNvPr id="268" name="Picture 267"/>
            <p:cNvPicPr/>
            <p:nvPr/>
          </p:nvPicPr>
          <p:blipFill>
            <a:blip r:embed="rId7" cstate="print">
              <a:clrChange>
                <a:clrFrom>
                  <a:srgbClr val="010002"/>
                </a:clrFrom>
                <a:clrTo>
                  <a:srgbClr val="010002">
                    <a:alpha val="0"/>
                  </a:srgbClr>
                </a:clrTo>
              </a:clrChange>
            </a:blip>
            <a:stretch>
              <a:fillRect/>
            </a:stretch>
          </p:blipFill>
          <p:spPr bwMode="auto">
            <a:xfrm>
              <a:off x="1386968" y="4801426"/>
              <a:ext cx="1188463" cy="383498"/>
            </a:xfrm>
            <a:prstGeom prst="rect">
              <a:avLst/>
            </a:prstGeom>
            <a:noFill/>
            <a:ln w="9525">
              <a:noFill/>
              <a:miter lim="800000"/>
              <a:headEnd/>
              <a:tailEnd/>
            </a:ln>
          </p:spPr>
        </p:pic>
        <p:grpSp>
          <p:nvGrpSpPr>
            <p:cNvPr id="272" name="Group 38"/>
            <p:cNvGrpSpPr/>
            <p:nvPr/>
          </p:nvGrpSpPr>
          <p:grpSpPr>
            <a:xfrm>
              <a:off x="1289720" y="4953832"/>
              <a:ext cx="1382272" cy="1277"/>
              <a:chOff x="1137320" y="3963232"/>
              <a:chExt cx="1382272" cy="1277"/>
            </a:xfrm>
          </p:grpSpPr>
          <p:cxnSp>
            <p:nvCxnSpPr>
              <p:cNvPr id="273" name="Straight Connector 272"/>
              <p:cNvCxnSpPr/>
              <p:nvPr/>
            </p:nvCxnSpPr>
            <p:spPr>
              <a:xfrm rot="10800000">
                <a:off x="1137320" y="3964012"/>
                <a:ext cx="176693" cy="4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0800000">
                <a:off x="2357255" y="3963232"/>
                <a:ext cx="162337" cy="75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62" name="Oval 261"/>
          <p:cNvSpPr/>
          <p:nvPr/>
        </p:nvSpPr>
        <p:spPr>
          <a:xfrm>
            <a:off x="4419603" y="135622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3" name="Oval 262"/>
          <p:cNvSpPr/>
          <p:nvPr/>
        </p:nvSpPr>
        <p:spPr>
          <a:xfrm>
            <a:off x="5335285" y="135622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75" name="Straight Arrow Connector 11"/>
          <p:cNvCxnSpPr/>
          <p:nvPr/>
        </p:nvCxnSpPr>
        <p:spPr>
          <a:xfrm>
            <a:off x="4724403" y="134098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82" name="Group 40"/>
          <p:cNvGrpSpPr/>
          <p:nvPr/>
        </p:nvGrpSpPr>
        <p:grpSpPr>
          <a:xfrm>
            <a:off x="3730057" y="12533382"/>
            <a:ext cx="688364" cy="190708"/>
            <a:chOff x="1289720" y="4648200"/>
            <a:chExt cx="1382272" cy="383498"/>
          </a:xfrm>
        </p:grpSpPr>
        <p:pic>
          <p:nvPicPr>
            <p:cNvPr id="285" name="Picture 284"/>
            <p:cNvPicPr/>
            <p:nvPr/>
          </p:nvPicPr>
          <p:blipFill>
            <a:blip r:embed="rId7" cstate="print">
              <a:clrChange>
                <a:clrFrom>
                  <a:srgbClr val="010002"/>
                </a:clrFrom>
                <a:clrTo>
                  <a:srgbClr val="010002">
                    <a:alpha val="0"/>
                  </a:srgbClr>
                </a:clrTo>
              </a:clrChange>
            </a:blip>
            <a:stretch>
              <a:fillRect/>
            </a:stretch>
          </p:blipFill>
          <p:spPr bwMode="auto">
            <a:xfrm>
              <a:off x="1386969" y="4648200"/>
              <a:ext cx="1188462" cy="383498"/>
            </a:xfrm>
            <a:prstGeom prst="rect">
              <a:avLst/>
            </a:prstGeom>
            <a:noFill/>
            <a:ln w="9525">
              <a:noFill/>
              <a:miter lim="800000"/>
              <a:headEnd/>
              <a:tailEnd/>
            </a:ln>
          </p:spPr>
        </p:pic>
        <p:grpSp>
          <p:nvGrpSpPr>
            <p:cNvPr id="286" name="Group 38"/>
            <p:cNvGrpSpPr/>
            <p:nvPr/>
          </p:nvGrpSpPr>
          <p:grpSpPr>
            <a:xfrm>
              <a:off x="1289720" y="4800601"/>
              <a:ext cx="1382272" cy="1247"/>
              <a:chOff x="1137320" y="3810001"/>
              <a:chExt cx="1382272" cy="1247"/>
            </a:xfrm>
          </p:grpSpPr>
          <p:cxnSp>
            <p:nvCxnSpPr>
              <p:cNvPr id="287" name="Straight Connector 286"/>
              <p:cNvCxnSpPr/>
              <p:nvPr/>
            </p:nvCxnSpPr>
            <p:spPr>
              <a:xfrm rot="10800000">
                <a:off x="1137320" y="3810752"/>
                <a:ext cx="176693" cy="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0800000">
                <a:off x="2357255" y="3810001"/>
                <a:ext cx="162337" cy="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83" name="Oval 282"/>
          <p:cNvSpPr/>
          <p:nvPr/>
        </p:nvSpPr>
        <p:spPr>
          <a:xfrm>
            <a:off x="3505203" y="124954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4" name="Oval 283"/>
          <p:cNvSpPr/>
          <p:nvPr/>
        </p:nvSpPr>
        <p:spPr>
          <a:xfrm>
            <a:off x="4420885" y="124954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91" name="Straight Arrow Connector 11"/>
          <p:cNvCxnSpPr/>
          <p:nvPr/>
        </p:nvCxnSpPr>
        <p:spPr>
          <a:xfrm>
            <a:off x="3810003" y="123430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93" name="Group 40"/>
          <p:cNvGrpSpPr/>
          <p:nvPr/>
        </p:nvGrpSpPr>
        <p:grpSpPr>
          <a:xfrm>
            <a:off x="4263457" y="13066782"/>
            <a:ext cx="688364" cy="190708"/>
            <a:chOff x="1289720" y="4648200"/>
            <a:chExt cx="1382272" cy="383498"/>
          </a:xfrm>
        </p:grpSpPr>
        <p:pic>
          <p:nvPicPr>
            <p:cNvPr id="297" name="Picture 296"/>
            <p:cNvPicPr/>
            <p:nvPr/>
          </p:nvPicPr>
          <p:blipFill>
            <a:blip r:embed="rId7" cstate="print">
              <a:clrChange>
                <a:clrFrom>
                  <a:srgbClr val="010002"/>
                </a:clrFrom>
                <a:clrTo>
                  <a:srgbClr val="010002">
                    <a:alpha val="0"/>
                  </a:srgbClr>
                </a:clrTo>
              </a:clrChange>
            </a:blip>
            <a:stretch>
              <a:fillRect/>
            </a:stretch>
          </p:blipFill>
          <p:spPr bwMode="auto">
            <a:xfrm>
              <a:off x="1386969" y="4648200"/>
              <a:ext cx="1188462" cy="383498"/>
            </a:xfrm>
            <a:prstGeom prst="rect">
              <a:avLst/>
            </a:prstGeom>
            <a:noFill/>
            <a:ln w="9525">
              <a:noFill/>
              <a:miter lim="800000"/>
              <a:headEnd/>
              <a:tailEnd/>
            </a:ln>
          </p:spPr>
        </p:pic>
        <p:grpSp>
          <p:nvGrpSpPr>
            <p:cNvPr id="298" name="Group 38"/>
            <p:cNvGrpSpPr/>
            <p:nvPr/>
          </p:nvGrpSpPr>
          <p:grpSpPr>
            <a:xfrm>
              <a:off x="1289720" y="4800601"/>
              <a:ext cx="1382272" cy="1247"/>
              <a:chOff x="1137320" y="3810001"/>
              <a:chExt cx="1382272" cy="1247"/>
            </a:xfrm>
          </p:grpSpPr>
          <p:cxnSp>
            <p:nvCxnSpPr>
              <p:cNvPr id="299" name="Straight Connector 298"/>
              <p:cNvCxnSpPr/>
              <p:nvPr/>
            </p:nvCxnSpPr>
            <p:spPr>
              <a:xfrm rot="10800000">
                <a:off x="1137320" y="3810752"/>
                <a:ext cx="176693" cy="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0800000">
                <a:off x="2357255" y="3810001"/>
                <a:ext cx="162337" cy="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94" name="Oval 293"/>
          <p:cNvSpPr/>
          <p:nvPr/>
        </p:nvSpPr>
        <p:spPr>
          <a:xfrm>
            <a:off x="4038603" y="130288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6" name="Oval 295"/>
          <p:cNvSpPr/>
          <p:nvPr/>
        </p:nvSpPr>
        <p:spPr>
          <a:xfrm>
            <a:off x="4954285" y="130288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01" name="Straight Arrow Connector 11"/>
          <p:cNvCxnSpPr/>
          <p:nvPr/>
        </p:nvCxnSpPr>
        <p:spPr>
          <a:xfrm>
            <a:off x="4343403" y="128764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03" name="Group 40"/>
          <p:cNvGrpSpPr/>
          <p:nvPr/>
        </p:nvGrpSpPr>
        <p:grpSpPr>
          <a:xfrm>
            <a:off x="4720657" y="12228582"/>
            <a:ext cx="688364" cy="190708"/>
            <a:chOff x="1136706" y="4648200"/>
            <a:chExt cx="1382272" cy="383498"/>
          </a:xfrm>
        </p:grpSpPr>
        <p:pic>
          <p:nvPicPr>
            <p:cNvPr id="308" name="Picture 307"/>
            <p:cNvPicPr/>
            <p:nvPr/>
          </p:nvPicPr>
          <p:blipFill>
            <a:blip r:embed="rId7" cstate="print">
              <a:clrChange>
                <a:clrFrom>
                  <a:srgbClr val="010002"/>
                </a:clrFrom>
                <a:clrTo>
                  <a:srgbClr val="010002">
                    <a:alpha val="0"/>
                  </a:srgbClr>
                </a:clrTo>
              </a:clrChange>
            </a:blip>
            <a:stretch>
              <a:fillRect/>
            </a:stretch>
          </p:blipFill>
          <p:spPr bwMode="auto">
            <a:xfrm>
              <a:off x="1233954" y="4648200"/>
              <a:ext cx="1188463" cy="383498"/>
            </a:xfrm>
            <a:prstGeom prst="rect">
              <a:avLst/>
            </a:prstGeom>
            <a:noFill/>
            <a:ln w="9525">
              <a:noFill/>
              <a:miter lim="800000"/>
              <a:headEnd/>
              <a:tailEnd/>
            </a:ln>
          </p:spPr>
        </p:pic>
        <p:grpSp>
          <p:nvGrpSpPr>
            <p:cNvPr id="309" name="Group 38"/>
            <p:cNvGrpSpPr/>
            <p:nvPr/>
          </p:nvGrpSpPr>
          <p:grpSpPr>
            <a:xfrm>
              <a:off x="1136706" y="4800601"/>
              <a:ext cx="1382272" cy="1247"/>
              <a:chOff x="984306" y="3810001"/>
              <a:chExt cx="1382272" cy="1247"/>
            </a:xfrm>
          </p:grpSpPr>
          <p:cxnSp>
            <p:nvCxnSpPr>
              <p:cNvPr id="310" name="Straight Connector 309"/>
              <p:cNvCxnSpPr/>
              <p:nvPr/>
            </p:nvCxnSpPr>
            <p:spPr>
              <a:xfrm rot="10800000">
                <a:off x="984306" y="3810751"/>
                <a:ext cx="176693" cy="4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0800000">
                <a:off x="2204241" y="3810001"/>
                <a:ext cx="162337" cy="75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06" name="Oval 305"/>
          <p:cNvSpPr/>
          <p:nvPr/>
        </p:nvSpPr>
        <p:spPr>
          <a:xfrm>
            <a:off x="4495803" y="121906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7" name="Oval 306"/>
          <p:cNvSpPr/>
          <p:nvPr/>
        </p:nvSpPr>
        <p:spPr>
          <a:xfrm>
            <a:off x="5411485" y="121906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12" name="Straight Arrow Connector 11"/>
          <p:cNvCxnSpPr/>
          <p:nvPr/>
        </p:nvCxnSpPr>
        <p:spPr>
          <a:xfrm>
            <a:off x="4800603" y="120382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14" name="Group 40"/>
          <p:cNvGrpSpPr/>
          <p:nvPr/>
        </p:nvGrpSpPr>
        <p:grpSpPr>
          <a:xfrm>
            <a:off x="3806257" y="11847582"/>
            <a:ext cx="688364" cy="190708"/>
            <a:chOff x="1289720" y="4648200"/>
            <a:chExt cx="1382272" cy="383498"/>
          </a:xfrm>
        </p:grpSpPr>
        <p:pic>
          <p:nvPicPr>
            <p:cNvPr id="317" name="Picture 316"/>
            <p:cNvPicPr/>
            <p:nvPr/>
          </p:nvPicPr>
          <p:blipFill>
            <a:blip r:embed="rId7" cstate="print">
              <a:clrChange>
                <a:clrFrom>
                  <a:srgbClr val="010002"/>
                </a:clrFrom>
                <a:clrTo>
                  <a:srgbClr val="010002">
                    <a:alpha val="0"/>
                  </a:srgbClr>
                </a:clrTo>
              </a:clrChange>
            </a:blip>
            <a:stretch>
              <a:fillRect/>
            </a:stretch>
          </p:blipFill>
          <p:spPr bwMode="auto">
            <a:xfrm>
              <a:off x="1386969" y="4648200"/>
              <a:ext cx="1188462" cy="383498"/>
            </a:xfrm>
            <a:prstGeom prst="rect">
              <a:avLst/>
            </a:prstGeom>
            <a:noFill/>
            <a:ln w="9525">
              <a:noFill/>
              <a:miter lim="800000"/>
              <a:headEnd/>
              <a:tailEnd/>
            </a:ln>
          </p:spPr>
        </p:pic>
        <p:grpSp>
          <p:nvGrpSpPr>
            <p:cNvPr id="318" name="Group 38"/>
            <p:cNvGrpSpPr/>
            <p:nvPr/>
          </p:nvGrpSpPr>
          <p:grpSpPr>
            <a:xfrm>
              <a:off x="1289720" y="4800601"/>
              <a:ext cx="1382272" cy="1247"/>
              <a:chOff x="1137320" y="3810001"/>
              <a:chExt cx="1382272" cy="1247"/>
            </a:xfrm>
          </p:grpSpPr>
          <p:cxnSp>
            <p:nvCxnSpPr>
              <p:cNvPr id="319" name="Straight Connector 318"/>
              <p:cNvCxnSpPr/>
              <p:nvPr/>
            </p:nvCxnSpPr>
            <p:spPr>
              <a:xfrm rot="10800000">
                <a:off x="1137320" y="3810752"/>
                <a:ext cx="176693" cy="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2357255" y="3810001"/>
                <a:ext cx="162337" cy="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15" name="Oval 314"/>
          <p:cNvSpPr/>
          <p:nvPr/>
        </p:nvSpPr>
        <p:spPr>
          <a:xfrm>
            <a:off x="3581403" y="118096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6" name="Oval 315"/>
          <p:cNvSpPr/>
          <p:nvPr/>
        </p:nvSpPr>
        <p:spPr>
          <a:xfrm>
            <a:off x="4497085" y="118096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21" name="Straight Arrow Connector 11"/>
          <p:cNvCxnSpPr/>
          <p:nvPr/>
        </p:nvCxnSpPr>
        <p:spPr>
          <a:xfrm>
            <a:off x="3886203" y="116572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23" name="Group 40"/>
          <p:cNvGrpSpPr/>
          <p:nvPr/>
        </p:nvGrpSpPr>
        <p:grpSpPr>
          <a:xfrm>
            <a:off x="3730057" y="14057382"/>
            <a:ext cx="688364" cy="190708"/>
            <a:chOff x="1289720" y="4648200"/>
            <a:chExt cx="1382272" cy="383498"/>
          </a:xfrm>
        </p:grpSpPr>
        <p:pic>
          <p:nvPicPr>
            <p:cNvPr id="326" name="Picture 325"/>
            <p:cNvPicPr/>
            <p:nvPr/>
          </p:nvPicPr>
          <p:blipFill>
            <a:blip r:embed="rId7" cstate="print">
              <a:clrChange>
                <a:clrFrom>
                  <a:srgbClr val="010002"/>
                </a:clrFrom>
                <a:clrTo>
                  <a:srgbClr val="010002">
                    <a:alpha val="0"/>
                  </a:srgbClr>
                </a:clrTo>
              </a:clrChange>
            </a:blip>
            <a:stretch>
              <a:fillRect/>
            </a:stretch>
          </p:blipFill>
          <p:spPr bwMode="auto">
            <a:xfrm>
              <a:off x="1386969" y="4648200"/>
              <a:ext cx="1188462" cy="383498"/>
            </a:xfrm>
            <a:prstGeom prst="rect">
              <a:avLst/>
            </a:prstGeom>
            <a:noFill/>
            <a:ln w="9525">
              <a:noFill/>
              <a:miter lim="800000"/>
              <a:headEnd/>
              <a:tailEnd/>
            </a:ln>
          </p:spPr>
        </p:pic>
        <p:grpSp>
          <p:nvGrpSpPr>
            <p:cNvPr id="328" name="Group 38"/>
            <p:cNvGrpSpPr/>
            <p:nvPr/>
          </p:nvGrpSpPr>
          <p:grpSpPr>
            <a:xfrm>
              <a:off x="1289720" y="4800601"/>
              <a:ext cx="1382272" cy="1247"/>
              <a:chOff x="1137320" y="3810001"/>
              <a:chExt cx="1382272" cy="1247"/>
            </a:xfrm>
          </p:grpSpPr>
          <p:cxnSp>
            <p:nvCxnSpPr>
              <p:cNvPr id="329" name="Straight Connector 328"/>
              <p:cNvCxnSpPr/>
              <p:nvPr/>
            </p:nvCxnSpPr>
            <p:spPr>
              <a:xfrm rot="10800000">
                <a:off x="1137320" y="3810752"/>
                <a:ext cx="176693" cy="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0800000">
                <a:off x="2357255" y="3810001"/>
                <a:ext cx="162337" cy="751"/>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324" name="Oval 323"/>
          <p:cNvSpPr/>
          <p:nvPr/>
        </p:nvSpPr>
        <p:spPr>
          <a:xfrm>
            <a:off x="3505203" y="140194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5" name="Oval 324"/>
          <p:cNvSpPr/>
          <p:nvPr/>
        </p:nvSpPr>
        <p:spPr>
          <a:xfrm>
            <a:off x="4420885" y="14019490"/>
            <a:ext cx="227318" cy="228104"/>
          </a:xfrm>
          <a:prstGeom prst="ellipse">
            <a:avLst/>
          </a:prstGeom>
          <a:ln>
            <a:noFill/>
          </a:ln>
          <a:scene3d>
            <a:camera prst="orthographicFront"/>
            <a:lightRig rig="threePt" dir="t"/>
          </a:scene3d>
          <a:sp3d>
            <a:bevelT w="387350" h="15875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57" name="Straight Arrow Connector 11"/>
          <p:cNvCxnSpPr/>
          <p:nvPr/>
        </p:nvCxnSpPr>
        <p:spPr>
          <a:xfrm>
            <a:off x="3810003" y="13867090"/>
            <a:ext cx="533400" cy="1588"/>
          </a:xfrm>
          <a:prstGeom prst="straightConnector1">
            <a:avLst/>
          </a:prstGeom>
          <a:ln w="31750" cap="rnd">
            <a:solidFill>
              <a:schemeClr val="bg1"/>
            </a:solidFill>
            <a:bevel/>
            <a:headEnd type="arrow"/>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1371603" y="12963707"/>
            <a:ext cx="1600200" cy="1588"/>
          </a:xfrm>
          <a:prstGeom prst="straightConnector1">
            <a:avLst/>
          </a:prstGeom>
          <a:ln w="76200" cap="rnd">
            <a:solidFill>
              <a:srgbClr val="2C05D1"/>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838203" y="12658907"/>
            <a:ext cx="6096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endParaRPr lang="en-US" sz="2800" baseline="-25000" dirty="0">
              <a:solidFill>
                <a:schemeClr val="bg1"/>
              </a:solidFill>
              <a:latin typeface="Franklin Gothic Demi" pitchFamily="34" charset="0"/>
            </a:endParaRPr>
          </a:p>
        </p:txBody>
      </p:sp>
      <p:cxnSp>
        <p:nvCxnSpPr>
          <p:cNvPr id="362" name="Straight Arrow Connector 361"/>
          <p:cNvCxnSpPr/>
          <p:nvPr/>
        </p:nvCxnSpPr>
        <p:spPr>
          <a:xfrm>
            <a:off x="6096003" y="12952690"/>
            <a:ext cx="1600200" cy="1588"/>
          </a:xfrm>
          <a:prstGeom prst="straightConnector1">
            <a:avLst/>
          </a:prstGeom>
          <a:ln w="76200" cap="rnd">
            <a:solidFill>
              <a:srgbClr val="2C05D1"/>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a:off x="6096003" y="12570102"/>
            <a:ext cx="1600200" cy="1588"/>
          </a:xfrm>
          <a:prstGeom prst="straightConnector1">
            <a:avLst/>
          </a:prstGeom>
          <a:ln w="76200" cap="rnd">
            <a:solidFill>
              <a:srgbClr val="6609CD"/>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a:off x="6096003" y="13333690"/>
            <a:ext cx="1600200" cy="1588"/>
          </a:xfrm>
          <a:prstGeom prst="straightConnector1">
            <a:avLst/>
          </a:prstGeom>
          <a:ln w="76200" cap="rnd">
            <a:solidFill>
              <a:srgbClr val="14ADC2"/>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a:off x="6096003" y="12189102"/>
            <a:ext cx="1600200" cy="1588"/>
          </a:xfrm>
          <a:prstGeom prst="straightConnector1">
            <a:avLst/>
          </a:prstGeom>
          <a:ln w="76200" cap="rnd">
            <a:solidFill>
              <a:srgbClr val="A103D3"/>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6096003" y="13714690"/>
            <a:ext cx="1600200" cy="1588"/>
          </a:xfrm>
          <a:prstGeom prst="straightConnector1">
            <a:avLst/>
          </a:prstGeom>
          <a:ln w="76200" cap="rnd">
            <a:solidFill>
              <a:srgbClr val="08CE4A"/>
            </a:solidFill>
            <a:tailEnd type="arrow"/>
          </a:ln>
          <a:effectLst>
            <a:outerShdw sx="1000" sy="1000" algn="ctr" rotWithShape="0">
              <a:srgbClr val="000000"/>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3" name="TextBox 372"/>
          <p:cNvSpPr txBox="1"/>
          <p:nvPr/>
        </p:nvSpPr>
        <p:spPr>
          <a:xfrm>
            <a:off x="7696203" y="12658070"/>
            <a:ext cx="6096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endParaRPr lang="en-US" sz="2800" baseline="-25000" dirty="0">
              <a:solidFill>
                <a:schemeClr val="bg1"/>
              </a:solidFill>
              <a:latin typeface="Franklin Gothic Demi" pitchFamily="34" charset="0"/>
            </a:endParaRPr>
          </a:p>
        </p:txBody>
      </p:sp>
      <p:sp>
        <p:nvSpPr>
          <p:cNvPr id="380" name="TextBox 379"/>
          <p:cNvSpPr txBox="1"/>
          <p:nvPr/>
        </p:nvSpPr>
        <p:spPr>
          <a:xfrm>
            <a:off x="7696203" y="12266890"/>
            <a:ext cx="14478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r>
              <a:rPr lang="en-US" sz="2800" dirty="0" smtClean="0">
                <a:solidFill>
                  <a:schemeClr val="bg1"/>
                </a:solidFill>
                <a:latin typeface="Franklin Gothic Demi" pitchFamily="34" charset="0"/>
              </a:rPr>
              <a:t> + </a:t>
            </a:r>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m</a:t>
            </a:r>
            <a:endParaRPr lang="en-US" sz="2800" baseline="-25000" dirty="0">
              <a:solidFill>
                <a:schemeClr val="bg1"/>
              </a:solidFill>
              <a:latin typeface="Franklin Gothic Demi" pitchFamily="34" charset="0"/>
            </a:endParaRPr>
          </a:p>
        </p:txBody>
      </p:sp>
      <p:sp>
        <p:nvSpPr>
          <p:cNvPr id="383" name="TextBox 382"/>
          <p:cNvSpPr txBox="1"/>
          <p:nvPr/>
        </p:nvSpPr>
        <p:spPr>
          <a:xfrm>
            <a:off x="7696203" y="13039070"/>
            <a:ext cx="14478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r>
              <a:rPr lang="en-US" sz="2800" dirty="0" smtClean="0">
                <a:solidFill>
                  <a:schemeClr val="bg1"/>
                </a:solidFill>
                <a:latin typeface="Franklin Gothic Demi" pitchFamily="34" charset="0"/>
              </a:rPr>
              <a:t>- </a:t>
            </a:r>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m</a:t>
            </a:r>
            <a:endParaRPr lang="en-US" sz="2800" baseline="-25000" dirty="0">
              <a:solidFill>
                <a:schemeClr val="bg1"/>
              </a:solidFill>
              <a:latin typeface="Franklin Gothic Demi" pitchFamily="34" charset="0"/>
            </a:endParaRPr>
          </a:p>
        </p:txBody>
      </p:sp>
      <p:sp>
        <p:nvSpPr>
          <p:cNvPr id="384" name="TextBox 383"/>
          <p:cNvSpPr txBox="1"/>
          <p:nvPr/>
        </p:nvSpPr>
        <p:spPr>
          <a:xfrm>
            <a:off x="7696203" y="13420070"/>
            <a:ext cx="16002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r>
              <a:rPr lang="en-US" sz="2800" dirty="0" smtClean="0">
                <a:solidFill>
                  <a:schemeClr val="bg1"/>
                </a:solidFill>
                <a:latin typeface="Franklin Gothic Demi" pitchFamily="34" charset="0"/>
              </a:rPr>
              <a:t> -</a:t>
            </a:r>
            <a:r>
              <a:rPr lang="el-GR" sz="2800" dirty="0" smtClean="0">
                <a:solidFill>
                  <a:schemeClr val="bg1"/>
                </a:solidFill>
                <a:latin typeface="Franklin Gothic Demi" pitchFamily="34" charset="0"/>
              </a:rPr>
              <a:t> </a:t>
            </a:r>
            <a:r>
              <a:rPr lang="en-US" sz="2800" dirty="0" smtClean="0">
                <a:solidFill>
                  <a:schemeClr val="bg1"/>
                </a:solidFill>
                <a:latin typeface="Franklin Gothic Demi" pitchFamily="34" charset="0"/>
              </a:rPr>
              <a:t>2</a:t>
            </a:r>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m</a:t>
            </a:r>
            <a:endParaRPr lang="en-US" sz="2800" baseline="-25000" dirty="0">
              <a:solidFill>
                <a:schemeClr val="bg1"/>
              </a:solidFill>
              <a:latin typeface="Franklin Gothic Demi" pitchFamily="34" charset="0"/>
            </a:endParaRPr>
          </a:p>
        </p:txBody>
      </p:sp>
      <p:sp>
        <p:nvSpPr>
          <p:cNvPr id="385" name="TextBox 384"/>
          <p:cNvSpPr txBox="1"/>
          <p:nvPr/>
        </p:nvSpPr>
        <p:spPr>
          <a:xfrm>
            <a:off x="7696203" y="11885890"/>
            <a:ext cx="1676400" cy="523220"/>
          </a:xfrm>
          <a:prstGeom prst="rect">
            <a:avLst/>
          </a:prstGeom>
          <a:noFill/>
        </p:spPr>
        <p:txBody>
          <a:bodyPr wrap="square" rtlCol="0">
            <a:spAutoFit/>
          </a:bodyPr>
          <a:lstStyle/>
          <a:p>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0</a:t>
            </a:r>
            <a:r>
              <a:rPr lang="en-US" sz="2800" dirty="0" smtClean="0">
                <a:solidFill>
                  <a:schemeClr val="bg1"/>
                </a:solidFill>
                <a:latin typeface="Franklin Gothic Demi" pitchFamily="34" charset="0"/>
              </a:rPr>
              <a:t> + 2</a:t>
            </a:r>
            <a:r>
              <a:rPr lang="el-GR" sz="2800" dirty="0" smtClean="0">
                <a:solidFill>
                  <a:schemeClr val="bg1"/>
                </a:solidFill>
                <a:latin typeface="Franklin Gothic Demi" pitchFamily="34" charset="0"/>
              </a:rPr>
              <a:t>ν</a:t>
            </a:r>
            <a:r>
              <a:rPr lang="en-US" sz="2800" baseline="-25000" dirty="0" smtClean="0">
                <a:solidFill>
                  <a:schemeClr val="bg1"/>
                </a:solidFill>
                <a:latin typeface="Franklin Gothic Demi" pitchFamily="34" charset="0"/>
              </a:rPr>
              <a:t>m</a:t>
            </a:r>
            <a:endParaRPr lang="en-US" sz="2800" baseline="-25000" dirty="0">
              <a:solidFill>
                <a:schemeClr val="bg1"/>
              </a:solidFill>
              <a:latin typeface="Franklin Gothic Demi" pitchFamily="34" charset="0"/>
            </a:endParaRPr>
          </a:p>
        </p:txBody>
      </p:sp>
      <p:sp>
        <p:nvSpPr>
          <p:cNvPr id="386" name="Flowchart: Stored Data 17"/>
          <p:cNvSpPr/>
          <p:nvPr/>
        </p:nvSpPr>
        <p:spPr>
          <a:xfrm flipH="1">
            <a:off x="5676903" y="11428690"/>
            <a:ext cx="304800" cy="2971800"/>
          </a:xfrm>
          <a:prstGeom prst="flowChartOnlineStorage">
            <a:avLst/>
          </a:prstGeom>
          <a:solidFill>
            <a:schemeClr val="tx1">
              <a:lumMod val="75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8" name="Rectangle 167"/>
          <p:cNvSpPr/>
          <p:nvPr/>
        </p:nvSpPr>
        <p:spPr>
          <a:xfrm>
            <a:off x="10142588" y="5962650"/>
            <a:ext cx="10762488" cy="14478000"/>
          </a:xfrm>
          <a:prstGeom prst="rect">
            <a:avLst/>
          </a:prstGeom>
          <a:solidFill>
            <a:sysClr val="window" lastClr="FFFFFF"/>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534" name="Group 533"/>
          <p:cNvGrpSpPr/>
          <p:nvPr/>
        </p:nvGrpSpPr>
        <p:grpSpPr>
          <a:xfrm>
            <a:off x="10134600" y="5810250"/>
            <a:ext cx="10820400" cy="10919124"/>
            <a:chOff x="10363200" y="5811560"/>
            <a:chExt cx="10820400" cy="10919124"/>
          </a:xfrm>
        </p:grpSpPr>
        <p:sp>
          <p:nvSpPr>
            <p:cNvPr id="230" name="TextBox 229"/>
            <p:cNvSpPr txBox="1"/>
            <p:nvPr/>
          </p:nvSpPr>
          <p:spPr>
            <a:xfrm>
              <a:off x="10363200" y="5811560"/>
              <a:ext cx="10820400" cy="1415772"/>
            </a:xfrm>
            <a:prstGeom prst="rect">
              <a:avLst/>
            </a:prstGeom>
            <a:noFill/>
          </p:spPr>
          <p:txBody>
            <a:bodyPr wrap="square" rtlCol="0">
              <a:spAutoFit/>
            </a:bodyPr>
            <a:lstStyle/>
            <a:p>
              <a:r>
                <a:rPr lang="en-US" u="sng" dirty="0" smtClean="0">
                  <a:solidFill>
                    <a:sysClr val="windowText" lastClr="000000"/>
                  </a:solidFill>
                  <a:latin typeface="Franklin Gothic Demi" pitchFamily="34" charset="0"/>
                </a:rPr>
                <a:t>Molecular Modulation</a:t>
              </a:r>
              <a:endParaRPr lang="en-US" u="sng" dirty="0">
                <a:solidFill>
                  <a:sysClr val="windowText" lastClr="000000"/>
                </a:solidFill>
                <a:latin typeface="Franklin Gothic Demi" pitchFamily="34" charset="0"/>
              </a:endParaRPr>
            </a:p>
          </p:txBody>
        </p:sp>
        <p:sp>
          <p:nvSpPr>
            <p:cNvPr id="1078" name="TextBox 58"/>
            <p:cNvSpPr txBox="1">
              <a:spLocks noChangeArrowheads="1"/>
            </p:cNvSpPr>
            <p:nvPr/>
          </p:nvSpPr>
          <p:spPr bwMode="auto">
            <a:xfrm>
              <a:off x="10591800" y="13868400"/>
              <a:ext cx="10515600" cy="2862284"/>
            </a:xfrm>
            <a:prstGeom prst="rect">
              <a:avLst/>
            </a:prstGeom>
            <a:noFill/>
            <a:ln w="9525">
              <a:noFill/>
              <a:miter lim="800000"/>
              <a:headEnd/>
              <a:tailEnd/>
            </a:ln>
          </p:spPr>
          <p:txBody>
            <a:bodyPr wrap="square" lIns="91411" tIns="45701" rIns="91411" bIns="45701">
              <a:spAutoFit/>
            </a:bodyPr>
            <a:lstStyle/>
            <a:p>
              <a:r>
                <a:rPr lang="en-US" sz="3600" dirty="0" smtClean="0">
                  <a:solidFill>
                    <a:schemeClr val="bg1"/>
                  </a:solidFill>
                  <a:latin typeface="Franklin Gothic Demi" pitchFamily="34" charset="0"/>
                </a:rPr>
                <a:t>This molecular coherence can then be used to modulate a mixing laser.  The generated beams are shifted up or down in frequency by </a:t>
              </a:r>
              <a:r>
                <a:rPr lang="el-GR" sz="3600" kern="0" dirty="0" smtClean="0">
                  <a:solidFill>
                    <a:schemeClr val="bg1"/>
                  </a:solidFill>
                  <a:latin typeface="Franklin Gothic Demi" pitchFamily="34" charset="0"/>
                </a:rPr>
                <a:t>ν</a:t>
              </a:r>
              <a:r>
                <a:rPr lang="en-US" sz="3600" kern="0" baseline="-25000" dirty="0" smtClean="0">
                  <a:solidFill>
                    <a:schemeClr val="bg1"/>
                  </a:solidFill>
                  <a:latin typeface="Franklin Gothic Demi" pitchFamily="34" charset="0"/>
                </a:rPr>
                <a:t>m</a:t>
              </a:r>
              <a:r>
                <a:rPr lang="en-US" sz="3600" kern="0" dirty="0" smtClean="0">
                  <a:solidFill>
                    <a:schemeClr val="bg1"/>
                  </a:solidFill>
                  <a:latin typeface="Franklin Gothic Demi" pitchFamily="34" charset="0"/>
                </a:rPr>
                <a:t>,</a:t>
              </a:r>
              <a:r>
                <a:rPr lang="en-US" sz="3600" dirty="0" smtClean="0">
                  <a:solidFill>
                    <a:schemeClr val="bg1"/>
                  </a:solidFill>
                  <a:latin typeface="Franklin Gothic Demi" pitchFamily="34" charset="0"/>
                </a:rPr>
                <a:t> the modulation frequency, which is set by the ro-vibrational Raman transition.</a:t>
              </a:r>
            </a:p>
          </p:txBody>
        </p:sp>
        <p:sp>
          <p:nvSpPr>
            <p:cNvPr id="370" name="TextBox 58"/>
            <p:cNvSpPr txBox="1">
              <a:spLocks noChangeArrowheads="1"/>
            </p:cNvSpPr>
            <p:nvPr/>
          </p:nvSpPr>
          <p:spPr bwMode="auto">
            <a:xfrm>
              <a:off x="10591800" y="7162800"/>
              <a:ext cx="10515600" cy="3970279"/>
            </a:xfrm>
            <a:prstGeom prst="rect">
              <a:avLst/>
            </a:prstGeom>
            <a:noFill/>
            <a:ln w="9525">
              <a:noFill/>
              <a:miter lim="800000"/>
              <a:headEnd/>
              <a:tailEnd/>
            </a:ln>
          </p:spPr>
          <p:txBody>
            <a:bodyPr wrap="square" lIns="91411" tIns="45701" rIns="91411" bIns="45701">
              <a:spAutoFit/>
            </a:bodyPr>
            <a:lstStyle/>
            <a:p>
              <a:r>
                <a:rPr lang="en-US" sz="3600" dirty="0" smtClean="0">
                  <a:solidFill>
                    <a:schemeClr val="bg1"/>
                  </a:solidFill>
                  <a:latin typeface="Franklin Gothic Demi" pitchFamily="34" charset="0"/>
                </a:rPr>
                <a:t>As the incident high-intensity pump laser resonates in the cavity, it scatters off of the deuterium molecules and drives a two-photon, ro-vibrational</a:t>
              </a:r>
              <a:r>
                <a:rPr lang="en-US" sz="3600" dirty="0" smtClean="0">
                  <a:solidFill>
                    <a:srgbClr val="FF0000"/>
                  </a:solidFill>
                  <a:latin typeface="Franklin Gothic Demi" pitchFamily="34" charset="0"/>
                </a:rPr>
                <a:t> </a:t>
              </a:r>
              <a:r>
                <a:rPr lang="en-US" sz="3600" dirty="0" smtClean="0">
                  <a:solidFill>
                    <a:schemeClr val="bg1"/>
                  </a:solidFill>
                  <a:latin typeface="Franklin Gothic Demi" pitchFamily="34" charset="0"/>
                </a:rPr>
                <a:t>transition.  Through Raman lasing, a lower frequency Stokes beam is generated from noise.  The resonant pump and Stokes lasers build up a molecular coherence between the states. </a:t>
              </a:r>
            </a:p>
          </p:txBody>
        </p:sp>
        <p:grpSp>
          <p:nvGrpSpPr>
            <p:cNvPr id="377" name="Group 376"/>
            <p:cNvGrpSpPr/>
            <p:nvPr/>
          </p:nvGrpSpPr>
          <p:grpSpPr>
            <a:xfrm>
              <a:off x="11303877" y="11029949"/>
              <a:ext cx="9753600" cy="2914651"/>
              <a:chOff x="11172684" y="11029949"/>
              <a:chExt cx="9753600" cy="2914651"/>
            </a:xfrm>
          </p:grpSpPr>
          <p:grpSp>
            <p:nvGrpSpPr>
              <p:cNvPr id="372" name="Group 371"/>
              <p:cNvGrpSpPr/>
              <p:nvPr/>
            </p:nvGrpSpPr>
            <p:grpSpPr>
              <a:xfrm>
                <a:off x="11172684" y="11029949"/>
                <a:ext cx="9753600" cy="2914651"/>
                <a:chOff x="11118979" y="8247014"/>
                <a:chExt cx="9524999" cy="5496197"/>
              </a:xfrm>
            </p:grpSpPr>
            <p:grpSp>
              <p:nvGrpSpPr>
                <p:cNvPr id="280" name="Group 279"/>
                <p:cNvGrpSpPr/>
                <p:nvPr/>
              </p:nvGrpSpPr>
              <p:grpSpPr>
                <a:xfrm>
                  <a:off x="11118979" y="8247014"/>
                  <a:ext cx="9524999" cy="5496197"/>
                  <a:chOff x="11125587" y="8849414"/>
                  <a:chExt cx="9955715" cy="7091287"/>
                </a:xfrm>
              </p:grpSpPr>
              <p:grpSp>
                <p:nvGrpSpPr>
                  <p:cNvPr id="253" name="Group 35"/>
                  <p:cNvGrpSpPr>
                    <a:grpSpLocks noChangeAspect="1"/>
                  </p:cNvGrpSpPr>
                  <p:nvPr/>
                </p:nvGrpSpPr>
                <p:grpSpPr>
                  <a:xfrm>
                    <a:off x="11125587" y="8849414"/>
                    <a:ext cx="9955715" cy="6204936"/>
                    <a:chOff x="-740951" y="801877"/>
                    <a:chExt cx="10166675" cy="5639415"/>
                  </a:xfrm>
                </p:grpSpPr>
                <p:cxnSp>
                  <p:nvCxnSpPr>
                    <p:cNvPr id="254" name="Straight Connector 253"/>
                    <p:cNvCxnSpPr/>
                    <p:nvPr/>
                  </p:nvCxnSpPr>
                  <p:spPr>
                    <a:xfrm>
                      <a:off x="3668192" y="4344044"/>
                      <a:ext cx="3233854" cy="0"/>
                    </a:xfrm>
                    <a:prstGeom prst="line">
                      <a:avLst/>
                    </a:prstGeom>
                    <a:noFill/>
                    <a:ln w="168275" cap="rnd" cmpd="sng" algn="ctr">
                      <a:solidFill>
                        <a:schemeClr val="bg1"/>
                      </a:solidFill>
                      <a:prstDash val="solid"/>
                    </a:ln>
                    <a:effectLst/>
                    <a:scene3d>
                      <a:camera prst="orthographicFront"/>
                      <a:lightRig rig="threePt" dir="t"/>
                    </a:scene3d>
                    <a:sp3d>
                      <a:bevelT/>
                    </a:sp3d>
                  </p:spPr>
                </p:cxnSp>
                <p:cxnSp>
                  <p:nvCxnSpPr>
                    <p:cNvPr id="255" name="Straight Connector 254"/>
                    <p:cNvCxnSpPr/>
                    <p:nvPr/>
                  </p:nvCxnSpPr>
                  <p:spPr>
                    <a:xfrm>
                      <a:off x="620192" y="6441292"/>
                      <a:ext cx="3233858" cy="0"/>
                    </a:xfrm>
                    <a:prstGeom prst="line">
                      <a:avLst/>
                    </a:prstGeom>
                    <a:noFill/>
                    <a:ln w="168275" cap="rnd" cmpd="sng" algn="ctr">
                      <a:solidFill>
                        <a:schemeClr val="bg1"/>
                      </a:solidFill>
                      <a:prstDash val="solid"/>
                    </a:ln>
                    <a:effectLst/>
                    <a:scene3d>
                      <a:camera prst="orthographicFront"/>
                      <a:lightRig rig="threePt" dir="t"/>
                    </a:scene3d>
                    <a:sp3d>
                      <a:bevelT/>
                    </a:sp3d>
                  </p:spPr>
                </p:cxnSp>
                <p:cxnSp>
                  <p:nvCxnSpPr>
                    <p:cNvPr id="258" name="Straight Arrow Connector 257"/>
                    <p:cNvCxnSpPr/>
                    <p:nvPr/>
                  </p:nvCxnSpPr>
                  <p:spPr>
                    <a:xfrm rot="5400000" flipH="1" flipV="1">
                      <a:off x="426340" y="2330382"/>
                      <a:ext cx="5206576" cy="2888443"/>
                    </a:xfrm>
                    <a:prstGeom prst="straightConnector1">
                      <a:avLst/>
                    </a:prstGeom>
                    <a:noFill/>
                    <a:ln w="139700" cap="rnd" cmpd="sng" algn="ctr">
                      <a:solidFill>
                        <a:srgbClr val="FF0000">
                          <a:alpha val="99000"/>
                        </a:srgbClr>
                      </a:solidFill>
                      <a:prstDash val="solid"/>
                      <a:tailEnd type="arrow"/>
                    </a:ln>
                    <a:effectLst>
                      <a:outerShdw blurRad="40000" dist="23000" dir="5400000" rotWithShape="0">
                        <a:srgbClr val="000000">
                          <a:alpha val="35000"/>
                        </a:srgbClr>
                      </a:outerShdw>
                    </a:effectLst>
                    <a:scene3d>
                      <a:camera prst="orthographicFront"/>
                      <a:lightRig rig="threePt" dir="t"/>
                    </a:scene3d>
                    <a:sp3d>
                      <a:bevelT w="0" h="0"/>
                    </a:sp3d>
                  </p:spPr>
                </p:cxnSp>
                <p:sp>
                  <p:nvSpPr>
                    <p:cNvPr id="259" name="Rectangle 258"/>
                    <p:cNvSpPr/>
                    <p:nvPr/>
                  </p:nvSpPr>
                  <p:spPr>
                    <a:xfrm>
                      <a:off x="-740951" y="1588938"/>
                      <a:ext cx="3525009" cy="2041701"/>
                    </a:xfrm>
                    <a:prstGeom prst="rect">
                      <a:avLst/>
                    </a:prstGeom>
                  </p:spPr>
                  <p:txBody>
                    <a:bodyPr wrap="square">
                      <a:spAutoFit/>
                    </a:bodyPr>
                    <a:lstStyle/>
                    <a:p>
                      <a:pPr algn="ctr">
                        <a:defRPr/>
                      </a:pPr>
                      <a:r>
                        <a:rPr lang="el-GR" sz="5400" i="1" kern="0" dirty="0" smtClean="0">
                          <a:solidFill>
                            <a:srgbClr val="FF0000"/>
                          </a:solidFill>
                        </a:rPr>
                        <a:t>ν</a:t>
                      </a:r>
                      <a:r>
                        <a:rPr lang="en-US" sz="5400" i="1" kern="0" baseline="-25000" dirty="0" smtClean="0">
                          <a:solidFill>
                            <a:srgbClr val="FF0000"/>
                          </a:solidFill>
                        </a:rPr>
                        <a:t>Raman pump </a:t>
                      </a:r>
                    </a:p>
                  </p:txBody>
                </p:sp>
                <p:sp>
                  <p:nvSpPr>
                    <p:cNvPr id="265" name="Rectangle 264"/>
                    <p:cNvSpPr/>
                    <p:nvPr/>
                  </p:nvSpPr>
                  <p:spPr>
                    <a:xfrm>
                      <a:off x="5087445" y="801877"/>
                      <a:ext cx="4338279" cy="2041701"/>
                    </a:xfrm>
                    <a:prstGeom prst="rect">
                      <a:avLst/>
                    </a:prstGeom>
                  </p:spPr>
                  <p:txBody>
                    <a:bodyPr wrap="square">
                      <a:spAutoFit/>
                    </a:bodyPr>
                    <a:lstStyle/>
                    <a:p>
                      <a:pPr algn="ctr">
                        <a:defRPr/>
                      </a:pPr>
                      <a:r>
                        <a:rPr lang="el-GR" sz="5400" i="1" kern="0" dirty="0" smtClean="0">
                          <a:solidFill>
                            <a:srgbClr val="2C05D1"/>
                          </a:solidFill>
                        </a:rPr>
                        <a:t>ν</a:t>
                      </a:r>
                      <a:r>
                        <a:rPr lang="en-US" sz="5400" i="1" kern="0" baseline="-25000" dirty="0" smtClean="0">
                          <a:solidFill>
                            <a:srgbClr val="2C05D1"/>
                          </a:solidFill>
                        </a:rPr>
                        <a:t>Raman Stokes</a:t>
                      </a:r>
                    </a:p>
                  </p:txBody>
                </p:sp>
              </p:grpSp>
              <p:pic>
                <p:nvPicPr>
                  <p:cNvPr id="278" name="Picture 277" descr="v=0,j=1.jpg"/>
                  <p:cNvPicPr>
                    <a:picLocks noChangeAspect="1"/>
                  </p:cNvPicPr>
                  <p:nvPr/>
                </p:nvPicPr>
                <p:blipFill>
                  <a:blip r:embed="rId8" cstate="print">
                    <a:clrChange>
                      <a:clrFrom>
                        <a:srgbClr val="FFFFFF"/>
                      </a:clrFrom>
                      <a:clrTo>
                        <a:srgbClr val="FFFFFF">
                          <a:alpha val="0"/>
                        </a:srgbClr>
                      </a:clrTo>
                    </a:clrChange>
                    <a:biLevel thresh="50000"/>
                  </a:blip>
                  <a:stretch>
                    <a:fillRect/>
                  </a:stretch>
                </p:blipFill>
                <p:spPr>
                  <a:xfrm>
                    <a:off x="11259499" y="14040422"/>
                    <a:ext cx="1006508" cy="1900279"/>
                  </a:xfrm>
                  <a:prstGeom prst="rect">
                    <a:avLst/>
                  </a:prstGeom>
                </p:spPr>
              </p:pic>
              <p:pic>
                <p:nvPicPr>
                  <p:cNvPr id="279" name="Picture 278" descr="v=0,j=3.jpg"/>
                  <p:cNvPicPr>
                    <a:picLocks noChangeAspect="1"/>
                  </p:cNvPicPr>
                  <p:nvPr/>
                </p:nvPicPr>
                <p:blipFill>
                  <a:blip r:embed="rId9" cstate="print">
                    <a:clrChange>
                      <a:clrFrom>
                        <a:srgbClr val="FFFFFF"/>
                      </a:clrFrom>
                      <a:clrTo>
                        <a:srgbClr val="FFFFFF">
                          <a:alpha val="0"/>
                        </a:srgbClr>
                      </a:clrTo>
                    </a:clrChange>
                    <a:biLevel thresh="50000"/>
                  </a:blip>
                  <a:stretch>
                    <a:fillRect/>
                  </a:stretch>
                </p:blipFill>
                <p:spPr>
                  <a:xfrm>
                    <a:off x="18855299" y="11769357"/>
                    <a:ext cx="1088906" cy="1937267"/>
                  </a:xfrm>
                  <a:prstGeom prst="rect">
                    <a:avLst/>
                  </a:prstGeom>
                </p:spPr>
              </p:pic>
            </p:grpSp>
            <p:cxnSp>
              <p:nvCxnSpPr>
                <p:cNvPr id="368" name="Straight Arrow Connector 367"/>
                <p:cNvCxnSpPr/>
                <p:nvPr/>
              </p:nvCxnSpPr>
              <p:spPr>
                <a:xfrm>
                  <a:off x="16153474" y="8610600"/>
                  <a:ext cx="1066800" cy="2667001"/>
                </a:xfrm>
                <a:prstGeom prst="straightConnector1">
                  <a:avLst/>
                </a:prstGeom>
                <a:ln w="107950" cap="rnd">
                  <a:solidFill>
                    <a:srgbClr val="2C05D1"/>
                  </a:solidFill>
                  <a:prstDash val="sysDash"/>
                  <a:tailEnd type="arrow"/>
                </a:ln>
                <a:scene3d>
                  <a:camera prst="orthographicFront"/>
                  <a:lightRig rig="threePt" dir="t"/>
                </a:scene3d>
                <a:sp3d>
                  <a:bevelT w="0" h="0"/>
                </a:sp3d>
              </p:spPr>
              <p:style>
                <a:lnRef idx="1">
                  <a:schemeClr val="accent1"/>
                </a:lnRef>
                <a:fillRef idx="0">
                  <a:schemeClr val="accent1"/>
                </a:fillRef>
                <a:effectRef idx="0">
                  <a:schemeClr val="accent1"/>
                </a:effectRef>
                <a:fontRef idx="minor">
                  <a:schemeClr val="tx1"/>
                </a:fontRef>
              </p:style>
            </p:cxnSp>
          </p:grpSp>
          <p:cxnSp>
            <p:nvCxnSpPr>
              <p:cNvPr id="375" name="Straight Arrow Connector 374"/>
              <p:cNvCxnSpPr/>
              <p:nvPr/>
            </p:nvCxnSpPr>
            <p:spPr>
              <a:xfrm>
                <a:off x="15489807" y="12744450"/>
                <a:ext cx="0" cy="685800"/>
              </a:xfrm>
              <a:prstGeom prst="straightConnector1">
                <a:avLst/>
              </a:prstGeom>
              <a:ln w="69850">
                <a:solidFill>
                  <a:srgbClr val="00B050"/>
                </a:solidFill>
                <a:beve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6" name="Rectangle 375"/>
              <p:cNvSpPr/>
              <p:nvPr/>
            </p:nvSpPr>
            <p:spPr>
              <a:xfrm>
                <a:off x="15566007" y="12725400"/>
                <a:ext cx="976549" cy="707886"/>
              </a:xfrm>
              <a:prstGeom prst="rect">
                <a:avLst/>
              </a:prstGeom>
            </p:spPr>
            <p:txBody>
              <a:bodyPr wrap="none">
                <a:spAutoFit/>
              </a:bodyPr>
              <a:lstStyle/>
              <a:p>
                <a:r>
                  <a:rPr lang="en-US" sz="4000" dirty="0" smtClean="0">
                    <a:solidFill>
                      <a:srgbClr val="00B050"/>
                    </a:solidFill>
                    <a:latin typeface="Franklin Gothic Demi" pitchFamily="34" charset="0"/>
                  </a:rPr>
                  <a:t>h</a:t>
                </a:r>
                <a:r>
                  <a:rPr lang="el-GR" sz="4000" dirty="0" smtClean="0">
                    <a:solidFill>
                      <a:srgbClr val="00B050"/>
                    </a:solidFill>
                    <a:latin typeface="Franklin Gothic Demi" pitchFamily="34" charset="0"/>
                  </a:rPr>
                  <a:t>ν</a:t>
                </a:r>
                <a:r>
                  <a:rPr lang="en-US" sz="4000" baseline="-25000" dirty="0" smtClean="0">
                    <a:solidFill>
                      <a:srgbClr val="00B050"/>
                    </a:solidFill>
                    <a:latin typeface="Franklin Gothic Demi" pitchFamily="34" charset="0"/>
                  </a:rPr>
                  <a:t>m</a:t>
                </a:r>
                <a:endParaRPr lang="en-US" sz="4000" dirty="0">
                  <a:solidFill>
                    <a:srgbClr val="00B050"/>
                  </a:solidFill>
                </a:endParaRPr>
              </a:p>
            </p:txBody>
          </p:sp>
        </p:grpSp>
      </p:grpSp>
      <p:grpSp>
        <p:nvGrpSpPr>
          <p:cNvPr id="391" name="Group 390"/>
          <p:cNvGrpSpPr/>
          <p:nvPr/>
        </p:nvGrpSpPr>
        <p:grpSpPr>
          <a:xfrm>
            <a:off x="10318394" y="17444111"/>
            <a:ext cx="5358667" cy="2747581"/>
            <a:chOff x="10963731" y="11197021"/>
            <a:chExt cx="9138690" cy="2747581"/>
          </a:xfrm>
        </p:grpSpPr>
        <p:grpSp>
          <p:nvGrpSpPr>
            <p:cNvPr id="392" name="Group 371"/>
            <p:cNvGrpSpPr/>
            <p:nvPr/>
          </p:nvGrpSpPr>
          <p:grpSpPr>
            <a:xfrm>
              <a:off x="10963731" y="11197021"/>
              <a:ext cx="9138690" cy="2747581"/>
              <a:chOff x="10914923" y="8562064"/>
              <a:chExt cx="8924499" cy="5181150"/>
            </a:xfrm>
          </p:grpSpPr>
          <p:grpSp>
            <p:nvGrpSpPr>
              <p:cNvPr id="395" name="Group 279"/>
              <p:cNvGrpSpPr/>
              <p:nvPr/>
            </p:nvGrpSpPr>
            <p:grpSpPr>
              <a:xfrm>
                <a:off x="10914923" y="8562064"/>
                <a:ext cx="8924499" cy="5181150"/>
                <a:chOff x="10912309" y="9255894"/>
                <a:chExt cx="9328061" cy="6684807"/>
              </a:xfrm>
            </p:grpSpPr>
            <p:grpSp>
              <p:nvGrpSpPr>
                <p:cNvPr id="397" name="Group 35"/>
                <p:cNvGrpSpPr>
                  <a:grpSpLocks noChangeAspect="1"/>
                </p:cNvGrpSpPr>
                <p:nvPr/>
              </p:nvGrpSpPr>
              <p:grpSpPr>
                <a:xfrm>
                  <a:off x="11436510" y="9255894"/>
                  <a:ext cx="8351600" cy="5798451"/>
                  <a:chOff x="-423440" y="1171310"/>
                  <a:chExt cx="8528570" cy="5269978"/>
                </a:xfrm>
              </p:grpSpPr>
              <p:cxnSp>
                <p:nvCxnSpPr>
                  <p:cNvPr id="400" name="Straight Connector 399"/>
                  <p:cNvCxnSpPr/>
                  <p:nvPr/>
                </p:nvCxnSpPr>
                <p:spPr>
                  <a:xfrm>
                    <a:off x="3799660" y="4344045"/>
                    <a:ext cx="3233854" cy="0"/>
                  </a:xfrm>
                  <a:prstGeom prst="line">
                    <a:avLst/>
                  </a:prstGeom>
                  <a:noFill/>
                  <a:ln w="168275" cap="rnd" cmpd="sng" algn="ctr">
                    <a:solidFill>
                      <a:schemeClr val="bg1"/>
                    </a:solidFill>
                    <a:prstDash val="solid"/>
                  </a:ln>
                  <a:effectLst/>
                  <a:scene3d>
                    <a:camera prst="orthographicFront"/>
                    <a:lightRig rig="threePt" dir="t"/>
                  </a:scene3d>
                  <a:sp3d>
                    <a:bevelT/>
                  </a:sp3d>
                </p:spPr>
              </p:cxnSp>
              <p:cxnSp>
                <p:nvCxnSpPr>
                  <p:cNvPr id="401" name="Straight Connector 400"/>
                  <p:cNvCxnSpPr/>
                  <p:nvPr/>
                </p:nvCxnSpPr>
                <p:spPr>
                  <a:xfrm>
                    <a:off x="527456" y="6441288"/>
                    <a:ext cx="3233857" cy="0"/>
                  </a:xfrm>
                  <a:prstGeom prst="line">
                    <a:avLst/>
                  </a:prstGeom>
                  <a:noFill/>
                  <a:ln w="168275" cap="rnd" cmpd="sng" algn="ctr">
                    <a:solidFill>
                      <a:schemeClr val="bg1"/>
                    </a:solidFill>
                    <a:prstDash val="solid"/>
                  </a:ln>
                  <a:effectLst/>
                  <a:scene3d>
                    <a:camera prst="orthographicFront"/>
                    <a:lightRig rig="threePt" dir="t"/>
                  </a:scene3d>
                  <a:sp3d>
                    <a:bevelT/>
                  </a:sp3d>
                </p:spPr>
              </p:cxnSp>
              <p:cxnSp>
                <p:nvCxnSpPr>
                  <p:cNvPr id="402" name="Straight Arrow Connector 401"/>
                  <p:cNvCxnSpPr/>
                  <p:nvPr/>
                </p:nvCxnSpPr>
                <p:spPr>
                  <a:xfrm rot="5400000" flipH="1" flipV="1">
                    <a:off x="299457" y="2330377"/>
                    <a:ext cx="5206577" cy="2888443"/>
                  </a:xfrm>
                  <a:prstGeom prst="straightConnector1">
                    <a:avLst/>
                  </a:prstGeom>
                  <a:noFill/>
                  <a:ln w="139700" cap="rnd" cmpd="sng" algn="ctr">
                    <a:solidFill>
                      <a:schemeClr val="accent5">
                        <a:alpha val="99000"/>
                      </a:schemeClr>
                    </a:solidFill>
                    <a:prstDash val="solid"/>
                    <a:tailEnd type="arrow"/>
                  </a:ln>
                  <a:effectLst>
                    <a:outerShdw blurRad="40000" dist="23000" dir="5400000" rotWithShape="0">
                      <a:srgbClr val="000000">
                        <a:alpha val="35000"/>
                      </a:srgbClr>
                    </a:outerShdw>
                  </a:effectLst>
                  <a:scene3d>
                    <a:camera prst="orthographicFront"/>
                    <a:lightRig rig="threePt" dir="t"/>
                  </a:scene3d>
                  <a:sp3d>
                    <a:bevelT w="0" h="0"/>
                  </a:sp3d>
                </p:spPr>
              </p:cxnSp>
              <p:sp>
                <p:nvSpPr>
                  <p:cNvPr id="403" name="Rectangle 402"/>
                  <p:cNvSpPr/>
                  <p:nvPr/>
                </p:nvSpPr>
                <p:spPr>
                  <a:xfrm>
                    <a:off x="-423440" y="1588934"/>
                    <a:ext cx="3273615" cy="1565303"/>
                  </a:xfrm>
                  <a:prstGeom prst="rect">
                    <a:avLst/>
                  </a:prstGeom>
                </p:spPr>
                <p:txBody>
                  <a:bodyPr wrap="square">
                    <a:spAutoFit/>
                  </a:bodyPr>
                  <a:lstStyle/>
                  <a:p>
                    <a:pPr algn="ctr">
                      <a:defRPr/>
                    </a:pPr>
                    <a:r>
                      <a:rPr lang="el-GR" sz="4000" i="1" kern="0" dirty="0" smtClean="0">
                        <a:solidFill>
                          <a:schemeClr val="accent5"/>
                        </a:solidFill>
                      </a:rPr>
                      <a:t>ν</a:t>
                    </a:r>
                    <a:r>
                      <a:rPr lang="en-US" sz="4000" i="1" kern="0" baseline="-25000" dirty="0" smtClean="0">
                        <a:solidFill>
                          <a:schemeClr val="accent5"/>
                        </a:solidFill>
                      </a:rPr>
                      <a:t>mixing </a:t>
                    </a:r>
                  </a:p>
                </p:txBody>
              </p:sp>
              <p:sp>
                <p:nvSpPr>
                  <p:cNvPr id="404" name="Rectangle 403"/>
                  <p:cNvSpPr/>
                  <p:nvPr/>
                </p:nvSpPr>
                <p:spPr>
                  <a:xfrm>
                    <a:off x="4856727" y="1180992"/>
                    <a:ext cx="3248403" cy="1565303"/>
                  </a:xfrm>
                  <a:prstGeom prst="rect">
                    <a:avLst/>
                  </a:prstGeom>
                </p:spPr>
                <p:txBody>
                  <a:bodyPr wrap="square">
                    <a:spAutoFit/>
                  </a:bodyPr>
                  <a:lstStyle/>
                  <a:p>
                    <a:pPr algn="ctr">
                      <a:defRPr/>
                    </a:pPr>
                    <a:r>
                      <a:rPr lang="el-GR" sz="4000" i="1" kern="0" dirty="0" smtClean="0">
                        <a:solidFill>
                          <a:schemeClr val="accent6"/>
                        </a:solidFill>
                      </a:rPr>
                      <a:t>ν</a:t>
                    </a:r>
                    <a:r>
                      <a:rPr lang="en-US" sz="4000" i="1" kern="0" baseline="-25000" dirty="0" smtClean="0">
                        <a:solidFill>
                          <a:schemeClr val="accent6"/>
                        </a:solidFill>
                      </a:rPr>
                      <a:t>Stokes</a:t>
                    </a:r>
                  </a:p>
                </p:txBody>
              </p:sp>
            </p:grpSp>
            <p:pic>
              <p:nvPicPr>
                <p:cNvPr id="398" name="Picture 397" descr="v=0,j=1.jpg"/>
                <p:cNvPicPr>
                  <a:picLocks noChangeAspect="1"/>
                </p:cNvPicPr>
                <p:nvPr/>
              </p:nvPicPr>
              <p:blipFill>
                <a:blip r:embed="rId8" cstate="print">
                  <a:clrChange>
                    <a:clrFrom>
                      <a:srgbClr val="FFFFFF"/>
                    </a:clrFrom>
                    <a:clrTo>
                      <a:srgbClr val="FFFFFF">
                        <a:alpha val="0"/>
                      </a:srgbClr>
                    </a:clrTo>
                  </a:clrChange>
                  <a:biLevel thresh="50000"/>
                </a:blip>
                <a:stretch>
                  <a:fillRect/>
                </a:stretch>
              </p:blipFill>
              <p:spPr>
                <a:xfrm>
                  <a:off x="10912309" y="14040423"/>
                  <a:ext cx="1271797" cy="1900278"/>
                </a:xfrm>
                <a:prstGeom prst="rect">
                  <a:avLst/>
                </a:prstGeom>
              </p:spPr>
            </p:pic>
            <p:pic>
              <p:nvPicPr>
                <p:cNvPr id="399" name="Picture 398" descr="v=0,j=3.jpg"/>
                <p:cNvPicPr>
                  <a:picLocks noChangeAspect="1"/>
                </p:cNvPicPr>
                <p:nvPr/>
              </p:nvPicPr>
              <p:blipFill>
                <a:blip r:embed="rId9" cstate="print">
                  <a:clrChange>
                    <a:clrFrom>
                      <a:srgbClr val="FFFFFF"/>
                    </a:clrFrom>
                    <a:clrTo>
                      <a:srgbClr val="FFFFFF">
                        <a:alpha val="0"/>
                      </a:srgbClr>
                    </a:clrTo>
                  </a:clrChange>
                  <a:biLevel thresh="50000"/>
                </a:blip>
                <a:stretch>
                  <a:fillRect/>
                </a:stretch>
              </p:blipFill>
              <p:spPr>
                <a:xfrm>
                  <a:off x="18948981" y="11769354"/>
                  <a:ext cx="1291389" cy="1937267"/>
                </a:xfrm>
                <a:prstGeom prst="rect">
                  <a:avLst/>
                </a:prstGeom>
              </p:spPr>
            </p:pic>
          </p:grpSp>
          <p:cxnSp>
            <p:nvCxnSpPr>
              <p:cNvPr id="396" name="Straight Arrow Connector 395"/>
              <p:cNvCxnSpPr/>
              <p:nvPr/>
            </p:nvCxnSpPr>
            <p:spPr>
              <a:xfrm>
                <a:off x="16099863" y="8610598"/>
                <a:ext cx="1066800" cy="2667000"/>
              </a:xfrm>
              <a:prstGeom prst="straightConnector1">
                <a:avLst/>
              </a:prstGeom>
              <a:ln w="107950" cap="rnd">
                <a:solidFill>
                  <a:schemeClr val="accent6"/>
                </a:solidFill>
                <a:prstDash val="sysDash"/>
                <a:tailEnd type="arrow"/>
              </a:ln>
              <a:scene3d>
                <a:camera prst="orthographicFront"/>
                <a:lightRig rig="threePt" dir="t"/>
              </a:scene3d>
              <a:sp3d>
                <a:bevelT w="0" h="0"/>
              </a:sp3d>
            </p:spPr>
            <p:style>
              <a:lnRef idx="1">
                <a:schemeClr val="accent1"/>
              </a:lnRef>
              <a:fillRef idx="0">
                <a:schemeClr val="accent1"/>
              </a:fillRef>
              <a:effectRef idx="0">
                <a:schemeClr val="accent1"/>
              </a:effectRef>
              <a:fontRef idx="minor">
                <a:schemeClr val="tx1"/>
              </a:fontRef>
            </p:style>
          </p:cxnSp>
        </p:grpSp>
        <p:cxnSp>
          <p:nvCxnSpPr>
            <p:cNvPr id="393" name="Straight Arrow Connector 392"/>
            <p:cNvCxnSpPr/>
            <p:nvPr/>
          </p:nvCxnSpPr>
          <p:spPr>
            <a:xfrm>
              <a:off x="15523479" y="12744450"/>
              <a:ext cx="0" cy="685800"/>
            </a:xfrm>
            <a:prstGeom prst="straightConnector1">
              <a:avLst/>
            </a:prstGeom>
            <a:ln w="69850">
              <a:solidFill>
                <a:srgbClr val="00B050"/>
              </a:solidFill>
              <a:beve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4" name="Rectangle 393"/>
            <p:cNvSpPr/>
            <p:nvPr/>
          </p:nvSpPr>
          <p:spPr>
            <a:xfrm>
              <a:off x="15653431" y="12725400"/>
              <a:ext cx="1665410" cy="707886"/>
            </a:xfrm>
            <a:prstGeom prst="rect">
              <a:avLst/>
            </a:prstGeom>
          </p:spPr>
          <p:txBody>
            <a:bodyPr wrap="none">
              <a:spAutoFit/>
            </a:bodyPr>
            <a:lstStyle/>
            <a:p>
              <a:r>
                <a:rPr lang="en-US" sz="4000" dirty="0" smtClean="0">
                  <a:solidFill>
                    <a:srgbClr val="00B050"/>
                  </a:solidFill>
                  <a:latin typeface="Franklin Gothic Demi" pitchFamily="34" charset="0"/>
                </a:rPr>
                <a:t>h</a:t>
              </a:r>
              <a:r>
                <a:rPr lang="el-GR" sz="4000" dirty="0" smtClean="0">
                  <a:solidFill>
                    <a:srgbClr val="00B050"/>
                  </a:solidFill>
                  <a:latin typeface="Franklin Gothic Demi" pitchFamily="34" charset="0"/>
                </a:rPr>
                <a:t>ν</a:t>
              </a:r>
              <a:r>
                <a:rPr lang="en-US" sz="4000" baseline="-25000" dirty="0" smtClean="0">
                  <a:solidFill>
                    <a:srgbClr val="00B050"/>
                  </a:solidFill>
                  <a:latin typeface="Franklin Gothic Demi" pitchFamily="34" charset="0"/>
                </a:rPr>
                <a:t>m</a:t>
              </a:r>
              <a:endParaRPr lang="en-US" sz="4000" dirty="0">
                <a:solidFill>
                  <a:srgbClr val="00B050"/>
                </a:solidFill>
              </a:endParaRPr>
            </a:p>
          </p:txBody>
        </p:sp>
      </p:grpSp>
      <p:grpSp>
        <p:nvGrpSpPr>
          <p:cNvPr id="420" name="Group 371"/>
          <p:cNvGrpSpPr/>
          <p:nvPr/>
        </p:nvGrpSpPr>
        <p:grpSpPr>
          <a:xfrm>
            <a:off x="15284010" y="16229294"/>
            <a:ext cx="5518585" cy="3962397"/>
            <a:chOff x="10682129" y="6271263"/>
            <a:chExt cx="9190834" cy="7471947"/>
          </a:xfrm>
        </p:grpSpPr>
        <p:grpSp>
          <p:nvGrpSpPr>
            <p:cNvPr id="423" name="Group 279"/>
            <p:cNvGrpSpPr/>
            <p:nvPr/>
          </p:nvGrpSpPr>
          <p:grpSpPr>
            <a:xfrm>
              <a:off x="10682129" y="7133412"/>
              <a:ext cx="9190834" cy="6609798"/>
              <a:chOff x="10668987" y="7412628"/>
              <a:chExt cx="9606441" cy="8528073"/>
            </a:xfrm>
          </p:grpSpPr>
          <p:grpSp>
            <p:nvGrpSpPr>
              <p:cNvPr id="425" name="Group 35"/>
              <p:cNvGrpSpPr>
                <a:grpSpLocks noChangeAspect="1"/>
              </p:cNvGrpSpPr>
              <p:nvPr/>
            </p:nvGrpSpPr>
            <p:grpSpPr>
              <a:xfrm>
                <a:off x="10668987" y="7412628"/>
                <a:ext cx="9011180" cy="7641722"/>
                <a:chOff x="-1207231" y="-503958"/>
                <a:chExt cx="9202130" cy="6945250"/>
              </a:xfrm>
            </p:grpSpPr>
            <p:cxnSp>
              <p:nvCxnSpPr>
                <p:cNvPr id="428" name="Straight Connector 427"/>
                <p:cNvCxnSpPr/>
                <p:nvPr/>
              </p:nvCxnSpPr>
              <p:spPr>
                <a:xfrm>
                  <a:off x="3799660" y="4344044"/>
                  <a:ext cx="3233854" cy="0"/>
                </a:xfrm>
                <a:prstGeom prst="line">
                  <a:avLst/>
                </a:prstGeom>
                <a:noFill/>
                <a:ln w="168275" cap="rnd" cmpd="sng" algn="ctr">
                  <a:solidFill>
                    <a:schemeClr val="bg1"/>
                  </a:solidFill>
                  <a:prstDash val="solid"/>
                </a:ln>
                <a:effectLst/>
                <a:scene3d>
                  <a:camera prst="orthographicFront"/>
                  <a:lightRig rig="threePt" dir="t"/>
                </a:scene3d>
                <a:sp3d>
                  <a:bevelT/>
                </a:sp3d>
              </p:spPr>
            </p:cxnSp>
            <p:cxnSp>
              <p:nvCxnSpPr>
                <p:cNvPr id="429" name="Straight Connector 428"/>
                <p:cNvCxnSpPr/>
                <p:nvPr/>
              </p:nvCxnSpPr>
              <p:spPr>
                <a:xfrm>
                  <a:off x="527467" y="6441292"/>
                  <a:ext cx="3233859" cy="0"/>
                </a:xfrm>
                <a:prstGeom prst="line">
                  <a:avLst/>
                </a:prstGeom>
                <a:noFill/>
                <a:ln w="168275" cap="rnd" cmpd="sng" algn="ctr">
                  <a:solidFill>
                    <a:schemeClr val="bg1"/>
                  </a:solidFill>
                  <a:prstDash val="solid"/>
                </a:ln>
                <a:effectLst/>
                <a:scene3d>
                  <a:camera prst="orthographicFront"/>
                  <a:lightRig rig="threePt" dir="t"/>
                </a:scene3d>
                <a:sp3d>
                  <a:bevelT/>
                </a:sp3d>
              </p:spPr>
            </p:cxnSp>
            <p:sp>
              <p:nvSpPr>
                <p:cNvPr id="431" name="Rectangle 430"/>
                <p:cNvSpPr/>
                <p:nvPr/>
              </p:nvSpPr>
              <p:spPr>
                <a:xfrm>
                  <a:off x="4721281" y="170027"/>
                  <a:ext cx="3273618" cy="1565303"/>
                </a:xfrm>
                <a:prstGeom prst="rect">
                  <a:avLst/>
                </a:prstGeom>
              </p:spPr>
              <p:txBody>
                <a:bodyPr wrap="square">
                  <a:spAutoFit/>
                </a:bodyPr>
                <a:lstStyle/>
                <a:p>
                  <a:pPr algn="ctr">
                    <a:defRPr/>
                  </a:pPr>
                  <a:r>
                    <a:rPr lang="el-GR" sz="4000" i="1" kern="0" dirty="0" smtClean="0">
                      <a:solidFill>
                        <a:schemeClr val="accent5"/>
                      </a:solidFill>
                    </a:rPr>
                    <a:t>ν</a:t>
                  </a:r>
                  <a:r>
                    <a:rPr lang="en-US" sz="4000" i="1" kern="0" baseline="-25000" dirty="0" smtClean="0">
                      <a:solidFill>
                        <a:schemeClr val="accent5"/>
                      </a:solidFill>
                    </a:rPr>
                    <a:t>mixing </a:t>
                  </a:r>
                </a:p>
              </p:txBody>
            </p:sp>
            <p:sp>
              <p:nvSpPr>
                <p:cNvPr id="432" name="Rectangle 431"/>
                <p:cNvSpPr/>
                <p:nvPr/>
              </p:nvSpPr>
              <p:spPr>
                <a:xfrm>
                  <a:off x="-1207231" y="-503958"/>
                  <a:ext cx="3792752" cy="1565303"/>
                </a:xfrm>
                <a:prstGeom prst="rect">
                  <a:avLst/>
                </a:prstGeom>
              </p:spPr>
              <p:txBody>
                <a:bodyPr wrap="square">
                  <a:spAutoFit/>
                </a:bodyPr>
                <a:lstStyle/>
                <a:p>
                  <a:pPr algn="ctr">
                    <a:defRPr/>
                  </a:pPr>
                  <a:r>
                    <a:rPr lang="el-GR" sz="4000" i="1" kern="0" dirty="0" smtClean="0">
                      <a:solidFill>
                        <a:srgbClr val="EE12D4"/>
                      </a:solidFill>
                    </a:rPr>
                    <a:t>ν</a:t>
                  </a:r>
                  <a:r>
                    <a:rPr lang="en-US" sz="4000" i="1" kern="0" baseline="-25000" dirty="0" smtClean="0">
                      <a:solidFill>
                        <a:srgbClr val="EE12D4"/>
                      </a:solidFill>
                    </a:rPr>
                    <a:t>anti-Stokes</a:t>
                  </a:r>
                </a:p>
              </p:txBody>
            </p:sp>
            <p:cxnSp>
              <p:nvCxnSpPr>
                <p:cNvPr id="430" name="Straight Arrow Connector 429"/>
                <p:cNvCxnSpPr/>
                <p:nvPr/>
              </p:nvCxnSpPr>
              <p:spPr>
                <a:xfrm rot="1800000" flipH="1" flipV="1">
                  <a:off x="2756345" y="-453973"/>
                  <a:ext cx="4185609" cy="3593007"/>
                </a:xfrm>
                <a:prstGeom prst="straightConnector1">
                  <a:avLst/>
                </a:prstGeom>
                <a:noFill/>
                <a:ln w="139700" cap="rnd" cmpd="sng" algn="ctr">
                  <a:solidFill>
                    <a:schemeClr val="accent5">
                      <a:alpha val="99000"/>
                    </a:schemeClr>
                  </a:solidFill>
                  <a:prstDash val="solid"/>
                  <a:tailEnd type="arrow"/>
                </a:ln>
                <a:effectLst>
                  <a:outerShdw blurRad="40000" dist="23000" dir="5400000" rotWithShape="0">
                    <a:srgbClr val="000000">
                      <a:alpha val="35000"/>
                    </a:srgbClr>
                  </a:outerShdw>
                </a:effectLst>
                <a:scene3d>
                  <a:camera prst="orthographicFront"/>
                  <a:lightRig rig="threePt" dir="t"/>
                </a:scene3d>
                <a:sp3d>
                  <a:bevelT w="0" h="0"/>
                </a:sp3d>
              </p:spPr>
            </p:cxnSp>
          </p:grpSp>
          <p:pic>
            <p:nvPicPr>
              <p:cNvPr id="426" name="Picture 425" descr="v=0,j=1.jpg"/>
              <p:cNvPicPr>
                <a:picLocks noChangeAspect="1"/>
              </p:cNvPicPr>
              <p:nvPr/>
            </p:nvPicPr>
            <p:blipFill>
              <a:blip r:embed="rId8" cstate="print">
                <a:clrChange>
                  <a:clrFrom>
                    <a:srgbClr val="FFFFFF"/>
                  </a:clrFrom>
                  <a:clrTo>
                    <a:srgbClr val="FFFFFF">
                      <a:alpha val="0"/>
                    </a:srgbClr>
                  </a:clrTo>
                </a:clrChange>
                <a:biLevel thresh="50000"/>
              </a:blip>
              <a:stretch>
                <a:fillRect/>
              </a:stretch>
            </p:blipFill>
            <p:spPr>
              <a:xfrm>
                <a:off x="10903408" y="14040422"/>
                <a:ext cx="1271797" cy="1900279"/>
              </a:xfrm>
              <a:prstGeom prst="rect">
                <a:avLst/>
              </a:prstGeom>
            </p:spPr>
          </p:pic>
          <p:pic>
            <p:nvPicPr>
              <p:cNvPr id="427" name="Picture 426" descr="v=0,j=3.jpg"/>
              <p:cNvPicPr>
                <a:picLocks noChangeAspect="1"/>
              </p:cNvPicPr>
              <p:nvPr/>
            </p:nvPicPr>
            <p:blipFill>
              <a:blip r:embed="rId9" cstate="print">
                <a:clrChange>
                  <a:clrFrom>
                    <a:srgbClr val="FFFFFF"/>
                  </a:clrFrom>
                  <a:clrTo>
                    <a:srgbClr val="FFFFFF">
                      <a:alpha val="0"/>
                    </a:srgbClr>
                  </a:clrTo>
                </a:clrChange>
                <a:biLevel thresh="50000"/>
              </a:blip>
              <a:stretch>
                <a:fillRect/>
              </a:stretch>
            </p:blipFill>
            <p:spPr>
              <a:xfrm>
                <a:off x="18984039" y="11769357"/>
                <a:ext cx="1291389" cy="1937267"/>
              </a:xfrm>
              <a:prstGeom prst="rect">
                <a:avLst/>
              </a:prstGeom>
            </p:spPr>
          </p:pic>
        </p:grpSp>
        <p:cxnSp>
          <p:nvCxnSpPr>
            <p:cNvPr id="424" name="Straight Arrow Connector 423"/>
            <p:cNvCxnSpPr/>
            <p:nvPr/>
          </p:nvCxnSpPr>
          <p:spPr>
            <a:xfrm flipH="1">
              <a:off x="12966440" y="6271263"/>
              <a:ext cx="2157403" cy="6834053"/>
            </a:xfrm>
            <a:prstGeom prst="straightConnector1">
              <a:avLst/>
            </a:prstGeom>
            <a:ln w="107950" cap="rnd">
              <a:solidFill>
                <a:srgbClr val="EE12D4"/>
              </a:solidFill>
              <a:prstDash val="sysDash"/>
              <a:tailEnd type="arrow"/>
            </a:ln>
            <a:scene3d>
              <a:camera prst="orthographicFront"/>
              <a:lightRig rig="threePt" dir="t"/>
            </a:scene3d>
            <a:sp3d>
              <a:bevelT w="0" h="0"/>
            </a:sp3d>
          </p:spPr>
          <p:style>
            <a:lnRef idx="1">
              <a:schemeClr val="accent1"/>
            </a:lnRef>
            <a:fillRef idx="0">
              <a:schemeClr val="accent1"/>
            </a:fillRef>
            <a:effectRef idx="0">
              <a:schemeClr val="accent1"/>
            </a:effectRef>
            <a:fontRef idx="minor">
              <a:schemeClr val="tx1"/>
            </a:fontRef>
          </p:style>
        </p:cxnSp>
      </p:grpSp>
      <p:cxnSp>
        <p:nvCxnSpPr>
          <p:cNvPr id="421" name="Straight Arrow Connector 420"/>
          <p:cNvCxnSpPr/>
          <p:nvPr/>
        </p:nvCxnSpPr>
        <p:spPr>
          <a:xfrm>
            <a:off x="18097497" y="18991544"/>
            <a:ext cx="0" cy="685800"/>
          </a:xfrm>
          <a:prstGeom prst="straightConnector1">
            <a:avLst/>
          </a:prstGeom>
          <a:ln w="69850">
            <a:solidFill>
              <a:srgbClr val="00B050"/>
            </a:solidFill>
            <a:beve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2" name="Rectangle 421"/>
          <p:cNvSpPr/>
          <p:nvPr/>
        </p:nvSpPr>
        <p:spPr>
          <a:xfrm>
            <a:off x="18186860" y="18972494"/>
            <a:ext cx="976549" cy="707886"/>
          </a:xfrm>
          <a:prstGeom prst="rect">
            <a:avLst/>
          </a:prstGeom>
        </p:spPr>
        <p:txBody>
          <a:bodyPr wrap="none">
            <a:spAutoFit/>
          </a:bodyPr>
          <a:lstStyle/>
          <a:p>
            <a:r>
              <a:rPr lang="en-US" sz="4000" dirty="0" smtClean="0">
                <a:solidFill>
                  <a:srgbClr val="00B050"/>
                </a:solidFill>
                <a:latin typeface="Franklin Gothic Demi" pitchFamily="34" charset="0"/>
              </a:rPr>
              <a:t>h</a:t>
            </a:r>
            <a:r>
              <a:rPr lang="el-GR" sz="4000" dirty="0" smtClean="0">
                <a:solidFill>
                  <a:srgbClr val="00B050"/>
                </a:solidFill>
                <a:latin typeface="Franklin Gothic Demi" pitchFamily="34" charset="0"/>
              </a:rPr>
              <a:t>ν</a:t>
            </a:r>
            <a:r>
              <a:rPr lang="en-US" sz="4000" baseline="-25000" dirty="0" smtClean="0">
                <a:solidFill>
                  <a:srgbClr val="00B050"/>
                </a:solidFill>
                <a:latin typeface="Franklin Gothic Demi" pitchFamily="34" charset="0"/>
              </a:rPr>
              <a:t>m</a:t>
            </a:r>
            <a:endParaRPr lang="en-US" sz="4000" dirty="0">
              <a:solidFill>
                <a:srgbClr val="00B050"/>
              </a:solidFill>
            </a:endParaRPr>
          </a:p>
        </p:txBody>
      </p:sp>
      <p:cxnSp>
        <p:nvCxnSpPr>
          <p:cNvPr id="749" name="Straight Connector 748"/>
          <p:cNvCxnSpPr/>
          <p:nvPr/>
        </p:nvCxnSpPr>
        <p:spPr>
          <a:xfrm flipV="1">
            <a:off x="22353770" y="13402936"/>
            <a:ext cx="9650230" cy="8264"/>
          </a:xfrm>
          <a:prstGeom prst="line">
            <a:avLst/>
          </a:prstGeom>
          <a:ln w="73025"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304" name="Rectangle 303"/>
          <p:cNvSpPr/>
          <p:nvPr/>
        </p:nvSpPr>
        <p:spPr>
          <a:xfrm>
            <a:off x="21450300" y="5962650"/>
            <a:ext cx="10766060" cy="14478000"/>
          </a:xfrm>
          <a:prstGeom prst="rect">
            <a:avLst/>
          </a:prstGeom>
          <a:solidFill>
            <a:schemeClr val="tx1"/>
          </a:solidFill>
          <a:ln w="180975" cap="flat" cmpd="thinThick"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5" name="TextBox 304"/>
          <p:cNvSpPr txBox="1"/>
          <p:nvPr/>
        </p:nvSpPr>
        <p:spPr>
          <a:xfrm>
            <a:off x="21632372" y="5810250"/>
            <a:ext cx="10812588" cy="2739211"/>
          </a:xfrm>
          <a:prstGeom prst="rect">
            <a:avLst/>
          </a:prstGeom>
          <a:noFill/>
        </p:spPr>
        <p:txBody>
          <a:bodyPr wrap="square" rtlCol="0">
            <a:spAutoFit/>
          </a:bodyPr>
          <a:lstStyle/>
          <a:p>
            <a:pPr algn="ctr"/>
            <a:r>
              <a:rPr lang="en-US" u="sng" dirty="0" smtClean="0">
                <a:solidFill>
                  <a:sysClr val="windowText" lastClr="000000"/>
                </a:solidFill>
                <a:latin typeface="Franklin Gothic Demi" pitchFamily="34" charset="0"/>
              </a:rPr>
              <a:t>Previous Work: </a:t>
            </a:r>
          </a:p>
          <a:p>
            <a:r>
              <a:rPr lang="en-US" u="sng" dirty="0" smtClean="0">
                <a:solidFill>
                  <a:sysClr val="windowText" lastClr="000000"/>
                </a:solidFill>
                <a:latin typeface="Franklin Gothic Demi" pitchFamily="34" charset="0"/>
              </a:rPr>
              <a:t>Two Octave Spectrum</a:t>
            </a:r>
            <a:endParaRPr lang="en-US" u="sng" dirty="0">
              <a:solidFill>
                <a:sysClr val="windowText" lastClr="000000"/>
              </a:solidFill>
              <a:latin typeface="Franklin Gothic Demi" pitchFamily="34" charset="0"/>
            </a:endParaRPr>
          </a:p>
        </p:txBody>
      </p:sp>
      <p:sp>
        <p:nvSpPr>
          <p:cNvPr id="741" name="TextBox 58"/>
          <p:cNvSpPr txBox="1">
            <a:spLocks noChangeArrowheads="1"/>
          </p:cNvSpPr>
          <p:nvPr/>
        </p:nvSpPr>
        <p:spPr bwMode="auto">
          <a:xfrm>
            <a:off x="21700760" y="7951925"/>
            <a:ext cx="9753600" cy="5078275"/>
          </a:xfrm>
          <a:prstGeom prst="rect">
            <a:avLst/>
          </a:prstGeom>
          <a:noFill/>
          <a:ln w="9525">
            <a:noFill/>
            <a:miter lim="800000"/>
            <a:headEnd/>
            <a:tailEnd/>
          </a:ln>
        </p:spPr>
        <p:txBody>
          <a:bodyPr wrap="square" lIns="91411" tIns="45701" rIns="91411" bIns="45701">
            <a:spAutoFit/>
          </a:bodyPr>
          <a:lstStyle/>
          <a:p>
            <a:endParaRPr lang="en-US" sz="3600" dirty="0" smtClean="0">
              <a:solidFill>
                <a:schemeClr val="bg1"/>
              </a:solidFill>
              <a:latin typeface="Franklin Gothic Demi" pitchFamily="34" charset="0"/>
            </a:endParaRPr>
          </a:p>
          <a:p>
            <a:r>
              <a:rPr lang="en-US" sz="3600" dirty="0" smtClean="0">
                <a:solidFill>
                  <a:schemeClr val="bg1"/>
                </a:solidFill>
                <a:latin typeface="Franklin Gothic Demi" pitchFamily="34" charset="0"/>
              </a:rPr>
              <a:t>Using this molecular modulation technique with only the Raman pump beam, we have generated a spectrum spanning two octaves of optical bandwidth.  This spectrum is produced through Raman scattering off of one rotational and one vibrational transition and contains 15 components, spanning from around 0.8 </a:t>
            </a:r>
            <a:r>
              <a:rPr lang="el-GR" sz="3600" dirty="0" smtClean="0">
                <a:solidFill>
                  <a:schemeClr val="bg1"/>
                </a:solidFill>
                <a:latin typeface="Franklin Gothic Demi" pitchFamily="34" charset="0"/>
              </a:rPr>
              <a:t>μ</a:t>
            </a:r>
            <a:r>
              <a:rPr lang="en-US" sz="3600" dirty="0" smtClean="0">
                <a:solidFill>
                  <a:schemeClr val="bg1"/>
                </a:solidFill>
                <a:latin typeface="Franklin Gothic Demi" pitchFamily="34" charset="0"/>
              </a:rPr>
              <a:t>m to 3.2</a:t>
            </a:r>
            <a:r>
              <a:rPr lang="el-GR" sz="3600" dirty="0" smtClean="0">
                <a:solidFill>
                  <a:schemeClr val="bg1"/>
                </a:solidFill>
                <a:latin typeface="Franklin Gothic Demi" pitchFamily="34" charset="0"/>
              </a:rPr>
              <a:t> μ</a:t>
            </a:r>
            <a:r>
              <a:rPr lang="en-US" sz="3600" dirty="0" smtClean="0">
                <a:solidFill>
                  <a:schemeClr val="bg1"/>
                </a:solidFill>
                <a:latin typeface="Franklin Gothic Demi" pitchFamily="34" charset="0"/>
              </a:rPr>
              <a:t>m, or 94 THz to 375 THz. </a:t>
            </a:r>
          </a:p>
        </p:txBody>
      </p:sp>
      <p:grpSp>
        <p:nvGrpSpPr>
          <p:cNvPr id="359" name="Group 358"/>
          <p:cNvGrpSpPr/>
          <p:nvPr/>
        </p:nvGrpSpPr>
        <p:grpSpPr>
          <a:xfrm>
            <a:off x="21945600" y="13411200"/>
            <a:ext cx="9848284" cy="4011586"/>
            <a:chOff x="21945600" y="14124014"/>
            <a:chExt cx="9848284" cy="4011586"/>
          </a:xfrm>
        </p:grpSpPr>
        <p:pic>
          <p:nvPicPr>
            <p:cNvPr id="1042" name="Picture 18"/>
            <p:cNvPicPr>
              <a:picLocks noChangeAspect="1" noChangeArrowheads="1"/>
            </p:cNvPicPr>
            <p:nvPr/>
          </p:nvPicPr>
          <p:blipFill>
            <a:blip r:embed="rId10" cstate="print"/>
            <a:srcRect/>
            <a:stretch>
              <a:fillRect/>
            </a:stretch>
          </p:blipFill>
          <p:spPr bwMode="auto">
            <a:xfrm>
              <a:off x="21945600" y="14124014"/>
              <a:ext cx="9677400" cy="4011586"/>
            </a:xfrm>
            <a:prstGeom prst="rect">
              <a:avLst/>
            </a:prstGeom>
            <a:noFill/>
            <a:ln w="63500" cap="rnd">
              <a:solidFill>
                <a:srgbClr val="C00000"/>
              </a:solidFill>
              <a:round/>
              <a:headEnd/>
              <a:tailEnd/>
            </a:ln>
            <a:effectLst/>
          </p:spPr>
        </p:pic>
        <p:sp>
          <p:nvSpPr>
            <p:cNvPr id="744" name="Rectangle 743"/>
            <p:cNvSpPr/>
            <p:nvPr/>
          </p:nvSpPr>
          <p:spPr>
            <a:xfrm>
              <a:off x="23195732" y="15738979"/>
              <a:ext cx="609600" cy="134302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p:nvSpPr>
          <p:spPr>
            <a:xfrm>
              <a:off x="24917400" y="14186404"/>
              <a:ext cx="990600" cy="2895600"/>
            </a:xfrm>
            <a:prstGeom prst="rect">
              <a:avLst/>
            </a:pr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Rectangle 745"/>
            <p:cNvSpPr/>
            <p:nvPr/>
          </p:nvSpPr>
          <p:spPr>
            <a:xfrm>
              <a:off x="28663075" y="14919829"/>
              <a:ext cx="762000" cy="2162175"/>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 name="Rectangle 746"/>
            <p:cNvSpPr/>
            <p:nvPr/>
          </p:nvSpPr>
          <p:spPr>
            <a:xfrm>
              <a:off x="29977532" y="16310026"/>
              <a:ext cx="1447800" cy="7719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5" name="TextBox 814"/>
            <p:cNvSpPr txBox="1"/>
            <p:nvPr/>
          </p:nvSpPr>
          <p:spPr>
            <a:xfrm>
              <a:off x="23224760" y="14296251"/>
              <a:ext cx="1447800" cy="1323439"/>
            </a:xfrm>
            <a:prstGeom prst="rect">
              <a:avLst/>
            </a:prstGeom>
            <a:noFill/>
          </p:spPr>
          <p:txBody>
            <a:bodyPr wrap="square" rtlCol="0">
              <a:spAutoFit/>
            </a:bodyPr>
            <a:lstStyle/>
            <a:p>
              <a:pPr algn="ctr"/>
              <a:r>
                <a:rPr lang="en-US" sz="2000" dirty="0" smtClean="0">
                  <a:solidFill>
                    <a:srgbClr val="C00000"/>
                  </a:solidFill>
                  <a:latin typeface="Franklin Gothic Demi" pitchFamily="34" charset="0"/>
                </a:rPr>
                <a:t>Vibrational </a:t>
              </a:r>
            </a:p>
            <a:p>
              <a:pPr algn="ctr"/>
              <a:r>
                <a:rPr lang="en-US" sz="2000" dirty="0" smtClean="0">
                  <a:solidFill>
                    <a:srgbClr val="C00000"/>
                  </a:solidFill>
                  <a:latin typeface="Franklin Gothic Demi" pitchFamily="34" charset="0"/>
                </a:rPr>
                <a:t>Anti-Stokes Group</a:t>
              </a:r>
            </a:p>
          </p:txBody>
        </p:sp>
        <p:sp>
          <p:nvSpPr>
            <p:cNvPr id="817" name="TextBox 816"/>
            <p:cNvSpPr txBox="1"/>
            <p:nvPr/>
          </p:nvSpPr>
          <p:spPr>
            <a:xfrm>
              <a:off x="25891760" y="14171890"/>
              <a:ext cx="1143000" cy="707886"/>
            </a:xfrm>
            <a:prstGeom prst="rect">
              <a:avLst/>
            </a:prstGeom>
            <a:noFill/>
          </p:spPr>
          <p:txBody>
            <a:bodyPr wrap="square" rtlCol="0">
              <a:spAutoFit/>
            </a:bodyPr>
            <a:lstStyle/>
            <a:p>
              <a:pPr algn="ctr"/>
              <a:r>
                <a:rPr lang="en-US" sz="2000" dirty="0" smtClean="0">
                  <a:solidFill>
                    <a:srgbClr val="0000FF"/>
                  </a:solidFill>
                  <a:latin typeface="Franklin Gothic Demi" pitchFamily="34" charset="0"/>
                </a:rPr>
                <a:t>Pump Group </a:t>
              </a:r>
            </a:p>
          </p:txBody>
        </p:sp>
        <p:sp>
          <p:nvSpPr>
            <p:cNvPr id="818" name="TextBox 817"/>
            <p:cNvSpPr txBox="1"/>
            <p:nvPr/>
          </p:nvSpPr>
          <p:spPr>
            <a:xfrm>
              <a:off x="28101560" y="14149804"/>
              <a:ext cx="1981200" cy="707886"/>
            </a:xfrm>
            <a:prstGeom prst="rect">
              <a:avLst/>
            </a:prstGeom>
            <a:noFill/>
          </p:spPr>
          <p:txBody>
            <a:bodyPr wrap="square" rtlCol="0">
              <a:spAutoFit/>
            </a:bodyPr>
            <a:lstStyle/>
            <a:p>
              <a:pPr algn="ctr"/>
              <a:r>
                <a:rPr lang="en-US" sz="2000" dirty="0" smtClean="0">
                  <a:solidFill>
                    <a:srgbClr val="00B050"/>
                  </a:solidFill>
                  <a:latin typeface="Franklin Gothic Demi" pitchFamily="34" charset="0"/>
                </a:rPr>
                <a:t>Vibrational Stokes Group</a:t>
              </a:r>
            </a:p>
          </p:txBody>
        </p:sp>
        <p:sp>
          <p:nvSpPr>
            <p:cNvPr id="819" name="TextBox 818"/>
            <p:cNvSpPr txBox="1"/>
            <p:nvPr/>
          </p:nvSpPr>
          <p:spPr>
            <a:xfrm>
              <a:off x="29396960" y="15289827"/>
              <a:ext cx="2396924" cy="1015663"/>
            </a:xfrm>
            <a:prstGeom prst="rect">
              <a:avLst/>
            </a:prstGeom>
            <a:noFill/>
          </p:spPr>
          <p:txBody>
            <a:bodyPr wrap="square" rtlCol="0">
              <a:spAutoFit/>
            </a:bodyPr>
            <a:lstStyle/>
            <a:p>
              <a:pPr algn="ctr"/>
              <a:r>
                <a:rPr lang="en-US" sz="2000" dirty="0" smtClean="0">
                  <a:solidFill>
                    <a:schemeClr val="bg1">
                      <a:lumMod val="50000"/>
                      <a:lumOff val="50000"/>
                    </a:schemeClr>
                  </a:solidFill>
                  <a:latin typeface="Franklin Gothic Demi" pitchFamily="34" charset="0"/>
                </a:rPr>
                <a:t>Second Order Vibrational Stokes Group</a:t>
              </a:r>
            </a:p>
          </p:txBody>
        </p:sp>
      </p:grpSp>
      <p:sp>
        <p:nvSpPr>
          <p:cNvPr id="548" name="TextBox 547"/>
          <p:cNvSpPr txBox="1"/>
          <p:nvPr/>
        </p:nvSpPr>
        <p:spPr>
          <a:xfrm>
            <a:off x="32842200" y="5867400"/>
            <a:ext cx="10363200" cy="9941183"/>
          </a:xfrm>
          <a:prstGeom prst="rect">
            <a:avLst/>
          </a:prstGeom>
          <a:noFill/>
        </p:spPr>
        <p:txBody>
          <a:bodyPr wrap="square" rtlCol="0">
            <a:spAutoFit/>
          </a:bodyPr>
          <a:lstStyle/>
          <a:p>
            <a:pPr algn="ctr"/>
            <a:r>
              <a:rPr lang="en-US" u="sng" dirty="0" smtClean="0">
                <a:solidFill>
                  <a:schemeClr val="bg1"/>
                </a:solidFill>
                <a:latin typeface="Franklin Gothic Demi" charset="0"/>
              </a:rPr>
              <a:t>Mixing Beam</a:t>
            </a:r>
          </a:p>
          <a:p>
            <a:r>
              <a:rPr lang="en-US" sz="3600" dirty="0" smtClean="0">
                <a:solidFill>
                  <a:schemeClr val="bg1"/>
                </a:solidFill>
                <a:latin typeface="Franklin Gothic Demi" charset="0"/>
              </a:rPr>
              <a:t>With this method of molecular modulation, we can modulate any independent mixing beam.  As the beam need not be resonant with the cavity, this technique provides a simple way to increase the span and number of components in the produced spectrum. Tuning of the cavity length and pump beam allows different vibrational and rotational sidebands of the mixing beam to be produced.  We will soon add an independent Stokes beam, which will greatly increase conversion efficiency.  </a:t>
            </a:r>
          </a:p>
          <a:p>
            <a:r>
              <a:rPr lang="en-US" sz="3600" dirty="0" smtClean="0">
                <a:solidFill>
                  <a:schemeClr val="bg1"/>
                </a:solidFill>
                <a:latin typeface="Franklin Gothic Demi" charset="0"/>
              </a:rPr>
              <a:t>                                              </a:t>
            </a:r>
          </a:p>
          <a:p>
            <a:r>
              <a:rPr lang="en-US" sz="3600" dirty="0" smtClean="0">
                <a:solidFill>
                  <a:schemeClr val="bg1"/>
                </a:solidFill>
                <a:latin typeface="Franklin Gothic Demi" charset="0"/>
              </a:rPr>
              <a:t>                                                   </a:t>
            </a:r>
          </a:p>
          <a:p>
            <a:endParaRPr lang="en-US" sz="3600" u="sng" dirty="0" smtClean="0">
              <a:solidFill>
                <a:schemeClr val="bg1"/>
              </a:solidFill>
              <a:latin typeface="Franklin Gothic Demi" charset="0"/>
            </a:endParaRPr>
          </a:p>
          <a:p>
            <a:pPr algn="ctr"/>
            <a:endParaRPr lang="en-US" dirty="0">
              <a:solidFill>
                <a:schemeClr val="bg1"/>
              </a:solidFill>
              <a:latin typeface="Franklin Gothic Demi" charset="0"/>
            </a:endParaRPr>
          </a:p>
        </p:txBody>
      </p:sp>
      <p:sp>
        <p:nvSpPr>
          <p:cNvPr id="269" name="TextBox 268"/>
          <p:cNvSpPr txBox="1"/>
          <p:nvPr/>
        </p:nvSpPr>
        <p:spPr>
          <a:xfrm rot="16200000">
            <a:off x="31246659" y="14997340"/>
            <a:ext cx="3551310" cy="5126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Franklin Gothic Demi" pitchFamily="34" charset="0"/>
              </a:rPr>
              <a:t>Conversion Efficiency</a:t>
            </a:r>
            <a:endParaRPr kumimoji="0" lang="en-US" sz="3200" b="0" i="0" u="none" strike="noStrike" kern="0" cap="none" spc="0" normalizeH="0" baseline="0" noProof="0" dirty="0">
              <a:ln>
                <a:noFill/>
              </a:ln>
              <a:solidFill>
                <a:sysClr val="windowText" lastClr="000000"/>
              </a:solidFill>
              <a:effectLst/>
              <a:uLnTx/>
              <a:uFillTx/>
              <a:latin typeface="Franklin Gothic Demi" pitchFamily="34" charset="0"/>
            </a:endParaRPr>
          </a:p>
        </p:txBody>
      </p:sp>
      <p:sp>
        <p:nvSpPr>
          <p:cNvPr id="270" name="TextBox 269"/>
          <p:cNvSpPr txBox="1"/>
          <p:nvPr/>
        </p:nvSpPr>
        <p:spPr>
          <a:xfrm>
            <a:off x="34971767" y="17307302"/>
            <a:ext cx="2836046" cy="5126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smtClean="0">
                <a:solidFill>
                  <a:sysClr val="windowText" lastClr="000000"/>
                </a:solidFill>
                <a:latin typeface="Franklin Gothic Demi" pitchFamily="34" charset="0"/>
              </a:rPr>
              <a:t>Wavelength</a:t>
            </a:r>
            <a:r>
              <a:rPr kumimoji="0" lang="en-US" sz="3200" b="0" i="0" u="none" strike="noStrike" kern="0" cap="none" spc="0" normalizeH="0" baseline="0" noProof="0" dirty="0" smtClean="0">
                <a:ln>
                  <a:noFill/>
                </a:ln>
                <a:solidFill>
                  <a:sysClr val="windowText" lastClr="000000"/>
                </a:solidFill>
                <a:effectLst/>
                <a:uLnTx/>
                <a:uFillTx/>
                <a:latin typeface="Franklin Gothic Demi" pitchFamily="34" charset="0"/>
              </a:rPr>
              <a:t> (μm)</a:t>
            </a:r>
            <a:endParaRPr kumimoji="0" lang="en-US" sz="3200" b="0" i="0" u="none" strike="noStrike" kern="0" cap="none" spc="0" normalizeH="0" baseline="0" noProof="0" dirty="0">
              <a:ln>
                <a:noFill/>
              </a:ln>
              <a:solidFill>
                <a:sysClr val="windowText" lastClr="000000"/>
              </a:solidFill>
              <a:effectLst/>
              <a:uLnTx/>
              <a:uFillTx/>
              <a:latin typeface="Franklin Gothic Demi" pitchFamily="34" charset="0"/>
            </a:endParaRPr>
          </a:p>
        </p:txBody>
      </p:sp>
      <p:sp>
        <p:nvSpPr>
          <p:cNvPr id="271" name="TextBox 270"/>
          <p:cNvSpPr txBox="1"/>
          <p:nvPr/>
        </p:nvSpPr>
        <p:spPr>
          <a:xfrm>
            <a:off x="33881084" y="16906156"/>
            <a:ext cx="459623"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0.1</a:t>
            </a:r>
            <a:endParaRPr lang="en-US" sz="3600" kern="0" dirty="0">
              <a:solidFill>
                <a:sysClr val="windowText" lastClr="000000"/>
              </a:solidFill>
              <a:latin typeface="Franklin Gothic Demi" pitchFamily="34" charset="0"/>
            </a:endParaRPr>
          </a:p>
        </p:txBody>
      </p:sp>
      <p:sp>
        <p:nvSpPr>
          <p:cNvPr id="276" name="TextBox 275"/>
          <p:cNvSpPr txBox="1"/>
          <p:nvPr/>
        </p:nvSpPr>
        <p:spPr>
          <a:xfrm>
            <a:off x="36168454" y="16916345"/>
            <a:ext cx="247771" cy="351518"/>
          </a:xfrm>
          <a:prstGeom prst="rect">
            <a:avLst/>
          </a:prstGeom>
          <a:noFill/>
        </p:spPr>
        <p:txBody>
          <a:bodyPr wrap="none" rtlCol="0">
            <a:spAutoFit/>
          </a:bodyPr>
          <a:lstStyle/>
          <a:p>
            <a:pPr defTabSz="914400" fontAlgn="auto">
              <a:spcBef>
                <a:spcPts val="0"/>
              </a:spcBef>
              <a:spcAft>
                <a:spcPts val="0"/>
              </a:spcAft>
            </a:pPr>
            <a:r>
              <a:rPr lang="en-US" sz="3600" kern="0" dirty="0" smtClean="0">
                <a:solidFill>
                  <a:sysClr val="windowText" lastClr="000000"/>
                </a:solidFill>
                <a:latin typeface="Franklin Gothic Demi" pitchFamily="34" charset="0"/>
              </a:rPr>
              <a:t>1</a:t>
            </a:r>
            <a:endParaRPr lang="en-US" sz="3600" kern="0" dirty="0">
              <a:solidFill>
                <a:sysClr val="windowText" lastClr="000000"/>
              </a:solidFill>
              <a:latin typeface="Franklin Gothic Demi" pitchFamily="34" charset="0"/>
            </a:endParaRPr>
          </a:p>
        </p:txBody>
      </p:sp>
      <p:sp>
        <p:nvSpPr>
          <p:cNvPr id="277" name="TextBox 276"/>
          <p:cNvSpPr txBox="1"/>
          <p:nvPr/>
        </p:nvSpPr>
        <p:spPr>
          <a:xfrm>
            <a:off x="38314491" y="16916414"/>
            <a:ext cx="395108"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endParaRPr lang="en-US" sz="3600" kern="0" dirty="0">
              <a:solidFill>
                <a:sysClr val="windowText" lastClr="000000"/>
              </a:solidFill>
              <a:latin typeface="Franklin Gothic Demi" pitchFamily="34" charset="0"/>
            </a:endParaRPr>
          </a:p>
        </p:txBody>
      </p:sp>
      <p:sp>
        <p:nvSpPr>
          <p:cNvPr id="290" name="TextBox 289"/>
          <p:cNvSpPr txBox="1"/>
          <p:nvPr/>
        </p:nvSpPr>
        <p:spPr>
          <a:xfrm>
            <a:off x="33297811" y="16050073"/>
            <a:ext cx="536342"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r>
              <a:rPr lang="en-US" sz="3600" kern="0" baseline="30000" dirty="0" smtClean="0">
                <a:solidFill>
                  <a:sysClr val="windowText" lastClr="000000"/>
                </a:solidFill>
                <a:latin typeface="Franklin Gothic Demi" pitchFamily="34" charset="0"/>
              </a:rPr>
              <a:t>-8</a:t>
            </a:r>
            <a:endParaRPr lang="en-US" sz="3600" kern="0" baseline="30000" dirty="0">
              <a:solidFill>
                <a:sysClr val="windowText" lastClr="000000"/>
              </a:solidFill>
              <a:latin typeface="Franklin Gothic Demi" pitchFamily="34" charset="0"/>
            </a:endParaRPr>
          </a:p>
        </p:txBody>
      </p:sp>
      <p:sp>
        <p:nvSpPr>
          <p:cNvPr id="327" name="TextBox 326"/>
          <p:cNvSpPr txBox="1"/>
          <p:nvPr/>
        </p:nvSpPr>
        <p:spPr>
          <a:xfrm>
            <a:off x="33308225" y="15398051"/>
            <a:ext cx="536342"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r>
              <a:rPr lang="en-US" sz="3600" kern="0" baseline="30000" dirty="0" smtClean="0">
                <a:solidFill>
                  <a:sysClr val="windowText" lastClr="000000"/>
                </a:solidFill>
                <a:latin typeface="Franklin Gothic Demi" pitchFamily="34" charset="0"/>
              </a:rPr>
              <a:t>-7</a:t>
            </a:r>
            <a:endParaRPr lang="en-US" sz="3600" kern="0" baseline="30000" dirty="0">
              <a:solidFill>
                <a:sysClr val="windowText" lastClr="000000"/>
              </a:solidFill>
              <a:latin typeface="Franklin Gothic Demi" pitchFamily="34" charset="0"/>
            </a:endParaRPr>
          </a:p>
        </p:txBody>
      </p:sp>
      <p:sp>
        <p:nvSpPr>
          <p:cNvPr id="330" name="TextBox 329"/>
          <p:cNvSpPr txBox="1"/>
          <p:nvPr/>
        </p:nvSpPr>
        <p:spPr>
          <a:xfrm>
            <a:off x="33306541" y="14735766"/>
            <a:ext cx="536342"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r>
              <a:rPr lang="en-US" sz="3600" kern="0" baseline="30000" dirty="0" smtClean="0">
                <a:solidFill>
                  <a:sysClr val="windowText" lastClr="000000"/>
                </a:solidFill>
                <a:latin typeface="Franklin Gothic Demi" pitchFamily="34" charset="0"/>
              </a:rPr>
              <a:t>-6</a:t>
            </a:r>
            <a:endParaRPr lang="en-US" sz="3600" kern="0" baseline="30000" dirty="0">
              <a:solidFill>
                <a:sysClr val="windowText" lastClr="000000"/>
              </a:solidFill>
              <a:latin typeface="Franklin Gothic Demi" pitchFamily="34" charset="0"/>
            </a:endParaRPr>
          </a:p>
        </p:txBody>
      </p:sp>
      <p:sp>
        <p:nvSpPr>
          <p:cNvPr id="331" name="TextBox 330"/>
          <p:cNvSpPr txBox="1"/>
          <p:nvPr/>
        </p:nvSpPr>
        <p:spPr>
          <a:xfrm>
            <a:off x="33298036" y="14073485"/>
            <a:ext cx="536342"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r>
              <a:rPr lang="en-US" sz="3600" kern="0" baseline="30000" dirty="0" smtClean="0">
                <a:solidFill>
                  <a:sysClr val="windowText" lastClr="000000"/>
                </a:solidFill>
                <a:latin typeface="Franklin Gothic Demi" pitchFamily="34" charset="0"/>
              </a:rPr>
              <a:t>-5</a:t>
            </a:r>
            <a:endParaRPr lang="en-US" sz="3600" kern="0" baseline="30000" dirty="0">
              <a:solidFill>
                <a:sysClr val="windowText" lastClr="000000"/>
              </a:solidFill>
              <a:latin typeface="Franklin Gothic Demi" pitchFamily="34" charset="0"/>
            </a:endParaRPr>
          </a:p>
        </p:txBody>
      </p:sp>
      <p:sp>
        <p:nvSpPr>
          <p:cNvPr id="333" name="TextBox 332"/>
          <p:cNvSpPr txBox="1"/>
          <p:nvPr/>
        </p:nvSpPr>
        <p:spPr>
          <a:xfrm>
            <a:off x="33313438" y="13411200"/>
            <a:ext cx="536342" cy="3515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10</a:t>
            </a:r>
            <a:r>
              <a:rPr lang="en-US" sz="3600" kern="0" baseline="30000" dirty="0" smtClean="0">
                <a:solidFill>
                  <a:sysClr val="windowText" lastClr="000000"/>
                </a:solidFill>
                <a:latin typeface="Franklin Gothic Demi" pitchFamily="34" charset="0"/>
              </a:rPr>
              <a:t>-4</a:t>
            </a:r>
            <a:endParaRPr lang="en-US" sz="3600" kern="0" baseline="30000" dirty="0">
              <a:solidFill>
                <a:sysClr val="windowText" lastClr="000000"/>
              </a:solidFill>
              <a:latin typeface="Franklin Gothic Demi" pitchFamily="34" charset="0"/>
            </a:endParaRPr>
          </a:p>
        </p:txBody>
      </p:sp>
      <p:pic>
        <p:nvPicPr>
          <p:cNvPr id="334" name="Picture 333" descr="mixing_vs_wavelength_plot1.pct"/>
          <p:cNvPicPr>
            <a:picLocks noChangeAspect="1"/>
          </p:cNvPicPr>
          <p:nvPr/>
        </p:nvPicPr>
        <p:blipFill>
          <a:blip r:embed="rId11" cstate="print"/>
          <a:stretch>
            <a:fillRect/>
          </a:stretch>
        </p:blipFill>
        <p:spPr>
          <a:xfrm>
            <a:off x="34261890" y="13553843"/>
            <a:ext cx="4523910" cy="3423499"/>
          </a:xfrm>
          <a:prstGeom prst="rect">
            <a:avLst/>
          </a:prstGeom>
        </p:spPr>
      </p:pic>
      <p:sp>
        <p:nvSpPr>
          <p:cNvPr id="335" name="TextBox 334"/>
          <p:cNvSpPr txBox="1"/>
          <p:nvPr/>
        </p:nvSpPr>
        <p:spPr>
          <a:xfrm>
            <a:off x="38985372" y="13030200"/>
            <a:ext cx="4343400" cy="4832092"/>
          </a:xfrm>
          <a:prstGeom prst="rect">
            <a:avLst/>
          </a:prstGeom>
          <a:noFill/>
        </p:spPr>
        <p:txBody>
          <a:bodyPr wrap="square" rtlCol="0">
            <a:spAutoFit/>
          </a:bodyPr>
          <a:lstStyle/>
          <a:p>
            <a:r>
              <a:rPr lang="en-US" sz="2800" dirty="0" smtClean="0">
                <a:solidFill>
                  <a:schemeClr val="bg1"/>
                </a:solidFill>
                <a:latin typeface="Franklin Gothic Demi" pitchFamily="34" charset="0"/>
              </a:rPr>
              <a:t>Theoretical conversion efficiencies of mixing to sideband beam powers for different pressures of H</a:t>
            </a:r>
            <a:r>
              <a:rPr lang="en-US" sz="2800" baseline="-25000" dirty="0" smtClean="0">
                <a:solidFill>
                  <a:schemeClr val="bg1"/>
                </a:solidFill>
                <a:latin typeface="Franklin Gothic Demi" pitchFamily="34" charset="0"/>
              </a:rPr>
              <a:t>2 </a:t>
            </a:r>
            <a:r>
              <a:rPr lang="en-US" sz="2800" dirty="0" smtClean="0">
                <a:solidFill>
                  <a:schemeClr val="bg1"/>
                </a:solidFill>
                <a:latin typeface="Franklin Gothic Demi" pitchFamily="34" charset="0"/>
              </a:rPr>
              <a:t>; the solid red is 0.33 atm, and the dashed green is 0.08 atm.  We </a:t>
            </a:r>
            <a:r>
              <a:rPr lang="en-US" sz="2800" smtClean="0">
                <a:solidFill>
                  <a:schemeClr val="bg1"/>
                </a:solidFill>
                <a:latin typeface="Franklin Gothic Demi" pitchFamily="34" charset="0"/>
              </a:rPr>
              <a:t>expect </a:t>
            </a:r>
            <a:r>
              <a:rPr lang="en-US" sz="2800" smtClean="0">
                <a:solidFill>
                  <a:schemeClr val="bg1"/>
                </a:solidFill>
                <a:latin typeface="Franklin Gothic Demi" pitchFamily="34" charset="0"/>
              </a:rPr>
              <a:t>that the </a:t>
            </a:r>
            <a:r>
              <a:rPr lang="en-US" sz="2800" dirty="0" smtClean="0">
                <a:solidFill>
                  <a:schemeClr val="bg1"/>
                </a:solidFill>
                <a:latin typeface="Franklin Gothic Demi" pitchFamily="34" charset="0"/>
              </a:rPr>
              <a:t>conversion efficiency curve for the current experiments with D</a:t>
            </a:r>
            <a:r>
              <a:rPr lang="en-US" sz="2800" baseline="-25000" dirty="0" smtClean="0">
                <a:solidFill>
                  <a:schemeClr val="bg1"/>
                </a:solidFill>
                <a:latin typeface="Franklin Gothic Demi" pitchFamily="34" charset="0"/>
              </a:rPr>
              <a:t>2</a:t>
            </a:r>
            <a:r>
              <a:rPr lang="en-US" sz="2800" dirty="0" smtClean="0">
                <a:solidFill>
                  <a:schemeClr val="bg1"/>
                </a:solidFill>
                <a:latin typeface="Franklin Gothic Demi" pitchFamily="34" charset="0"/>
              </a:rPr>
              <a:t> will be qualitatively similar.</a:t>
            </a:r>
            <a:endParaRPr lang="en-US" sz="2800" dirty="0">
              <a:solidFill>
                <a:schemeClr val="bg1"/>
              </a:solidFill>
              <a:latin typeface="Franklin Gothic Demi" pitchFamily="34" charset="0"/>
            </a:endParaRPr>
          </a:p>
        </p:txBody>
      </p:sp>
      <p:sp>
        <p:nvSpPr>
          <p:cNvPr id="336" name="TextBox 27"/>
          <p:cNvSpPr txBox="1">
            <a:spLocks noChangeArrowheads="1"/>
          </p:cNvSpPr>
          <p:nvPr/>
        </p:nvSpPr>
        <p:spPr bwMode="auto">
          <a:xfrm>
            <a:off x="38709600" y="23850600"/>
            <a:ext cx="4419600" cy="6555602"/>
          </a:xfrm>
          <a:prstGeom prst="rect">
            <a:avLst/>
          </a:prstGeom>
          <a:noFill/>
          <a:ln w="9525">
            <a:noFill/>
            <a:miter lim="800000"/>
            <a:headEnd/>
            <a:tailEnd/>
          </a:ln>
        </p:spPr>
        <p:txBody>
          <a:bodyPr wrap="square" lIns="91411" tIns="45701" rIns="91411" bIns="45701">
            <a:spAutoFit/>
          </a:bodyPr>
          <a:lstStyle/>
          <a:p>
            <a:endParaRPr lang="en-US" sz="2800" dirty="0" smtClean="0">
              <a:solidFill>
                <a:schemeClr val="bg1"/>
              </a:solidFill>
              <a:latin typeface="Franklin Gothic Demi" pitchFamily="34" charset="0"/>
            </a:endParaRPr>
          </a:p>
          <a:p>
            <a:r>
              <a:rPr lang="en-US" sz="2800" dirty="0" smtClean="0">
                <a:solidFill>
                  <a:schemeClr val="bg1"/>
                </a:solidFill>
                <a:latin typeface="Franklin Gothic Demi" pitchFamily="34" charset="0"/>
              </a:rPr>
              <a:t>We plan to eventually modulate the already broad output of a </a:t>
            </a:r>
            <a:r>
              <a:rPr lang="en-US" sz="2800" dirty="0" smtClean="0">
                <a:solidFill>
                  <a:srgbClr val="000000"/>
                </a:solidFill>
                <a:latin typeface="Franklin Gothic Demi" pitchFamily="34" charset="0"/>
              </a:rPr>
              <a:t>Ti:sapphire laser.  The resulting spectrum would span the full optical region and would contain a few million CW Fourier components.  Such a broad, coherent spectrum could be used to generate arbitrary optical </a:t>
            </a:r>
            <a:r>
              <a:rPr lang="en-US" sz="2800" dirty="0" smtClean="0">
                <a:solidFill>
                  <a:schemeClr val="bg1"/>
                </a:solidFill>
                <a:latin typeface="Franklin Gothic Demi" pitchFamily="34" charset="0"/>
              </a:rPr>
              <a:t> waveforms with sub-femtosecond resolution.</a:t>
            </a:r>
          </a:p>
        </p:txBody>
      </p:sp>
      <p:pic>
        <p:nvPicPr>
          <p:cNvPr id="342" name="Picture 1474" descr="initial_ti_sapph_spectrum.pct"/>
          <p:cNvPicPr>
            <a:picLocks noChangeAspect="1"/>
          </p:cNvPicPr>
          <p:nvPr/>
        </p:nvPicPr>
        <p:blipFill>
          <a:blip r:embed="rId12" cstate="print"/>
          <a:srcRect/>
          <a:stretch>
            <a:fillRect/>
          </a:stretch>
        </p:blipFill>
        <p:spPr bwMode="auto">
          <a:xfrm>
            <a:off x="33741080" y="24567048"/>
            <a:ext cx="4580817" cy="1264737"/>
          </a:xfrm>
          <a:prstGeom prst="rect">
            <a:avLst/>
          </a:prstGeom>
          <a:noFill/>
          <a:ln w="9525">
            <a:noFill/>
            <a:miter lim="800000"/>
            <a:headEnd/>
            <a:tailEnd/>
          </a:ln>
        </p:spPr>
      </p:pic>
      <p:pic>
        <p:nvPicPr>
          <p:cNvPr id="344" name="Picture 1475" descr="mixing_order1_spectrum.pct"/>
          <p:cNvPicPr>
            <a:picLocks noChangeAspect="1"/>
          </p:cNvPicPr>
          <p:nvPr/>
        </p:nvPicPr>
        <p:blipFill>
          <a:blip r:embed="rId13" cstate="print"/>
          <a:srcRect/>
          <a:stretch>
            <a:fillRect/>
          </a:stretch>
        </p:blipFill>
        <p:spPr bwMode="auto">
          <a:xfrm>
            <a:off x="33741080" y="25762379"/>
            <a:ext cx="4580817" cy="1264737"/>
          </a:xfrm>
          <a:prstGeom prst="rect">
            <a:avLst/>
          </a:prstGeom>
          <a:noFill/>
          <a:ln w="9525">
            <a:noFill/>
            <a:miter lim="800000"/>
            <a:headEnd/>
            <a:tailEnd/>
          </a:ln>
        </p:spPr>
      </p:pic>
      <p:pic>
        <p:nvPicPr>
          <p:cNvPr id="345" name="Picture 1476" descr="mixing_order2_spectrum.pct"/>
          <p:cNvPicPr>
            <a:picLocks noChangeAspect="1"/>
          </p:cNvPicPr>
          <p:nvPr/>
        </p:nvPicPr>
        <p:blipFill>
          <a:blip r:embed="rId14" cstate="print"/>
          <a:srcRect/>
          <a:stretch>
            <a:fillRect/>
          </a:stretch>
        </p:blipFill>
        <p:spPr bwMode="auto">
          <a:xfrm>
            <a:off x="33731441" y="26957710"/>
            <a:ext cx="4580817" cy="1264737"/>
          </a:xfrm>
          <a:prstGeom prst="rect">
            <a:avLst/>
          </a:prstGeom>
          <a:noFill/>
          <a:ln w="9525">
            <a:noFill/>
            <a:miter lim="800000"/>
            <a:headEnd/>
            <a:tailEnd/>
          </a:ln>
        </p:spPr>
      </p:pic>
      <p:sp>
        <p:nvSpPr>
          <p:cNvPr id="346" name="TextBox 1477"/>
          <p:cNvSpPr txBox="1">
            <a:spLocks noChangeArrowheads="1"/>
          </p:cNvSpPr>
          <p:nvPr/>
        </p:nvSpPr>
        <p:spPr bwMode="auto">
          <a:xfrm>
            <a:off x="35067512" y="29728180"/>
            <a:ext cx="2836868" cy="523220"/>
          </a:xfrm>
          <a:prstGeom prst="rect">
            <a:avLst/>
          </a:prstGeom>
          <a:noFill/>
          <a:ln w="9525">
            <a:noFill/>
            <a:miter lim="800000"/>
            <a:headEnd/>
            <a:tailEnd/>
          </a:ln>
        </p:spPr>
        <p:txBody>
          <a:bodyPr wrap="none">
            <a:spAutoFit/>
          </a:bodyPr>
          <a:lstStyle/>
          <a:p>
            <a:r>
              <a:rPr lang="en-US" sz="2800" dirty="0" smtClean="0">
                <a:solidFill>
                  <a:schemeClr val="bg1"/>
                </a:solidFill>
                <a:latin typeface="Franklin Gothic Demi" pitchFamily="34" charset="0"/>
              </a:rPr>
              <a:t>Wavelength (μm)</a:t>
            </a:r>
            <a:endParaRPr lang="en-US" sz="2800" dirty="0">
              <a:solidFill>
                <a:schemeClr val="bg1"/>
              </a:solidFill>
              <a:latin typeface="Franklin Gothic Demi" pitchFamily="34" charset="0"/>
            </a:endParaRPr>
          </a:p>
        </p:txBody>
      </p:sp>
      <p:pic>
        <p:nvPicPr>
          <p:cNvPr id="347" name="Picture 1478" descr="mixing_order3_spectrum.pct"/>
          <p:cNvPicPr>
            <a:picLocks noChangeAspect="1"/>
          </p:cNvPicPr>
          <p:nvPr/>
        </p:nvPicPr>
        <p:blipFill>
          <a:blip r:embed="rId15" cstate="print"/>
          <a:srcRect/>
          <a:stretch>
            <a:fillRect/>
          </a:stretch>
        </p:blipFill>
        <p:spPr bwMode="auto">
          <a:xfrm>
            <a:off x="33731441" y="28154970"/>
            <a:ext cx="4673359" cy="1665752"/>
          </a:xfrm>
          <a:prstGeom prst="rect">
            <a:avLst/>
          </a:prstGeom>
          <a:noFill/>
          <a:ln w="9525">
            <a:noFill/>
            <a:miter lim="800000"/>
            <a:headEnd/>
            <a:tailEnd/>
          </a:ln>
        </p:spPr>
      </p:pic>
      <p:sp>
        <p:nvSpPr>
          <p:cNvPr id="348" name="TextBox 1479"/>
          <p:cNvSpPr txBox="1">
            <a:spLocks noChangeArrowheads="1"/>
          </p:cNvSpPr>
          <p:nvPr/>
        </p:nvSpPr>
        <p:spPr bwMode="auto">
          <a:xfrm rot="16200000">
            <a:off x="31743055" y="26761650"/>
            <a:ext cx="3332836" cy="523220"/>
          </a:xfrm>
          <a:prstGeom prst="rect">
            <a:avLst/>
          </a:prstGeom>
          <a:noFill/>
          <a:ln w="9525">
            <a:noFill/>
            <a:miter lim="800000"/>
            <a:headEnd/>
            <a:tailEnd/>
          </a:ln>
        </p:spPr>
        <p:txBody>
          <a:bodyPr wrap="none">
            <a:spAutoFit/>
          </a:bodyPr>
          <a:lstStyle/>
          <a:p>
            <a:r>
              <a:rPr lang="en-US" sz="2800" dirty="0">
                <a:solidFill>
                  <a:schemeClr val="bg1"/>
                </a:solidFill>
                <a:latin typeface="Franklin Gothic Demi" pitchFamily="34" charset="0"/>
              </a:rPr>
              <a:t>Intensity (arb. units)</a:t>
            </a:r>
          </a:p>
        </p:txBody>
      </p:sp>
      <p:sp>
        <p:nvSpPr>
          <p:cNvPr id="349" name="TextBox 1480"/>
          <p:cNvSpPr txBox="1">
            <a:spLocks noChangeArrowheads="1"/>
          </p:cNvSpPr>
          <p:nvPr/>
        </p:nvSpPr>
        <p:spPr bwMode="auto">
          <a:xfrm>
            <a:off x="34556804" y="24614118"/>
            <a:ext cx="3429000" cy="400110"/>
          </a:xfrm>
          <a:prstGeom prst="rect">
            <a:avLst/>
          </a:prstGeom>
          <a:noFill/>
          <a:ln w="9525">
            <a:noFill/>
            <a:miter lim="800000"/>
            <a:headEnd/>
            <a:tailEnd/>
          </a:ln>
        </p:spPr>
        <p:txBody>
          <a:bodyPr wrap="square">
            <a:spAutoFit/>
          </a:bodyPr>
          <a:lstStyle/>
          <a:p>
            <a:r>
              <a:rPr lang="en-US" sz="2000" dirty="0" smtClean="0">
                <a:solidFill>
                  <a:schemeClr val="bg1"/>
                </a:solidFill>
                <a:latin typeface="Franklin Gothic Demi" pitchFamily="34" charset="0"/>
              </a:rPr>
              <a:t>Initial Ti:sapphire Spectrum</a:t>
            </a:r>
            <a:endParaRPr lang="en-US" sz="2000" dirty="0">
              <a:solidFill>
                <a:schemeClr val="bg1"/>
              </a:solidFill>
              <a:latin typeface="Franklin Gothic Demi" pitchFamily="34" charset="0"/>
            </a:endParaRPr>
          </a:p>
        </p:txBody>
      </p:sp>
      <p:sp>
        <p:nvSpPr>
          <p:cNvPr id="350" name="TextBox 1481"/>
          <p:cNvSpPr txBox="1">
            <a:spLocks noChangeArrowheads="1"/>
          </p:cNvSpPr>
          <p:nvPr/>
        </p:nvSpPr>
        <p:spPr bwMode="auto">
          <a:xfrm>
            <a:off x="35214355" y="25833318"/>
            <a:ext cx="2619050" cy="400110"/>
          </a:xfrm>
          <a:prstGeom prst="rect">
            <a:avLst/>
          </a:prstGeom>
          <a:noFill/>
          <a:ln w="9525">
            <a:noFill/>
            <a:miter lim="800000"/>
            <a:headEnd/>
            <a:tailEnd/>
          </a:ln>
        </p:spPr>
        <p:txBody>
          <a:bodyPr wrap="none">
            <a:spAutoFit/>
          </a:bodyPr>
          <a:lstStyle/>
          <a:p>
            <a:r>
              <a:rPr lang="en-US" sz="2000" dirty="0" smtClean="0">
                <a:solidFill>
                  <a:schemeClr val="bg1"/>
                </a:solidFill>
                <a:latin typeface="Franklin Gothic Demi" pitchFamily="34" charset="0"/>
              </a:rPr>
              <a:t>First Order Sidebands</a:t>
            </a:r>
            <a:endParaRPr lang="en-US" sz="2000" dirty="0">
              <a:solidFill>
                <a:schemeClr val="bg1"/>
              </a:solidFill>
              <a:latin typeface="Franklin Gothic Demi" pitchFamily="34" charset="0"/>
            </a:endParaRPr>
          </a:p>
        </p:txBody>
      </p:sp>
      <p:sp>
        <p:nvSpPr>
          <p:cNvPr id="351" name="TextBox 1481"/>
          <p:cNvSpPr txBox="1">
            <a:spLocks noChangeArrowheads="1"/>
          </p:cNvSpPr>
          <p:nvPr/>
        </p:nvSpPr>
        <p:spPr bwMode="auto">
          <a:xfrm>
            <a:off x="34894779" y="27052518"/>
            <a:ext cx="2938625" cy="400110"/>
          </a:xfrm>
          <a:prstGeom prst="rect">
            <a:avLst/>
          </a:prstGeom>
          <a:noFill/>
          <a:ln w="9525">
            <a:noFill/>
            <a:miter lim="800000"/>
            <a:headEnd/>
            <a:tailEnd/>
          </a:ln>
        </p:spPr>
        <p:txBody>
          <a:bodyPr wrap="none">
            <a:spAutoFit/>
          </a:bodyPr>
          <a:lstStyle/>
          <a:p>
            <a:r>
              <a:rPr lang="en-US" sz="2000" dirty="0" smtClean="0">
                <a:solidFill>
                  <a:schemeClr val="bg1"/>
                </a:solidFill>
                <a:latin typeface="Franklin Gothic Demi" pitchFamily="34" charset="0"/>
              </a:rPr>
              <a:t>Second Order Sidebands</a:t>
            </a:r>
            <a:endParaRPr lang="en-US" sz="2000" dirty="0">
              <a:solidFill>
                <a:schemeClr val="bg1"/>
              </a:solidFill>
              <a:latin typeface="Franklin Gothic Demi" pitchFamily="34" charset="0"/>
            </a:endParaRPr>
          </a:p>
        </p:txBody>
      </p:sp>
      <p:sp>
        <p:nvSpPr>
          <p:cNvPr id="352" name="TextBox 1481"/>
          <p:cNvSpPr txBox="1">
            <a:spLocks noChangeArrowheads="1"/>
          </p:cNvSpPr>
          <p:nvPr/>
        </p:nvSpPr>
        <p:spPr bwMode="auto">
          <a:xfrm>
            <a:off x="35166404" y="28271718"/>
            <a:ext cx="2662909" cy="400110"/>
          </a:xfrm>
          <a:prstGeom prst="rect">
            <a:avLst/>
          </a:prstGeom>
          <a:noFill/>
          <a:ln w="9525">
            <a:noFill/>
            <a:miter lim="800000"/>
            <a:headEnd/>
            <a:tailEnd/>
          </a:ln>
        </p:spPr>
        <p:txBody>
          <a:bodyPr wrap="none">
            <a:spAutoFit/>
          </a:bodyPr>
          <a:lstStyle/>
          <a:p>
            <a:r>
              <a:rPr lang="en-US" sz="2000" dirty="0" smtClean="0">
                <a:solidFill>
                  <a:schemeClr val="bg1"/>
                </a:solidFill>
                <a:latin typeface="Franklin Gothic Demi" pitchFamily="34" charset="0"/>
              </a:rPr>
              <a:t>Third Order Sidebands</a:t>
            </a:r>
            <a:endParaRPr lang="en-US" sz="2000" dirty="0">
              <a:solidFill>
                <a:schemeClr val="bg1"/>
              </a:solidFill>
              <a:latin typeface="Franklin Gothic Demi" pitchFamily="34" charset="0"/>
            </a:endParaRPr>
          </a:p>
        </p:txBody>
      </p:sp>
      <p:cxnSp>
        <p:nvCxnSpPr>
          <p:cNvPr id="492" name="Straight Connector 491"/>
          <p:cNvCxnSpPr/>
          <p:nvPr/>
        </p:nvCxnSpPr>
        <p:spPr>
          <a:xfrm flipV="1">
            <a:off x="11887200" y="26670000"/>
            <a:ext cx="4023360" cy="0"/>
          </a:xfrm>
          <a:prstGeom prst="line">
            <a:avLst/>
          </a:prstGeom>
          <a:ln w="133350" cap="rnd">
            <a:solidFill>
              <a:srgbClr val="FF0000"/>
            </a:solidFill>
            <a:prstDash val="soli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rot="14420728" flipV="1">
            <a:off x="15620128" y="26150101"/>
            <a:ext cx="1194665" cy="1030796"/>
          </a:xfrm>
          <a:prstGeom prst="ellipse">
            <a:avLst/>
          </a:prstGeom>
          <a:solidFill>
            <a:srgbClr val="FFFF00"/>
          </a:solidFill>
          <a:ln>
            <a:solidFill>
              <a:schemeClr val="bg1"/>
            </a:solidFill>
          </a:ln>
          <a:effectLst>
            <a:outerShdw blurRad="50800" dist="38100" dir="2700000" algn="tl" rotWithShape="0">
              <a:prstClr val="black">
                <a:alpha val="40000"/>
              </a:prstClr>
            </a:outerShdw>
          </a:effectLst>
          <a:scene3d>
            <a:camera prst="isometricLeftDown"/>
            <a:lightRig rig="threePt" dir="t"/>
          </a:scene3d>
          <a:sp3d prstMaterial="plastic">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80" name="Straight Connector 179"/>
          <p:cNvCxnSpPr/>
          <p:nvPr/>
        </p:nvCxnSpPr>
        <p:spPr>
          <a:xfrm flipH="1" flipV="1">
            <a:off x="16102058" y="28319136"/>
            <a:ext cx="3436" cy="560664"/>
          </a:xfrm>
          <a:prstGeom prst="line">
            <a:avLst/>
          </a:prstGeom>
          <a:ln w="28575" cap="rnd">
            <a:solidFill>
              <a:srgbClr val="2C05D1"/>
            </a:solidFill>
          </a:ln>
          <a:effectLst>
            <a:glow rad="101600">
              <a:srgbClr val="2C05D1">
                <a:alpha val="60000"/>
              </a:srgbClr>
            </a:glow>
          </a:effectLst>
        </p:spPr>
        <p:style>
          <a:lnRef idx="1">
            <a:schemeClr val="accent1"/>
          </a:lnRef>
          <a:fillRef idx="0">
            <a:schemeClr val="accent1"/>
          </a:fillRef>
          <a:effectRef idx="0">
            <a:schemeClr val="accent1"/>
          </a:effectRef>
          <a:fontRef idx="minor">
            <a:schemeClr val="tx1"/>
          </a:fontRef>
        </p:style>
      </p:cxnSp>
      <p:sp>
        <p:nvSpPr>
          <p:cNvPr id="454" name="TextBox 89"/>
          <p:cNvSpPr txBox="1"/>
          <p:nvPr/>
        </p:nvSpPr>
        <p:spPr>
          <a:xfrm>
            <a:off x="19556427" y="21584960"/>
            <a:ext cx="441631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smtClean="0">
                <a:solidFill>
                  <a:srgbClr val="2C05D1"/>
                </a:solidFill>
                <a:latin typeface="Franklin Gothic Demi" pitchFamily="34" charset="0"/>
              </a:rPr>
              <a:t>780nm</a:t>
            </a:r>
            <a:r>
              <a:rPr lang="en-US" sz="3600" dirty="0" smtClean="0">
                <a:solidFill>
                  <a:schemeClr val="bg1"/>
                </a:solidFill>
                <a:latin typeface="Franklin Gothic Demi" pitchFamily="34" charset="0"/>
              </a:rPr>
              <a:t> ECDL</a:t>
            </a:r>
          </a:p>
          <a:p>
            <a:pPr algn="ctr"/>
            <a:r>
              <a:rPr lang="en-US" sz="3600" dirty="0" smtClean="0">
                <a:solidFill>
                  <a:schemeClr val="bg1"/>
                </a:solidFill>
                <a:latin typeface="Franklin Gothic Demi" pitchFamily="34" charset="0"/>
              </a:rPr>
              <a:t> –</a:t>
            </a:r>
            <a:r>
              <a:rPr lang="en-US" sz="3600" dirty="0" smtClean="0">
                <a:solidFill>
                  <a:srgbClr val="2C05D1"/>
                </a:solidFill>
                <a:latin typeface="Franklin Gothic Demi" pitchFamily="34" charset="0"/>
              </a:rPr>
              <a:t> Mixing Beam</a:t>
            </a:r>
            <a:endParaRPr lang="en-US" sz="3600" i="1" dirty="0">
              <a:solidFill>
                <a:srgbClr val="2C05D1"/>
              </a:solidFill>
              <a:latin typeface="Franklin Gothic Demi" pitchFamily="34" charset="0"/>
            </a:endParaRPr>
          </a:p>
        </p:txBody>
      </p:sp>
      <p:sp>
        <p:nvSpPr>
          <p:cNvPr id="517" name="TextBox 37"/>
          <p:cNvSpPr txBox="1"/>
          <p:nvPr/>
        </p:nvSpPr>
        <p:spPr>
          <a:xfrm>
            <a:off x="15481126" y="21280160"/>
            <a:ext cx="441631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smtClean="0">
                <a:solidFill>
                  <a:srgbClr val="FF0000"/>
                </a:solidFill>
                <a:latin typeface="Franklin Gothic Demi" pitchFamily="34" charset="0"/>
              </a:rPr>
              <a:t>1064nm</a:t>
            </a:r>
            <a:r>
              <a:rPr lang="en-US" sz="3600" kern="0" dirty="0" smtClean="0">
                <a:solidFill>
                  <a:sysClr val="windowText" lastClr="000000"/>
                </a:solidFill>
                <a:latin typeface="Franklin Gothic Demi" pitchFamily="34" charset="0"/>
              </a:rPr>
              <a:t> ECDL</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 – </a:t>
            </a:r>
            <a:r>
              <a:rPr lang="en-US" sz="3600" i="1" kern="0" dirty="0" smtClean="0">
                <a:solidFill>
                  <a:srgbClr val="FF0000"/>
                </a:solidFill>
                <a:latin typeface="Franklin Gothic Demi" pitchFamily="34" charset="0"/>
              </a:rPr>
              <a:t>Raman Pump</a:t>
            </a:r>
            <a:endParaRPr lang="en-US" sz="3600" i="1" kern="0" dirty="0">
              <a:solidFill>
                <a:srgbClr val="FF0000"/>
              </a:solidFill>
              <a:latin typeface="Franklin Gothic Demi" pitchFamily="34" charset="0"/>
            </a:endParaRPr>
          </a:p>
        </p:txBody>
      </p:sp>
      <p:sp>
        <p:nvSpPr>
          <p:cNvPr id="468" name="Isosceles Triangle 467"/>
          <p:cNvSpPr/>
          <p:nvPr/>
        </p:nvSpPr>
        <p:spPr>
          <a:xfrm rot="14787185">
            <a:off x="15544051" y="27961606"/>
            <a:ext cx="1405174" cy="1260361"/>
          </a:xfrm>
          <a:prstGeom prst="triangle">
            <a:avLst/>
          </a:prstGeom>
          <a:solidFill>
            <a:schemeClr val="bg1">
              <a:alpha val="12000"/>
            </a:schemeClr>
          </a:solidFill>
          <a:ln w="101600">
            <a:solidFill>
              <a:schemeClr val="bg1"/>
            </a:solidFill>
          </a:ln>
          <a:effectLst>
            <a:outerShdw blurRad="50800" dist="38100" dir="2700000" algn="tl" rotWithShape="0">
              <a:prstClr val="black">
                <a:alpha val="40000"/>
              </a:prstClr>
            </a:outerShdw>
          </a:effectLst>
          <a:scene3d>
            <a:camera prst="orthographicFront">
              <a:rot lat="600000" lon="20400000" rev="21302078"/>
            </a:camera>
            <a:lightRig rig="threePt" dir="t"/>
          </a:scene3d>
          <a:sp3d prstMaterial="clear">
            <a:bevelT prst="angle"/>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7" name="Rectangle 446"/>
          <p:cNvSpPr/>
          <p:nvPr/>
        </p:nvSpPr>
        <p:spPr>
          <a:xfrm flipH="1">
            <a:off x="21383420" y="25417364"/>
            <a:ext cx="778854" cy="1720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8" name="Cube 447"/>
          <p:cNvSpPr/>
          <p:nvPr/>
        </p:nvSpPr>
        <p:spPr>
          <a:xfrm rot="9983120">
            <a:off x="21190400" y="23557434"/>
            <a:ext cx="670675" cy="354236"/>
          </a:xfrm>
          <a:prstGeom prst="cube">
            <a:avLst>
              <a:gd name="adj" fmla="val 70977"/>
            </a:avLst>
          </a:prstGeom>
          <a:gradFill>
            <a:gsLst>
              <a:gs pos="0">
                <a:srgbClr val="FFFFFF"/>
              </a:gs>
              <a:gs pos="7001">
                <a:srgbClr val="E6E6E6"/>
              </a:gs>
              <a:gs pos="32001">
                <a:srgbClr val="7D8496"/>
              </a:gs>
              <a:gs pos="47000">
                <a:srgbClr val="E6E6E6"/>
              </a:gs>
              <a:gs pos="85001">
                <a:srgbClr val="7D8496"/>
              </a:gs>
              <a:gs pos="100000">
                <a:srgbClr val="E6E6E6"/>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9" name="Oval 448"/>
          <p:cNvSpPr/>
          <p:nvPr/>
        </p:nvSpPr>
        <p:spPr>
          <a:xfrm>
            <a:off x="26016671" y="23208369"/>
            <a:ext cx="1142161" cy="1109483"/>
          </a:xfrm>
          <a:prstGeom prst="ellipse">
            <a:avLst/>
          </a:prstGeom>
          <a:solidFill>
            <a:schemeClr val="tx1"/>
          </a:solidFill>
          <a:ln>
            <a:solidFill>
              <a:schemeClr val="bg1"/>
            </a:solidFill>
          </a:ln>
          <a:effectLst>
            <a:outerShdw blurRad="50800" dist="38100" dir="2700000" algn="tl" rotWithShape="0">
              <a:prstClr val="black">
                <a:alpha val="40000"/>
              </a:prstClr>
            </a:outerShdw>
          </a:effectLst>
          <a:scene3d>
            <a:camera prst="isometricLeftDown"/>
            <a:lightRig rig="threePt" dir="t"/>
          </a:scene3d>
          <a:sp3d prstMaterial="plastic">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1" name="Straight Connector 450"/>
          <p:cNvCxnSpPr/>
          <p:nvPr/>
        </p:nvCxnSpPr>
        <p:spPr>
          <a:xfrm>
            <a:off x="25152664" y="23789396"/>
            <a:ext cx="1369301" cy="0"/>
          </a:xfrm>
          <a:prstGeom prst="line">
            <a:avLst/>
          </a:prstGeom>
          <a:ln w="88900" cap="rnd">
            <a:solidFill>
              <a:srgbClr val="2C05D1"/>
            </a:solidFill>
          </a:ln>
          <a:effectLst>
            <a:glow rad="228600">
              <a:srgbClr val="2C05D1">
                <a:alpha val="40000"/>
              </a:srgbClr>
            </a:glow>
          </a:effectLst>
        </p:spPr>
        <p:style>
          <a:lnRef idx="1">
            <a:schemeClr val="accent1"/>
          </a:lnRef>
          <a:fillRef idx="0">
            <a:schemeClr val="accent1"/>
          </a:fillRef>
          <a:effectRef idx="0">
            <a:schemeClr val="accent1"/>
          </a:effectRef>
          <a:fontRef idx="minor">
            <a:schemeClr val="tx1"/>
          </a:fontRef>
        </p:style>
      </p:cxnSp>
      <p:cxnSp>
        <p:nvCxnSpPr>
          <p:cNvPr id="452" name="Straight Connector 451"/>
          <p:cNvCxnSpPr>
            <a:cxnSpLocks noChangeAspect="1"/>
          </p:cNvCxnSpPr>
          <p:nvPr/>
        </p:nvCxnSpPr>
        <p:spPr>
          <a:xfrm rot="5400000" flipH="1" flipV="1">
            <a:off x="21371502" y="23893148"/>
            <a:ext cx="264558" cy="111937"/>
          </a:xfrm>
          <a:prstGeom prst="line">
            <a:avLst/>
          </a:prstGeom>
          <a:ln w="53975" cap="rnd">
            <a:solidFill>
              <a:srgbClr val="2C05D1"/>
            </a:solidFill>
          </a:ln>
          <a:effectLst>
            <a:glow rad="1397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453" name="Can 452"/>
          <p:cNvSpPr/>
          <p:nvPr/>
        </p:nvSpPr>
        <p:spPr>
          <a:xfrm rot="12293048">
            <a:off x="21099525" y="24084871"/>
            <a:ext cx="545814" cy="236420"/>
          </a:xfrm>
          <a:prstGeom prst="can">
            <a:avLst/>
          </a:prstGeom>
          <a:solidFill>
            <a:srgbClr val="2C05D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7" name="TextBox 99"/>
          <p:cNvSpPr txBox="1"/>
          <p:nvPr/>
        </p:nvSpPr>
        <p:spPr>
          <a:xfrm>
            <a:off x="16350012" y="30632400"/>
            <a:ext cx="32819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0" dirty="0" smtClean="0">
                <a:solidFill>
                  <a:sysClr val="windowText" lastClr="000000"/>
                </a:solidFill>
                <a:latin typeface="Franklin Gothic Demi" pitchFamily="34" charset="0"/>
              </a:rPr>
              <a:t>To</a:t>
            </a:r>
          </a:p>
          <a:p>
            <a:pPr algn="ctr"/>
            <a:r>
              <a:rPr lang="en-US" sz="3600" kern="0" dirty="0" smtClean="0">
                <a:solidFill>
                  <a:sysClr val="windowText" lastClr="000000"/>
                </a:solidFill>
                <a:latin typeface="Franklin Gothic Demi" pitchFamily="34" charset="0"/>
              </a:rPr>
              <a:t>Detector</a:t>
            </a:r>
            <a:endParaRPr lang="en-US" sz="3600" kern="0" dirty="0">
              <a:solidFill>
                <a:sysClr val="windowText" lastClr="000000"/>
              </a:solidFill>
              <a:latin typeface="Franklin Gothic Demi" pitchFamily="34" charset="0"/>
            </a:endParaRPr>
          </a:p>
        </p:txBody>
      </p:sp>
      <p:cxnSp>
        <p:nvCxnSpPr>
          <p:cNvPr id="467" name="Straight Connector 466"/>
          <p:cNvCxnSpPr/>
          <p:nvPr/>
        </p:nvCxnSpPr>
        <p:spPr>
          <a:xfrm>
            <a:off x="16187000" y="28803600"/>
            <a:ext cx="896566" cy="1524000"/>
          </a:xfrm>
          <a:prstGeom prst="line">
            <a:avLst/>
          </a:prstGeom>
          <a:ln w="3175" cap="rnd">
            <a:solidFill>
              <a:srgbClr val="08CE4A"/>
            </a:solidFill>
            <a:headEnd w="sm" len="sm"/>
          </a:ln>
          <a:effectLst>
            <a:glow rad="101600">
              <a:srgbClr val="08CE4A">
                <a:alpha val="60000"/>
              </a:srgbClr>
            </a:glow>
          </a:effectLst>
        </p:spPr>
        <p:style>
          <a:lnRef idx="1">
            <a:schemeClr val="accent1"/>
          </a:lnRef>
          <a:fillRef idx="0">
            <a:schemeClr val="accent1"/>
          </a:fillRef>
          <a:effectRef idx="0">
            <a:schemeClr val="accent1"/>
          </a:effectRef>
          <a:fontRef idx="minor">
            <a:schemeClr val="tx1"/>
          </a:fontRef>
        </p:style>
      </p:cxnSp>
      <p:sp>
        <p:nvSpPr>
          <p:cNvPr id="470" name="Block Arc 469"/>
          <p:cNvSpPr/>
          <p:nvPr/>
        </p:nvSpPr>
        <p:spPr>
          <a:xfrm rot="10800000" flipH="1">
            <a:off x="18306157" y="25643869"/>
            <a:ext cx="3260240" cy="797530"/>
          </a:xfrm>
          <a:prstGeom prst="blockArc">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71" name="Isosceles Triangle 470"/>
          <p:cNvSpPr/>
          <p:nvPr/>
        </p:nvSpPr>
        <p:spPr>
          <a:xfrm rot="16200000">
            <a:off x="19639220" y="25445653"/>
            <a:ext cx="1036108" cy="2326986"/>
          </a:xfrm>
          <a:prstGeom prst="triangle">
            <a:avLst>
              <a:gd name="adj" fmla="val 50000"/>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2" name="Cube 471"/>
          <p:cNvSpPr/>
          <p:nvPr/>
        </p:nvSpPr>
        <p:spPr>
          <a:xfrm rot="11616880" flipH="1">
            <a:off x="17847378" y="23217281"/>
            <a:ext cx="653347" cy="353372"/>
          </a:xfrm>
          <a:prstGeom prst="cube">
            <a:avLst>
              <a:gd name="adj" fmla="val 70977"/>
            </a:avLst>
          </a:prstGeom>
          <a:gradFill>
            <a:gsLst>
              <a:gs pos="0">
                <a:srgbClr val="FFFFFF"/>
              </a:gs>
              <a:gs pos="7001">
                <a:srgbClr val="E6E6E6"/>
              </a:gs>
              <a:gs pos="32001">
                <a:srgbClr val="7D8496"/>
              </a:gs>
              <a:gs pos="47000">
                <a:srgbClr val="E6E6E6"/>
              </a:gs>
              <a:gs pos="85001">
                <a:srgbClr val="7D8496"/>
              </a:gs>
              <a:gs pos="100000">
                <a:srgbClr val="E6E6E6"/>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3" name="Straight Connector 472"/>
          <p:cNvCxnSpPr/>
          <p:nvPr/>
        </p:nvCxnSpPr>
        <p:spPr>
          <a:xfrm flipH="1" flipV="1">
            <a:off x="17001116" y="23434208"/>
            <a:ext cx="1127996" cy="0"/>
          </a:xfrm>
          <a:prstGeom prst="line">
            <a:avLst/>
          </a:prstGeom>
          <a:ln w="53975" cap="rnd">
            <a:solidFill>
              <a:srgbClr val="FF000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74" name="Cube 473"/>
          <p:cNvSpPr/>
          <p:nvPr/>
        </p:nvSpPr>
        <p:spPr>
          <a:xfrm flipH="1">
            <a:off x="16013642" y="22647714"/>
            <a:ext cx="3671745" cy="1660167"/>
          </a:xfrm>
          <a:prstGeom prst="cube">
            <a:avLst>
              <a:gd name="adj" fmla="val 25000"/>
            </a:avLst>
          </a:prstGeom>
          <a:noFill/>
          <a:ln w="25400" cap="rnd">
            <a:solidFill>
              <a:schemeClr val="bg1"/>
            </a:solidFill>
          </a:ln>
          <a:effectLst>
            <a:outerShdw blurRad="50800" dist="38100" dir="2700000" algn="tl" rotWithShape="0">
              <a:prstClr val="black">
                <a:alpha val="40000"/>
              </a:prstClr>
            </a:outerShdw>
          </a:effectLst>
          <a:scene3d>
            <a:camera prst="orthographicFront">
              <a:rot lat="0" lon="3600000" rev="0"/>
            </a:camera>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5" name="Oval 474"/>
          <p:cNvSpPr/>
          <p:nvPr/>
        </p:nvSpPr>
        <p:spPr>
          <a:xfrm rot="14420728" flipV="1">
            <a:off x="9519265" y="22907060"/>
            <a:ext cx="1194665" cy="1030796"/>
          </a:xfrm>
          <a:prstGeom prst="ellipse">
            <a:avLst/>
          </a:prstGeom>
          <a:solidFill>
            <a:schemeClr val="tx1"/>
          </a:solidFill>
          <a:ln>
            <a:solidFill>
              <a:schemeClr val="bg1"/>
            </a:solidFill>
          </a:ln>
          <a:effectLst>
            <a:outerShdw blurRad="50800" dist="38100" dir="2700000" algn="tl" rotWithShape="0">
              <a:prstClr val="black">
                <a:alpha val="40000"/>
              </a:prstClr>
            </a:outerShdw>
          </a:effectLst>
          <a:scene3d>
            <a:camera prst="isometricLeftDown"/>
            <a:lightRig rig="threePt" dir="t"/>
          </a:scene3d>
          <a:sp3d prstMaterial="plastic">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6" name="Rectangle 475"/>
          <p:cNvSpPr/>
          <p:nvPr/>
        </p:nvSpPr>
        <p:spPr>
          <a:xfrm flipH="1">
            <a:off x="18092953" y="25977303"/>
            <a:ext cx="390602" cy="142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7" name="Block Arc 476"/>
          <p:cNvSpPr/>
          <p:nvPr/>
        </p:nvSpPr>
        <p:spPr>
          <a:xfrm rot="10800000" flipH="1">
            <a:off x="18352528" y="25667948"/>
            <a:ext cx="3401605" cy="1165620"/>
          </a:xfrm>
          <a:prstGeom prst="blockArc">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78" name="Block Arc 477"/>
          <p:cNvSpPr/>
          <p:nvPr/>
        </p:nvSpPr>
        <p:spPr>
          <a:xfrm flipH="1">
            <a:off x="18198726" y="26754382"/>
            <a:ext cx="3401605" cy="1165622"/>
          </a:xfrm>
          <a:prstGeom prst="blockArc">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79" name="Isosceles Triangle 478"/>
          <p:cNvSpPr/>
          <p:nvPr/>
        </p:nvSpPr>
        <p:spPr>
          <a:xfrm rot="5400000" flipH="1">
            <a:off x="18892590" y="25445653"/>
            <a:ext cx="1036108" cy="2326986"/>
          </a:xfrm>
          <a:prstGeom prst="triangle">
            <a:avLst>
              <a:gd name="adj" fmla="val 50000"/>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6609CD"/>
              </a:solidFill>
            </a:endParaRPr>
          </a:p>
        </p:txBody>
      </p:sp>
      <p:sp>
        <p:nvSpPr>
          <p:cNvPr id="483" name="Rectangle 482"/>
          <p:cNvSpPr/>
          <p:nvPr/>
        </p:nvSpPr>
        <p:spPr>
          <a:xfrm flipH="1">
            <a:off x="21315401" y="26260644"/>
            <a:ext cx="268540" cy="974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4" name="Rectangle 483"/>
          <p:cNvSpPr/>
          <p:nvPr/>
        </p:nvSpPr>
        <p:spPr>
          <a:xfrm flipH="1">
            <a:off x="17938321" y="26860329"/>
            <a:ext cx="577357" cy="974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6" name="Rectangle 485"/>
          <p:cNvSpPr/>
          <p:nvPr/>
        </p:nvSpPr>
        <p:spPr>
          <a:xfrm flipH="1">
            <a:off x="21401247" y="25750902"/>
            <a:ext cx="729319" cy="974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7" name="Rectangle 486"/>
          <p:cNvSpPr/>
          <p:nvPr/>
        </p:nvSpPr>
        <p:spPr>
          <a:xfrm flipH="1">
            <a:off x="21432957" y="26945165"/>
            <a:ext cx="484614" cy="974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8" name="Rectangle 487"/>
          <p:cNvSpPr/>
          <p:nvPr/>
        </p:nvSpPr>
        <p:spPr>
          <a:xfrm flipH="1">
            <a:off x="18068586" y="26250451"/>
            <a:ext cx="390602" cy="885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90" name="Straight Connector 489"/>
          <p:cNvCxnSpPr>
            <a:stCxn id="523" idx="0"/>
            <a:endCxn id="532" idx="2"/>
          </p:cNvCxnSpPr>
          <p:nvPr/>
        </p:nvCxnSpPr>
        <p:spPr>
          <a:xfrm flipV="1">
            <a:off x="13425168" y="26729399"/>
            <a:ext cx="335476" cy="1155180"/>
          </a:xfrm>
          <a:prstGeom prst="line">
            <a:avLst/>
          </a:prstGeom>
          <a:ln w="38100" cap="rnd">
            <a:solidFill>
              <a:srgbClr val="FF000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91" name="Rectangle 490"/>
          <p:cNvSpPr/>
          <p:nvPr/>
        </p:nvSpPr>
        <p:spPr>
          <a:xfrm flipH="1">
            <a:off x="17949426" y="25663417"/>
            <a:ext cx="390602" cy="974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93" name="Rectangle 492"/>
          <p:cNvSpPr/>
          <p:nvPr/>
        </p:nvSpPr>
        <p:spPr>
          <a:xfrm flipH="1">
            <a:off x="18423813" y="25633802"/>
            <a:ext cx="3013852" cy="19866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94" name="Straight Connector 493"/>
          <p:cNvCxnSpPr/>
          <p:nvPr/>
        </p:nvCxnSpPr>
        <p:spPr>
          <a:xfrm>
            <a:off x="10154302" y="23449936"/>
            <a:ext cx="1371752" cy="3092269"/>
          </a:xfrm>
          <a:prstGeom prst="line">
            <a:avLst/>
          </a:prstGeom>
          <a:ln w="136525" cap="rnd">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flipH="1" flipV="1">
            <a:off x="10180482" y="23445544"/>
            <a:ext cx="1938128" cy="830"/>
          </a:xfrm>
          <a:prstGeom prst="line">
            <a:avLst/>
          </a:prstGeom>
          <a:ln w="136525" cap="rnd">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97" name="Oval 496"/>
          <p:cNvSpPr/>
          <p:nvPr/>
        </p:nvSpPr>
        <p:spPr>
          <a:xfrm rot="5400000" flipH="1">
            <a:off x="11010931" y="26177765"/>
            <a:ext cx="1194665" cy="1030796"/>
          </a:xfrm>
          <a:prstGeom prst="ellipse">
            <a:avLst/>
          </a:prstGeom>
          <a:solidFill>
            <a:schemeClr val="bg1"/>
          </a:solidFill>
          <a:ln>
            <a:solidFill>
              <a:schemeClr val="bg1"/>
            </a:solidFill>
          </a:ln>
          <a:effectLst>
            <a:outerShdw blurRad="50800" dist="38100" dir="2700000" algn="tl" rotWithShape="0">
              <a:prstClr val="black">
                <a:alpha val="40000"/>
              </a:prstClr>
            </a:outerShdw>
          </a:effectLst>
          <a:scene3d>
            <a:camera prst="isometricLeftDown">
              <a:rot lat="2100000" lon="8100000" rev="0"/>
            </a:camera>
            <a:lightRig rig="threePt" dir="t"/>
          </a:scene3d>
          <a:sp3d prstMaterial="plastic">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0" name="Can 499"/>
          <p:cNvSpPr/>
          <p:nvPr/>
        </p:nvSpPr>
        <p:spPr>
          <a:xfrm rot="12422938" flipH="1">
            <a:off x="12951421" y="27800092"/>
            <a:ext cx="852423" cy="348746"/>
          </a:xfrm>
          <a:prstGeom prst="can">
            <a:avLst/>
          </a:prstGeom>
          <a:solidFill>
            <a:schemeClr val="accent3">
              <a:lumMod val="50000"/>
            </a:schemeClr>
          </a:solidFill>
          <a:ln>
            <a:solidFill>
              <a:schemeClr val="bg1"/>
            </a:solidFill>
          </a:ln>
          <a:scene3d>
            <a:camera prst="orthographicFront">
              <a:rot lat="21599994" lon="7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02" name="Straight Connector 501"/>
          <p:cNvCxnSpPr>
            <a:cxnSpLocks noChangeAspect="1"/>
          </p:cNvCxnSpPr>
          <p:nvPr/>
        </p:nvCxnSpPr>
        <p:spPr>
          <a:xfrm rot="16200000" flipV="1">
            <a:off x="18063488" y="23534482"/>
            <a:ext cx="263913" cy="109044"/>
          </a:xfrm>
          <a:prstGeom prst="line">
            <a:avLst/>
          </a:prstGeom>
          <a:ln w="53975" cap="rnd">
            <a:solidFill>
              <a:srgbClr val="FF000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03" name="Can 502"/>
          <p:cNvSpPr/>
          <p:nvPr/>
        </p:nvSpPr>
        <p:spPr>
          <a:xfrm rot="9306952" flipH="1">
            <a:off x="18057538" y="23743431"/>
            <a:ext cx="531709" cy="235844"/>
          </a:xfrm>
          <a:prstGeom prst="can">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09" name="Straight Connector 508"/>
          <p:cNvCxnSpPr/>
          <p:nvPr/>
        </p:nvCxnSpPr>
        <p:spPr>
          <a:xfrm flipH="1" flipV="1">
            <a:off x="15219441" y="23434208"/>
            <a:ext cx="1795585" cy="0"/>
          </a:xfrm>
          <a:prstGeom prst="line">
            <a:avLst/>
          </a:prstGeom>
          <a:ln w="53975" cap="flat">
            <a:solidFill>
              <a:srgbClr val="FF0000"/>
            </a:solidFill>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13" name="Cube 512"/>
          <p:cNvSpPr/>
          <p:nvPr/>
        </p:nvSpPr>
        <p:spPr>
          <a:xfrm flipH="1">
            <a:off x="13788340" y="22869069"/>
            <a:ext cx="3115419" cy="1217455"/>
          </a:xfrm>
          <a:prstGeom prst="cube">
            <a:avLst>
              <a:gd name="adj" fmla="val 25000"/>
            </a:avLst>
          </a:prstGeom>
          <a:solidFill>
            <a:schemeClr val="bg2">
              <a:lumMod val="60000"/>
              <a:lumOff val="40000"/>
            </a:schemeClr>
          </a:solidFill>
          <a:ln w="25400" cap="rnd">
            <a:solidFill>
              <a:schemeClr val="bg1"/>
            </a:solidFill>
          </a:ln>
          <a:effectLst>
            <a:outerShdw blurRad="50800" dist="38100" dir="2700000" algn="tl" rotWithShape="0">
              <a:prstClr val="black">
                <a:alpha val="40000"/>
              </a:prstClr>
            </a:outerShdw>
          </a:effectLst>
          <a:scene3d>
            <a:camera prst="orthographicFront">
              <a:rot lat="0" lon="3600000" rev="0"/>
            </a:camera>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14" name="Straight Connector 513"/>
          <p:cNvCxnSpPr/>
          <p:nvPr/>
        </p:nvCxnSpPr>
        <p:spPr>
          <a:xfrm flipH="1">
            <a:off x="13699428" y="23434208"/>
            <a:ext cx="867769" cy="0"/>
          </a:xfrm>
          <a:prstGeom prst="line">
            <a:avLst/>
          </a:prstGeom>
          <a:ln w="53975" cap="rnd">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15" name="Isosceles Triangle 514"/>
          <p:cNvSpPr/>
          <p:nvPr/>
        </p:nvSpPr>
        <p:spPr>
          <a:xfrm rot="5088102" flipH="1" flipV="1">
            <a:off x="11413323" y="21867467"/>
            <a:ext cx="2509506" cy="2289113"/>
          </a:xfrm>
          <a:prstGeom prst="triangle">
            <a:avLst/>
          </a:prstGeom>
          <a:solidFill>
            <a:srgbClr val="FFC000"/>
          </a:solidFill>
          <a:ln w="6350">
            <a:solidFill>
              <a:schemeClr val="bg1"/>
            </a:solidFill>
          </a:ln>
          <a:effectLst>
            <a:outerShdw blurRad="50800" dist="38100" dir="2700000" algn="tl" rotWithShape="0">
              <a:prstClr val="black">
                <a:alpha val="40000"/>
              </a:prstClr>
            </a:outerShdw>
          </a:effectLst>
          <a:scene3d>
            <a:camera prst="orthographicFront">
              <a:rot lat="120000" lon="4200000" rev="0"/>
            </a:camera>
            <a:lightRig rig="threePt" dir="t"/>
          </a:scene3d>
          <a:sp3d>
            <a:bevelT w="101600" h="463550" prst="convex"/>
            <a:bevelB w="0" h="260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18" name="TextBox 40"/>
          <p:cNvSpPr txBox="1"/>
          <p:nvPr/>
        </p:nvSpPr>
        <p:spPr>
          <a:xfrm>
            <a:off x="16673550" y="25337869"/>
            <a:ext cx="182329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MML</a:t>
            </a:r>
            <a:endParaRPr lang="en-US" sz="3600" kern="0" dirty="0">
              <a:solidFill>
                <a:sysClr val="windowText" lastClr="000000"/>
              </a:solidFill>
              <a:latin typeface="Franklin Gothic Demi" pitchFamily="34" charset="0"/>
            </a:endParaRPr>
          </a:p>
        </p:txBody>
      </p:sp>
      <p:sp>
        <p:nvSpPr>
          <p:cNvPr id="519" name="TextBox 41"/>
          <p:cNvSpPr txBox="1"/>
          <p:nvPr/>
        </p:nvSpPr>
        <p:spPr>
          <a:xfrm>
            <a:off x="17239372" y="24917400"/>
            <a:ext cx="528756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pPr>
            <a:r>
              <a:rPr lang="en-US" sz="3600" kern="0" dirty="0" smtClean="0">
                <a:solidFill>
                  <a:sysClr val="windowText" lastClr="000000"/>
                </a:solidFill>
                <a:latin typeface="Franklin Gothic Demi" pitchFamily="34" charset="0"/>
              </a:rPr>
              <a:t>D</a:t>
            </a:r>
            <a:r>
              <a:rPr lang="en-US" sz="3600" kern="0" baseline="-25000" dirty="0" smtClean="0">
                <a:solidFill>
                  <a:sysClr val="windowText" lastClr="000000"/>
                </a:solidFill>
                <a:latin typeface="Franklin Gothic Demi" pitchFamily="34" charset="0"/>
              </a:rPr>
              <a:t>2</a:t>
            </a:r>
            <a:r>
              <a:rPr lang="en-US" sz="3600" kern="0" dirty="0" smtClean="0">
                <a:solidFill>
                  <a:sysClr val="windowText" lastClr="000000"/>
                </a:solidFill>
                <a:latin typeface="Franklin Gothic Demi" pitchFamily="34" charset="0"/>
              </a:rPr>
              <a:t>-Filled HFC</a:t>
            </a:r>
          </a:p>
        </p:txBody>
      </p:sp>
      <p:sp>
        <p:nvSpPr>
          <p:cNvPr id="520" name="TextBox 42"/>
          <p:cNvSpPr txBox="1"/>
          <p:nvPr/>
        </p:nvSpPr>
        <p:spPr>
          <a:xfrm>
            <a:off x="12725400" y="25337869"/>
            <a:ext cx="16813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0" dirty="0" smtClean="0">
                <a:solidFill>
                  <a:sysClr val="windowText" lastClr="000000"/>
                </a:solidFill>
                <a:latin typeface="Franklin Gothic Demi" pitchFamily="34" charset="0"/>
              </a:rPr>
              <a:t>GS</a:t>
            </a:r>
            <a:endParaRPr lang="en-US" sz="3600" kern="0" dirty="0">
              <a:solidFill>
                <a:sysClr val="windowText" lastClr="000000"/>
              </a:solidFill>
              <a:latin typeface="Franklin Gothic Demi" pitchFamily="34" charset="0"/>
            </a:endParaRPr>
          </a:p>
        </p:txBody>
      </p:sp>
      <p:sp>
        <p:nvSpPr>
          <p:cNvPr id="521" name="TextBox 44"/>
          <p:cNvSpPr txBox="1"/>
          <p:nvPr/>
        </p:nvSpPr>
        <p:spPr>
          <a:xfrm>
            <a:off x="11296638" y="28879800"/>
            <a:ext cx="32819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pPr>
            <a:r>
              <a:rPr lang="en-US" sz="3600" kern="0" dirty="0" smtClean="0">
                <a:solidFill>
                  <a:sysClr val="windowText" lastClr="000000"/>
                </a:solidFill>
                <a:latin typeface="Franklin Gothic Demi" pitchFamily="34" charset="0"/>
              </a:rPr>
              <a:t>To Locking Circuit</a:t>
            </a:r>
            <a:endParaRPr lang="en-US" sz="3600" kern="0" dirty="0">
              <a:solidFill>
                <a:sysClr val="windowText" lastClr="000000"/>
              </a:solidFill>
              <a:latin typeface="Franklin Gothic Demi" pitchFamily="34" charset="0"/>
            </a:endParaRPr>
          </a:p>
        </p:txBody>
      </p:sp>
      <p:sp>
        <p:nvSpPr>
          <p:cNvPr id="522" name="TextBox 46"/>
          <p:cNvSpPr txBox="1"/>
          <p:nvPr/>
        </p:nvSpPr>
        <p:spPr>
          <a:xfrm>
            <a:off x="14340041" y="23242492"/>
            <a:ext cx="218795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pPr>
            <a:r>
              <a:rPr lang="en-US" sz="3600" dirty="0" smtClean="0">
                <a:solidFill>
                  <a:schemeClr val="bg1"/>
                </a:solidFill>
                <a:latin typeface="Franklin Gothic Demi" pitchFamily="34" charset="0"/>
              </a:rPr>
              <a:t>EOM</a:t>
            </a:r>
            <a:endParaRPr lang="en-US" sz="3600" dirty="0">
              <a:solidFill>
                <a:schemeClr val="bg1"/>
              </a:solidFill>
              <a:latin typeface="Franklin Gothic Demi" pitchFamily="34" charset="0"/>
            </a:endParaRPr>
          </a:p>
        </p:txBody>
      </p:sp>
      <p:sp>
        <p:nvSpPr>
          <p:cNvPr id="527" name="TextBox 22"/>
          <p:cNvSpPr txBox="1"/>
          <p:nvPr/>
        </p:nvSpPr>
        <p:spPr>
          <a:xfrm>
            <a:off x="11689933" y="21834162"/>
            <a:ext cx="199806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smtClean="0">
                <a:solidFill>
                  <a:schemeClr val="bg1"/>
                </a:solidFill>
                <a:latin typeface="Franklin Gothic Demi" pitchFamily="34" charset="0"/>
              </a:rPr>
              <a:t>Yb FA</a:t>
            </a:r>
            <a:endParaRPr lang="en-US" sz="3600" dirty="0">
              <a:solidFill>
                <a:schemeClr val="bg1"/>
              </a:solidFill>
              <a:latin typeface="Franklin Gothic Demi" pitchFamily="34" charset="0"/>
            </a:endParaRPr>
          </a:p>
        </p:txBody>
      </p:sp>
      <p:cxnSp>
        <p:nvCxnSpPr>
          <p:cNvPr id="528" name="Straight Connector 527"/>
          <p:cNvCxnSpPr/>
          <p:nvPr/>
        </p:nvCxnSpPr>
        <p:spPr>
          <a:xfrm flipH="1">
            <a:off x="21513605" y="26689520"/>
            <a:ext cx="3521061" cy="0"/>
          </a:xfrm>
          <a:prstGeom prst="line">
            <a:avLst/>
          </a:prstGeom>
          <a:ln w="88900" cap="rnd">
            <a:solidFill>
              <a:srgbClr val="2C05D1"/>
            </a:solidFill>
            <a:prstDash val="solid"/>
          </a:ln>
          <a:effectLst>
            <a:glow rad="2286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529" name="TextBox 97"/>
          <p:cNvSpPr txBox="1"/>
          <p:nvPr/>
        </p:nvSpPr>
        <p:spPr>
          <a:xfrm>
            <a:off x="21432957" y="25337869"/>
            <a:ext cx="182329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MML</a:t>
            </a:r>
            <a:endParaRPr lang="en-US" sz="3600" kern="0" dirty="0">
              <a:solidFill>
                <a:sysClr val="windowText" lastClr="000000"/>
              </a:solidFill>
              <a:latin typeface="Franklin Gothic Demi" pitchFamily="34" charset="0"/>
            </a:endParaRPr>
          </a:p>
        </p:txBody>
      </p:sp>
      <p:sp>
        <p:nvSpPr>
          <p:cNvPr id="531" name="Oval 530"/>
          <p:cNvSpPr/>
          <p:nvPr/>
        </p:nvSpPr>
        <p:spPr>
          <a:xfrm>
            <a:off x="22031513" y="26015228"/>
            <a:ext cx="223794" cy="1362643"/>
          </a:xfrm>
          <a:prstGeom prst="ellipse">
            <a:avLst/>
          </a:prstGeom>
          <a:solidFill>
            <a:schemeClr val="tx1">
              <a:alpha val="30000"/>
            </a:schemeClr>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5" name="Cube 534"/>
          <p:cNvSpPr/>
          <p:nvPr/>
        </p:nvSpPr>
        <p:spPr>
          <a:xfrm flipH="1">
            <a:off x="22793148" y="23138771"/>
            <a:ext cx="3198053" cy="1220434"/>
          </a:xfrm>
          <a:prstGeom prst="cube">
            <a:avLst>
              <a:gd name="adj" fmla="val 25000"/>
            </a:avLst>
          </a:prstGeom>
          <a:solidFill>
            <a:srgbClr val="00B050"/>
          </a:solidFill>
          <a:ln w="25400" cap="rnd">
            <a:solidFill>
              <a:schemeClr val="bg1"/>
            </a:solidFill>
          </a:ln>
          <a:effectLst>
            <a:outerShdw blurRad="50800" dist="38100" dir="2700000" algn="tl" rotWithShape="0">
              <a:prstClr val="black">
                <a:alpha val="40000"/>
              </a:prstClr>
            </a:outerShdw>
          </a:effectLst>
          <a:scene3d>
            <a:camera prst="orthographicFront">
              <a:rot lat="0" lon="3600000" rev="0"/>
            </a:camera>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536" name="Straight Connector 535"/>
          <p:cNvCxnSpPr/>
          <p:nvPr/>
        </p:nvCxnSpPr>
        <p:spPr>
          <a:xfrm>
            <a:off x="21571869" y="23789396"/>
            <a:ext cx="2049045" cy="0"/>
          </a:xfrm>
          <a:prstGeom prst="line">
            <a:avLst/>
          </a:prstGeom>
          <a:ln w="53975" cap="rnd">
            <a:solidFill>
              <a:srgbClr val="2C05D1"/>
            </a:solidFill>
          </a:ln>
          <a:effectLst>
            <a:glow rad="1397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537" name="Cube 536"/>
          <p:cNvSpPr/>
          <p:nvPr/>
        </p:nvSpPr>
        <p:spPr>
          <a:xfrm flipH="1">
            <a:off x="19791988" y="22986473"/>
            <a:ext cx="3769133" cy="1664227"/>
          </a:xfrm>
          <a:prstGeom prst="cube">
            <a:avLst>
              <a:gd name="adj" fmla="val 25000"/>
            </a:avLst>
          </a:prstGeom>
          <a:noFill/>
          <a:ln w="25400" cap="rnd">
            <a:solidFill>
              <a:schemeClr val="bg1"/>
            </a:solidFill>
          </a:ln>
          <a:effectLst>
            <a:outerShdw blurRad="50800" dist="38100" dir="2700000" algn="tl" rotWithShape="0">
              <a:prstClr val="black">
                <a:alpha val="40000"/>
              </a:prstClr>
            </a:outerShdw>
          </a:effectLst>
          <a:scene3d>
            <a:camera prst="orthographicFront">
              <a:rot lat="0" lon="3600000" rev="0"/>
            </a:camera>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38" name="TextBox 104"/>
          <p:cNvSpPr txBox="1"/>
          <p:nvPr/>
        </p:nvSpPr>
        <p:spPr>
          <a:xfrm>
            <a:off x="23381601" y="23510562"/>
            <a:ext cx="218795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pPr>
            <a:r>
              <a:rPr lang="en-US" sz="3600" dirty="0" smtClean="0">
                <a:solidFill>
                  <a:schemeClr val="bg1"/>
                </a:solidFill>
                <a:latin typeface="Franklin Gothic Demi" pitchFamily="34" charset="0"/>
              </a:rPr>
              <a:t>TA</a:t>
            </a:r>
            <a:endParaRPr lang="en-US" sz="3600" dirty="0">
              <a:solidFill>
                <a:schemeClr val="bg1"/>
              </a:solidFill>
              <a:latin typeface="Franklin Gothic Demi" pitchFamily="34" charset="0"/>
            </a:endParaRPr>
          </a:p>
        </p:txBody>
      </p:sp>
      <p:sp>
        <p:nvSpPr>
          <p:cNvPr id="539" name="TextBox 120"/>
          <p:cNvSpPr txBox="1"/>
          <p:nvPr/>
        </p:nvSpPr>
        <p:spPr>
          <a:xfrm>
            <a:off x="17002060" y="27813000"/>
            <a:ext cx="182329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0" dirty="0" smtClean="0">
                <a:solidFill>
                  <a:sysClr val="windowText" lastClr="000000"/>
                </a:solidFill>
                <a:latin typeface="Franklin Gothic Demi" pitchFamily="34" charset="0"/>
              </a:rPr>
              <a:t>Prism</a:t>
            </a:r>
            <a:endParaRPr lang="en-US" sz="3600" kern="0" dirty="0">
              <a:solidFill>
                <a:sysClr val="windowText" lastClr="000000"/>
              </a:solidFill>
              <a:latin typeface="Franklin Gothic Demi" pitchFamily="34" charset="0"/>
            </a:endParaRPr>
          </a:p>
        </p:txBody>
      </p:sp>
      <p:cxnSp>
        <p:nvCxnSpPr>
          <p:cNvPr id="450" name="Straight Connector 449"/>
          <p:cNvCxnSpPr/>
          <p:nvPr/>
        </p:nvCxnSpPr>
        <p:spPr>
          <a:xfrm flipH="1">
            <a:off x="24969560" y="23794765"/>
            <a:ext cx="1565964" cy="3054374"/>
          </a:xfrm>
          <a:prstGeom prst="line">
            <a:avLst/>
          </a:prstGeom>
          <a:ln w="88900" cap="rnd">
            <a:solidFill>
              <a:srgbClr val="2C05D1"/>
            </a:solidFill>
          </a:ln>
          <a:effectLst>
            <a:glow rad="2286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533" name="Oval 532"/>
          <p:cNvSpPr/>
          <p:nvPr/>
        </p:nvSpPr>
        <p:spPr>
          <a:xfrm>
            <a:off x="24500615" y="26173260"/>
            <a:ext cx="1142163" cy="1109483"/>
          </a:xfrm>
          <a:prstGeom prst="ellipse">
            <a:avLst/>
          </a:prstGeom>
          <a:solidFill>
            <a:schemeClr val="bg1"/>
          </a:solidFill>
          <a:ln>
            <a:solidFill>
              <a:schemeClr val="bg1"/>
            </a:solidFill>
          </a:ln>
          <a:effectLst>
            <a:outerShdw blurRad="50800" dist="38100" dir="2700000" algn="tl" rotWithShape="0">
              <a:prstClr val="black">
                <a:alpha val="40000"/>
              </a:prstClr>
            </a:outerShdw>
          </a:effectLst>
          <a:scene3d>
            <a:camera prst="isometricLeftDown">
              <a:rot lat="2100000" lon="8100000" rev="0"/>
            </a:camera>
            <a:lightRig rig="threePt" dir="t"/>
          </a:scene3d>
          <a:sp3d prstMaterial="plastic">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32" name="Straight Connector 331"/>
          <p:cNvCxnSpPr/>
          <p:nvPr/>
        </p:nvCxnSpPr>
        <p:spPr>
          <a:xfrm flipH="1">
            <a:off x="18469169" y="26689050"/>
            <a:ext cx="2951890" cy="0"/>
          </a:xfrm>
          <a:prstGeom prst="line">
            <a:avLst/>
          </a:prstGeom>
          <a:ln w="88900" cap="rnd">
            <a:solidFill>
              <a:srgbClr val="2C05D1">
                <a:alpha val="50000"/>
              </a:srgbClr>
            </a:solidFill>
            <a:prstDash val="solid"/>
          </a:ln>
          <a:effectLst>
            <a:glow rad="2286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821" name="Flowchart: Stored Data 820"/>
          <p:cNvSpPr/>
          <p:nvPr/>
        </p:nvSpPr>
        <p:spPr>
          <a:xfrm rot="10800000">
            <a:off x="21282588" y="25727025"/>
            <a:ext cx="365316" cy="1801887"/>
          </a:xfrm>
          <a:prstGeom prst="flowChartOnlineStorage">
            <a:avLst/>
          </a:prstGeom>
          <a:solidFill>
            <a:schemeClr val="tx1"/>
          </a:solidFill>
          <a:ln w="127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3" name="Down Arrow 192"/>
          <p:cNvSpPr/>
          <p:nvPr/>
        </p:nvSpPr>
        <p:spPr>
          <a:xfrm rot="1682162">
            <a:off x="12772254" y="28418036"/>
            <a:ext cx="449693" cy="4630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1" name="Cube 500"/>
          <p:cNvSpPr/>
          <p:nvPr/>
        </p:nvSpPr>
        <p:spPr>
          <a:xfrm rot="12429889" flipH="1">
            <a:off x="12094068" y="27884636"/>
            <a:ext cx="2288608" cy="664410"/>
          </a:xfrm>
          <a:prstGeom prst="cube">
            <a:avLst>
              <a:gd name="adj" fmla="val 25000"/>
            </a:avLst>
          </a:prstGeom>
          <a:solidFill>
            <a:schemeClr val="accent3">
              <a:lumMod val="75000"/>
            </a:schemeClr>
          </a:solidFill>
          <a:ln w="25400" cap="rnd">
            <a:solidFill>
              <a:schemeClr val="bg1"/>
            </a:solidFill>
          </a:ln>
          <a:effectLst>
            <a:outerShdw blurRad="50800" dist="38100" dir="2700000" algn="tl" rotWithShape="0">
              <a:prstClr val="black">
                <a:alpha val="40000"/>
              </a:prstClr>
            </a:outerShdw>
          </a:effectLst>
          <a:scene3d>
            <a:camera prst="orthographicFront">
              <a:rot lat="21545579" lon="7800000" rev="25364"/>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23" name="TextBox 45"/>
          <p:cNvSpPr txBox="1"/>
          <p:nvPr/>
        </p:nvSpPr>
        <p:spPr>
          <a:xfrm rot="1686157">
            <a:off x="12418286" y="27846479"/>
            <a:ext cx="1709307" cy="646331"/>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smtClean="0">
                <a:solidFill>
                  <a:sysClr val="windowText" lastClr="000000"/>
                </a:solidFill>
                <a:latin typeface="Franklin Gothic Demi" pitchFamily="34" charset="0"/>
              </a:rPr>
              <a:t> PD</a:t>
            </a:r>
            <a:endParaRPr lang="en-US" sz="3600" kern="0" dirty="0">
              <a:solidFill>
                <a:sysClr val="windowText" lastClr="000000"/>
              </a:solidFill>
              <a:latin typeface="Franklin Gothic Demi" pitchFamily="34" charset="0"/>
            </a:endParaRPr>
          </a:p>
        </p:txBody>
      </p:sp>
      <p:sp>
        <p:nvSpPr>
          <p:cNvPr id="405" name="TextBox 37"/>
          <p:cNvSpPr txBox="1"/>
          <p:nvPr/>
        </p:nvSpPr>
        <p:spPr>
          <a:xfrm>
            <a:off x="16268506" y="28651200"/>
            <a:ext cx="441631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spcBef>
                <a:spcPts val="0"/>
              </a:spcBef>
              <a:spcAft>
                <a:spcPts val="0"/>
              </a:spcAft>
              <a:defRPr/>
            </a:pPr>
            <a:r>
              <a:rPr lang="en-US" sz="3600" kern="0" dirty="0" smtClean="0">
                <a:solidFill>
                  <a:srgbClr val="00B050"/>
                </a:solidFill>
                <a:latin typeface="Franklin Gothic Demi" pitchFamily="34" charset="0"/>
              </a:rPr>
              <a:t>633nm </a:t>
            </a:r>
          </a:p>
          <a:p>
            <a:pPr lvl="0" algn="ctr" fontAlgn="auto">
              <a:spcBef>
                <a:spcPts val="0"/>
              </a:spcBef>
              <a:spcAft>
                <a:spcPts val="0"/>
              </a:spcAft>
              <a:defRPr/>
            </a:pPr>
            <a:r>
              <a:rPr lang="en-US" sz="3600" dirty="0" smtClean="0">
                <a:solidFill>
                  <a:schemeClr val="bg1"/>
                </a:solidFill>
                <a:latin typeface="Franklin Gothic Demi" pitchFamily="34" charset="0"/>
              </a:rPr>
              <a:t>– </a:t>
            </a:r>
            <a:r>
              <a:rPr lang="en-US" sz="3600" kern="0" dirty="0" smtClean="0">
                <a:solidFill>
                  <a:srgbClr val="00B050"/>
                </a:solidFill>
                <a:latin typeface="Franklin Gothic Demi" pitchFamily="34" charset="0"/>
              </a:rPr>
              <a:t>Sideband </a:t>
            </a:r>
            <a:endParaRPr lang="en-US" sz="3600" i="1" kern="0" dirty="0">
              <a:solidFill>
                <a:srgbClr val="00CC00"/>
              </a:solidFill>
              <a:latin typeface="Franklin Gothic Demi" pitchFamily="34" charset="0"/>
            </a:endParaRPr>
          </a:p>
        </p:txBody>
      </p:sp>
      <p:sp>
        <p:nvSpPr>
          <p:cNvPr id="532" name="Cube 531"/>
          <p:cNvSpPr/>
          <p:nvPr/>
        </p:nvSpPr>
        <p:spPr>
          <a:xfrm rot="21291660">
            <a:off x="13756866" y="26070759"/>
            <a:ext cx="286050" cy="1220434"/>
          </a:xfrm>
          <a:prstGeom prst="cube">
            <a:avLst>
              <a:gd name="adj" fmla="val 25000"/>
            </a:avLst>
          </a:prstGeom>
          <a:solidFill>
            <a:schemeClr val="tx1">
              <a:alpha val="30000"/>
            </a:schemeClr>
          </a:solidFill>
          <a:ln w="25400" cap="rnd">
            <a:solidFill>
              <a:schemeClr val="bg1"/>
            </a:solidFill>
          </a:ln>
          <a:effectLst>
            <a:outerShdw blurRad="50800" dist="38100" dir="2700000" algn="tl" rotWithShape="0">
              <a:prstClr val="black">
                <a:alpha val="40000"/>
              </a:prstClr>
            </a:outerShdw>
          </a:effectLst>
          <a:scene3d>
            <a:camera prst="orthographicFront">
              <a:rot lat="0" lon="3600000" rev="13200000"/>
            </a:camera>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41" name="Straight Connector 440"/>
          <p:cNvCxnSpPr/>
          <p:nvPr/>
        </p:nvCxnSpPr>
        <p:spPr>
          <a:xfrm>
            <a:off x="16105494" y="28270200"/>
            <a:ext cx="81506" cy="533400"/>
          </a:xfrm>
          <a:prstGeom prst="line">
            <a:avLst/>
          </a:prstGeom>
          <a:ln w="3175" cap="rnd">
            <a:solidFill>
              <a:srgbClr val="08CE4A"/>
            </a:solidFill>
            <a:headEnd w="sm" len="sm"/>
          </a:ln>
          <a:effectLst>
            <a:glow rad="101600">
              <a:srgbClr val="08CE4A">
                <a:alpha val="60000"/>
              </a:srgbClr>
            </a:glow>
          </a:effectLst>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flipV="1">
            <a:off x="16105495" y="28879801"/>
            <a:ext cx="244517" cy="1600199"/>
          </a:xfrm>
          <a:prstGeom prst="line">
            <a:avLst/>
          </a:prstGeom>
          <a:ln w="28575" cap="rnd">
            <a:solidFill>
              <a:srgbClr val="2C05D1"/>
            </a:solidFill>
          </a:ln>
          <a:effectLst>
            <a:glow rad="101600">
              <a:srgbClr val="2C05D1">
                <a:alpha val="60000"/>
              </a:srgbClr>
            </a:glow>
          </a:effectLst>
        </p:spPr>
        <p:style>
          <a:lnRef idx="1">
            <a:schemeClr val="accent1"/>
          </a:lnRef>
          <a:fillRef idx="0">
            <a:schemeClr val="accent1"/>
          </a:fillRef>
          <a:effectRef idx="0">
            <a:schemeClr val="accent1"/>
          </a:effectRef>
          <a:fontRef idx="minor">
            <a:schemeClr val="tx1"/>
          </a:fontRef>
        </p:style>
      </p:cxnSp>
      <p:sp>
        <p:nvSpPr>
          <p:cNvPr id="551" name="TextBox 42"/>
          <p:cNvSpPr txBox="1"/>
          <p:nvPr/>
        </p:nvSpPr>
        <p:spPr>
          <a:xfrm>
            <a:off x="15290434" y="25337869"/>
            <a:ext cx="16813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0" dirty="0" smtClean="0">
                <a:solidFill>
                  <a:sysClr val="windowText" lastClr="000000"/>
                </a:solidFill>
                <a:latin typeface="Franklin Gothic Demi" pitchFamily="34" charset="0"/>
              </a:rPr>
              <a:t>DM</a:t>
            </a:r>
            <a:endParaRPr lang="en-US" sz="3600" kern="0" dirty="0">
              <a:solidFill>
                <a:sysClr val="windowText" lastClr="000000"/>
              </a:solidFill>
              <a:latin typeface="Franklin Gothic Demi" pitchFamily="34" charset="0"/>
            </a:endParaRPr>
          </a:p>
        </p:txBody>
      </p:sp>
      <p:sp>
        <p:nvSpPr>
          <p:cNvPr id="552" name="Down Arrow 551"/>
          <p:cNvSpPr/>
          <p:nvPr/>
        </p:nvSpPr>
        <p:spPr>
          <a:xfrm rot="19728787">
            <a:off x="17054403" y="30402995"/>
            <a:ext cx="449693" cy="4630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34" name="Straight Connector 433"/>
          <p:cNvCxnSpPr/>
          <p:nvPr/>
        </p:nvCxnSpPr>
        <p:spPr>
          <a:xfrm flipV="1">
            <a:off x="16187000" y="26670000"/>
            <a:ext cx="2053952" cy="0"/>
          </a:xfrm>
          <a:prstGeom prst="line">
            <a:avLst/>
          </a:prstGeom>
          <a:ln w="133350" cap="rnd">
            <a:solidFill>
              <a:srgbClr val="FF0000">
                <a:alpha val="50000"/>
              </a:srgbClr>
            </a:solidFill>
            <a:prstDash val="soli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H="1">
            <a:off x="16105494" y="26697296"/>
            <a:ext cx="2114602" cy="1732"/>
          </a:xfrm>
          <a:prstGeom prst="line">
            <a:avLst/>
          </a:prstGeom>
          <a:ln w="88900" cap="rnd">
            <a:solidFill>
              <a:srgbClr val="2C05D1">
                <a:alpha val="50000"/>
              </a:srgbClr>
            </a:solidFill>
            <a:prstDash val="solid"/>
          </a:ln>
          <a:effectLst>
            <a:glow rad="228600">
              <a:srgbClr val="2C05D1">
                <a:alpha val="40000"/>
              </a:srgbClr>
            </a:glow>
          </a:effectLst>
        </p:spPr>
        <p:style>
          <a:lnRef idx="1">
            <a:schemeClr val="accent1"/>
          </a:lnRef>
          <a:fillRef idx="0">
            <a:schemeClr val="accent1"/>
          </a:fillRef>
          <a:effectRef idx="0">
            <a:schemeClr val="accent1"/>
          </a:effectRef>
          <a:fontRef idx="minor">
            <a:schemeClr val="tx1"/>
          </a:fontRef>
        </p:style>
      </p:cxnSp>
      <p:sp>
        <p:nvSpPr>
          <p:cNvPr id="507" name="Oval 506"/>
          <p:cNvSpPr/>
          <p:nvPr/>
        </p:nvSpPr>
        <p:spPr>
          <a:xfrm flipH="1">
            <a:off x="17478114" y="26016891"/>
            <a:ext cx="218012" cy="1359316"/>
          </a:xfrm>
          <a:prstGeom prst="ellipse">
            <a:avLst/>
          </a:prstGeom>
          <a:solidFill>
            <a:schemeClr val="tx1">
              <a:alpha val="30000"/>
            </a:schemeClr>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0" name="Flowchart: Stored Data 539"/>
          <p:cNvSpPr/>
          <p:nvPr/>
        </p:nvSpPr>
        <p:spPr>
          <a:xfrm rot="10800000" flipH="1">
            <a:off x="18241153" y="25726206"/>
            <a:ext cx="365316" cy="1801887"/>
          </a:xfrm>
          <a:prstGeom prst="flowChartOnlineStorage">
            <a:avLst/>
          </a:prstGeom>
          <a:solidFill>
            <a:schemeClr val="tx1"/>
          </a:solidFill>
          <a:ln w="127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79" name="Straight Connector 178"/>
          <p:cNvCxnSpPr/>
          <p:nvPr/>
        </p:nvCxnSpPr>
        <p:spPr>
          <a:xfrm flipH="1">
            <a:off x="16078200" y="26659490"/>
            <a:ext cx="0" cy="1610254"/>
          </a:xfrm>
          <a:prstGeom prst="line">
            <a:avLst/>
          </a:prstGeom>
          <a:ln w="0" cap="rnd">
            <a:solidFill>
              <a:srgbClr val="06DC2A"/>
            </a:solidFill>
          </a:ln>
          <a:effectLst>
            <a:glow rad="101600">
              <a:srgbClr val="08CE4A">
                <a:alpha val="60000"/>
              </a:srgbClr>
            </a:glow>
            <a:outerShdw blurRad="50800" dist="50800" dir="5400000" algn="ctr" rotWithShape="0">
              <a:srgbClr val="0000FF"/>
            </a:outerShdw>
          </a:effectLst>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16074011" y="26665249"/>
            <a:ext cx="2167142" cy="0"/>
          </a:xfrm>
          <a:prstGeom prst="line">
            <a:avLst/>
          </a:prstGeom>
          <a:ln w="0" cap="rnd">
            <a:solidFill>
              <a:srgbClr val="06DC2A"/>
            </a:solidFill>
          </a:ln>
          <a:effectLst>
            <a:glow rad="101600">
              <a:srgbClr val="08CE4A">
                <a:alpha val="60000"/>
              </a:srgbClr>
            </a:glow>
            <a:outerShdw blurRad="50800" dist="50800" dir="5400000" algn="ctr" rotWithShape="0">
              <a:srgbClr val="0000FF"/>
            </a:outerShdw>
          </a:effectLst>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flipV="1">
            <a:off x="16078200" y="26684514"/>
            <a:ext cx="0" cy="1554480"/>
          </a:xfrm>
          <a:prstGeom prst="line">
            <a:avLst/>
          </a:prstGeom>
          <a:ln w="28575" cap="rnd">
            <a:solidFill>
              <a:srgbClr val="2C05D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26" name="Picture 2" descr="C:\Users\Lab User\AppData\Local\Microsoft\Windows\Temporary Internet Files\Content.IE5\WXCIISCF\MC900215301[1].wmf"/>
          <p:cNvPicPr>
            <a:picLocks noChangeAspect="1" noChangeArrowheads="1"/>
          </p:cNvPicPr>
          <p:nvPr/>
        </p:nvPicPr>
        <p:blipFill>
          <a:blip r:embed="rId16" cstate="print"/>
          <a:srcRect/>
          <a:stretch>
            <a:fillRect/>
          </a:stretch>
        </p:blipFill>
        <p:spPr bwMode="auto">
          <a:xfrm>
            <a:off x="15163800" y="22707600"/>
            <a:ext cx="318123" cy="365760"/>
          </a:xfrm>
          <a:prstGeom prst="rect">
            <a:avLst/>
          </a:prstGeom>
          <a:noFill/>
        </p:spPr>
      </p:pic>
      <p:sp>
        <p:nvSpPr>
          <p:cNvPr id="338" name="TextBox 337"/>
          <p:cNvSpPr txBox="1"/>
          <p:nvPr/>
        </p:nvSpPr>
        <p:spPr>
          <a:xfrm>
            <a:off x="21945600" y="18072318"/>
            <a:ext cx="9601200" cy="1815882"/>
          </a:xfrm>
          <a:prstGeom prst="rect">
            <a:avLst/>
          </a:prstGeom>
          <a:noFill/>
        </p:spPr>
        <p:txBody>
          <a:bodyPr wrap="square" rtlCol="0">
            <a:spAutoFit/>
          </a:bodyPr>
          <a:lstStyle/>
          <a:p>
            <a:r>
              <a:rPr lang="en-US" sz="2800" dirty="0" smtClean="0">
                <a:solidFill>
                  <a:schemeClr val="bg1"/>
                </a:solidFill>
                <a:latin typeface="Franklin Gothic Demi" charset="0"/>
              </a:rPr>
              <a:t>Previously generated spectrum from molecular modulation of a 1.06 µm Raman pump beam.  The number and relative intensity of components can be somewhat tuned by adjusting the cavity and Raman pump beam.    </a:t>
            </a:r>
            <a:endParaRPr lang="en-US" sz="2800" dirty="0">
              <a:solidFill>
                <a:schemeClr val="bg1"/>
              </a:solidFill>
              <a:latin typeface="Franklin Gothic Demi" charset="0"/>
            </a:endParaRPr>
          </a:p>
        </p:txBody>
      </p:sp>
      <p:sp>
        <p:nvSpPr>
          <p:cNvPr id="339" name="TextBox 338"/>
          <p:cNvSpPr txBox="1"/>
          <p:nvPr/>
        </p:nvSpPr>
        <p:spPr>
          <a:xfrm>
            <a:off x="21640800" y="28117800"/>
            <a:ext cx="5638800" cy="3539430"/>
          </a:xfrm>
          <a:prstGeom prst="rect">
            <a:avLst/>
          </a:prstGeom>
          <a:noFill/>
        </p:spPr>
        <p:txBody>
          <a:bodyPr wrap="square" rtlCol="0">
            <a:spAutoFit/>
          </a:bodyPr>
          <a:lstStyle/>
          <a:p>
            <a:r>
              <a:rPr lang="en-US" sz="2800" dirty="0" smtClean="0">
                <a:solidFill>
                  <a:schemeClr val="bg1"/>
                </a:solidFill>
                <a:latin typeface="Franklin Gothic Demi" charset="0"/>
              </a:rPr>
              <a:t>A simplified diagram of the experimental setup.  A portion of any mixing beam will be modulated by 89 THz when passing through the cavity.  We have qualitatively observed the 633 anti-Stokes beam from a 780nm mixing beam.  </a:t>
            </a:r>
            <a:endParaRPr lang="en-US" sz="2800" dirty="0">
              <a:solidFill>
                <a:schemeClr val="bg1"/>
              </a:solidFill>
              <a:latin typeface="Franklin Gothic Demi" charset="0"/>
            </a:endParaRPr>
          </a:p>
        </p:txBody>
      </p:sp>
      <p:cxnSp>
        <p:nvCxnSpPr>
          <p:cNvPr id="260" name="Straight Connector 259"/>
          <p:cNvCxnSpPr/>
          <p:nvPr/>
        </p:nvCxnSpPr>
        <p:spPr>
          <a:xfrm>
            <a:off x="34366200" y="18821400"/>
            <a:ext cx="7543800" cy="0"/>
          </a:xfrm>
          <a:prstGeom prst="line">
            <a:avLst/>
          </a:prstGeom>
          <a:ln w="114300" cap="flat"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34366200" y="22936200"/>
            <a:ext cx="7543800" cy="0"/>
          </a:xfrm>
          <a:prstGeom prst="line">
            <a:avLst/>
          </a:prstGeom>
          <a:ln w="114300" cap="flat"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302" name="TextBox 58"/>
          <p:cNvSpPr txBox="1">
            <a:spLocks noChangeArrowheads="1"/>
          </p:cNvSpPr>
          <p:nvPr/>
        </p:nvSpPr>
        <p:spPr bwMode="auto">
          <a:xfrm>
            <a:off x="32842200" y="19464316"/>
            <a:ext cx="10363200" cy="2862284"/>
          </a:xfrm>
          <a:prstGeom prst="rect">
            <a:avLst/>
          </a:prstGeom>
          <a:noFill/>
          <a:ln w="9525">
            <a:noFill/>
            <a:miter lim="800000"/>
            <a:headEnd/>
            <a:tailEnd/>
          </a:ln>
        </p:spPr>
        <p:txBody>
          <a:bodyPr wrap="square" lIns="91411" tIns="45701" rIns="91411" bIns="45701">
            <a:spAutoFit/>
          </a:bodyPr>
          <a:lstStyle/>
          <a:p>
            <a:pPr algn="ctr"/>
            <a:r>
              <a:rPr lang="en-US" sz="3600" dirty="0" smtClean="0">
                <a:solidFill>
                  <a:schemeClr val="bg1"/>
                </a:solidFill>
                <a:latin typeface="Franklin Gothic Demi" pitchFamily="34" charset="0"/>
              </a:rPr>
              <a:t>After establishing molecular coherence using the Raman pump beam, we have successfully modulated an independent 780 nm mixing beam by 89 THz.  We have qualitatively observed the resulting 633 nm anti-Stokes beam.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17905</TotalTime>
  <Words>822</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Demi</vt:lpstr>
      <vt:lpstr>Times New Roman</vt:lpstr>
      <vt:lpstr>Office Theme</vt:lpstr>
      <vt:lpstr>Broadband Spectrum Generation Using Continuous-Wave Raman Scattering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 User</dc:creator>
  <cp:lastModifiedBy>David</cp:lastModifiedBy>
  <cp:revision>1036</cp:revision>
  <dcterms:created xsi:type="dcterms:W3CDTF">2009-05-12T01:53:07Z</dcterms:created>
  <dcterms:modified xsi:type="dcterms:W3CDTF">2014-05-30T14:52:27Z</dcterms:modified>
</cp:coreProperties>
</file>