
<file path=[Content_Types].xml><?xml version="1.0" encoding="utf-8"?>
<Types xmlns="http://schemas.openxmlformats.org/package/2006/content-types">
  <Override PartName="/ppt/slides/slide94.xml" ContentType="application/vnd.openxmlformats-officedocument.presentationml.slide+xml"/>
  <Override PartName="/ppt/slides/slide142.xml" ContentType="application/vnd.openxmlformats-officedocument.presentationml.slide+xml"/>
  <Override PartName="/ppt/slideLayouts/slideLayout307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332.xml" ContentType="application/vnd.openxmlformats-officedocument.presentationml.slideLayout+xml"/>
  <Override PartName="/ppt/notesSlides/notesSlide85.xml" ContentType="application/vnd.openxmlformats-officedocument.presentationml.notesSlide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171.xml" ContentType="application/vnd.openxmlformats-officedocument.presentationml.slideLayout+xml"/>
  <Default Extension="xml" ContentType="application/xml"/>
  <Override PartName="/ppt/slides/slide50.xml" ContentType="application/vnd.openxmlformats-officedocument.presentationml.slide+xml"/>
  <Override PartName="/ppt/slideLayouts/slideLayout24.xml" ContentType="application/vnd.openxmlformats-officedocument.presentationml.slideLayout+xml"/>
  <Override PartName="/ppt/slideLayouts/slideLayout247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Layouts/slideLayout102.xml" ContentType="application/vnd.openxmlformats-officedocument.presentationml.slideLayout+xml"/>
  <Override PartName="/ppt/notesSlides/notesSlide41.xml" ContentType="application/vnd.openxmlformats-officedocument.presentationml.notesSlide+xml"/>
  <Override PartName="/ppt/slideMasters/slideMaster11.xml" ContentType="application/vnd.openxmlformats-officedocument.presentationml.slideMaster+xml"/>
  <Override PartName="/ppt/slides/slide158.xml" ContentType="application/vnd.openxmlformats-officedocument.presentationml.slide+xml"/>
  <Override PartName="/ppt/slideLayouts/slideLayout272.xml" ContentType="application/vnd.openxmlformats-officedocument.presentationml.slideLayout+xml"/>
  <Override PartName="/ppt/slides/slide183.xml" ContentType="application/vnd.openxmlformats-officedocument.presentationml.slide+xml"/>
  <Override PartName="/ppt/slideLayouts/slideLayout203.xml" ContentType="application/vnd.openxmlformats-officedocument.presentationml.slideLayout+xml"/>
  <Override PartName="/ppt/slideLayouts/slideLayout348.xml" ContentType="application/vnd.openxmlformats-officedocument.presentationml.slideLayout+xml"/>
  <Override PartName="/ppt/theme/theme32.xml" ContentType="application/vnd.openxmlformats-officedocument.theme+xml"/>
  <Override PartName="/ppt/notesSlides/notesSlide7.xml" ContentType="application/vnd.openxmlformats-officedocument.presentationml.notesSlide+xml"/>
  <Override PartName="/ppt/slideLayouts/slideLayout187.xml" ContentType="application/vnd.openxmlformats-officedocument.presentationml.slideLayout+xml"/>
  <Override PartName="/ppt/slideLayouts/slideLayout373.xml" ContentType="application/vnd.openxmlformats-officedocument.presentationml.slideLayout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s/slide114.xml" ContentType="application/vnd.openxmlformats-officedocument.presentationml.slide+xml"/>
  <Override PartName="/ppt/slides/slide161.xml" ContentType="application/vnd.openxmlformats-officedocument.presentationml.slide+xml"/>
  <Override PartName="/ppt/slideLayouts/slideLayout118.xml" ContentType="application/vnd.openxmlformats-officedocument.presentationml.slideLayout+xml"/>
  <Override PartName="/ppt/slideLayouts/slideLayout165.xml" ContentType="application/vnd.openxmlformats-officedocument.presentationml.slideLayout+xml"/>
  <Default Extension="png" ContentType="image/png"/>
  <Override PartName="/ppt/notesSlides/notesSlide79.xml" ContentType="application/vnd.openxmlformats-officedocument.presentationml.notesSlide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304.xml" ContentType="application/vnd.openxmlformats-officedocument.presentationml.slideLayout+xml"/>
  <Override PartName="/ppt/slideLayouts/slideLayout351.xml" ContentType="application/vnd.openxmlformats-officedocument.presentationml.slideLayout+xml"/>
  <Override PartName="/ppt/notesSlides/notesSlide57.xml" ContentType="application/vnd.openxmlformats-officedocument.presentationml.notesSlide+xml"/>
  <Override PartName="/ppt/notesSlides/notesSlide113.xml" ContentType="application/vnd.openxmlformats-officedocument.presentationml.notesSlide+xml"/>
  <Override PartName="/ppt/slideMasters/slideMaster27.xml" ContentType="application/vnd.openxmlformats-officedocument.presentationml.slideMaster+xml"/>
  <Override PartName="/ppt/slides/slide44.xml" ContentType="application/vnd.openxmlformats-officedocument.presentationml.slide+xml"/>
  <Override PartName="/ppt/slides/slide91.xml" ContentType="application/vnd.openxmlformats-officedocument.presentationml.slide+xml"/>
  <Override PartName="/ppt/slideLayouts/slideLayout43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288.xml" ContentType="application/vnd.openxmlformats-officedocument.presentationml.slideLayout+xml"/>
  <Default Extension="emf" ContentType="image/x-emf"/>
  <Override PartName="/ppt/slides/slide22.xml" ContentType="application/vnd.openxmlformats-officedocument.presentationml.slide+xml"/>
  <Override PartName="/ppt/slideLayouts/slideLayout219.xml" ContentType="application/vnd.openxmlformats-officedocument.presentationml.slideLayout+xml"/>
  <Override PartName="/ppt/slideLayouts/slideLayout266.xml" ContentType="application/vnd.openxmlformats-officedocument.presentationml.slideLayout+xml"/>
  <Override PartName="/ppt/notesSlides/notesSlide35.xml" ContentType="application/vnd.openxmlformats-officedocument.presentationml.notesSlide+xml"/>
  <Override PartName="/ppt/notesSlides/notesSlide82.xml" ContentType="application/vnd.openxmlformats-officedocument.presentationml.notesSlide+xml"/>
  <Override PartName="/ppt/slideLayouts/slideLayout21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26.xml" ContentType="application/vnd.openxmlformats-officedocument.theme+xml"/>
  <Override PartName="/ppt/slideLayouts/slideLayout389.xml" ContentType="application/vnd.openxmlformats-officedocument.presentationml.slideLayout+xml"/>
  <Override PartName="/ppt/slideLayouts/slideLayout405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60.xml" ContentType="application/vnd.openxmlformats-officedocument.presentationml.notesSlide+xml"/>
  <Override PartName="/ppt/slideMasters/slideMaster30.xml" ContentType="application/vnd.openxmlformats-officedocument.presentationml.slideMaster+xml"/>
  <Override PartName="/ppt/slides/slide177.xml" ContentType="application/vnd.openxmlformats-officedocument.presentationml.slide+xml"/>
  <Override PartName="/ppt/slideLayouts/slideLayout244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s/slide108.xml" ContentType="application/vnd.openxmlformats-officedocument.presentationml.slide+xml"/>
  <Override PartName="/ppt/slides/slide155.xml" ContentType="application/vnd.openxmlformats-officedocument.presentationml.slide+xml"/>
  <Override PartName="/ppt/slideLayouts/slideLayout222.xml" ContentType="application/vnd.openxmlformats-officedocument.presentationml.slideLayout+xml"/>
  <Override PartName="/ppt/slideLayouts/slideLayout367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Layouts/slideLayout59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345.xml" ContentType="application/vnd.openxmlformats-officedocument.presentationml.slideLayout+xml"/>
  <Override PartName="/ppt/slideLayouts/slideLayout392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107.xml" ContentType="application/vnd.openxmlformats-officedocument.presentationml.notesSlide+xml"/>
  <Override PartName="/ppt/slides/slide38.xml" ContentType="application/vnd.openxmlformats-officedocument.presentationml.slide+xml"/>
  <Override PartName="/ppt/slides/slide85.xml" ContentType="application/vnd.openxmlformats-officedocument.presentationml.slide+xml"/>
  <Override PartName="/ppt/slides/slide133.xml" ContentType="application/vnd.openxmlformats-officedocument.presentationml.slide+xml"/>
  <Override PartName="/ppt/slides/slide180.xml" ContentType="application/vnd.openxmlformats-officedocument.presentationml.slide+xml"/>
  <Override PartName="/ppt/slideLayouts/slideLayout137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200.xml" ContentType="application/vnd.openxmlformats-officedocument.presentationml.slideLayout+xml"/>
  <Override PartName="/ppt/notesSlides/notesSlide98.xml" ContentType="application/vnd.openxmlformats-officedocument.presentationml.notesSlide+xml"/>
  <Override PartName="/ppt/slides/slide111.xml" ContentType="application/vnd.openxmlformats-officedocument.presentationml.slide+xml"/>
  <Override PartName="/ppt/slideLayouts/slideLayout37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323.xml" ContentType="application/vnd.openxmlformats-officedocument.presentationml.slideLayout+xml"/>
  <Override PartName="/ppt/slideLayouts/slideLayout370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76.xml" ContentType="application/vnd.openxmlformats-officedocument.presentationml.notesSlide+xml"/>
  <Override PartName="/ppt/slides/slide16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301.xml" ContentType="application/vnd.openxmlformats-officedocument.presentationml.slideLayout+xml"/>
  <Override PartName="/ppt/notesSlides/notesSlide110.xml" ContentType="application/vnd.openxmlformats-officedocument.presentationml.notesSlide+xml"/>
  <Override PartName="/ppt/slides/slide41.xml" ContentType="application/vnd.openxmlformats-officedocument.presentationml.slide+xml"/>
  <Override PartName="/ppt/slideLayouts/slideLayout140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85.xml" ContentType="application/vnd.openxmlformats-officedocument.presentationml.slideLayout+xml"/>
  <Override PartName="/ppt/notesSlides/notesSlide54.xml" ContentType="application/vnd.openxmlformats-officedocument.presentationml.notesSlide+xml"/>
  <Override PartName="/ppt/slideMasters/slideMaster24.xml" ContentType="application/vnd.openxmlformats-officedocument.presentationml.slideMaster+xml"/>
  <Override PartName="/ppt/slides/slide149.xml" ContentType="application/vnd.openxmlformats-officedocument.presentationml.slide+xml"/>
  <Override PartName="/ppt/slideLayouts/slideLayout40.xml" ContentType="application/vnd.openxmlformats-officedocument.presentationml.slideLayout+xml"/>
  <Override PartName="/ppt/notesSlides/notesSlide32.xml" ContentType="application/vnd.openxmlformats-officedocument.presentationml.notesSlide+xml"/>
  <Override PartName="/ppt/slideLayouts/slideLayout216.xml" ContentType="application/vnd.openxmlformats-officedocument.presentationml.slideLayout+xml"/>
  <Override PartName="/ppt/theme/theme23.xml" ContentType="application/vnd.openxmlformats-officedocument.theme+xml"/>
  <Override PartName="/ppt/slideLayouts/slideLayout263.xml" ContentType="application/vnd.openxmlformats-officedocument.presentationml.slideLayout+xml"/>
  <Override PartName="/ppt/slideLayouts/slideLayout402.xml" ContentType="application/vnd.openxmlformats-officedocument.presentationml.slideLayout+xml"/>
  <Override PartName="/ppt/slides/slide79.xml" ContentType="application/vnd.openxmlformats-officedocument.presentationml.slide+xml"/>
  <Override PartName="/ppt/slides/slide127.xml" ContentType="application/vnd.openxmlformats-officedocument.presentationml.slide+xml"/>
  <Override PartName="/ppt/slides/slide174.xml" ContentType="application/vnd.openxmlformats-officedocument.presentationml.slide+xml"/>
  <Override PartName="/ppt/slideLayouts/slideLayout241.xml" ContentType="application/vnd.openxmlformats-officedocument.presentationml.slideLayout+xml"/>
  <Override PartName="/ppt/slideLayouts/slideLayout339.xml" ContentType="application/vnd.openxmlformats-officedocument.presentationml.slideLayout+xml"/>
  <Override PartName="/ppt/slideLayouts/slideLayout386.xml" ContentType="application/vnd.openxmlformats-officedocument.presentationml.slideLayout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317.xml" ContentType="application/vnd.openxmlformats-officedocument.presentationml.slideLayout+xml"/>
  <Override PartName="/ppt/slideLayouts/slideLayout364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7.xml" ContentType="application/vnd.openxmlformats-officedocument.presentationml.slide+xml"/>
  <Override PartName="/ppt/slides/slide105.xml" ContentType="application/vnd.openxmlformats-officedocument.presentationml.slide+xml"/>
  <Override PartName="/ppt/slides/slide152.xml" ContentType="application/vnd.openxmlformats-officedocument.presentationml.slide+xml"/>
  <Override PartName="/ppt/slideLayouts/slideLayout109.xml" ContentType="application/vnd.openxmlformats-officedocument.presentationml.slideLayout+xml"/>
  <Override PartName="/ppt/slideLayouts/slideLayout156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104.xml" ContentType="application/vnd.openxmlformats-officedocument.presentationml.notesSlide+xml"/>
  <Override PartName="/ppt/slides/slide130.xml" ContentType="application/vnd.openxmlformats-officedocument.presentationml.slide+xml"/>
  <Override PartName="/ppt/slideLayouts/slideLayout56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342.xml" ContentType="application/vnd.openxmlformats-officedocument.presentationml.slideLayout+xml"/>
  <Override PartName="/ppt/notesSlides/notesSlide48.xml" ContentType="application/vnd.openxmlformats-officedocument.presentationml.notesSlide+xml"/>
  <Override PartName="/ppt/notesSlides/notesSlide95.xml" ContentType="application/vnd.openxmlformats-officedocument.presentationml.notesSlide+xml"/>
  <Override PartName="/ppt/slideMasters/slideMaster18.xml" ContentType="application/vnd.openxmlformats-officedocument.presentationml.slideMaster+xml"/>
  <Override PartName="/ppt/slides/slide35.xml" ContentType="application/vnd.openxmlformats-officedocument.presentationml.slide+xml"/>
  <Override PartName="/ppt/slides/slide82.xml" ContentType="application/vnd.openxmlformats-officedocument.presentationml.slide+xml"/>
  <Override PartName="/ppt/slideLayouts/slideLayout34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320.xml" ContentType="application/vnd.openxmlformats-officedocument.presentationml.slideLayout+xml"/>
  <Override PartName="/ppt/slides/slide13.xml" ContentType="application/vnd.openxmlformats-officedocument.presentationml.slide+xml"/>
  <Override PartName="/ppt/slides/slide60.xml" ContentType="application/vnd.openxmlformats-officedocument.presentationml.slide+xml"/>
  <Override PartName="/ppt/slideLayouts/slideLayout112.xml" ContentType="application/vnd.openxmlformats-officedocument.presentationml.slideLayout+xml"/>
  <Override PartName="/ppt/slideLayouts/slideLayout257.xml" ContentType="application/vnd.openxmlformats-officedocument.presentationml.slideLayout+xml"/>
  <Override PartName="/ppt/notesSlides/notesSlide26.xml" ContentType="application/vnd.openxmlformats-officedocument.presentationml.notesSlide+xml"/>
  <Override PartName="/ppt/notesSlides/notesSlide73.xml" ContentType="application/vnd.openxmlformats-officedocument.presentationml.notesSlide+xml"/>
  <Override PartName="/ppt/slides/slide168.xml" ContentType="application/vnd.openxmlformats-officedocument.presentationml.slide+xml"/>
  <Override PartName="/ppt/slideLayouts/slideLayout12.xml" ContentType="application/vnd.openxmlformats-officedocument.presentationml.slideLayout+xml"/>
  <Override PartName="/ppt/theme/theme17.xml" ContentType="application/vnd.openxmlformats-officedocument.theme+xml"/>
  <Override PartName="/ppt/slideLayouts/slideLayout235.xml" ContentType="application/vnd.openxmlformats-officedocument.presentationml.slideLayout+xml"/>
  <Override PartName="/ppt/notesSlides/notesSlide51.xml" ContentType="application/vnd.openxmlformats-officedocument.presentationml.notesSlide+xml"/>
  <Override PartName="/ppt/slideMasters/slideMaster21.xml" ContentType="application/vnd.openxmlformats-officedocument.presentationml.slideMaster+xml"/>
  <Override PartName="/ppt/slideLayouts/slideLayout282.xml" ContentType="application/vnd.openxmlformats-officedocument.presentationml.slideLayout+xml"/>
  <Override PartName="/ppt/slides/slide98.xml" ContentType="application/vnd.openxmlformats-officedocument.presentationml.slide+xml"/>
  <Override PartName="/ppt/slides/slide146.xml" ContentType="application/vnd.openxmlformats-officedocument.presentationml.slide+xml"/>
  <Override PartName="/ppt/slides/slide193.xml" ContentType="application/vnd.openxmlformats-officedocument.presentationml.slide+xml"/>
  <Override PartName="/ppt/theme/theme9.xml" ContentType="application/vnd.openxmlformats-officedocument.theme+xml"/>
  <Override PartName="/ppt/slideLayouts/slideLayout213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358.xml" ContentType="application/vnd.openxmlformats-officedocument.presentationml.slideLayout+xml"/>
  <Override PartName="/ppt/slides/slide124.xml" ContentType="application/vnd.openxmlformats-officedocument.presentationml.slide+xml"/>
  <Override PartName="/ppt/slides/slide171.xml" ContentType="application/vnd.openxmlformats-officedocument.presentationml.slide+xml"/>
  <Override PartName="/ppt/slideLayouts/slideLayout97.xml" ContentType="application/vnd.openxmlformats-officedocument.presentationml.slideLayout+xml"/>
  <Override PartName="/ppt/slideLayouts/slideLayout197.xml" ContentType="application/vnd.openxmlformats-officedocument.presentationml.slideLayout+xml"/>
  <Override PartName="/ppt/theme/theme20.xml" ContentType="application/vnd.openxmlformats-officedocument.theme+xml"/>
  <Override PartName="/ppt/slideLayouts/slideLayout336.xml" ContentType="application/vnd.openxmlformats-officedocument.presentationml.slideLayout+xml"/>
  <Override PartName="/ppt/slideLayouts/slideLayout383.xml" ContentType="application/vnd.openxmlformats-officedocument.presentationml.slideLayout+xml"/>
  <Override PartName="/ppt/notesSlides/notesSlide89.xml" ContentType="application/vnd.openxmlformats-officedocument.presentationml.notes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Layouts/slideLayout128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s/slide4.xml" ContentType="application/vnd.openxmlformats-officedocument.presentationml.slide+xml"/>
  <Override PartName="/ppt/slides/slide54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298.xml" ContentType="application/vnd.openxmlformats-officedocument.presentationml.slideLayout+xml"/>
  <Override PartName="/ppt/slideLayouts/slideLayout314.xml" ContentType="application/vnd.openxmlformats-officedocument.presentationml.slideLayout+xml"/>
  <Override PartName="/ppt/slideLayouts/slideLayout361.xml" ContentType="application/vnd.openxmlformats-officedocument.presentationml.slideLayout+xml"/>
  <Override PartName="/ppt/notesSlides/notesSlide67.xml" ContentType="application/vnd.openxmlformats-officedocument.presentationml.notesSlide+xml"/>
  <Override PartName="/ppt/slideMasters/slideMaster37.xml" ContentType="application/vnd.openxmlformats-officedocument.presentationml.slideMaster+xml"/>
  <Override PartName="/ppt/slideLayouts/slideLayout53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53.xml" ContentType="application/vnd.openxmlformats-officedocument.presentationml.slideLayout+xml"/>
  <Override PartName="/ppt/notesSlides/notesSlide45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101.xml" ContentType="application/vnd.openxmlformats-officedocument.presentationml.notesSlide+xml"/>
  <Override PartName="/ppt/slides/slide32.xml" ContentType="application/vnd.openxmlformats-officedocument.presentationml.slide+xml"/>
  <Override PartName="/ppt/slideLayouts/slideLayout131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76.xml" ContentType="application/vnd.openxmlformats-officedocument.presentationml.slideLayout+xml"/>
  <Override PartName="/ppt/slideMasters/slideMaster15.xml" ContentType="application/vnd.openxmlformats-officedocument.presentationml.slideMaster+xml"/>
  <Override PartName="/ppt/slides/slide10.xml" ContentType="application/vnd.openxmlformats-officedocument.presentationml.slide+xml"/>
  <Override PartName="/ppt/slides/slide187.xml" ContentType="application/vnd.openxmlformats-officedocument.presentationml.slide+xml"/>
  <Override PartName="/ppt/slideLayouts/slideLayout31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54.xml" ContentType="application/vnd.openxmlformats-officedocument.presentationml.slideLayout+xml"/>
  <Override PartName="/ppt/theme/theme36.xml" ContentType="application/vnd.openxmlformats-officedocument.theme+xml"/>
  <Override PartName="/ppt/slideLayouts/slideLayout399.xml" ContentType="application/vnd.openxmlformats-officedocument.presentationml.slideLayout+xml"/>
  <Override PartName="/ppt/notesSlides/notesSlide23.xml" ContentType="application/vnd.openxmlformats-officedocument.presentationml.notesSlide+xml"/>
  <Override PartName="/ppt/notesSlides/notesSlide70.xml" ContentType="application/vnd.openxmlformats-officedocument.presentationml.notesSlide+xml"/>
  <Override PartName="/ppt/theme/theme14.xml" ContentType="application/vnd.openxmlformats-officedocument.theme+xml"/>
  <Override PartName="/ppt/slides/slide118.xml" ContentType="application/vnd.openxmlformats-officedocument.presentationml.slide+xml"/>
  <Override PartName="/ppt/slides/slide165.xml" ContentType="application/vnd.openxmlformats-officedocument.presentationml.slide+xml"/>
  <Override PartName="/ppt/slideLayouts/slideLayout232.xml" ContentType="application/vnd.openxmlformats-officedocument.presentationml.slideLayout+xml"/>
  <Override PartName="/ppt/slideLayouts/slideLayout377.xml" ContentType="application/vnd.openxmlformats-officedocument.presentationml.slideLayout+xml"/>
  <Override PartName="/ppt/slides/slide143.xml" ContentType="application/vnd.openxmlformats-officedocument.presentationml.slide+xml"/>
  <Override PartName="/ppt/slides/slide190.xml" ContentType="application/vnd.openxmlformats-officedocument.presentationml.slide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308.xml" ContentType="application/vnd.openxmlformats-officedocument.presentationml.slideLayout+xml"/>
  <Override PartName="/ppt/slideLayouts/slideLayout355.xml" ContentType="application/vnd.openxmlformats-officedocument.presentationml.slideLayout+xml"/>
  <Override PartName="/ppt/notesSlides/notesSlide117.xml" ContentType="application/vnd.openxmlformats-officedocument.presentationml.notesSlide+xml"/>
  <Override PartName="/ppt/slides/slide48.xml" ContentType="application/vnd.openxmlformats-officedocument.presentationml.slide+xml"/>
  <Override PartName="/ppt/slides/slide95.xml" ContentType="application/vnd.openxmlformats-officedocument.presentationml.slide+xml"/>
  <Override PartName="/ppt/slideLayouts/slideLayout147.xml" ContentType="application/vnd.openxmlformats-officedocument.presentationml.slideLayout+xml"/>
  <Override PartName="/ppt/slideLayouts/slideLayout194.xml" ContentType="application/vnd.openxmlformats-officedocument.presentationml.slideLayout+xml"/>
  <Default Extension="bin" ContentType="application/vnd.openxmlformats-officedocument.oleObject"/>
  <Override PartName="/ppt/slides/slide26.xml" ContentType="application/vnd.openxmlformats-officedocument.presentationml.slide+xml"/>
  <Override PartName="/ppt/slides/slide73.xml" ContentType="application/vnd.openxmlformats-officedocument.presentationml.slide+xml"/>
  <Override PartName="/ppt/slides/slide121.xml" ContentType="application/vnd.openxmlformats-officedocument.presentationml.slide+xml"/>
  <Override PartName="/ppt/slideLayouts/slideLayout47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333.xml" ContentType="application/vnd.openxmlformats-officedocument.presentationml.slideLayout+xml"/>
  <Override PartName="/ppt/slideLayouts/slideLayout380.xml" ContentType="application/vnd.openxmlformats-officedocument.presentationml.slideLayout+xml"/>
  <Override PartName="/ppt/notesSlides/notesSlide39.xml" ContentType="application/vnd.openxmlformats-officedocument.presentationml.notesSlide+xml"/>
  <Override PartName="/ppt/notesSlides/notesSlide86.xml" ContentType="application/vnd.openxmlformats-officedocument.presentationml.notesSlid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311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120.xml" ContentType="application/vnd.openxmlformats-officedocument.presentationml.notesSlide+xml"/>
  <Override PartName="/ppt/slideMasters/slideMaster34.xml" ContentType="application/vnd.openxmlformats-officedocument.presentationml.slideMaster+xml"/>
  <Override PartName="/ppt/slides/slide51.xml" ContentType="application/vnd.openxmlformats-officedocument.presentationml.slide+xml"/>
  <Override PartName="/ppt/slideLayouts/slideLayout103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s/slide159.xml" ContentType="application/vnd.openxmlformats-officedocument.presentationml.slide+xml"/>
  <Override PartName="/ppt/slideLayouts/slideLayout50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73.xml" ContentType="application/vnd.openxmlformats-officedocument.presentationml.slideLayout+xml"/>
  <Override PartName="/ppt/notesSlides/notesSlide42.xml" ContentType="application/vnd.openxmlformats-officedocument.presentationml.notesSlide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349.xml" ContentType="application/vnd.openxmlformats-officedocument.presentationml.slideLayout+xml"/>
  <Override PartName="/ppt/theme/theme33.xml" ContentType="application/vnd.openxmlformats-officedocument.theme+xml"/>
  <Override PartName="/ppt/slideLayouts/slideLayout396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slides/slide89.xml" ContentType="application/vnd.openxmlformats-officedocument.presentationml.slide+xml"/>
  <Override PartName="/ppt/slides/slide137.xml" ContentType="application/vnd.openxmlformats-officedocument.presentationml.slide+xml"/>
  <Override PartName="/ppt/slides/slide184.xml" ContentType="application/vnd.openxmlformats-officedocument.presentationml.slide+xml"/>
  <Override PartName="/ppt/slideLayouts/slideLayout188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s/slide115.xml" ContentType="application/vnd.openxmlformats-officedocument.presentationml.slide+xml"/>
  <Override PartName="/ppt/slides/slide162.xml" ContentType="application/vnd.openxmlformats-officedocument.presentationml.slide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ppt/slideLayouts/slideLayout327.xml" ContentType="application/vnd.openxmlformats-officedocument.presentationml.slideLayout+xml"/>
  <Override PartName="/ppt/slideLayouts/slideLayout374.xml" ContentType="application/vnd.openxmlformats-officedocument.presentationml.slideLayout+xml"/>
  <Override PartName="/ppt/slides/slide67.xml" ContentType="application/vnd.openxmlformats-officedocument.presentationml.slide+xml"/>
  <Override PartName="/ppt/slideLayouts/slideLayout19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66.xml" ContentType="application/vnd.openxmlformats-officedocument.presentationml.slideLayout+xml"/>
  <Override PartName="/ppt/notesSlides/notesSlide114.xml" ContentType="application/vnd.openxmlformats-officedocument.presentationml.notesSlide+xml"/>
  <Override PartName="/ppt/slides/slide45.xml" ContentType="application/vnd.openxmlformats-officedocument.presentationml.slide+xml"/>
  <Override PartName="/ppt/slides/slide92.xml" ContentType="application/vnd.openxmlformats-officedocument.presentationml.slide+xml"/>
  <Override PartName="/ppt/slides/slide140.xml" ContentType="application/vnd.openxmlformats-officedocument.presentationml.slide+xml"/>
  <Override PartName="/ppt/theme/theme3.xml" ContentType="application/vnd.openxmlformats-officedocument.theme+xml"/>
  <Override PartName="/ppt/slideLayouts/slideLayout289.xml" ContentType="application/vnd.openxmlformats-officedocument.presentationml.slideLayout+xml"/>
  <Override PartName="/ppt/slideLayouts/slideLayout305.xml" ContentType="application/vnd.openxmlformats-officedocument.presentationml.slideLayout+xml"/>
  <Override PartName="/ppt/slideLayouts/slideLayout352.xml" ContentType="application/vnd.openxmlformats-officedocument.presentationml.slideLayout+xml"/>
  <Override PartName="/ppt/notesSlides/notesSlide58.xml" ContentType="application/vnd.openxmlformats-officedocument.presentationml.notesSlide+xml"/>
  <Override PartName="/ppt/slideMasters/slideMaster28.xml" ContentType="application/vnd.openxmlformats-officedocument.presentationml.slideMaster+xml"/>
  <Override PartName="/ppt/slideLayouts/slideLayout44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330.xml" ContentType="application/vnd.openxmlformats-officedocument.presentationml.slideLayout+xml"/>
  <Override PartName="/ppt/notesSlides/notesSlide36.xml" ContentType="application/vnd.openxmlformats-officedocument.presentationml.notesSlide+xml"/>
  <Override PartName="/ppt/notesSlides/notesSlide83.xml" ContentType="application/vnd.openxmlformats-officedocument.presentationml.notesSlide+xml"/>
  <Override PartName="/ppt/slides/slide23.xml" ContentType="application/vnd.openxmlformats-officedocument.presentationml.slide+xml"/>
  <Override PartName="/ppt/slides/slide70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406.xml" ContentType="application/vnd.openxmlformats-officedocument.presentationml.slideLayout+xml"/>
  <Override PartName="/ppt/slides/slide178.xml" ContentType="application/vnd.openxmlformats-officedocument.presentationml.slide+xml"/>
  <Override PartName="/ppt/slideLayouts/slideLayout245.xml" ContentType="application/vnd.openxmlformats-officedocument.presentationml.slideLayout+xml"/>
  <Override PartName="/ppt/slideLayouts/slideLayout292.xml" ContentType="application/vnd.openxmlformats-officedocument.presentationml.slideLayout+xml"/>
  <Override PartName="/ppt/theme/theme27.xml" ContentType="application/vnd.openxmlformats-officedocument.theme+xml"/>
  <Override PartName="/ppt/notesSlides/notesSlide14.xml" ContentType="application/vnd.openxmlformats-officedocument.presentationml.notesSlide+xml"/>
  <Override PartName="/ppt/notesSlides/notesSlide61.xml" ContentType="application/vnd.openxmlformats-officedocument.presentationml.notesSlide+xml"/>
  <Override PartName="/ppt/slideMasters/slideMaster31.xml" ContentType="application/vnd.openxmlformats-officedocument.presentationml.slideMaster+xml"/>
  <Override PartName="/ppt/slideLayouts/slideLayout100.xml" ContentType="application/vnd.openxmlformats-officedocument.presentationml.slideLayout+xml"/>
  <Override PartName="/ppt/slideLayouts/slideLayout368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s/slide109.xml" ContentType="application/vnd.openxmlformats-officedocument.presentationml.slide+xml"/>
  <Override PartName="/ppt/slides/slide156.xml" ContentType="application/vnd.openxmlformats-officedocument.presentationml.slide+xml"/>
  <Override PartName="/ppt/slideLayouts/slideLayout223.xml" ContentType="application/vnd.openxmlformats-officedocument.presentationml.slideLayout+xml"/>
  <Override PartName="/ppt/slideLayouts/slideLayout270.xml" ContentType="application/vnd.openxmlformats-officedocument.presentationml.slideLayout+xml"/>
  <Override PartName="/ppt/notesSlides/notesSlide108.xml" ContentType="application/vnd.openxmlformats-officedocument.presentationml.notesSlide+xml"/>
  <Override PartName="/ppt/slides/slide134.xml" ContentType="application/vnd.openxmlformats-officedocument.presentationml.slide+xml"/>
  <Override PartName="/ppt/slides/slide181.xml" ContentType="application/vnd.openxmlformats-officedocument.presentationml.slide+xml"/>
  <Override PartName="/ppt/slideLayouts/slideLayout201.xml" ContentType="application/vnd.openxmlformats-officedocument.presentationml.slideLayout+xml"/>
  <Override PartName="/ppt/theme/theme30.xml" ContentType="application/vnd.openxmlformats-officedocument.theme+xml"/>
  <Override PartName="/ppt/slideLayouts/slideLayout346.xml" ContentType="application/vnd.openxmlformats-officedocument.presentationml.slideLayout+xml"/>
  <Override PartName="/ppt/slideLayouts/slideLayout393.xml" ContentType="application/vnd.openxmlformats-officedocument.presentationml.slideLayout+xml"/>
  <Override PartName="/ppt/notesSlides/notesSlide5.xml" ContentType="application/vnd.openxmlformats-officedocument.presentationml.notesSlide+xml"/>
  <Override PartName="/ppt/notesSlides/notesSlide99.xml" ContentType="application/vnd.openxmlformats-officedocument.presentationml.notesSlide+xml"/>
  <Override PartName="/ppt/slides/slide39.xml" ContentType="application/vnd.openxmlformats-officedocument.presentationml.slide+xml"/>
  <Override PartName="/ppt/slides/slide86.xml" ContentType="application/vnd.openxmlformats-officedocument.presentationml.slide+xml"/>
  <Override PartName="/ppt/slideLayouts/slideLayout38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324.xml" ContentType="application/vnd.openxmlformats-officedocument.presentationml.slideLayout+xml"/>
  <Override PartName="/ppt/slideLayouts/slideLayout371.xml" ContentType="application/vnd.openxmlformats-officedocument.presentationml.slideLayout+xml"/>
  <Override PartName="/ppt/slides/slide17.xml" ContentType="application/vnd.openxmlformats-officedocument.presentationml.slide+xml"/>
  <Override PartName="/ppt/slides/slide64.xml" ContentType="application/vnd.openxmlformats-officedocument.presentationml.slide+xml"/>
  <Override PartName="/ppt/slides/slide112.xml" ContentType="application/vnd.openxmlformats-officedocument.presentationml.slide+xml"/>
  <Override PartName="/ppt/slideLayouts/slideLayout116.xml" ContentType="application/vnd.openxmlformats-officedocument.presentationml.slideLayout+xml"/>
  <Override PartName="/ppt/slideLayouts/slideLayout163.xml" ContentType="application/vnd.openxmlformats-officedocument.presentationml.slideLayout+xml"/>
  <Override PartName="/ppt/notesSlides/notesSlide77.xml" ContentType="application/vnd.openxmlformats-officedocument.presentationml.notesSlide+xml"/>
  <Override PartName="/ppt/slideLayouts/slideLayout16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302.xml" ContentType="application/vnd.openxmlformats-officedocument.presentationml.slideLayout+xml"/>
  <Override PartName="/ppt/notesSlides/notesSlide55.xml" ContentType="application/vnd.openxmlformats-officedocument.presentationml.notesSlide+xml"/>
  <Override PartName="/ppt/notesSlides/notesSlide111.xml" ContentType="application/vnd.openxmlformats-officedocument.presentationml.notesSlide+xml"/>
  <Override PartName="/ppt/slideMasters/slideMaster25.xml" ContentType="application/vnd.openxmlformats-officedocument.presentationml.slideMaster+xml"/>
  <Override PartName="/ppt/slides/slide42.xml" ContentType="application/vnd.openxmlformats-officedocument.presentationml.slide+xml"/>
  <Override PartName="/ppt/slideLayouts/slideLayout41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86.xml" ContentType="application/vnd.openxmlformats-officedocument.presentationml.slideLayout+xml"/>
  <Override PartName="/ppt/slides/slide20.xml" ContentType="application/vnd.openxmlformats-officedocument.presentationml.slide+xml"/>
  <Override PartName="/ppt/slideLayouts/slideLayout217.xml" ContentType="application/vnd.openxmlformats-officedocument.presentationml.slideLayout+xml"/>
  <Override PartName="/ppt/slideLayouts/slideLayout264.xml" ContentType="application/vnd.openxmlformats-officedocument.presentationml.slideLayout+xml"/>
  <Override PartName="/ppt/notesSlides/notesSlide33.xml" ContentType="application/vnd.openxmlformats-officedocument.presentationml.notesSlide+xml"/>
  <Override PartName="/ppt/notesSlides/notesSlide80.xml" ContentType="application/vnd.openxmlformats-officedocument.presentationml.notesSlide+xml"/>
  <Override PartName="/ppt/theme/theme24.xml" ContentType="application/vnd.openxmlformats-officedocument.theme+xml"/>
  <Override PartName="/ppt/slideLayouts/slideLayout387.xml" ContentType="application/vnd.openxmlformats-officedocument.presentationml.slideLayout+xml"/>
  <Override PartName="/ppt/slideLayouts/slideLayout403.xml" ContentType="application/vnd.openxmlformats-officedocument.presentationml.slideLayout+xml"/>
  <Override PartName="/ppt/notesSlides/notesSlide11.xml" ContentType="application/vnd.openxmlformats-officedocument.presentationml.notesSlide+xml"/>
  <Override PartName="/ppt/slides/slide128.xml" ContentType="application/vnd.openxmlformats-officedocument.presentationml.slide+xml"/>
  <Override PartName="/ppt/slides/slide175.xml" ContentType="application/vnd.openxmlformats-officedocument.presentationml.slide+xml"/>
  <Override PartName="/ppt/slideLayouts/slideLayout179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s/slide8.xml" ContentType="application/vnd.openxmlformats-officedocument.presentationml.slide+xml"/>
  <Override PartName="/ppt/slides/slide106.xml" ContentType="application/vnd.openxmlformats-officedocument.presentationml.slide+xml"/>
  <Override PartName="/ppt/slides/slide153.xml" ContentType="application/vnd.openxmlformats-officedocument.presentationml.slide+xml"/>
  <Override PartName="/ppt/slideLayouts/slideLayout7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318.xml" ContentType="application/vnd.openxmlformats-officedocument.presentationml.slideLayout+xml"/>
  <Override PartName="/ppt/slideLayouts/slideLayout365.xml" ContentType="application/vnd.openxmlformats-officedocument.presentationml.slideLayout+xml"/>
  <Override PartName="/ppt/slideMasters/slideMaster3.xml" ContentType="application/vnd.openxmlformats-officedocument.presentationml.slideMaster+xml"/>
  <Override PartName="/ppt/slides/slide58.xml" ContentType="application/vnd.openxmlformats-officedocument.presentationml.slide+xml"/>
  <Override PartName="/ppt/slideLayouts/slideLayout57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343.xml" ContentType="application/vnd.openxmlformats-officedocument.presentationml.slideLayout+xml"/>
  <Override PartName="/ppt/slideLayouts/slideLayout390.xml" ContentType="application/vnd.openxmlformats-officedocument.presentationml.slideLayout+xml"/>
  <Override PartName="/ppt/notesSlides/notesSlide2.xml" ContentType="application/vnd.openxmlformats-officedocument.presentationml.notesSlide+xml"/>
  <Override PartName="/ppt/notesSlides/notesSlide105.xml" ContentType="application/vnd.openxmlformats-officedocument.presentationml.notes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131.xml" ContentType="application/vnd.openxmlformats-officedocument.presentationml.slide+xml"/>
  <Override PartName="/ppt/slideLayouts/slideLayout135.xml" ContentType="application/vnd.openxmlformats-officedocument.presentationml.slideLayout+xml"/>
  <Override PartName="/ppt/slideLayouts/slideLayout182.xml" ContentType="application/vnd.openxmlformats-officedocument.presentationml.slideLayout+xml"/>
  <Override PartName="/ppt/notesSlides/notesSlide49.xml" ContentType="application/vnd.openxmlformats-officedocument.presentationml.notesSlide+xml"/>
  <Override PartName="/ppt/notesSlides/notesSlide96.xml" ContentType="application/vnd.openxmlformats-officedocument.presentationml.notesSlide+xml"/>
  <Override PartName="/ppt/slideMasters/slideMaster19.xml" ContentType="application/vnd.openxmlformats-officedocument.presentationml.slideMaster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321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74.xml" ContentType="application/vnd.openxmlformats-officedocument.presentationml.notesSlide+xml"/>
  <Override PartName="/ppt/slides/slide14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60.xml" ContentType="application/vnd.openxmlformats-officedocument.presentationml.slideLayout+xml"/>
  <Override PartName="/ppt/theme/theme18.xml" ContentType="application/vnd.openxmlformats-officedocument.theme+xml"/>
  <Override PartName="/ppt/slides/slide169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36.xml" ContentType="application/vnd.openxmlformats-officedocument.presentationml.slideLayout+xml"/>
  <Override PartName="/ppt/slideLayouts/slideLayout283.xml" ContentType="application/vnd.openxmlformats-officedocument.presentationml.slideLayout+xml"/>
  <Override PartName="/ppt/notesSlides/notesSlide52.xml" ContentType="application/vnd.openxmlformats-officedocument.presentationml.notesSlide+xml"/>
  <Override PartName="/ppt/slideMasters/slideMaster22.xml" ContentType="application/vnd.openxmlformats-officedocument.presentationml.slideMaster+xml"/>
  <Override PartName="/ppt/slides/slide147.xml" ContentType="application/vnd.openxmlformats-officedocument.presentationml.slide+xml"/>
  <Override PartName="/ppt/slides/slide194.xml" ContentType="application/vnd.openxmlformats-officedocument.presentationml.slide+xml"/>
  <Override PartName="/ppt/slideLayouts/slideLayout359.xml" ContentType="application/vnd.openxmlformats-officedocument.presentationml.slideLayout+xml"/>
  <Override PartName="/ppt/notesSlides/notesSlide30.xml" ContentType="application/vnd.openxmlformats-officedocument.presentationml.notesSlide+xml"/>
  <Override PartName="/ppt/slides/slide99.xml" ContentType="application/vnd.openxmlformats-officedocument.presentationml.slide+xml"/>
  <Override PartName="/ppt/slideLayouts/slideLayout198.xml" ContentType="application/vnd.openxmlformats-officedocument.presentationml.slideLayout+xml"/>
  <Override PartName="/ppt/slideLayouts/slideLayout214.xml" ContentType="application/vnd.openxmlformats-officedocument.presentationml.slideLayout+xml"/>
  <Override PartName="/ppt/theme/theme21.xml" ContentType="application/vnd.openxmlformats-officedocument.theme+xml"/>
  <Override PartName="/ppt/slideLayouts/slideLayout261.xml" ContentType="application/vnd.openxmlformats-officedocument.presentationml.slideLayout+xml"/>
  <Override PartName="/ppt/slideLayouts/slideLayout400.xml" ContentType="application/vnd.openxmlformats-officedocument.presentationml.slideLayout+xml"/>
  <Override PartName="/ppt/slides/slide77.xml" ContentType="application/vnd.openxmlformats-officedocument.presentationml.slide+xml"/>
  <Override PartName="/ppt/slides/slide125.xml" ContentType="application/vnd.openxmlformats-officedocument.presentationml.slide+xml"/>
  <Override PartName="/ppt/slides/slide172.xml" ContentType="application/vnd.openxmlformats-officedocument.presentationml.slide+xml"/>
  <Override PartName="/ppt/slideLayouts/slideLayout98.xml" ContentType="application/vnd.openxmlformats-officedocument.presentationml.slideLayout+xml"/>
  <Override PartName="/ppt/slideLayouts/slideLayout337.xml" ContentType="application/vnd.openxmlformats-officedocument.presentationml.slideLayout+xml"/>
  <Override PartName="/ppt/slideLayouts/slideLayout384.xml" ContentType="application/vnd.openxmlformats-officedocument.presentationml.slideLayout+xml"/>
  <Override PartName="/ppt/slides/slide5.xml" ContentType="application/vnd.openxmlformats-officedocument.presentationml.slide+xml"/>
  <Override PartName="/ppt/slides/slide103.xml" ContentType="application/vnd.openxmlformats-officedocument.presentationml.slide+xml"/>
  <Override PartName="/ppt/slides/slide150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315.xml" ContentType="application/vnd.openxmlformats-officedocument.presentationml.slideLayout+xml"/>
  <Override PartName="/ppt/slideLayouts/slideLayout362.xml" ContentType="application/vnd.openxmlformats-officedocument.presentationml.slideLayout+xml"/>
  <Override PartName="/ppt/notesSlides/notesSlide68.xml" ContentType="application/vnd.openxmlformats-officedocument.presentationml.notesSlide+xml"/>
  <Override PartName="/ppt/slides/slide55.xml" ContentType="application/vnd.openxmlformats-officedocument.presentationml.slide+xml"/>
  <Override PartName="/ppt/slideLayouts/slideLayout107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299.xml" ContentType="application/vnd.openxmlformats-officedocument.presentationml.slideLayout+xml"/>
  <Override PartName="/ppt/notesSlides/notesSlide102.xml" ContentType="application/vnd.openxmlformats-officedocument.presentationml.notesSlide+xml"/>
  <Override PartName="/ppt/slides/slide33.xml" ContentType="application/vnd.openxmlformats-officedocument.presentationml.slide+xml"/>
  <Override PartName="/ppt/slides/slide80.xml" ContentType="application/vnd.openxmlformats-officedocument.presentationml.slide+xml"/>
  <Override PartName="/ppt/slideLayouts/slideLayout54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340.xml" ContentType="application/vnd.openxmlformats-officedocument.presentationml.slideLayout+xml"/>
  <Override PartName="/ppt/notesSlides/notesSlide46.xml" ContentType="application/vnd.openxmlformats-officedocument.presentationml.notesSlide+xml"/>
  <Override PartName="/ppt/notesSlides/notesSlide93.xml" ContentType="application/vnd.openxmlformats-officedocument.presentationml.notesSlide+xml"/>
  <Override PartName="/ppt/presentation.xml" ContentType="application/vnd.openxmlformats-officedocument.presentationml.presentation.main+xml"/>
  <Override PartName="/ppt/slideMasters/slideMaster16.xml" ContentType="application/vnd.openxmlformats-officedocument.presentationml.slideMaster+xml"/>
  <Override PartName="/ppt/slideLayouts/slideLayout32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37.xml" ContentType="application/vnd.openxmlformats-officedocument.theme+xml"/>
  <Override PartName="/ppt/notesSlides/notesSlide24.xml" ContentType="application/vnd.openxmlformats-officedocument.presentationml.notesSlide+xml"/>
  <Override PartName="/ppt/notesSlides/notesSlide71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188.xml" ContentType="application/vnd.openxmlformats-officedocument.presentationml.slide+xml"/>
  <Override PartName="/ppt/slideLayouts/slideLayout110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s/slide119.xml" ContentType="application/vnd.openxmlformats-officedocument.presentationml.slide+xml"/>
  <Override PartName="/ppt/slides/slide166.xml" ContentType="application/vnd.openxmlformats-officedocument.presentationml.slide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Override PartName="/ppt/slideLayouts/slideLayout233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378.xml" ContentType="application/vnd.openxmlformats-officedocument.presentationml.slideLayout+xml"/>
  <Override PartName="/ppt/notesSlides/notesSlide118.xml" ContentType="application/vnd.openxmlformats-officedocument.presentationml.notesSlide+xml"/>
  <Override PartName="/ppt/slides/slide49.xml" ContentType="application/vnd.openxmlformats-officedocument.presentationml.slide+xml"/>
  <Override PartName="/ppt/slides/slide96.xml" ContentType="application/vnd.openxmlformats-officedocument.presentationml.slide+xml"/>
  <Override PartName="/ppt/slides/slide144.xml" ContentType="application/vnd.openxmlformats-officedocument.presentationml.slide+xml"/>
  <Override PartName="/ppt/slides/slide191.xml" ContentType="application/vnd.openxmlformats-officedocument.presentationml.slide+xml"/>
  <Override PartName="/ppt/theme/theme7.xml" ContentType="application/vnd.openxmlformats-officedocument.theme+xml"/>
  <Override PartName="/ppt/slideLayouts/slideLayout211.xml" ContentType="application/vnd.openxmlformats-officedocument.presentationml.slideLayout+xml"/>
  <Override PartName="/ppt/slideLayouts/slideLayout309.xml" ContentType="application/vnd.openxmlformats-officedocument.presentationml.slideLayout+xml"/>
  <Override PartName="/ppt/slideLayouts/slideLayout356.xml" ContentType="application/vnd.openxmlformats-officedocument.presentationml.slideLayout+xml"/>
  <Override PartName="/ppt/slides/slide122.xml" ContentType="application/vnd.openxmlformats-officedocument.presentationml.slide+xml"/>
  <Override PartName="/ppt/slideLayouts/slideLayout48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334.xml" ContentType="application/vnd.openxmlformats-officedocument.presentationml.slideLayout+xml"/>
  <Override PartName="/ppt/slideLayouts/slideLayout381.xml" ContentType="application/vnd.openxmlformats-officedocument.presentationml.slideLayout+xml"/>
  <Override PartName="/ppt/notesSlides/notesSlide87.xml" ContentType="application/vnd.openxmlformats-officedocument.presentationml.notesSlide+xml"/>
  <Override PartName="/ppt/slides/slide27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73.xml" ContentType="application/vnd.openxmlformats-officedocument.presentationml.slideLayout+xml"/>
  <Override PartName="/ppt/notesSlides/notesSlide121.xml" ContentType="application/vnd.openxmlformats-officedocument.presentationml.notesSlide+xml"/>
  <Override PartName="/ppt/slides/slide2.xml" ContentType="application/vnd.openxmlformats-officedocument.presentationml.slide+xml"/>
  <Override PartName="/ppt/slides/slide52.xml" ContentType="application/vnd.openxmlformats-officedocument.presentationml.slide+xml"/>
  <Override PartName="/ppt/slides/slide100.xml" ContentType="application/vnd.openxmlformats-officedocument.presentationml.slide+xml"/>
  <Override PartName="/ppt/slideLayouts/slideLayout26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96.xml" ContentType="application/vnd.openxmlformats-officedocument.presentationml.slideLayout+xml"/>
  <Override PartName="/ppt/slideLayouts/slideLayout31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Override PartName="/ppt/notesSlides/notesSlide65.xml" ContentType="application/vnd.openxmlformats-officedocument.presentationml.notesSlide+xml"/>
  <Override PartName="/ppt/slideMasters/slideMaster35.xml" ContentType="application/vnd.openxmlformats-officedocument.presentationml.slideMaster+xml"/>
  <Override PartName="/ppt/slideLayouts/slideLayout51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51.xml" ContentType="application/vnd.openxmlformats-officedocument.presentationml.slideLayout+xml"/>
  <Override PartName="/ppt/notesSlides/notesSlide43.xml" ContentType="application/vnd.openxmlformats-officedocument.presentationml.notesSlide+xml"/>
  <Override PartName="/ppt/notesSlides/notesSlide90.xml" ContentType="application/vnd.openxmlformats-officedocument.presentationml.notesSlide+xml"/>
  <Override PartName="/ppt/slides/slide30.xml" ContentType="application/vnd.openxmlformats-officedocument.presentationml.slide+xml"/>
  <Override PartName="/ppt/slideLayouts/slideLayout227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Masters/slideMaster13.xml" ContentType="application/vnd.openxmlformats-officedocument.presentationml.slideMaster+xml"/>
  <Override PartName="/ppt/slides/slide138.xml" ContentType="application/vnd.openxmlformats-officedocument.presentationml.slide+xml"/>
  <Override PartName="/ppt/slides/slide185.xml" ContentType="application/vnd.openxmlformats-officedocument.presentationml.slide+xml"/>
  <Override PartName="/ppt/slideLayouts/slideLayout205.xml" ContentType="application/vnd.openxmlformats-officedocument.presentationml.slideLayout+xml"/>
  <Override PartName="/ppt/slideLayouts/slideLayout252.xml" ContentType="application/vnd.openxmlformats-officedocument.presentationml.slideLayout+xml"/>
  <Override PartName="/ppt/theme/theme34.xml" ContentType="application/vnd.openxmlformats-officedocument.theme+xml"/>
  <Override PartName="/ppt/slideLayouts/slideLayout397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slideLayouts/slideLayout89.xml" ContentType="application/vnd.openxmlformats-officedocument.presentationml.slideLayout+xml"/>
  <Override PartName="/ppt/theme/theme12.xml" ContentType="application/vnd.openxmlformats-officedocument.theme+xml"/>
  <Override PartName="/ppt/slideLayouts/slideLayout189.xml" ContentType="application/vnd.openxmlformats-officedocument.presentationml.slideLayout+xml"/>
  <Override PartName="/ppt/slides/slide68.xml" ContentType="application/vnd.openxmlformats-officedocument.presentationml.slide+xml"/>
  <Override PartName="/ppt/slides/slide116.xml" ContentType="application/vnd.openxmlformats-officedocument.presentationml.slide+xml"/>
  <Override PartName="/ppt/slides/slide163.xml" ContentType="application/vnd.openxmlformats-officedocument.presentationml.slide+xml"/>
  <Override PartName="/ppt/slideLayouts/slideLayout230.xml" ContentType="application/vnd.openxmlformats-officedocument.presentationml.slideLayout+xml"/>
  <Override PartName="/ppt/slideLayouts/slideLayout328.xml" ContentType="application/vnd.openxmlformats-officedocument.presentationml.slideLayout+xml"/>
  <Override PartName="/ppt/slideLayouts/slideLayout375.xml" ContentType="application/vnd.openxmlformats-officedocument.presentationml.slideLayout+xml"/>
  <Override PartName="/ppt/slides/slide141.xml" ContentType="application/vnd.openxmlformats-officedocument.presentationml.slide+xml"/>
  <Override PartName="/ppt/theme/theme4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306.xml" ContentType="application/vnd.openxmlformats-officedocument.presentationml.slideLayout+xml"/>
  <Override PartName="/ppt/slideLayouts/slideLayout353.xml" ContentType="application/vnd.openxmlformats-officedocument.presentationml.slideLayout+xml"/>
  <Override PartName="/ppt/notesSlides/notesSlide59.xml" ContentType="application/vnd.openxmlformats-officedocument.presentationml.notesSlide+xml"/>
  <Override PartName="/ppt/notesSlides/notesSlide115.xml" ContentType="application/vnd.openxmlformats-officedocument.presentationml.notesSlide+xml"/>
  <Override PartName="/ppt/slideMasters/slideMaster29.xml" ContentType="application/vnd.openxmlformats-officedocument.presentationml.slideMaster+xml"/>
  <Override PartName="/ppt/slides/slide46.xml" ContentType="application/vnd.openxmlformats-officedocument.presentationml.slide+xml"/>
  <Override PartName="/ppt/slides/slide93.xml" ContentType="application/vnd.openxmlformats-officedocument.presentationml.slide+xml"/>
  <Override PartName="/ppt/slideLayouts/slideLayout45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s/slide24.xml" ContentType="application/vnd.openxmlformats-officedocument.presentationml.slide+xml"/>
  <Override PartName="/ppt/slides/slide71.xml" ContentType="application/vnd.openxmlformats-officedocument.presentationml.slide+xml"/>
  <Override PartName="/ppt/slideLayouts/slideLayout92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331.xml" ContentType="application/vnd.openxmlformats-officedocument.presentationml.slideLayout+xml"/>
  <Override PartName="/ppt/notesSlides/notesSlide37.xml" ContentType="application/vnd.openxmlformats-officedocument.presentationml.notesSlide+xml"/>
  <Override PartName="/ppt/notesSlides/notesSlide84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70.xml" ContentType="application/vnd.openxmlformats-officedocument.presentationml.slideLayout+xml"/>
  <Override PartName="/ppt/theme/theme28.xml" ContentType="application/vnd.openxmlformats-officedocument.theme+xml"/>
  <Override PartName="/ppt/slideLayouts/slideLayout407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62.xml" ContentType="application/vnd.openxmlformats-officedocument.presentationml.notesSlide+xml"/>
  <Override PartName="/ppt/slideMasters/slideMaster32.xml" ContentType="application/vnd.openxmlformats-officedocument.presentationml.slideMaster+xml"/>
  <Override PartName="/ppt/slides/slide179.xml" ContentType="application/vnd.openxmlformats-officedocument.presentationml.slide+xml"/>
  <Override PartName="/ppt/slideLayouts/slideLayout101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s/slide157.xml" ContentType="application/vnd.openxmlformats-officedocument.presentationml.slide+xml"/>
  <Override PartName="/ppt/slideLayouts/slideLayout224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369.xml" ContentType="application/vnd.openxmlformats-officedocument.presentationml.slideLayout+xml"/>
  <Override PartName="/ppt/notesSlides/notesSlide40.xml" ContentType="application/vnd.openxmlformats-officedocument.presentationml.notesSlide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31.xml" ContentType="application/vnd.openxmlformats-officedocument.theme+xml"/>
  <Override PartName="/ppt/slideLayouts/slideLayout347.xml" ContentType="application/vnd.openxmlformats-officedocument.presentationml.slideLayout+xml"/>
  <Override PartName="/ppt/slideLayouts/slideLayout394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109.xml" ContentType="application/vnd.openxmlformats-officedocument.presentationml.notesSlide+xml"/>
  <Override PartName="/ppt/slides/slide87.xml" ContentType="application/vnd.openxmlformats-officedocument.presentationml.slide+xml"/>
  <Override PartName="/ppt/slides/slide135.xml" ContentType="application/vnd.openxmlformats-officedocument.presentationml.slide+xml"/>
  <Override PartName="/ppt/slides/slide182.xml" ContentType="application/vnd.openxmlformats-officedocument.presentationml.slide+xml"/>
  <Override PartName="/ppt/slideLayouts/slideLayout139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s/slide113.xml" ContentType="application/vnd.openxmlformats-officedocument.presentationml.slide+xml"/>
  <Override PartName="/ppt/slides/slide160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325.xml" ContentType="application/vnd.openxmlformats-officedocument.presentationml.slideLayout+xml"/>
  <Override PartName="/ppt/slideLayouts/slideLayout372.xml" ContentType="application/vnd.openxmlformats-officedocument.presentationml.slideLayout+xml"/>
  <Override PartName="/ppt/notesSlides/notesSlide78.xml" ContentType="application/vnd.openxmlformats-officedocument.presentationml.notesSlide+xml"/>
  <Override PartName="/ppt/slides/slide18.xml" ContentType="application/vnd.openxmlformats-officedocument.presentationml.slide+xml"/>
  <Override PartName="/ppt/slides/slide65.xml" ContentType="application/vnd.openxmlformats-officedocument.presentationml.slide+xml"/>
  <Override PartName="/ppt/slideLayouts/slideLayout17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Layouts/slideLayout350.xml" ContentType="application/vnd.openxmlformats-officedocument.presentationml.slideLayout+xml"/>
  <Override PartName="/ppt/notesSlides/notesSlide112.xml" ContentType="application/vnd.openxmlformats-officedocument.presentationml.notesSlide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142.xml" ContentType="application/vnd.openxmlformats-officedocument.presentationml.slideLayout+xml"/>
  <Override PartName="/ppt/slideLayouts/slideLayout287.xml" ContentType="application/vnd.openxmlformats-officedocument.presentationml.slideLayout+xml"/>
  <Override PartName="/ppt/notesSlides/notesSlide56.xml" ContentType="application/vnd.openxmlformats-officedocument.presentationml.notesSlide+xml"/>
  <Override PartName="/ppt/slideMasters/slideMaster26.xml" ContentType="application/vnd.openxmlformats-officedocument.presentationml.slideMaster+xml"/>
  <Override PartName="/ppt/slideLayouts/slideLayout42.xml" ContentType="application/vnd.openxmlformats-officedocument.presentationml.slideLayout+xml"/>
  <Override PartName="/ppt/notesSlides/notesSlide34.xml" ContentType="application/vnd.openxmlformats-officedocument.presentationml.notesSlide+xml"/>
  <Override PartName="/ppt/notesSlides/notesSlide81.xml" ContentType="application/vnd.openxmlformats-officedocument.presentationml.notes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404.xml" ContentType="application/vnd.openxmlformats-officedocument.presentationml.slideLayout+xml"/>
  <Override PartName="/ppt/slides/slide129.xml" ContentType="application/vnd.openxmlformats-officedocument.presentationml.slide+xml"/>
  <Override PartName="/ppt/slides/slide176.xml" ContentType="application/vnd.openxmlformats-officedocument.presentationml.slide+xml"/>
  <Override PartName="/ppt/slideLayouts/slideLayout243.xml" ContentType="application/vnd.openxmlformats-officedocument.presentationml.slideLayout+xml"/>
  <Override PartName="/ppt/theme/theme25.xml" ContentType="application/vnd.openxmlformats-officedocument.theme+xml"/>
  <Override PartName="/ppt/slideLayouts/slideLayout290.xml" ContentType="application/vnd.openxmlformats-officedocument.presentationml.slideLayout+xml"/>
  <Override PartName="/ppt/slideLayouts/slideLayout388.xml" ContentType="application/vnd.openxmlformats-officedocument.presentationml.slideLayout+xml"/>
  <Override PartName="/ppt/notesSlides/notesSlide12.xml" ContentType="application/vnd.openxmlformats-officedocument.presentationml.notesSlide+xml"/>
  <Override PartName="/ppt/slideLayouts/slideLayout319.xml" ContentType="application/vnd.openxmlformats-officedocument.presentationml.slideLayout+xml"/>
  <Override PartName="/ppt/slideLayouts/slideLayout366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107.xml" ContentType="application/vnd.openxmlformats-officedocument.presentationml.slide+xml"/>
  <Override PartName="/ppt/slides/slide154.xml" ContentType="application/vnd.openxmlformats-officedocument.presentationml.slide+xml"/>
  <Override PartName="/ppt/viewProps.xml" ContentType="application/vnd.openxmlformats-officedocument.presentationml.viewProps+xml"/>
  <Override PartName="/ppt/slideLayouts/slideLayout158.xml" ContentType="application/vnd.openxmlformats-officedocument.presentationml.slideLayout+xml"/>
  <Override PartName="/ppt/slideLayouts/slideLayout221.xml" ContentType="application/vnd.openxmlformats-officedocument.presentationml.slideLayout+xml"/>
  <Override PartName="/ppt/notesSlides/notesSlide106.xml" ContentType="application/vnd.openxmlformats-officedocument.presentationml.notesSlide+xml"/>
  <Override PartName="/ppt/slides/slide132.xml" ContentType="application/vnd.openxmlformats-officedocument.presentationml.slide+xml"/>
  <Override PartName="/ppt/slideLayouts/slideLayout58.xml" ContentType="application/vnd.openxmlformats-officedocument.presentationml.slideLayout+xml"/>
  <Override PartName="/ppt/slideLayouts/slideLayout344.xml" ContentType="application/vnd.openxmlformats-officedocument.presentationml.slideLayout+xml"/>
  <Override PartName="/ppt/slideLayouts/slideLayout391.xml" ContentType="application/vnd.openxmlformats-officedocument.presentationml.slideLayout+xml"/>
  <Override PartName="/ppt/notesSlides/notesSlide3.xml" ContentType="application/vnd.openxmlformats-officedocument.presentationml.notesSlide+xml"/>
  <Override PartName="/ppt/notesSlides/notesSlide97.xml" ContentType="application/vnd.openxmlformats-officedocument.presentationml.notesSlide+xml"/>
  <Override PartName="/ppt/slides/slide37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322.xml" ContentType="application/vnd.openxmlformats-officedocument.presentationml.slideLayout+xml"/>
  <Override PartName="/ppt/slides/slide15.xml" ContentType="application/vnd.openxmlformats-officedocument.presentationml.slide+xml"/>
  <Override PartName="/ppt/slides/slide62.xml" ContentType="application/vnd.openxmlformats-officedocument.presentationml.slide+xml"/>
  <Override PartName="/ppt/slides/slide110.xml" ContentType="application/vnd.openxmlformats-officedocument.presentationml.slide+xml"/>
  <Override PartName="/ppt/slideLayouts/slideLayout114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259.xml" ContentType="application/vnd.openxmlformats-officedocument.presentationml.slideLayout+xml"/>
  <Override PartName="/ppt/notesSlides/notesSlide28.xml" ContentType="application/vnd.openxmlformats-officedocument.presentationml.notesSlide+xml"/>
  <Override PartName="/ppt/notesSlides/notesSlide75.xml" ContentType="application/vnd.openxmlformats-officedocument.presentationml.notesSlide+xml"/>
  <Override PartName="/ppt/slideLayouts/slideLayout14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19.xml" ContentType="application/vnd.openxmlformats-officedocument.theme+xml"/>
  <Override PartName="/ppt/slideLayouts/slideLayout300.xml" ContentType="application/vnd.openxmlformats-officedocument.presentationml.slideLayout+xml"/>
  <Override PartName="/ppt/notesSlides/notesSlide53.xml" ContentType="application/vnd.openxmlformats-officedocument.presentationml.notesSlide+xml"/>
  <Override PartName="/ppt/slideMasters/slideMaster23.xml" ContentType="application/vnd.openxmlformats-officedocument.presentationml.slideMaster+xml"/>
  <Override PartName="/ppt/slides/slide40.xml" ContentType="application/vnd.openxmlformats-officedocument.presentationml.slide+xml"/>
  <Override PartName="/ppt/slideLayouts/slideLayout237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s/slide148.xml" ContentType="application/vnd.openxmlformats-officedocument.presentationml.slide+xml"/>
  <Override PartName="/ppt/slides/slide195.xml" ContentType="application/vnd.openxmlformats-officedocument.presentationml.slide+xml"/>
  <Override PartName="/ppt/slideLayouts/slideLayout215.xml" ContentType="application/vnd.openxmlformats-officedocument.presentationml.slideLayout+xml"/>
  <Override PartName="/ppt/slideLayouts/slideLayout262.xml" ContentType="application/vnd.openxmlformats-officedocument.presentationml.slideLayout+xml"/>
  <Override PartName="/ppt/notesSlides/notesSlide31.xml" ContentType="application/vnd.openxmlformats-officedocument.presentationml.notesSlide+xml"/>
  <Default Extension="vml" ContentType="application/vnd.openxmlformats-officedocument.vmlDrawing"/>
  <Override PartName="/ppt/slides/slide126.xml" ContentType="application/vnd.openxmlformats-officedocument.presentationml.slide+xml"/>
  <Override PartName="/ppt/slides/slide173.xml" ContentType="application/vnd.openxmlformats-officedocument.presentationml.slide+xml"/>
  <Override PartName="/ppt/slideLayouts/slideLayout99.xml" ContentType="application/vnd.openxmlformats-officedocument.presentationml.slideLayout+xml"/>
  <Override PartName="/ppt/slideLayouts/slideLayout199.xml" ContentType="application/vnd.openxmlformats-officedocument.presentationml.slideLayout+xml"/>
  <Override PartName="/ppt/theme/theme22.xml" ContentType="application/vnd.openxmlformats-officedocument.theme+xml"/>
  <Override PartName="/ppt/slideLayouts/slideLayout338.xml" ContentType="application/vnd.openxmlformats-officedocument.presentationml.slideLayout+xml"/>
  <Override PartName="/ppt/slideLayouts/slideLayout385.xml" ContentType="application/vnd.openxmlformats-officedocument.presentationml.slideLayout+xml"/>
  <Override PartName="/ppt/slideLayouts/slideLayout401.xml" ContentType="application/vnd.openxmlformats-officedocument.presentationml.slideLayout+xml"/>
  <Override PartName="/ppt/slides/slide78.xml" ContentType="application/vnd.openxmlformats-officedocument.presentationml.slide+xml"/>
  <Override PartName="/ppt/slideLayouts/slideLayout177.xml" ContentType="application/vnd.openxmlformats-officedocument.presentationml.slideLayout+xml"/>
  <Override PartName="/ppt/slideLayouts/slideLayout240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56.xml" ContentType="application/vnd.openxmlformats-officedocument.presentationml.slide+xml"/>
  <Override PartName="/ppt/slides/slide104.xml" ContentType="application/vnd.openxmlformats-officedocument.presentationml.slide+xml"/>
  <Override PartName="/ppt/slides/slide151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316.xml" ContentType="application/vnd.openxmlformats-officedocument.presentationml.slideLayout+xml"/>
  <Override PartName="/ppt/slideLayouts/slideLayout363.xml" ContentType="application/vnd.openxmlformats-officedocument.presentationml.slideLayout+xml"/>
  <Override PartName="/ppt/notesSlides/notesSlide69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55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341.xml" ContentType="application/vnd.openxmlformats-officedocument.presentationml.slideLayout+xml"/>
  <Override PartName="/ppt/notesSlides/notesSlide47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103.xml" ContentType="application/vnd.openxmlformats-officedocument.presentationml.notesSlide+xml"/>
  <Override PartName="/ppt/slides/slide34.xml" ContentType="application/vnd.openxmlformats-officedocument.presentationml.slide+xml"/>
  <Override PartName="/ppt/slides/slide81.xml" ContentType="application/vnd.openxmlformats-officedocument.presentationml.slide+xml"/>
  <Override PartName="/ppt/slideLayouts/slideLayout133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278.xml" ContentType="application/vnd.openxmlformats-officedocument.presentationml.slideLayout+xml"/>
  <Default Extension="rels" ContentType="application/vnd.openxmlformats-package.relationships+xml"/>
  <Override PartName="/ppt/slideMasters/slideMaster17.xml" ContentType="application/vnd.openxmlformats-officedocument.presentationml.slideMaster+xml"/>
  <Override PartName="/ppt/slides/slide189.xml" ContentType="application/vnd.openxmlformats-officedocument.presentationml.slide+xml"/>
  <Override PartName="/ppt/slideLayouts/slideLayout33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56.xml" ContentType="application/vnd.openxmlformats-officedocument.presentationml.slideLayout+xml"/>
  <Override PartName="/ppt/theme/theme38.xml" ContentType="application/vnd.openxmlformats-officedocument.theme+xml"/>
  <Override PartName="/ppt/notesSlides/notesSlide25.xml" ContentType="application/vnd.openxmlformats-officedocument.presentationml.notesSlide+xml"/>
  <Override PartName="/ppt/notesSlides/notesSlide72.xml" ContentType="application/vnd.openxmlformats-officedocument.presentationml.notesSlide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111.xml" ContentType="application/vnd.openxmlformats-officedocument.presentationml.slideLayout+xml"/>
  <Override PartName="/ppt/theme/theme16.xml" ContentType="application/vnd.openxmlformats-officedocument.theme+xml"/>
  <Override PartName="/ppt/slides/slide167.xml" ContentType="application/vnd.openxmlformats-officedocument.presentationml.slide+xml"/>
  <Override PartName="/ppt/slideLayouts/slideLayout234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379.xml" ContentType="application/vnd.openxmlformats-officedocument.presentationml.slideLayout+xml"/>
  <Override PartName="/ppt/notesSlides/notesSlide50.xml" ContentType="application/vnd.openxmlformats-officedocument.presentationml.notesSlide+xml"/>
  <Override PartName="/ppt/slideMasters/slideMaster20.xml" ContentType="application/vnd.openxmlformats-officedocument.presentationml.slideMaster+xml"/>
  <Override PartName="/ppt/slides/slide145.xml" ContentType="application/vnd.openxmlformats-officedocument.presentationml.slide+xml"/>
  <Override PartName="/ppt/slides/slide192.xml" ContentType="application/vnd.openxmlformats-officedocument.presentationml.slide+xml"/>
  <Override PartName="/ppt/theme/theme8.xml" ContentType="application/vnd.openxmlformats-officedocument.theme+xml"/>
  <Override PartName="/ppt/slideLayouts/slideLayout357.xml" ContentType="application/vnd.openxmlformats-officedocument.presentationml.slideLayout+xml"/>
  <Override PartName="/ppt/notesSlides/notesSlide119.xml" ContentType="application/vnd.openxmlformats-officedocument.presentationml.notesSlide+xml"/>
  <Override PartName="/ppt/slides/slide97.xml" ContentType="application/vnd.openxmlformats-officedocument.presentationml.slide+xml"/>
  <Override PartName="/ppt/slideLayouts/slideLayout149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s/slide28.xml" ContentType="application/vnd.openxmlformats-officedocument.presentationml.slide+xml"/>
  <Override PartName="/ppt/slides/slide75.xml" ContentType="application/vnd.openxmlformats-officedocument.presentationml.slide+xml"/>
  <Override PartName="/ppt/slides/slide123.xml" ContentType="application/vnd.openxmlformats-officedocument.presentationml.slide+xml"/>
  <Override PartName="/ppt/slides/slide170.xml" ContentType="application/vnd.openxmlformats-officedocument.presentationml.slide+xml"/>
  <Override PartName="/ppt/slideLayouts/slideLayout49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335.xml" ContentType="application/vnd.openxmlformats-officedocument.presentationml.slideLayout+xml"/>
  <Override PartName="/ppt/slideLayouts/slideLayout382.xml" ContentType="application/vnd.openxmlformats-officedocument.presentationml.slideLayout+xml"/>
  <Override PartName="/ppt/notesSlides/notesSlide88.xml" ContentType="application/vnd.openxmlformats-officedocument.presentationml.notesSlide+xml"/>
  <Override PartName="/ppt/slides/slide3.xml" ContentType="application/vnd.openxmlformats-officedocument.presentationml.slide+xml"/>
  <Override PartName="/ppt/slides/slide101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313.xml" ContentType="application/vnd.openxmlformats-officedocument.presentationml.slideLayout+xml"/>
  <Override PartName="/ppt/slideLayouts/slideLayout360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66.xml" ContentType="application/vnd.openxmlformats-officedocument.presentationml.notesSlide+xml"/>
  <Override PartName="/ppt/slides/slide53.xml" ContentType="application/vnd.openxmlformats-officedocument.presentationml.slide+xml"/>
  <Override PartName="/ppt/slideLayouts/slideLayout105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297.xml" ContentType="application/vnd.openxmlformats-officedocument.presentationml.slideLayout+xml"/>
  <Default Extension="jpeg" ContentType="image/jpeg"/>
  <Override PartName="/ppt/notesSlides/notesSlide100.xml" ContentType="application/vnd.openxmlformats-officedocument.presentationml.notesSlide+xml"/>
  <Override PartName="/ppt/slideMasters/slideMaster36.xml" ContentType="application/vnd.openxmlformats-officedocument.presentationml.slideMaster+xml"/>
  <Override PartName="/ppt/slides/slide31.xml" ContentType="application/vnd.openxmlformats-officedocument.presentationml.slide+xml"/>
  <Override PartName="/ppt/slideLayouts/slideLayout52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75.xml" ContentType="application/vnd.openxmlformats-officedocument.presentationml.slideLayout+xml"/>
  <Override PartName="/ppt/notesSlides/notesSlide44.xml" ContentType="application/vnd.openxmlformats-officedocument.presentationml.notesSlide+xml"/>
  <Override PartName="/ppt/notesSlides/notesSlide91.xml" ContentType="application/vnd.openxmlformats-officedocument.presentationml.notesSlide+xml"/>
  <Override PartName="/ppt/slideMasters/slideMaster14.xml" ContentType="application/vnd.openxmlformats-officedocument.presentationml.slideMaster+xml"/>
  <Override PartName="/ppt/slideLayouts/slideLayout30.xml" ContentType="application/vnd.openxmlformats-officedocument.presentationml.slideLayout+xml"/>
  <Override PartName="/ppt/slideLayouts/slideLayout130.xml" ContentType="application/vnd.openxmlformats-officedocument.presentationml.slideLayout+xml"/>
  <Override PartName="/ppt/theme/theme35.xml" ContentType="application/vnd.openxmlformats-officedocument.theme+xml"/>
  <Override PartName="/ppt/notesSlides/notesSlide22.xml" ContentType="application/vnd.openxmlformats-officedocument.presentationml.notesSlide+xml"/>
  <Override PartName="/ppt/slides/slide139.xml" ContentType="application/vnd.openxmlformats-officedocument.presentationml.slide+xml"/>
  <Override PartName="/ppt/slides/slide186.xml" ContentType="application/vnd.openxmlformats-officedocument.presentationml.slide+xml"/>
  <Override PartName="/ppt/slideLayouts/slideLayout206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398.xml" ContentType="application/vnd.openxmlformats-officedocument.presentationml.slideLayout+xml"/>
  <Override PartName="/ppt/slides/slide117.xml" ContentType="application/vnd.openxmlformats-officedocument.presentationml.slide+xml"/>
  <Override PartName="/ppt/slides/slide164.xml" ContentType="application/vnd.openxmlformats-officedocument.presentationml.slide+xml"/>
  <Override PartName="/ppt/theme/theme13.xml" ContentType="application/vnd.openxmlformats-officedocument.theme+xml"/>
  <Override PartName="/ppt/slideLayouts/slideLayout231.xml" ContentType="application/vnd.openxmlformats-officedocument.presentationml.slideLayout+xml"/>
  <Override PartName="/ppt/slideLayouts/slideLayout329.xml" ContentType="application/vnd.openxmlformats-officedocument.presentationml.slideLayout+xml"/>
  <Override PartName="/ppt/slideLayouts/slideLayout376.xml" ContentType="application/vnd.openxmlformats-officedocument.presentationml.slideLayout+xml"/>
  <Override PartName="/ppt/slides/slide69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168.xml" ContentType="application/vnd.openxmlformats-officedocument.presentationml.slideLayout+xml"/>
  <Override PartName="/ppt/notesSlides/notesSlide116.xml" ContentType="application/vnd.openxmlformats-officedocument.presentationml.notesSlide+xml"/>
  <Override PartName="/ppt/slides/slide47.xml" ContentType="application/vnd.openxmlformats-officedocument.presentationml.slide+xml"/>
  <Override PartName="/ppt/theme/theme5.xml" ContentType="application/vnd.openxmlformats-officedocument.theme+xml"/>
  <Override PartName="/ppt/slideLayouts/slideLayout354.xml" ContentType="application/vnd.openxmlformats-officedocument.presentationml.slideLayout+xml"/>
  <Override PartName="/ppt/slides/slide120.xml" ContentType="application/vnd.openxmlformats-officedocument.presentationml.slide+xml"/>
  <Override PartName="/ppt/slideLayouts/slideLayout46.xml" ContentType="application/vnd.openxmlformats-officedocument.presentationml.slideLayout+xml"/>
  <Override PartName="/ppt/slideLayouts/slideLayout193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72.xml" ContentType="application/vnd.openxmlformats-officedocument.presentationml.slide+xml"/>
  <Override PartName="/ppt/slideLayouts/slideLayout124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310.xml" ContentType="application/vnd.openxmlformats-officedocument.presentationml.slideLayout+xml"/>
  <Override PartName="/ppt/theme/theme29.xml" ContentType="application/vnd.openxmlformats-officedocument.theme+xml"/>
  <Override PartName="/ppt/notesSlides/notesSlide63.xml" ContentType="application/vnd.openxmlformats-officedocument.presentationml.notesSlide+xml"/>
  <Override PartName="/ppt/slideMasters/slideMaster33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Layouts/slideLayout225.xml" ContentType="application/vnd.openxmlformats-officedocument.presentationml.slideLayout+xml"/>
  <Override PartName="/ppt/slides/slide136.xml" ContentType="application/vnd.openxmlformats-officedocument.presentationml.slide+xml"/>
  <Override PartName="/ppt/slideLayouts/slideLayout250.xml" ContentType="application/vnd.openxmlformats-officedocument.presentationml.slideLayout+xml"/>
  <Override PartName="/ppt/slideLayouts/slideLayout395.xml" ContentType="application/vnd.openxmlformats-officedocument.presentationml.slideLayout+xml"/>
  <Override PartName="/ppt/slides/slide88.xml" ContentType="application/vnd.openxmlformats-officedocument.presentationml.slide+xml"/>
  <Override PartName="/ppt/slideLayouts/slideLayout87.xml" ContentType="application/vnd.openxmlformats-officedocument.presentationml.slideLayout+xml"/>
  <Override PartName="/ppt/theme/theme10.xml" ContentType="application/vnd.openxmlformats-officedocument.theme+xml"/>
  <Override PartName="/ppt/slideLayouts/slideLayout32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  <p:sldMasterId id="2147483888" r:id="rId2"/>
    <p:sldMasterId id="2147483900" r:id="rId3"/>
    <p:sldMasterId id="2147483972" r:id="rId4"/>
    <p:sldMasterId id="2147484020" r:id="rId5"/>
    <p:sldMasterId id="2147484032" r:id="rId6"/>
    <p:sldMasterId id="2147484044" r:id="rId7"/>
    <p:sldMasterId id="2147484056" r:id="rId8"/>
    <p:sldMasterId id="2147484068" r:id="rId9"/>
    <p:sldMasterId id="2147484080" r:id="rId10"/>
    <p:sldMasterId id="2147484116" r:id="rId11"/>
    <p:sldMasterId id="2147484128" r:id="rId12"/>
    <p:sldMasterId id="2147484140" r:id="rId13"/>
    <p:sldMasterId id="2147484152" r:id="rId14"/>
    <p:sldMasterId id="2147484164" r:id="rId15"/>
    <p:sldMasterId id="2147484176" r:id="rId16"/>
    <p:sldMasterId id="2147484188" r:id="rId17"/>
    <p:sldMasterId id="2147484200" r:id="rId18"/>
    <p:sldMasterId id="2147484212" r:id="rId19"/>
    <p:sldMasterId id="2147484224" r:id="rId20"/>
    <p:sldMasterId id="2147484236" r:id="rId21"/>
    <p:sldMasterId id="2147484248" r:id="rId22"/>
    <p:sldMasterId id="2147484260" r:id="rId23"/>
    <p:sldMasterId id="2147484272" r:id="rId24"/>
    <p:sldMasterId id="2147484284" r:id="rId25"/>
    <p:sldMasterId id="2147484296" r:id="rId26"/>
    <p:sldMasterId id="2147484308" r:id="rId27"/>
    <p:sldMasterId id="2147484332" r:id="rId28"/>
    <p:sldMasterId id="2147484344" r:id="rId29"/>
    <p:sldMasterId id="2147484356" r:id="rId30"/>
    <p:sldMasterId id="2147484368" r:id="rId31"/>
    <p:sldMasterId id="2147484380" r:id="rId32"/>
    <p:sldMasterId id="2147484392" r:id="rId33"/>
    <p:sldMasterId id="2147484404" r:id="rId34"/>
    <p:sldMasterId id="2147484416" r:id="rId35"/>
    <p:sldMasterId id="2147484428" r:id="rId36"/>
    <p:sldMasterId id="2147484440" r:id="rId37"/>
  </p:sldMasterIdLst>
  <p:notesMasterIdLst>
    <p:notesMasterId r:id="rId233"/>
  </p:notesMasterIdLst>
  <p:sldIdLst>
    <p:sldId id="256" r:id="rId38"/>
    <p:sldId id="468" r:id="rId39"/>
    <p:sldId id="501" r:id="rId40"/>
    <p:sldId id="699" r:id="rId41"/>
    <p:sldId id="702" r:id="rId42"/>
    <p:sldId id="701" r:id="rId43"/>
    <p:sldId id="700" r:id="rId44"/>
    <p:sldId id="718" r:id="rId45"/>
    <p:sldId id="650" r:id="rId46"/>
    <p:sldId id="517" r:id="rId47"/>
    <p:sldId id="518" r:id="rId48"/>
    <p:sldId id="519" r:id="rId49"/>
    <p:sldId id="620" r:id="rId50"/>
    <p:sldId id="424" r:id="rId51"/>
    <p:sldId id="425" r:id="rId52"/>
    <p:sldId id="427" r:id="rId53"/>
    <p:sldId id="431" r:id="rId54"/>
    <p:sldId id="432" r:id="rId55"/>
    <p:sldId id="542" r:id="rId56"/>
    <p:sldId id="410" r:id="rId57"/>
    <p:sldId id="415" r:id="rId58"/>
    <p:sldId id="717" r:id="rId59"/>
    <p:sldId id="391" r:id="rId60"/>
    <p:sldId id="574" r:id="rId61"/>
    <p:sldId id="579" r:id="rId62"/>
    <p:sldId id="580" r:id="rId63"/>
    <p:sldId id="581" r:id="rId64"/>
    <p:sldId id="617" r:id="rId65"/>
    <p:sldId id="575" r:id="rId66"/>
    <p:sldId id="768" r:id="rId67"/>
    <p:sldId id="624" r:id="rId68"/>
    <p:sldId id="628" r:id="rId69"/>
    <p:sldId id="627" r:id="rId70"/>
    <p:sldId id="626" r:id="rId71"/>
    <p:sldId id="721" r:id="rId72"/>
    <p:sldId id="625" r:id="rId73"/>
    <p:sldId id="722" r:id="rId74"/>
    <p:sldId id="723" r:id="rId75"/>
    <p:sldId id="747" r:id="rId76"/>
    <p:sldId id="630" r:id="rId77"/>
    <p:sldId id="653" r:id="rId78"/>
    <p:sldId id="767" r:id="rId79"/>
    <p:sldId id="678" r:id="rId80"/>
    <p:sldId id="353" r:id="rId81"/>
    <p:sldId id="582" r:id="rId82"/>
    <p:sldId id="331" r:id="rId83"/>
    <p:sldId id="332" r:id="rId84"/>
    <p:sldId id="333" r:id="rId85"/>
    <p:sldId id="334" r:id="rId86"/>
    <p:sldId id="335" r:id="rId87"/>
    <p:sldId id="336" r:id="rId88"/>
    <p:sldId id="337" r:id="rId89"/>
    <p:sldId id="338" r:id="rId90"/>
    <p:sldId id="339" r:id="rId91"/>
    <p:sldId id="583" r:id="rId92"/>
    <p:sldId id="633" r:id="rId93"/>
    <p:sldId id="635" r:id="rId94"/>
    <p:sldId id="636" r:id="rId95"/>
    <p:sldId id="490" r:id="rId96"/>
    <p:sldId id="637" r:id="rId97"/>
    <p:sldId id="705" r:id="rId98"/>
    <p:sldId id="437" r:id="rId99"/>
    <p:sldId id="438" r:id="rId100"/>
    <p:sldId id="638" r:id="rId101"/>
    <p:sldId id="615" r:id="rId102"/>
    <p:sldId id="388" r:id="rId103"/>
    <p:sldId id="614" r:id="rId104"/>
    <p:sldId id="639" r:id="rId105"/>
    <p:sldId id="681" r:id="rId106"/>
    <p:sldId id="584" r:id="rId107"/>
    <p:sldId id="541" r:id="rId108"/>
    <p:sldId id="640" r:id="rId109"/>
    <p:sldId id="641" r:id="rId110"/>
    <p:sldId id="643" r:id="rId111"/>
    <p:sldId id="642" r:id="rId112"/>
    <p:sldId id="644" r:id="rId113"/>
    <p:sldId id="706" r:id="rId114"/>
    <p:sldId id="645" r:id="rId115"/>
    <p:sldId id="587" r:id="rId116"/>
    <p:sldId id="586" r:id="rId117"/>
    <p:sldId id="762" r:id="rId118"/>
    <p:sldId id="588" r:id="rId119"/>
    <p:sldId id="599" r:id="rId120"/>
    <p:sldId id="589" r:id="rId121"/>
    <p:sldId id="647" r:id="rId122"/>
    <p:sldId id="648" r:id="rId123"/>
    <p:sldId id="646" r:id="rId124"/>
    <p:sldId id="590" r:id="rId125"/>
    <p:sldId id="591" r:id="rId126"/>
    <p:sldId id="600" r:id="rId127"/>
    <p:sldId id="592" r:id="rId128"/>
    <p:sldId id="593" r:id="rId129"/>
    <p:sldId id="594" r:id="rId130"/>
    <p:sldId id="595" r:id="rId131"/>
    <p:sldId id="596" r:id="rId132"/>
    <p:sldId id="597" r:id="rId133"/>
    <p:sldId id="680" r:id="rId134"/>
    <p:sldId id="649" r:id="rId135"/>
    <p:sldId id="601" r:id="rId136"/>
    <p:sldId id="397" r:id="rId137"/>
    <p:sldId id="409" r:id="rId138"/>
    <p:sldId id="404" r:id="rId139"/>
    <p:sldId id="725" r:id="rId140"/>
    <p:sldId id="405" r:id="rId141"/>
    <p:sldId id="406" r:id="rId142"/>
    <p:sldId id="407" r:id="rId143"/>
    <p:sldId id="491" r:id="rId144"/>
    <p:sldId id="412" r:id="rId145"/>
    <p:sldId id="492" r:id="rId146"/>
    <p:sldId id="664" r:id="rId147"/>
    <p:sldId id="602" r:id="rId148"/>
    <p:sldId id="679" r:id="rId149"/>
    <p:sldId id="658" r:id="rId150"/>
    <p:sldId id="660" r:id="rId151"/>
    <p:sldId id="651" r:id="rId152"/>
    <p:sldId id="665" r:id="rId153"/>
    <p:sldId id="674" r:id="rId154"/>
    <p:sldId id="688" r:id="rId155"/>
    <p:sldId id="697" r:id="rId156"/>
    <p:sldId id="766" r:id="rId157"/>
    <p:sldId id="765" r:id="rId158"/>
    <p:sldId id="763" r:id="rId159"/>
    <p:sldId id="693" r:id="rId160"/>
    <p:sldId id="692" r:id="rId161"/>
    <p:sldId id="696" r:id="rId162"/>
    <p:sldId id="742" r:id="rId163"/>
    <p:sldId id="603" r:id="rId164"/>
    <p:sldId id="752" r:id="rId165"/>
    <p:sldId id="753" r:id="rId166"/>
    <p:sldId id="754" r:id="rId167"/>
    <p:sldId id="609" r:id="rId168"/>
    <p:sldId id="671" r:id="rId169"/>
    <p:sldId id="755" r:id="rId170"/>
    <p:sldId id="661" r:id="rId171"/>
    <p:sldId id="708" r:id="rId172"/>
    <p:sldId id="707" r:id="rId173"/>
    <p:sldId id="732" r:id="rId174"/>
    <p:sldId id="663" r:id="rId175"/>
    <p:sldId id="652" r:id="rId176"/>
    <p:sldId id="720" r:id="rId177"/>
    <p:sldId id="739" r:id="rId178"/>
    <p:sldId id="712" r:id="rId179"/>
    <p:sldId id="462" r:id="rId180"/>
    <p:sldId id="480" r:id="rId181"/>
    <p:sldId id="466" r:id="rId182"/>
    <p:sldId id="713" r:id="rId183"/>
    <p:sldId id="704" r:id="rId184"/>
    <p:sldId id="714" r:id="rId185"/>
    <p:sldId id="715" r:id="rId186"/>
    <p:sldId id="676" r:id="rId187"/>
    <p:sldId id="733" r:id="rId188"/>
    <p:sldId id="745" r:id="rId189"/>
    <p:sldId id="735" r:id="rId190"/>
    <p:sldId id="740" r:id="rId191"/>
    <p:sldId id="677" r:id="rId192"/>
    <p:sldId id="743" r:id="rId193"/>
    <p:sldId id="737" r:id="rId194"/>
    <p:sldId id="746" r:id="rId195"/>
    <p:sldId id="738" r:id="rId196"/>
    <p:sldId id="604" r:id="rId197"/>
    <p:sldId id="554" r:id="rId198"/>
    <p:sldId id="668" r:id="rId199"/>
    <p:sldId id="607" r:id="rId200"/>
    <p:sldId id="727" r:id="rId201"/>
    <p:sldId id="728" r:id="rId202"/>
    <p:sldId id="729" r:id="rId203"/>
    <p:sldId id="730" r:id="rId204"/>
    <p:sldId id="731" r:id="rId205"/>
    <p:sldId id="608" r:id="rId206"/>
    <p:sldId id="769" r:id="rId207"/>
    <p:sldId id="606" r:id="rId208"/>
    <p:sldId id="605" r:id="rId209"/>
    <p:sldId id="758" r:id="rId210"/>
    <p:sldId id="759" r:id="rId211"/>
    <p:sldId id="550" r:id="rId212"/>
    <p:sldId id="552" r:id="rId213"/>
    <p:sldId id="551" r:id="rId214"/>
    <p:sldId id="616" r:id="rId215"/>
    <p:sldId id="556" r:id="rId216"/>
    <p:sldId id="555" r:id="rId217"/>
    <p:sldId id="749" r:id="rId218"/>
    <p:sldId id="287" r:id="rId219"/>
    <p:sldId id="761" r:id="rId220"/>
    <p:sldId id="684" r:id="rId221"/>
    <p:sldId id="760" r:id="rId222"/>
    <p:sldId id="685" r:id="rId223"/>
    <p:sldId id="456" r:id="rId224"/>
    <p:sldId id="457" r:id="rId225"/>
    <p:sldId id="458" r:id="rId226"/>
    <p:sldId id="459" r:id="rId227"/>
    <p:sldId id="546" r:id="rId228"/>
    <p:sldId id="467" r:id="rId229"/>
    <p:sldId id="543" r:id="rId230"/>
    <p:sldId id="544" r:id="rId231"/>
    <p:sldId id="545" r:id="rId23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1805"/>
    <a:srgbClr val="823F0C"/>
    <a:srgbClr val="6609CD"/>
    <a:srgbClr val="006C31"/>
    <a:srgbClr val="009242"/>
    <a:srgbClr val="34F875"/>
    <a:srgbClr val="0000FF"/>
    <a:srgbClr val="14ADC2"/>
    <a:srgbClr val="0AF659"/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3614" autoAdjust="0"/>
    <p:restoredTop sz="88841" autoAdjust="0"/>
  </p:normalViewPr>
  <p:slideViewPr>
    <p:cSldViewPr>
      <p:cViewPr varScale="1">
        <p:scale>
          <a:sx n="100" d="100"/>
          <a:sy n="100" d="100"/>
        </p:scale>
        <p:origin x="-1200" y="-17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80.xml"/><Relationship Id="rId21" Type="http://schemas.openxmlformats.org/officeDocument/2006/relationships/slideMaster" Target="slideMasters/slideMaster21.xml"/><Relationship Id="rId42" Type="http://schemas.openxmlformats.org/officeDocument/2006/relationships/slide" Target="slides/slide5.xml"/><Relationship Id="rId63" Type="http://schemas.openxmlformats.org/officeDocument/2006/relationships/slide" Target="slides/slide26.xml"/><Relationship Id="rId84" Type="http://schemas.openxmlformats.org/officeDocument/2006/relationships/slide" Target="slides/slide47.xml"/><Relationship Id="rId138" Type="http://schemas.openxmlformats.org/officeDocument/2006/relationships/slide" Target="slides/slide101.xml"/><Relationship Id="rId159" Type="http://schemas.openxmlformats.org/officeDocument/2006/relationships/slide" Target="slides/slide122.xml"/><Relationship Id="rId170" Type="http://schemas.openxmlformats.org/officeDocument/2006/relationships/slide" Target="slides/slide133.xml"/><Relationship Id="rId191" Type="http://schemas.openxmlformats.org/officeDocument/2006/relationships/slide" Target="slides/slide154.xml"/><Relationship Id="rId205" Type="http://schemas.openxmlformats.org/officeDocument/2006/relationships/slide" Target="slides/slide168.xml"/><Relationship Id="rId226" Type="http://schemas.openxmlformats.org/officeDocument/2006/relationships/slide" Target="slides/slide189.xml"/><Relationship Id="rId107" Type="http://schemas.openxmlformats.org/officeDocument/2006/relationships/slide" Target="slides/slide70.xml"/><Relationship Id="rId11" Type="http://schemas.openxmlformats.org/officeDocument/2006/relationships/slideMaster" Target="slideMasters/slideMaster11.xml"/><Relationship Id="rId32" Type="http://schemas.openxmlformats.org/officeDocument/2006/relationships/slideMaster" Target="slideMasters/slideMaster32.xml"/><Relationship Id="rId53" Type="http://schemas.openxmlformats.org/officeDocument/2006/relationships/slide" Target="slides/slide16.xml"/><Relationship Id="rId74" Type="http://schemas.openxmlformats.org/officeDocument/2006/relationships/slide" Target="slides/slide37.xml"/><Relationship Id="rId128" Type="http://schemas.openxmlformats.org/officeDocument/2006/relationships/slide" Target="slides/slide91.xml"/><Relationship Id="rId149" Type="http://schemas.openxmlformats.org/officeDocument/2006/relationships/slide" Target="slides/slide112.xml"/><Relationship Id="rId5" Type="http://schemas.openxmlformats.org/officeDocument/2006/relationships/slideMaster" Target="slideMasters/slideMaster5.xml"/><Relationship Id="rId95" Type="http://schemas.openxmlformats.org/officeDocument/2006/relationships/slide" Target="slides/slide58.xml"/><Relationship Id="rId160" Type="http://schemas.openxmlformats.org/officeDocument/2006/relationships/slide" Target="slides/slide123.xml"/><Relationship Id="rId181" Type="http://schemas.openxmlformats.org/officeDocument/2006/relationships/slide" Target="slides/slide144.xml"/><Relationship Id="rId216" Type="http://schemas.openxmlformats.org/officeDocument/2006/relationships/slide" Target="slides/slide179.xml"/><Relationship Id="rId237" Type="http://schemas.openxmlformats.org/officeDocument/2006/relationships/tableStyles" Target="tableStyles.xml"/><Relationship Id="rId22" Type="http://schemas.openxmlformats.org/officeDocument/2006/relationships/slideMaster" Target="slideMasters/slideMaster22.xml"/><Relationship Id="rId43" Type="http://schemas.openxmlformats.org/officeDocument/2006/relationships/slide" Target="slides/slide6.xml"/><Relationship Id="rId64" Type="http://schemas.openxmlformats.org/officeDocument/2006/relationships/slide" Target="slides/slide27.xml"/><Relationship Id="rId118" Type="http://schemas.openxmlformats.org/officeDocument/2006/relationships/slide" Target="slides/slide81.xml"/><Relationship Id="rId139" Type="http://schemas.openxmlformats.org/officeDocument/2006/relationships/slide" Target="slides/slide102.xml"/><Relationship Id="rId80" Type="http://schemas.openxmlformats.org/officeDocument/2006/relationships/slide" Target="slides/slide43.xml"/><Relationship Id="rId85" Type="http://schemas.openxmlformats.org/officeDocument/2006/relationships/slide" Target="slides/slide48.xml"/><Relationship Id="rId150" Type="http://schemas.openxmlformats.org/officeDocument/2006/relationships/slide" Target="slides/slide113.xml"/><Relationship Id="rId155" Type="http://schemas.openxmlformats.org/officeDocument/2006/relationships/slide" Target="slides/slide118.xml"/><Relationship Id="rId171" Type="http://schemas.openxmlformats.org/officeDocument/2006/relationships/slide" Target="slides/slide134.xml"/><Relationship Id="rId176" Type="http://schemas.openxmlformats.org/officeDocument/2006/relationships/slide" Target="slides/slide139.xml"/><Relationship Id="rId192" Type="http://schemas.openxmlformats.org/officeDocument/2006/relationships/slide" Target="slides/slide155.xml"/><Relationship Id="rId197" Type="http://schemas.openxmlformats.org/officeDocument/2006/relationships/slide" Target="slides/slide160.xml"/><Relationship Id="rId206" Type="http://schemas.openxmlformats.org/officeDocument/2006/relationships/slide" Target="slides/slide169.xml"/><Relationship Id="rId227" Type="http://schemas.openxmlformats.org/officeDocument/2006/relationships/slide" Target="slides/slide190.xml"/><Relationship Id="rId201" Type="http://schemas.openxmlformats.org/officeDocument/2006/relationships/slide" Target="slides/slide164.xml"/><Relationship Id="rId222" Type="http://schemas.openxmlformats.org/officeDocument/2006/relationships/slide" Target="slides/slide185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33" Type="http://schemas.openxmlformats.org/officeDocument/2006/relationships/slideMaster" Target="slideMasters/slideMaster33.xml"/><Relationship Id="rId38" Type="http://schemas.openxmlformats.org/officeDocument/2006/relationships/slide" Target="slides/slide1.xml"/><Relationship Id="rId59" Type="http://schemas.openxmlformats.org/officeDocument/2006/relationships/slide" Target="slides/slide22.xml"/><Relationship Id="rId103" Type="http://schemas.openxmlformats.org/officeDocument/2006/relationships/slide" Target="slides/slide66.xml"/><Relationship Id="rId108" Type="http://schemas.openxmlformats.org/officeDocument/2006/relationships/slide" Target="slides/slide71.xml"/><Relationship Id="rId124" Type="http://schemas.openxmlformats.org/officeDocument/2006/relationships/slide" Target="slides/slide87.xml"/><Relationship Id="rId129" Type="http://schemas.openxmlformats.org/officeDocument/2006/relationships/slide" Target="slides/slide92.xml"/><Relationship Id="rId54" Type="http://schemas.openxmlformats.org/officeDocument/2006/relationships/slide" Target="slides/slide17.xml"/><Relationship Id="rId70" Type="http://schemas.openxmlformats.org/officeDocument/2006/relationships/slide" Target="slides/slide33.xml"/><Relationship Id="rId75" Type="http://schemas.openxmlformats.org/officeDocument/2006/relationships/slide" Target="slides/slide38.xml"/><Relationship Id="rId91" Type="http://schemas.openxmlformats.org/officeDocument/2006/relationships/slide" Target="slides/slide54.xml"/><Relationship Id="rId96" Type="http://schemas.openxmlformats.org/officeDocument/2006/relationships/slide" Target="slides/slide59.xml"/><Relationship Id="rId140" Type="http://schemas.openxmlformats.org/officeDocument/2006/relationships/slide" Target="slides/slide103.xml"/><Relationship Id="rId145" Type="http://schemas.openxmlformats.org/officeDocument/2006/relationships/slide" Target="slides/slide108.xml"/><Relationship Id="rId161" Type="http://schemas.openxmlformats.org/officeDocument/2006/relationships/slide" Target="slides/slide124.xml"/><Relationship Id="rId166" Type="http://schemas.openxmlformats.org/officeDocument/2006/relationships/slide" Target="slides/slide129.xml"/><Relationship Id="rId182" Type="http://schemas.openxmlformats.org/officeDocument/2006/relationships/slide" Target="slides/slide145.xml"/><Relationship Id="rId187" Type="http://schemas.openxmlformats.org/officeDocument/2006/relationships/slide" Target="slides/slide150.xml"/><Relationship Id="rId217" Type="http://schemas.openxmlformats.org/officeDocument/2006/relationships/slide" Target="slides/slide18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212" Type="http://schemas.openxmlformats.org/officeDocument/2006/relationships/slide" Target="slides/slide175.xml"/><Relationship Id="rId233" Type="http://schemas.openxmlformats.org/officeDocument/2006/relationships/notesMaster" Target="notesMasters/notesMaster1.xml"/><Relationship Id="rId23" Type="http://schemas.openxmlformats.org/officeDocument/2006/relationships/slideMaster" Target="slideMasters/slideMaster23.xml"/><Relationship Id="rId28" Type="http://schemas.openxmlformats.org/officeDocument/2006/relationships/slideMaster" Target="slideMasters/slideMaster28.xml"/><Relationship Id="rId49" Type="http://schemas.openxmlformats.org/officeDocument/2006/relationships/slide" Target="slides/slide12.xml"/><Relationship Id="rId114" Type="http://schemas.openxmlformats.org/officeDocument/2006/relationships/slide" Target="slides/slide77.xml"/><Relationship Id="rId119" Type="http://schemas.openxmlformats.org/officeDocument/2006/relationships/slide" Target="slides/slide82.xml"/><Relationship Id="rId44" Type="http://schemas.openxmlformats.org/officeDocument/2006/relationships/slide" Target="slides/slide7.xml"/><Relationship Id="rId60" Type="http://schemas.openxmlformats.org/officeDocument/2006/relationships/slide" Target="slides/slide23.xml"/><Relationship Id="rId65" Type="http://schemas.openxmlformats.org/officeDocument/2006/relationships/slide" Target="slides/slide28.xml"/><Relationship Id="rId81" Type="http://schemas.openxmlformats.org/officeDocument/2006/relationships/slide" Target="slides/slide44.xml"/><Relationship Id="rId86" Type="http://schemas.openxmlformats.org/officeDocument/2006/relationships/slide" Target="slides/slide49.xml"/><Relationship Id="rId130" Type="http://schemas.openxmlformats.org/officeDocument/2006/relationships/slide" Target="slides/slide93.xml"/><Relationship Id="rId135" Type="http://schemas.openxmlformats.org/officeDocument/2006/relationships/slide" Target="slides/slide98.xml"/><Relationship Id="rId151" Type="http://schemas.openxmlformats.org/officeDocument/2006/relationships/slide" Target="slides/slide114.xml"/><Relationship Id="rId156" Type="http://schemas.openxmlformats.org/officeDocument/2006/relationships/slide" Target="slides/slide119.xml"/><Relationship Id="rId177" Type="http://schemas.openxmlformats.org/officeDocument/2006/relationships/slide" Target="slides/slide140.xml"/><Relationship Id="rId198" Type="http://schemas.openxmlformats.org/officeDocument/2006/relationships/slide" Target="slides/slide161.xml"/><Relationship Id="rId172" Type="http://schemas.openxmlformats.org/officeDocument/2006/relationships/slide" Target="slides/slide135.xml"/><Relationship Id="rId193" Type="http://schemas.openxmlformats.org/officeDocument/2006/relationships/slide" Target="slides/slide156.xml"/><Relationship Id="rId202" Type="http://schemas.openxmlformats.org/officeDocument/2006/relationships/slide" Target="slides/slide165.xml"/><Relationship Id="rId207" Type="http://schemas.openxmlformats.org/officeDocument/2006/relationships/slide" Target="slides/slide170.xml"/><Relationship Id="rId223" Type="http://schemas.openxmlformats.org/officeDocument/2006/relationships/slide" Target="slides/slide186.xml"/><Relationship Id="rId228" Type="http://schemas.openxmlformats.org/officeDocument/2006/relationships/slide" Target="slides/slide191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39" Type="http://schemas.openxmlformats.org/officeDocument/2006/relationships/slide" Target="slides/slide2.xml"/><Relationship Id="rId109" Type="http://schemas.openxmlformats.org/officeDocument/2006/relationships/slide" Target="slides/slide72.xml"/><Relationship Id="rId34" Type="http://schemas.openxmlformats.org/officeDocument/2006/relationships/slideMaster" Target="slideMasters/slideMaster34.xml"/><Relationship Id="rId50" Type="http://schemas.openxmlformats.org/officeDocument/2006/relationships/slide" Target="slides/slide13.xml"/><Relationship Id="rId55" Type="http://schemas.openxmlformats.org/officeDocument/2006/relationships/slide" Target="slides/slide18.xml"/><Relationship Id="rId76" Type="http://schemas.openxmlformats.org/officeDocument/2006/relationships/slide" Target="slides/slide39.xml"/><Relationship Id="rId97" Type="http://schemas.openxmlformats.org/officeDocument/2006/relationships/slide" Target="slides/slide60.xml"/><Relationship Id="rId104" Type="http://schemas.openxmlformats.org/officeDocument/2006/relationships/slide" Target="slides/slide67.xml"/><Relationship Id="rId120" Type="http://schemas.openxmlformats.org/officeDocument/2006/relationships/slide" Target="slides/slide83.xml"/><Relationship Id="rId125" Type="http://schemas.openxmlformats.org/officeDocument/2006/relationships/slide" Target="slides/slide88.xml"/><Relationship Id="rId141" Type="http://schemas.openxmlformats.org/officeDocument/2006/relationships/slide" Target="slides/slide104.xml"/><Relationship Id="rId146" Type="http://schemas.openxmlformats.org/officeDocument/2006/relationships/slide" Target="slides/slide109.xml"/><Relationship Id="rId167" Type="http://schemas.openxmlformats.org/officeDocument/2006/relationships/slide" Target="slides/slide130.xml"/><Relationship Id="rId188" Type="http://schemas.openxmlformats.org/officeDocument/2006/relationships/slide" Target="slides/slide151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34.xml"/><Relationship Id="rId92" Type="http://schemas.openxmlformats.org/officeDocument/2006/relationships/slide" Target="slides/slide55.xml"/><Relationship Id="rId162" Type="http://schemas.openxmlformats.org/officeDocument/2006/relationships/slide" Target="slides/slide125.xml"/><Relationship Id="rId183" Type="http://schemas.openxmlformats.org/officeDocument/2006/relationships/slide" Target="slides/slide146.xml"/><Relationship Id="rId213" Type="http://schemas.openxmlformats.org/officeDocument/2006/relationships/slide" Target="slides/slide176.xml"/><Relationship Id="rId218" Type="http://schemas.openxmlformats.org/officeDocument/2006/relationships/slide" Target="slides/slide181.xml"/><Relationship Id="rId234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29" Type="http://schemas.openxmlformats.org/officeDocument/2006/relationships/slideMaster" Target="slideMasters/slideMaster29.xml"/><Relationship Id="rId24" Type="http://schemas.openxmlformats.org/officeDocument/2006/relationships/slideMaster" Target="slideMasters/slideMaster24.xml"/><Relationship Id="rId40" Type="http://schemas.openxmlformats.org/officeDocument/2006/relationships/slide" Target="slides/slide3.xml"/><Relationship Id="rId45" Type="http://schemas.openxmlformats.org/officeDocument/2006/relationships/slide" Target="slides/slide8.xml"/><Relationship Id="rId66" Type="http://schemas.openxmlformats.org/officeDocument/2006/relationships/slide" Target="slides/slide29.xml"/><Relationship Id="rId87" Type="http://schemas.openxmlformats.org/officeDocument/2006/relationships/slide" Target="slides/slide50.xml"/><Relationship Id="rId110" Type="http://schemas.openxmlformats.org/officeDocument/2006/relationships/slide" Target="slides/slide73.xml"/><Relationship Id="rId115" Type="http://schemas.openxmlformats.org/officeDocument/2006/relationships/slide" Target="slides/slide78.xml"/><Relationship Id="rId131" Type="http://schemas.openxmlformats.org/officeDocument/2006/relationships/slide" Target="slides/slide94.xml"/><Relationship Id="rId136" Type="http://schemas.openxmlformats.org/officeDocument/2006/relationships/slide" Target="slides/slide99.xml"/><Relationship Id="rId157" Type="http://schemas.openxmlformats.org/officeDocument/2006/relationships/slide" Target="slides/slide120.xml"/><Relationship Id="rId178" Type="http://schemas.openxmlformats.org/officeDocument/2006/relationships/slide" Target="slides/slide141.xml"/><Relationship Id="rId61" Type="http://schemas.openxmlformats.org/officeDocument/2006/relationships/slide" Target="slides/slide24.xml"/><Relationship Id="rId82" Type="http://schemas.openxmlformats.org/officeDocument/2006/relationships/slide" Target="slides/slide45.xml"/><Relationship Id="rId152" Type="http://schemas.openxmlformats.org/officeDocument/2006/relationships/slide" Target="slides/slide115.xml"/><Relationship Id="rId173" Type="http://schemas.openxmlformats.org/officeDocument/2006/relationships/slide" Target="slides/slide136.xml"/><Relationship Id="rId194" Type="http://schemas.openxmlformats.org/officeDocument/2006/relationships/slide" Target="slides/slide157.xml"/><Relationship Id="rId199" Type="http://schemas.openxmlformats.org/officeDocument/2006/relationships/slide" Target="slides/slide162.xml"/><Relationship Id="rId203" Type="http://schemas.openxmlformats.org/officeDocument/2006/relationships/slide" Target="slides/slide166.xml"/><Relationship Id="rId208" Type="http://schemas.openxmlformats.org/officeDocument/2006/relationships/slide" Target="slides/slide171.xml"/><Relationship Id="rId229" Type="http://schemas.openxmlformats.org/officeDocument/2006/relationships/slide" Target="slides/slide192.xml"/><Relationship Id="rId19" Type="http://schemas.openxmlformats.org/officeDocument/2006/relationships/slideMaster" Target="slideMasters/slideMaster19.xml"/><Relationship Id="rId224" Type="http://schemas.openxmlformats.org/officeDocument/2006/relationships/slide" Target="slides/slide187.xml"/><Relationship Id="rId14" Type="http://schemas.openxmlformats.org/officeDocument/2006/relationships/slideMaster" Target="slideMasters/slideMaster14.xml"/><Relationship Id="rId30" Type="http://schemas.openxmlformats.org/officeDocument/2006/relationships/slideMaster" Target="slideMasters/slideMaster30.xml"/><Relationship Id="rId35" Type="http://schemas.openxmlformats.org/officeDocument/2006/relationships/slideMaster" Target="slideMasters/slideMaster35.xml"/><Relationship Id="rId56" Type="http://schemas.openxmlformats.org/officeDocument/2006/relationships/slide" Target="slides/slide19.xml"/><Relationship Id="rId77" Type="http://schemas.openxmlformats.org/officeDocument/2006/relationships/slide" Target="slides/slide40.xml"/><Relationship Id="rId100" Type="http://schemas.openxmlformats.org/officeDocument/2006/relationships/slide" Target="slides/slide63.xml"/><Relationship Id="rId105" Type="http://schemas.openxmlformats.org/officeDocument/2006/relationships/slide" Target="slides/slide68.xml"/><Relationship Id="rId126" Type="http://schemas.openxmlformats.org/officeDocument/2006/relationships/slide" Target="slides/slide89.xml"/><Relationship Id="rId147" Type="http://schemas.openxmlformats.org/officeDocument/2006/relationships/slide" Target="slides/slide110.xml"/><Relationship Id="rId168" Type="http://schemas.openxmlformats.org/officeDocument/2006/relationships/slide" Target="slides/slide131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14.xml"/><Relationship Id="rId72" Type="http://schemas.openxmlformats.org/officeDocument/2006/relationships/slide" Target="slides/slide35.xml"/><Relationship Id="rId93" Type="http://schemas.openxmlformats.org/officeDocument/2006/relationships/slide" Target="slides/slide56.xml"/><Relationship Id="rId98" Type="http://schemas.openxmlformats.org/officeDocument/2006/relationships/slide" Target="slides/slide61.xml"/><Relationship Id="rId121" Type="http://schemas.openxmlformats.org/officeDocument/2006/relationships/slide" Target="slides/slide84.xml"/><Relationship Id="rId142" Type="http://schemas.openxmlformats.org/officeDocument/2006/relationships/slide" Target="slides/slide105.xml"/><Relationship Id="rId163" Type="http://schemas.openxmlformats.org/officeDocument/2006/relationships/slide" Target="slides/slide126.xml"/><Relationship Id="rId184" Type="http://schemas.openxmlformats.org/officeDocument/2006/relationships/slide" Target="slides/slide147.xml"/><Relationship Id="rId189" Type="http://schemas.openxmlformats.org/officeDocument/2006/relationships/slide" Target="slides/slide152.xml"/><Relationship Id="rId219" Type="http://schemas.openxmlformats.org/officeDocument/2006/relationships/slide" Target="slides/slide182.xml"/><Relationship Id="rId3" Type="http://schemas.openxmlformats.org/officeDocument/2006/relationships/slideMaster" Target="slideMasters/slideMaster3.xml"/><Relationship Id="rId214" Type="http://schemas.openxmlformats.org/officeDocument/2006/relationships/slide" Target="slides/slide177.xml"/><Relationship Id="rId230" Type="http://schemas.openxmlformats.org/officeDocument/2006/relationships/slide" Target="slides/slide193.xml"/><Relationship Id="rId235" Type="http://schemas.openxmlformats.org/officeDocument/2006/relationships/viewProps" Target="viewProps.xml"/><Relationship Id="rId25" Type="http://schemas.openxmlformats.org/officeDocument/2006/relationships/slideMaster" Target="slideMasters/slideMaster25.xml"/><Relationship Id="rId46" Type="http://schemas.openxmlformats.org/officeDocument/2006/relationships/slide" Target="slides/slide9.xml"/><Relationship Id="rId67" Type="http://schemas.openxmlformats.org/officeDocument/2006/relationships/slide" Target="slides/slide30.xml"/><Relationship Id="rId116" Type="http://schemas.openxmlformats.org/officeDocument/2006/relationships/slide" Target="slides/slide79.xml"/><Relationship Id="rId137" Type="http://schemas.openxmlformats.org/officeDocument/2006/relationships/slide" Target="slides/slide100.xml"/><Relationship Id="rId158" Type="http://schemas.openxmlformats.org/officeDocument/2006/relationships/slide" Target="slides/slide121.xml"/><Relationship Id="rId20" Type="http://schemas.openxmlformats.org/officeDocument/2006/relationships/slideMaster" Target="slideMasters/slideMaster20.xml"/><Relationship Id="rId41" Type="http://schemas.openxmlformats.org/officeDocument/2006/relationships/slide" Target="slides/slide4.xml"/><Relationship Id="rId62" Type="http://schemas.openxmlformats.org/officeDocument/2006/relationships/slide" Target="slides/slide25.xml"/><Relationship Id="rId83" Type="http://schemas.openxmlformats.org/officeDocument/2006/relationships/slide" Target="slides/slide46.xml"/><Relationship Id="rId88" Type="http://schemas.openxmlformats.org/officeDocument/2006/relationships/slide" Target="slides/slide51.xml"/><Relationship Id="rId111" Type="http://schemas.openxmlformats.org/officeDocument/2006/relationships/slide" Target="slides/slide74.xml"/><Relationship Id="rId132" Type="http://schemas.openxmlformats.org/officeDocument/2006/relationships/slide" Target="slides/slide95.xml"/><Relationship Id="rId153" Type="http://schemas.openxmlformats.org/officeDocument/2006/relationships/slide" Target="slides/slide116.xml"/><Relationship Id="rId174" Type="http://schemas.openxmlformats.org/officeDocument/2006/relationships/slide" Target="slides/slide137.xml"/><Relationship Id="rId179" Type="http://schemas.openxmlformats.org/officeDocument/2006/relationships/slide" Target="slides/slide142.xml"/><Relationship Id="rId195" Type="http://schemas.openxmlformats.org/officeDocument/2006/relationships/slide" Target="slides/slide158.xml"/><Relationship Id="rId209" Type="http://schemas.openxmlformats.org/officeDocument/2006/relationships/slide" Target="slides/slide172.xml"/><Relationship Id="rId190" Type="http://schemas.openxmlformats.org/officeDocument/2006/relationships/slide" Target="slides/slide153.xml"/><Relationship Id="rId204" Type="http://schemas.openxmlformats.org/officeDocument/2006/relationships/slide" Target="slides/slide167.xml"/><Relationship Id="rId220" Type="http://schemas.openxmlformats.org/officeDocument/2006/relationships/slide" Target="slides/slide183.xml"/><Relationship Id="rId225" Type="http://schemas.openxmlformats.org/officeDocument/2006/relationships/slide" Target="slides/slide188.xml"/><Relationship Id="rId15" Type="http://schemas.openxmlformats.org/officeDocument/2006/relationships/slideMaster" Target="slideMasters/slideMaster15.xml"/><Relationship Id="rId36" Type="http://schemas.openxmlformats.org/officeDocument/2006/relationships/slideMaster" Target="slideMasters/slideMaster36.xml"/><Relationship Id="rId57" Type="http://schemas.openxmlformats.org/officeDocument/2006/relationships/slide" Target="slides/slide20.xml"/><Relationship Id="rId106" Type="http://schemas.openxmlformats.org/officeDocument/2006/relationships/slide" Target="slides/slide69.xml"/><Relationship Id="rId127" Type="http://schemas.openxmlformats.org/officeDocument/2006/relationships/slide" Target="slides/slide90.xml"/><Relationship Id="rId10" Type="http://schemas.openxmlformats.org/officeDocument/2006/relationships/slideMaster" Target="slideMasters/slideMaster10.xml"/><Relationship Id="rId31" Type="http://schemas.openxmlformats.org/officeDocument/2006/relationships/slideMaster" Target="slideMasters/slideMaster31.xml"/><Relationship Id="rId52" Type="http://schemas.openxmlformats.org/officeDocument/2006/relationships/slide" Target="slides/slide15.xml"/><Relationship Id="rId73" Type="http://schemas.openxmlformats.org/officeDocument/2006/relationships/slide" Target="slides/slide36.xml"/><Relationship Id="rId78" Type="http://schemas.openxmlformats.org/officeDocument/2006/relationships/slide" Target="slides/slide41.xml"/><Relationship Id="rId94" Type="http://schemas.openxmlformats.org/officeDocument/2006/relationships/slide" Target="slides/slide57.xml"/><Relationship Id="rId99" Type="http://schemas.openxmlformats.org/officeDocument/2006/relationships/slide" Target="slides/slide62.xml"/><Relationship Id="rId101" Type="http://schemas.openxmlformats.org/officeDocument/2006/relationships/slide" Target="slides/slide64.xml"/><Relationship Id="rId122" Type="http://schemas.openxmlformats.org/officeDocument/2006/relationships/slide" Target="slides/slide85.xml"/><Relationship Id="rId143" Type="http://schemas.openxmlformats.org/officeDocument/2006/relationships/slide" Target="slides/slide106.xml"/><Relationship Id="rId148" Type="http://schemas.openxmlformats.org/officeDocument/2006/relationships/slide" Target="slides/slide111.xml"/><Relationship Id="rId164" Type="http://schemas.openxmlformats.org/officeDocument/2006/relationships/slide" Target="slides/slide127.xml"/><Relationship Id="rId169" Type="http://schemas.openxmlformats.org/officeDocument/2006/relationships/slide" Target="slides/slide132.xml"/><Relationship Id="rId185" Type="http://schemas.openxmlformats.org/officeDocument/2006/relationships/slide" Target="slides/slide148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80" Type="http://schemas.openxmlformats.org/officeDocument/2006/relationships/slide" Target="slides/slide143.xml"/><Relationship Id="rId210" Type="http://schemas.openxmlformats.org/officeDocument/2006/relationships/slide" Target="slides/slide173.xml"/><Relationship Id="rId215" Type="http://schemas.openxmlformats.org/officeDocument/2006/relationships/slide" Target="slides/slide178.xml"/><Relationship Id="rId236" Type="http://schemas.openxmlformats.org/officeDocument/2006/relationships/theme" Target="theme/theme1.xml"/><Relationship Id="rId26" Type="http://schemas.openxmlformats.org/officeDocument/2006/relationships/slideMaster" Target="slideMasters/slideMaster26.xml"/><Relationship Id="rId231" Type="http://schemas.openxmlformats.org/officeDocument/2006/relationships/slide" Target="slides/slide194.xml"/><Relationship Id="rId47" Type="http://schemas.openxmlformats.org/officeDocument/2006/relationships/slide" Target="slides/slide10.xml"/><Relationship Id="rId68" Type="http://schemas.openxmlformats.org/officeDocument/2006/relationships/slide" Target="slides/slide31.xml"/><Relationship Id="rId89" Type="http://schemas.openxmlformats.org/officeDocument/2006/relationships/slide" Target="slides/slide52.xml"/><Relationship Id="rId112" Type="http://schemas.openxmlformats.org/officeDocument/2006/relationships/slide" Target="slides/slide75.xml"/><Relationship Id="rId133" Type="http://schemas.openxmlformats.org/officeDocument/2006/relationships/slide" Target="slides/slide96.xml"/><Relationship Id="rId154" Type="http://schemas.openxmlformats.org/officeDocument/2006/relationships/slide" Target="slides/slide117.xml"/><Relationship Id="rId175" Type="http://schemas.openxmlformats.org/officeDocument/2006/relationships/slide" Target="slides/slide138.xml"/><Relationship Id="rId196" Type="http://schemas.openxmlformats.org/officeDocument/2006/relationships/slide" Target="slides/slide159.xml"/><Relationship Id="rId200" Type="http://schemas.openxmlformats.org/officeDocument/2006/relationships/slide" Target="slides/slide163.xml"/><Relationship Id="rId16" Type="http://schemas.openxmlformats.org/officeDocument/2006/relationships/slideMaster" Target="slideMasters/slideMaster16.xml"/><Relationship Id="rId221" Type="http://schemas.openxmlformats.org/officeDocument/2006/relationships/slide" Target="slides/slide184.xml"/><Relationship Id="rId37" Type="http://schemas.openxmlformats.org/officeDocument/2006/relationships/slideMaster" Target="slideMasters/slideMaster37.xml"/><Relationship Id="rId58" Type="http://schemas.openxmlformats.org/officeDocument/2006/relationships/slide" Target="slides/slide21.xml"/><Relationship Id="rId79" Type="http://schemas.openxmlformats.org/officeDocument/2006/relationships/slide" Target="slides/slide42.xml"/><Relationship Id="rId102" Type="http://schemas.openxmlformats.org/officeDocument/2006/relationships/slide" Target="slides/slide65.xml"/><Relationship Id="rId123" Type="http://schemas.openxmlformats.org/officeDocument/2006/relationships/slide" Target="slides/slide86.xml"/><Relationship Id="rId144" Type="http://schemas.openxmlformats.org/officeDocument/2006/relationships/slide" Target="slides/slide107.xml"/><Relationship Id="rId90" Type="http://schemas.openxmlformats.org/officeDocument/2006/relationships/slide" Target="slides/slide53.xml"/><Relationship Id="rId165" Type="http://schemas.openxmlformats.org/officeDocument/2006/relationships/slide" Target="slides/slide128.xml"/><Relationship Id="rId186" Type="http://schemas.openxmlformats.org/officeDocument/2006/relationships/slide" Target="slides/slide149.xml"/><Relationship Id="rId211" Type="http://schemas.openxmlformats.org/officeDocument/2006/relationships/slide" Target="slides/slide174.xml"/><Relationship Id="rId232" Type="http://schemas.openxmlformats.org/officeDocument/2006/relationships/slide" Target="slides/slide195.xml"/><Relationship Id="rId27" Type="http://schemas.openxmlformats.org/officeDocument/2006/relationships/slideMaster" Target="slideMasters/slideMaster27.xml"/><Relationship Id="rId48" Type="http://schemas.openxmlformats.org/officeDocument/2006/relationships/slide" Target="slides/slide11.xml"/><Relationship Id="rId69" Type="http://schemas.openxmlformats.org/officeDocument/2006/relationships/slide" Target="slides/slide32.xml"/><Relationship Id="rId113" Type="http://schemas.openxmlformats.org/officeDocument/2006/relationships/slide" Target="slides/slide76.xml"/><Relationship Id="rId134" Type="http://schemas.openxmlformats.org/officeDocument/2006/relationships/slide" Target="slides/slide9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8BAA65-855E-44D1-B653-DA8A5A027F5A}" type="datetimeFigureOut">
              <a:rPr lang="en-US" smtClean="0"/>
              <a:pPr/>
              <a:t>4/12/2012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328A79-2AEB-4D24-A027-4F344062A7B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2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3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4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5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6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7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8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9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0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3.xml"/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4.xml"/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5.xml"/><Relationship Id="rId1" Type="http://schemas.openxmlformats.org/officeDocument/2006/relationships/notesMaster" Target="../notesMasters/notesMaster1.xml"/></Relationships>
</file>

<file path=ppt/notesSlides/_rels/notesSlide1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6.xml"/><Relationship Id="rId1" Type="http://schemas.openxmlformats.org/officeDocument/2006/relationships/notesMaster" Target="../notesMasters/notesMaster1.xml"/></Relationships>
</file>

<file path=ppt/notesSlides/_rels/notesSlide1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7.xml"/><Relationship Id="rId1" Type="http://schemas.openxmlformats.org/officeDocument/2006/relationships/notesMaster" Target="../notesMasters/notesMaster1.xml"/></Relationships>
</file>

<file path=ppt/notesSlides/_rels/notesSlide1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8.xml"/><Relationship Id="rId1" Type="http://schemas.openxmlformats.org/officeDocument/2006/relationships/notesMaster" Target="../notesMasters/notesMaster1.xml"/></Relationships>
</file>

<file path=ppt/notesSlides/_rels/notesSlide1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9.xml"/><Relationship Id="rId1" Type="http://schemas.openxmlformats.org/officeDocument/2006/relationships/notesMaster" Target="../notesMasters/notesMaster1.xml"/></Relationships>
</file>

<file path=ppt/notesSlides/_rels/notesSlide1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0.xml"/><Relationship Id="rId1" Type="http://schemas.openxmlformats.org/officeDocument/2006/relationships/notesMaster" Target="../notesMasters/notesMaster1.xml"/></Relationships>
</file>

<file path=ppt/notesSlides/_rels/notesSlide1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6.xml"/><Relationship Id="rId1" Type="http://schemas.openxmlformats.org/officeDocument/2006/relationships/notesMaster" Target="../notesMasters/notesMaster1.xml"/></Relationships>
</file>

<file path=ppt/notesSlides/_rels/notesSlide1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0.xml"/><Relationship Id="rId1" Type="http://schemas.openxmlformats.org/officeDocument/2006/relationships/notesMaster" Target="../notesMasters/notesMaster1.xml"/></Relationships>
</file>

<file path=ppt/notesSlides/_rels/notesSlide1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6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7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3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4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6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7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9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1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2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3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4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8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9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sub </a:t>
            </a:r>
            <a:r>
              <a:rPr lang="en-US" sz="1200" dirty="0" err="1" smtClean="0">
                <a:solidFill>
                  <a:schemeClr val="bg1"/>
                </a:solidFill>
              </a:rPr>
              <a:t>femtosecond</a:t>
            </a:r>
            <a:r>
              <a:rPr lang="en-US" sz="1200" dirty="0" smtClean="0">
                <a:solidFill>
                  <a:schemeClr val="bg1"/>
                </a:solidFill>
              </a:rPr>
              <a:t>, </a:t>
            </a:r>
            <a:r>
              <a:rPr lang="en-US" sz="1200" dirty="0" err="1" smtClean="0">
                <a:solidFill>
                  <a:schemeClr val="bg1"/>
                </a:solidFill>
              </a:rPr>
              <a:t>fs</a:t>
            </a:r>
            <a:r>
              <a:rPr lang="en-US" sz="1200" dirty="0" smtClean="0">
                <a:solidFill>
                  <a:schemeClr val="bg1"/>
                </a:solidFill>
              </a:rPr>
              <a:t>-s is roughly the same as s-age of universe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200nm to 10micron</a:t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>1.5 x 10^15 Hz to 3.0 x 10^13</a:t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>about 1.468 x 10^15 Hz span</a:t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>1/that is about 0.68fs</a:t>
            </a:r>
          </a:p>
          <a:p>
            <a:r>
              <a:rPr lang="en-US" dirty="0" smtClean="0"/>
              <a:t>Hundreds</a:t>
            </a:r>
            <a:r>
              <a:rPr lang="en-US" baseline="0" dirty="0" smtClean="0"/>
              <a:t> of thousands or millions of components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/>
              <a:pPr/>
              <a:t>162</a:t>
            </a:fld>
            <a:endParaRPr lang="en-US"/>
          </a:p>
        </p:txBody>
      </p:sp>
    </p:spTree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200nm to 10micron</a:t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>1.5 x 10^15 Hz to 3.0 x 10^13</a:t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>about 1.468 x 10^15 Hz span</a:t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>1/that is about 0.68fs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/>
              <a:pPr/>
              <a:t>163</a:t>
            </a:fld>
            <a:endParaRPr lang="en-US"/>
          </a:p>
        </p:txBody>
      </p:sp>
    </p:spTree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1200" b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Explain what wavelengths used</a:t>
            </a:r>
          </a:p>
          <a:p>
            <a:pPr algn="ctr"/>
            <a:r>
              <a:rPr lang="en-US" sz="1200" b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Make thicker</a:t>
            </a:r>
          </a:p>
          <a:p>
            <a:pPr algn="ctr"/>
            <a:r>
              <a:rPr lang="en-US" sz="1200" b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Change initial weights</a:t>
            </a:r>
          </a:p>
          <a:p>
            <a:pPr algn="ctr"/>
            <a:r>
              <a:rPr lang="en-US" sz="1200" b="1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Convert to wavelength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>
                <a:solidFill>
                  <a:prstClr val="black"/>
                </a:solidFill>
              </a:rPr>
              <a:pPr/>
              <a:t>164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1200" b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Explain what wavelengths used</a:t>
            </a:r>
          </a:p>
          <a:p>
            <a:pPr algn="ctr"/>
            <a:r>
              <a:rPr lang="en-US" sz="1200" b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Make thicker</a:t>
            </a:r>
          </a:p>
          <a:p>
            <a:pPr algn="ctr"/>
            <a:r>
              <a:rPr lang="en-US" sz="1200" b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Change initial weights</a:t>
            </a:r>
          </a:p>
          <a:p>
            <a:pPr algn="ctr"/>
            <a:r>
              <a:rPr lang="en-US" sz="1200" b="1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Convert to wavelength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>
                <a:solidFill>
                  <a:prstClr val="black"/>
                </a:solidFill>
              </a:rPr>
              <a:pPr/>
              <a:t>165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1200" b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Explain what wavelengths used</a:t>
            </a:r>
          </a:p>
          <a:p>
            <a:pPr algn="ctr"/>
            <a:r>
              <a:rPr lang="en-US" sz="1200" b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Make thicker</a:t>
            </a:r>
          </a:p>
          <a:p>
            <a:pPr algn="ctr"/>
            <a:r>
              <a:rPr lang="en-US" sz="1200" b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Change initial weights</a:t>
            </a:r>
          </a:p>
          <a:p>
            <a:pPr algn="ctr"/>
            <a:r>
              <a:rPr lang="en-US" sz="1200" b="1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Convert to wavelength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>
                <a:solidFill>
                  <a:prstClr val="black"/>
                </a:solidFill>
              </a:rPr>
              <a:pPr/>
              <a:t>166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1200" b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Explain what wavelengths used</a:t>
            </a:r>
          </a:p>
          <a:p>
            <a:pPr algn="ctr"/>
            <a:r>
              <a:rPr lang="en-US" sz="1200" b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Make thicker</a:t>
            </a:r>
          </a:p>
          <a:p>
            <a:pPr algn="ctr"/>
            <a:r>
              <a:rPr lang="en-US" sz="1200" b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Change initial weights</a:t>
            </a:r>
          </a:p>
          <a:p>
            <a:pPr algn="ctr"/>
            <a:r>
              <a:rPr lang="en-US" sz="1200" b="1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Convert to wavelength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>
                <a:solidFill>
                  <a:prstClr val="black"/>
                </a:solidFill>
              </a:rPr>
              <a:pPr/>
              <a:t>167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1200" b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Explain what wavelengths used</a:t>
            </a:r>
          </a:p>
          <a:p>
            <a:pPr algn="ctr"/>
            <a:r>
              <a:rPr lang="en-US" sz="1200" b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Make thicker</a:t>
            </a:r>
          </a:p>
          <a:p>
            <a:pPr algn="ctr"/>
            <a:r>
              <a:rPr lang="en-US" sz="1200" b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Change initial weights</a:t>
            </a:r>
          </a:p>
          <a:p>
            <a:pPr algn="ctr"/>
            <a:r>
              <a:rPr lang="en-US" sz="1200" b="1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Convert to wavelength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>
                <a:solidFill>
                  <a:prstClr val="black"/>
                </a:solidFill>
              </a:rPr>
              <a:pPr/>
              <a:t>168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>
                <a:solidFill>
                  <a:schemeClr val="bg1"/>
                </a:solidFill>
              </a:rPr>
              <a:t>Continuous-wave approach yields broad, coherent spectrum </a:t>
            </a:r>
            <a:r>
              <a:rPr lang="en-US" sz="1200" i="1" dirty="0" smtClean="0">
                <a:solidFill>
                  <a:schemeClr val="bg1"/>
                </a:solidFill>
              </a:rPr>
              <a:t>with narrow </a:t>
            </a:r>
            <a:r>
              <a:rPr lang="en-US" sz="1200" i="1" dirty="0" err="1" smtClean="0">
                <a:solidFill>
                  <a:schemeClr val="bg1"/>
                </a:solidFill>
              </a:rPr>
              <a:t>linewidths</a:t>
            </a:r>
            <a:endParaRPr lang="en-US" sz="1200" i="1" dirty="0" smtClean="0">
              <a:solidFill>
                <a:schemeClr val="bg1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i="1" dirty="0" smtClean="0">
              <a:solidFill>
                <a:schemeClr val="bg1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i="1" dirty="0" smtClean="0">
                <a:solidFill>
                  <a:schemeClr val="bg1"/>
                </a:solidFill>
              </a:rPr>
              <a:t>Spectroscopic</a:t>
            </a:r>
            <a:r>
              <a:rPr lang="en-US" sz="1200" i="1" baseline="0" dirty="0" smtClean="0">
                <a:solidFill>
                  <a:schemeClr val="bg1"/>
                </a:solidFill>
              </a:rPr>
              <a:t> notation</a:t>
            </a:r>
            <a:endParaRPr lang="en-US" sz="1200" i="1" dirty="0" smtClean="0">
              <a:solidFill>
                <a:schemeClr val="bg1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>
                <a:solidFill>
                  <a:prstClr val="black"/>
                </a:solidFill>
              </a:rPr>
              <a:pPr/>
              <a:t>169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>
                <a:solidFill>
                  <a:schemeClr val="bg1"/>
                </a:solidFill>
              </a:rPr>
              <a:t>Continuous-wave approach yields broad, coherent spectrum </a:t>
            </a:r>
            <a:r>
              <a:rPr lang="en-US" sz="1200" i="1" dirty="0" smtClean="0">
                <a:solidFill>
                  <a:schemeClr val="bg1"/>
                </a:solidFill>
              </a:rPr>
              <a:t>with narrow </a:t>
            </a:r>
            <a:r>
              <a:rPr lang="en-US" sz="1200" i="1" dirty="0" err="1" smtClean="0">
                <a:solidFill>
                  <a:schemeClr val="bg1"/>
                </a:solidFill>
              </a:rPr>
              <a:t>linewidths</a:t>
            </a:r>
            <a:endParaRPr lang="en-US" sz="1200" i="1" dirty="0" smtClean="0">
              <a:solidFill>
                <a:schemeClr val="bg1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i="1" dirty="0" smtClean="0">
              <a:solidFill>
                <a:schemeClr val="bg1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i="1" dirty="0" smtClean="0">
                <a:solidFill>
                  <a:schemeClr val="bg1"/>
                </a:solidFill>
              </a:rPr>
              <a:t>Spectroscopic</a:t>
            </a:r>
            <a:r>
              <a:rPr lang="en-US" sz="1200" i="1" baseline="0" dirty="0" smtClean="0">
                <a:solidFill>
                  <a:schemeClr val="bg1"/>
                </a:solidFill>
              </a:rPr>
              <a:t> notation</a:t>
            </a:r>
            <a:endParaRPr lang="en-US" sz="1200" i="1" dirty="0" smtClean="0">
              <a:solidFill>
                <a:schemeClr val="bg1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>
                <a:solidFill>
                  <a:prstClr val="black"/>
                </a:solidFill>
              </a:rPr>
              <a:pPr/>
              <a:t>170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Because CW and </a:t>
            </a:r>
            <a:r>
              <a:rPr lang="en-US" baseline="0" dirty="0" err="1" smtClean="0"/>
              <a:t>TiSapph</a:t>
            </a:r>
            <a:r>
              <a:rPr lang="en-US" baseline="0" dirty="0" smtClean="0"/>
              <a:t> are narrow</a:t>
            </a:r>
          </a:p>
          <a:p>
            <a:endParaRPr lang="en-US" baseline="0" dirty="0" smtClean="0"/>
          </a:p>
          <a:p>
            <a:r>
              <a:rPr lang="en-US" baseline="0" dirty="0" smtClean="0"/>
              <a:t>Emphasize CW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>
                <a:solidFill>
                  <a:prstClr val="black"/>
                </a:solidFill>
              </a:rPr>
              <a:pPr/>
              <a:t>172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Look at frequency</a:t>
            </a:r>
            <a:r>
              <a:rPr lang="en-US" baseline="0" dirty="0" smtClean="0"/>
              <a:t> space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Spectroscopy at multiple frequencies,</a:t>
            </a:r>
            <a:r>
              <a:rPr lang="en-US" baseline="0" dirty="0" smtClean="0"/>
              <a:t> including IR and UV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>
                <a:solidFill>
                  <a:prstClr val="black"/>
                </a:solidFill>
              </a:rPr>
              <a:pPr/>
              <a:t>173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Spectroscopy at multiple frequencies,</a:t>
            </a:r>
            <a:r>
              <a:rPr lang="en-US" baseline="0" dirty="0" smtClean="0"/>
              <a:t> including IR and UV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>
                <a:solidFill>
                  <a:prstClr val="black"/>
                </a:solidFill>
              </a:rPr>
              <a:pPr/>
              <a:t>174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Spectroscopy at multiple frequencies,</a:t>
            </a:r>
            <a:r>
              <a:rPr lang="en-US" baseline="0" dirty="0" smtClean="0"/>
              <a:t> including IR and UV</a:t>
            </a:r>
          </a:p>
          <a:p>
            <a:endParaRPr lang="en-US" baseline="0" dirty="0" smtClean="0"/>
          </a:p>
          <a:p>
            <a:r>
              <a:rPr lang="en-US" baseline="0" dirty="0" smtClean="0"/>
              <a:t>CW narrow in frequency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>
                <a:solidFill>
                  <a:prstClr val="black"/>
                </a:solidFill>
              </a:rPr>
              <a:pPr/>
              <a:t>175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Spectroscopy at multiple frequencies,</a:t>
            </a:r>
            <a:r>
              <a:rPr lang="en-US" baseline="0" dirty="0" smtClean="0"/>
              <a:t> including IR and UV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>
                <a:solidFill>
                  <a:prstClr val="black"/>
                </a:solidFill>
              </a:rPr>
              <a:pPr/>
              <a:t>176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Spectroscopy at multiple frequencies,</a:t>
            </a:r>
            <a:r>
              <a:rPr lang="en-US" baseline="0" dirty="0" smtClean="0"/>
              <a:t> including IR and UV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>
                <a:solidFill>
                  <a:prstClr val="black"/>
                </a:solidFill>
              </a:rPr>
              <a:pPr/>
              <a:t>177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1.5 x 10^15 Hz to 3.0 x 10^13</a:t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>about 1.468 x 10^15 Hz span</a:t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>1/that is about 0.68fs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>
                <a:solidFill>
                  <a:prstClr val="black"/>
                </a:solidFill>
              </a:rPr>
              <a:pPr/>
              <a:t>178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Population</a:t>
            </a:r>
            <a:r>
              <a:rPr lang="en-US" baseline="0" dirty="0" smtClean="0"/>
              <a:t> inversion – X-ray laser</a:t>
            </a:r>
          </a:p>
          <a:p>
            <a:endParaRPr lang="en-US" baseline="0" dirty="0" smtClean="0"/>
          </a:p>
          <a:p>
            <a:r>
              <a:rPr lang="en-US" baseline="0" dirty="0" smtClean="0"/>
              <a:t>Square of period proportional to semimajor^3</a:t>
            </a:r>
          </a:p>
          <a:p>
            <a:r>
              <a:rPr lang="en-US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period^2</a:t>
            </a:r>
            <a:r>
              <a:rPr lang="en-US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= (4*pi^2*</a:t>
            </a:r>
            <a:r>
              <a:rPr lang="en-US" sz="1200" b="0" i="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m_e</a:t>
            </a:r>
            <a:r>
              <a:rPr lang="en-US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)/(k)*r^3</a:t>
            </a:r>
          </a:p>
          <a:p>
            <a:r>
              <a:rPr lang="en-US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F=k/r^2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>
                <a:solidFill>
                  <a:prstClr val="black"/>
                </a:solidFill>
              </a:rPr>
              <a:pPr/>
              <a:t>179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Numerical integration of SE</a:t>
            </a:r>
          </a:p>
          <a:p>
            <a:endParaRPr lang="en-US" dirty="0" smtClean="0"/>
          </a:p>
          <a:p>
            <a:r>
              <a:rPr lang="en-US" baseline="0" dirty="0" smtClean="0"/>
              <a:t>Square of period proportional to semimajor^3</a:t>
            </a:r>
          </a:p>
          <a:p>
            <a:r>
              <a:rPr lang="en-US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period^2</a:t>
            </a:r>
            <a:r>
              <a:rPr lang="en-US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= (4*pi^2*</a:t>
            </a:r>
            <a:r>
              <a:rPr lang="en-US" sz="1200" b="0" i="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m_e</a:t>
            </a:r>
            <a:r>
              <a:rPr lang="en-US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)/(k)*r^3</a:t>
            </a:r>
          </a:p>
          <a:p>
            <a:r>
              <a:rPr lang="en-US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F=k/r^2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>
                <a:solidFill>
                  <a:prstClr val="black"/>
                </a:solidFill>
              </a:rPr>
              <a:pPr/>
              <a:t>180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>
                <a:solidFill>
                  <a:prstClr val="black"/>
                </a:solidFill>
              </a:rPr>
              <a:pPr/>
              <a:t>186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>
                <a:solidFill>
                  <a:prstClr val="black"/>
                </a:solidFill>
              </a:rPr>
              <a:pPr/>
              <a:t>189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Based on time varying index of refraction</a:t>
            </a:r>
          </a:p>
          <a:p>
            <a:endParaRPr lang="en-US" dirty="0" smtClean="0"/>
          </a:p>
          <a:p>
            <a:r>
              <a:rPr lang="en-US" dirty="0" smtClean="0"/>
              <a:t>Pressure waves, changing electric</a:t>
            </a:r>
            <a:r>
              <a:rPr lang="en-US" baseline="0" dirty="0" smtClean="0"/>
              <a:t> fields</a:t>
            </a:r>
          </a:p>
          <a:p>
            <a:endParaRPr lang="en-US" baseline="0" dirty="0" smtClean="0"/>
          </a:p>
          <a:p>
            <a:r>
              <a:rPr lang="en-US" baseline="0" dirty="0" smtClean="0"/>
              <a:t>Modulation frequency limited by driving frequency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>
                <a:solidFill>
                  <a:prstClr val="black"/>
                </a:solidFill>
              </a:rPr>
              <a:pPr/>
              <a:t>25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>
                <a:solidFill>
                  <a:prstClr val="black"/>
                </a:solidFill>
              </a:rPr>
              <a:pPr/>
              <a:t>190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Adiabatic turn on</a:t>
            </a:r>
            <a:r>
              <a:rPr lang="en-US" baseline="0" dirty="0" smtClean="0"/>
              <a:t> maintains coherence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/>
              <a:pPr/>
              <a:t>192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3</a:t>
            </a:r>
            <a:r>
              <a:rPr lang="en-US" baseline="0" dirty="0" smtClean="0"/>
              <a:t> or 4 orders of magnitude greater than EOMs and AOMs REALLY SELL THIS</a:t>
            </a:r>
          </a:p>
          <a:p>
            <a:endParaRPr lang="en-US" baseline="0" dirty="0" smtClean="0"/>
          </a:p>
          <a:p>
            <a:r>
              <a:rPr lang="en-US" baseline="0" dirty="0" smtClean="0"/>
              <a:t>Coherence is all vibrating/rotating together or quantum superposition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>
                <a:solidFill>
                  <a:prstClr val="black"/>
                </a:solidFill>
              </a:rPr>
              <a:pPr/>
              <a:t>26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>
                <a:solidFill>
                  <a:schemeClr val="bg1"/>
                </a:solidFill>
              </a:rPr>
              <a:t>Broadband modulation capabilities</a:t>
            </a:r>
          </a:p>
          <a:p>
            <a:endParaRPr lang="en-US" dirty="0" smtClean="0"/>
          </a:p>
          <a:p>
            <a:r>
              <a:rPr lang="en-US" dirty="0" smtClean="0"/>
              <a:t>Mention</a:t>
            </a:r>
            <a:r>
              <a:rPr lang="en-US" baseline="0" dirty="0" smtClean="0"/>
              <a:t> interesting applications that will discuss later</a:t>
            </a:r>
          </a:p>
          <a:p>
            <a:endParaRPr lang="en-US" baseline="0" dirty="0" smtClean="0"/>
          </a:p>
          <a:p>
            <a:r>
              <a:rPr lang="en-US" baseline="0" dirty="0" smtClean="0"/>
              <a:t>Why does it work better for smaller omega?</a:t>
            </a:r>
          </a:p>
          <a:p>
            <a:endParaRPr lang="en-US" baseline="0" dirty="0" smtClean="0"/>
          </a:p>
          <a:p>
            <a:r>
              <a:rPr lang="en-US" baseline="0" dirty="0" smtClean="0"/>
              <a:t>Falls off due to phase mismatch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>
                <a:solidFill>
                  <a:prstClr val="black"/>
                </a:solidFill>
              </a:rPr>
              <a:pPr/>
              <a:t>27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>
                <a:solidFill>
                  <a:prstClr val="black"/>
                </a:solidFill>
              </a:rPr>
              <a:pPr/>
              <a:t>29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Pulsed laser, so </a:t>
            </a:r>
            <a:r>
              <a:rPr lang="en-US" dirty="0" err="1" smtClean="0"/>
              <a:t>linewidths</a:t>
            </a:r>
            <a:r>
              <a:rPr lang="en-US" dirty="0" smtClean="0"/>
              <a:t> limited by pulse</a:t>
            </a:r>
            <a:r>
              <a:rPr lang="en-US" baseline="0" dirty="0" smtClean="0"/>
              <a:t> duration (inversely proportional frequency and time)</a:t>
            </a:r>
          </a:p>
          <a:p>
            <a:endParaRPr lang="en-US" baseline="0" dirty="0" smtClean="0"/>
          </a:p>
          <a:p>
            <a:r>
              <a:rPr lang="en-US" baseline="0" dirty="0" smtClean="0"/>
              <a:t>Hundreds of sidebands</a:t>
            </a:r>
          </a:p>
          <a:p>
            <a:endParaRPr lang="en-US" baseline="0" dirty="0" smtClean="0"/>
          </a:p>
          <a:p>
            <a:pPr eaLnBrk="0" hangingPunct="0">
              <a:lnSpc>
                <a:spcPct val="130000"/>
              </a:lnSpc>
              <a:buClr>
                <a:schemeClr val="accent2"/>
              </a:buClr>
              <a:buFont typeface="Wingdings" pitchFamily="-112" charset="2"/>
              <a:buChar char="Ø"/>
            </a:pPr>
            <a:r>
              <a:rPr lang="en-US" sz="1200" dirty="0" smtClean="0">
                <a:latin typeface="Times" pitchFamily="-112" charset="0"/>
              </a:rPr>
              <a:t> Broad </a:t>
            </a:r>
            <a:r>
              <a:rPr lang="en-US" sz="1200" dirty="0" err="1" smtClean="0">
                <a:latin typeface="Times" pitchFamily="-112" charset="0"/>
              </a:rPr>
              <a:t>linewidth</a:t>
            </a:r>
            <a:r>
              <a:rPr lang="en-US" sz="1200" dirty="0" smtClean="0">
                <a:latin typeface="Times" pitchFamily="-112" charset="0"/>
              </a:rPr>
              <a:t> of each sideband, 1/10 ns </a:t>
            </a:r>
            <a:r>
              <a:rPr lang="en-US" sz="1200" dirty="0" smtClean="0">
                <a:latin typeface="Times" pitchFamily="-112" charset="0"/>
                <a:sym typeface="Symbol" pitchFamily="-112" charset="2"/>
              </a:rPr>
              <a:t> 100 </a:t>
            </a:r>
            <a:r>
              <a:rPr lang="en-US" sz="1200" dirty="0" err="1" smtClean="0">
                <a:latin typeface="Times" pitchFamily="-112" charset="0"/>
                <a:sym typeface="Symbol" pitchFamily="-112" charset="2"/>
              </a:rPr>
              <a:t>MHz.</a:t>
            </a:r>
            <a:endParaRPr lang="en-US" sz="1200" dirty="0" smtClean="0">
              <a:latin typeface="Times" pitchFamily="-112" charset="0"/>
              <a:sym typeface="Symbol" pitchFamily="-112" charset="2"/>
            </a:endParaRPr>
          </a:p>
          <a:p>
            <a:pPr marL="0" marR="0" lvl="0" indent="0" algn="l" defTabSz="914400" rtl="0" eaLnBrk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Tx/>
              <a:buFont typeface="Wingdings" pitchFamily="-112" charset="2"/>
              <a:buChar char="Ø"/>
              <a:tabLst/>
              <a:defRPr/>
            </a:pPr>
            <a:r>
              <a:rPr lang="en-US" sz="1200" dirty="0" smtClean="0">
                <a:solidFill>
                  <a:prstClr val="white"/>
                </a:solidFill>
              </a:rPr>
              <a:t>repetition rate  ≈ 10 Hz</a:t>
            </a:r>
          </a:p>
          <a:p>
            <a:pPr eaLnBrk="0" hangingPunct="0">
              <a:lnSpc>
                <a:spcPct val="130000"/>
              </a:lnSpc>
              <a:buClr>
                <a:schemeClr val="accent2"/>
              </a:buClr>
              <a:buFont typeface="Wingdings" pitchFamily="-112" charset="2"/>
              <a:buChar char="Ø"/>
            </a:pPr>
            <a:endParaRPr lang="en-US" sz="1200" dirty="0" smtClean="0">
              <a:latin typeface="Times" pitchFamily="-112" charset="0"/>
              <a:sym typeface="Symbol" pitchFamily="-112" charset="2"/>
            </a:endParaRPr>
          </a:p>
          <a:p>
            <a:pPr eaLnBrk="0" hangingPunct="0">
              <a:lnSpc>
                <a:spcPct val="130000"/>
              </a:lnSpc>
              <a:buClr>
                <a:schemeClr val="accent2"/>
              </a:buClr>
              <a:buFont typeface="Wingdings" pitchFamily="-112" charset="2"/>
              <a:buChar char="Ø"/>
            </a:pPr>
            <a:r>
              <a:rPr lang="en-US" sz="1200" dirty="0" smtClean="0">
                <a:latin typeface="Times" pitchFamily="-112" charset="0"/>
                <a:sym typeface="Symbol" pitchFamily="-112" charset="2"/>
              </a:rPr>
              <a:t> Technical difficulties such as pulse-to-pulse amplitude and timing jitter.</a:t>
            </a:r>
          </a:p>
          <a:p>
            <a:pPr eaLnBrk="0" hangingPunct="0">
              <a:lnSpc>
                <a:spcPct val="130000"/>
              </a:lnSpc>
              <a:buClr>
                <a:schemeClr val="accent2"/>
              </a:buClr>
              <a:buFont typeface="Wingdings" pitchFamily="-112" charset="2"/>
              <a:buChar char="Ø"/>
            </a:pPr>
            <a:endParaRPr lang="en-US" sz="1200" dirty="0" smtClean="0">
              <a:latin typeface="Times" pitchFamily="-112" charset="0"/>
              <a:sym typeface="Symbol" pitchFamily="-112" charset="2"/>
            </a:endParaRPr>
          </a:p>
          <a:p>
            <a:pPr marL="0" marR="0" indent="0" algn="l" defTabSz="914400" rtl="0" eaLnBrk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Tx/>
              <a:buFont typeface="Wingdings" pitchFamily="-112" charset="2"/>
              <a:buChar char="Ø"/>
              <a:tabLst/>
              <a:defRPr/>
            </a:pPr>
            <a:r>
              <a:rPr lang="en-US" sz="1200" dirty="0" smtClean="0">
                <a:latin typeface="Times" pitchFamily="-112" charset="0"/>
                <a:sym typeface="Symbol" pitchFamily="-112" charset="2"/>
              </a:rPr>
              <a:t>Reproduce with continuous-wave </a:t>
            </a:r>
            <a:r>
              <a:rPr lang="en-US" sz="1200" dirty="0" smtClean="0">
                <a:solidFill>
                  <a:schemeClr val="bg1"/>
                </a:solidFill>
              </a:rPr>
              <a:t>approach yields broad, coherent spectrum </a:t>
            </a:r>
            <a:r>
              <a:rPr lang="en-US" sz="1200" i="1" dirty="0" smtClean="0">
                <a:solidFill>
                  <a:schemeClr val="bg1"/>
                </a:solidFill>
              </a:rPr>
              <a:t>with narrow </a:t>
            </a:r>
            <a:r>
              <a:rPr lang="en-US" sz="1200" i="1" dirty="0" err="1" smtClean="0">
                <a:solidFill>
                  <a:schemeClr val="bg1"/>
                </a:solidFill>
              </a:rPr>
              <a:t>linewidths</a:t>
            </a:r>
            <a:endParaRPr lang="en-US" sz="1200" i="1" dirty="0" smtClean="0">
              <a:solidFill>
                <a:schemeClr val="bg1"/>
              </a:solidFill>
            </a:endParaRPr>
          </a:p>
          <a:p>
            <a:pPr marL="0" marR="0" indent="0" algn="l" defTabSz="914400" rtl="0" eaLnBrk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Tx/>
              <a:buFont typeface="Wingdings" pitchFamily="-112" charset="2"/>
              <a:buChar char="Ø"/>
              <a:tabLst/>
              <a:defRPr/>
            </a:pPr>
            <a:r>
              <a:rPr lang="en-US" sz="1200" i="1" dirty="0" smtClean="0">
                <a:solidFill>
                  <a:schemeClr val="bg1"/>
                </a:solidFill>
              </a:rPr>
              <a:t>Trouble is getting required high intensities</a:t>
            </a:r>
          </a:p>
          <a:p>
            <a:pPr eaLnBrk="0" hangingPunct="0">
              <a:lnSpc>
                <a:spcPct val="130000"/>
              </a:lnSpc>
              <a:buClr>
                <a:schemeClr val="accent2"/>
              </a:buClr>
              <a:buFont typeface="Wingdings" pitchFamily="-112" charset="2"/>
              <a:buChar char="Ø"/>
            </a:pPr>
            <a:endParaRPr lang="en-US" sz="1200" dirty="0" smtClean="0">
              <a:latin typeface="Times" pitchFamily="-112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i="1" dirty="0" smtClean="0">
              <a:solidFill>
                <a:schemeClr val="bg1"/>
              </a:solidFill>
            </a:endParaRPr>
          </a:p>
          <a:p>
            <a:endParaRPr lang="en-US" dirty="0" smtClean="0"/>
          </a:p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>
                <a:solidFill>
                  <a:prstClr val="black"/>
                </a:solidFill>
              </a:rPr>
              <a:pPr/>
              <a:t>32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Pulsed laser, so </a:t>
            </a:r>
            <a:r>
              <a:rPr lang="en-US" dirty="0" err="1" smtClean="0"/>
              <a:t>linewidths</a:t>
            </a:r>
            <a:r>
              <a:rPr lang="en-US" dirty="0" smtClean="0"/>
              <a:t> limited by pulse</a:t>
            </a:r>
            <a:r>
              <a:rPr lang="en-US" baseline="0" dirty="0" smtClean="0"/>
              <a:t> duration (inversely proportional frequency and time)</a:t>
            </a:r>
          </a:p>
          <a:p>
            <a:endParaRPr lang="en-US" baseline="0" dirty="0" smtClean="0"/>
          </a:p>
          <a:p>
            <a:r>
              <a:rPr lang="en-US" baseline="0" dirty="0" smtClean="0"/>
              <a:t>Hundreds of sidebands</a:t>
            </a:r>
          </a:p>
          <a:p>
            <a:endParaRPr lang="en-US" baseline="0" dirty="0" smtClean="0"/>
          </a:p>
          <a:p>
            <a:pPr eaLnBrk="0" hangingPunct="0">
              <a:lnSpc>
                <a:spcPct val="130000"/>
              </a:lnSpc>
              <a:buClr>
                <a:schemeClr val="accent2"/>
              </a:buClr>
              <a:buFont typeface="Wingdings" pitchFamily="-112" charset="2"/>
              <a:buChar char="Ø"/>
            </a:pPr>
            <a:r>
              <a:rPr lang="en-US" sz="1200" dirty="0" smtClean="0">
                <a:latin typeface="Times" pitchFamily="-112" charset="0"/>
              </a:rPr>
              <a:t> Broad </a:t>
            </a:r>
            <a:r>
              <a:rPr lang="en-US" sz="1200" dirty="0" err="1" smtClean="0">
                <a:latin typeface="Times" pitchFamily="-112" charset="0"/>
              </a:rPr>
              <a:t>linewidth</a:t>
            </a:r>
            <a:r>
              <a:rPr lang="en-US" sz="1200" dirty="0" smtClean="0">
                <a:latin typeface="Times" pitchFamily="-112" charset="0"/>
              </a:rPr>
              <a:t> of each sideband, 1/10 ns </a:t>
            </a:r>
            <a:r>
              <a:rPr lang="en-US" sz="1200" dirty="0" smtClean="0">
                <a:latin typeface="Times" pitchFamily="-112" charset="0"/>
                <a:sym typeface="Symbol" pitchFamily="-112" charset="2"/>
              </a:rPr>
              <a:t> 100 </a:t>
            </a:r>
            <a:r>
              <a:rPr lang="en-US" sz="1200" dirty="0" err="1" smtClean="0">
                <a:latin typeface="Times" pitchFamily="-112" charset="0"/>
                <a:sym typeface="Symbol" pitchFamily="-112" charset="2"/>
              </a:rPr>
              <a:t>MHz.</a:t>
            </a:r>
            <a:endParaRPr lang="en-US" sz="1200" dirty="0" smtClean="0">
              <a:latin typeface="Times" pitchFamily="-112" charset="0"/>
              <a:sym typeface="Symbol" pitchFamily="-112" charset="2"/>
            </a:endParaRPr>
          </a:p>
          <a:p>
            <a:pPr marL="0" marR="0" lvl="0" indent="0" algn="l" defTabSz="914400" rtl="0" eaLnBrk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Tx/>
              <a:buFont typeface="Wingdings" pitchFamily="-112" charset="2"/>
              <a:buChar char="Ø"/>
              <a:tabLst/>
              <a:defRPr/>
            </a:pPr>
            <a:r>
              <a:rPr lang="en-US" sz="1200" dirty="0" smtClean="0">
                <a:solidFill>
                  <a:prstClr val="white"/>
                </a:solidFill>
              </a:rPr>
              <a:t>repetition rate  ≈ 10 Hz</a:t>
            </a:r>
          </a:p>
          <a:p>
            <a:pPr eaLnBrk="0" hangingPunct="0">
              <a:lnSpc>
                <a:spcPct val="130000"/>
              </a:lnSpc>
              <a:buClr>
                <a:schemeClr val="accent2"/>
              </a:buClr>
              <a:buFont typeface="Wingdings" pitchFamily="-112" charset="2"/>
              <a:buChar char="Ø"/>
            </a:pPr>
            <a:endParaRPr lang="en-US" sz="1200" dirty="0" smtClean="0">
              <a:latin typeface="Times" pitchFamily="-112" charset="0"/>
              <a:sym typeface="Symbol" pitchFamily="-112" charset="2"/>
            </a:endParaRPr>
          </a:p>
          <a:p>
            <a:pPr eaLnBrk="0" hangingPunct="0">
              <a:lnSpc>
                <a:spcPct val="130000"/>
              </a:lnSpc>
              <a:buClr>
                <a:schemeClr val="accent2"/>
              </a:buClr>
              <a:buFont typeface="Wingdings" pitchFamily="-112" charset="2"/>
              <a:buChar char="Ø"/>
            </a:pPr>
            <a:r>
              <a:rPr lang="en-US" sz="1200" dirty="0" smtClean="0">
                <a:latin typeface="Times" pitchFamily="-112" charset="0"/>
                <a:sym typeface="Symbol" pitchFamily="-112" charset="2"/>
              </a:rPr>
              <a:t> Technical difficulties such as pulse-to-pulse amplitude and timing jitter.</a:t>
            </a:r>
          </a:p>
          <a:p>
            <a:pPr eaLnBrk="0" hangingPunct="0">
              <a:lnSpc>
                <a:spcPct val="130000"/>
              </a:lnSpc>
              <a:buClr>
                <a:schemeClr val="accent2"/>
              </a:buClr>
              <a:buFont typeface="Wingdings" pitchFamily="-112" charset="2"/>
              <a:buChar char="Ø"/>
            </a:pPr>
            <a:endParaRPr lang="en-US" sz="1200" dirty="0" smtClean="0">
              <a:latin typeface="Times" pitchFamily="-112" charset="0"/>
              <a:sym typeface="Symbol" pitchFamily="-112" charset="2"/>
            </a:endParaRPr>
          </a:p>
          <a:p>
            <a:pPr marL="0" marR="0" indent="0" algn="l" defTabSz="914400" rtl="0" eaLnBrk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Tx/>
              <a:buFont typeface="Wingdings" pitchFamily="-112" charset="2"/>
              <a:buChar char="Ø"/>
              <a:tabLst/>
              <a:defRPr/>
            </a:pPr>
            <a:r>
              <a:rPr lang="en-US" sz="1200" dirty="0" smtClean="0">
                <a:latin typeface="Times" pitchFamily="-112" charset="0"/>
                <a:sym typeface="Symbol" pitchFamily="-112" charset="2"/>
              </a:rPr>
              <a:t>Reproduce with continuous-wave </a:t>
            </a:r>
            <a:r>
              <a:rPr lang="en-US" sz="1200" dirty="0" smtClean="0">
                <a:solidFill>
                  <a:schemeClr val="bg1"/>
                </a:solidFill>
              </a:rPr>
              <a:t>approach yields broad, coherent spectrum </a:t>
            </a:r>
            <a:r>
              <a:rPr lang="en-US" sz="1200" i="1" dirty="0" smtClean="0">
                <a:solidFill>
                  <a:schemeClr val="bg1"/>
                </a:solidFill>
              </a:rPr>
              <a:t>with narrow </a:t>
            </a:r>
            <a:r>
              <a:rPr lang="en-US" sz="1200" i="1" dirty="0" err="1" smtClean="0">
                <a:solidFill>
                  <a:schemeClr val="bg1"/>
                </a:solidFill>
              </a:rPr>
              <a:t>linewidths</a:t>
            </a:r>
            <a:endParaRPr lang="en-US" sz="1200" i="1" dirty="0" smtClean="0">
              <a:solidFill>
                <a:schemeClr val="bg1"/>
              </a:solidFill>
            </a:endParaRPr>
          </a:p>
          <a:p>
            <a:pPr marL="0" marR="0" indent="0" algn="l" defTabSz="914400" rtl="0" eaLnBrk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Tx/>
              <a:buFont typeface="Wingdings" pitchFamily="-112" charset="2"/>
              <a:buChar char="Ø"/>
              <a:tabLst/>
              <a:defRPr/>
            </a:pPr>
            <a:r>
              <a:rPr lang="en-US" sz="1200" i="1" dirty="0" smtClean="0">
                <a:solidFill>
                  <a:schemeClr val="bg1"/>
                </a:solidFill>
              </a:rPr>
              <a:t>Trouble is getting required high intensities</a:t>
            </a:r>
          </a:p>
          <a:p>
            <a:pPr eaLnBrk="0" hangingPunct="0">
              <a:lnSpc>
                <a:spcPct val="130000"/>
              </a:lnSpc>
              <a:buClr>
                <a:schemeClr val="accent2"/>
              </a:buClr>
              <a:buFont typeface="Wingdings" pitchFamily="-112" charset="2"/>
              <a:buChar char="Ø"/>
            </a:pPr>
            <a:endParaRPr lang="en-US" sz="1200" dirty="0" smtClean="0">
              <a:latin typeface="Times" pitchFamily="-112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i="1" dirty="0" smtClean="0">
              <a:solidFill>
                <a:schemeClr val="bg1"/>
              </a:solidFill>
            </a:endParaRPr>
          </a:p>
          <a:p>
            <a:endParaRPr lang="en-US" dirty="0" smtClean="0"/>
          </a:p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>
                <a:solidFill>
                  <a:prstClr val="black"/>
                </a:solidFill>
              </a:rPr>
              <a:pPr/>
              <a:t>33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0" hangingPunct="0">
              <a:lnSpc>
                <a:spcPct val="130000"/>
              </a:lnSpc>
              <a:buClr>
                <a:schemeClr val="accent2"/>
              </a:buClr>
              <a:buFont typeface="Wingdings" pitchFamily="-112" charset="2"/>
              <a:buChar char="Ø"/>
            </a:pPr>
            <a:r>
              <a:rPr lang="en-US" sz="1200" dirty="0" smtClean="0">
                <a:latin typeface="Times" pitchFamily="-112" charset="0"/>
                <a:sym typeface="Symbol" pitchFamily="-112" charset="2"/>
              </a:rPr>
              <a:t>Ours will stay</a:t>
            </a:r>
            <a:endParaRPr lang="en-US" sz="1200" i="1" dirty="0" smtClean="0">
              <a:solidFill>
                <a:schemeClr val="bg1"/>
              </a:solidFill>
            </a:endParaRPr>
          </a:p>
          <a:p>
            <a:pPr eaLnBrk="0" hangingPunct="0">
              <a:lnSpc>
                <a:spcPct val="130000"/>
              </a:lnSpc>
              <a:buClr>
                <a:schemeClr val="accent2"/>
              </a:buClr>
              <a:buFont typeface="Wingdings" pitchFamily="-112" charset="2"/>
              <a:buChar char="Ø"/>
            </a:pPr>
            <a:endParaRPr lang="en-US" sz="1200" dirty="0" smtClean="0">
              <a:latin typeface="Times" pitchFamily="-112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i="1" dirty="0" smtClean="0">
              <a:solidFill>
                <a:schemeClr val="bg1"/>
              </a:solidFill>
            </a:endParaRPr>
          </a:p>
          <a:p>
            <a:endParaRPr lang="en-US" dirty="0" smtClean="0"/>
          </a:p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>
                <a:solidFill>
                  <a:prstClr val="black"/>
                </a:solidFill>
              </a:rPr>
              <a:pPr/>
              <a:t>34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more importantly,</a:t>
            </a:r>
            <a:r>
              <a:rPr lang="en-US" baseline="0" dirty="0" smtClean="0"/>
              <a:t> narrow </a:t>
            </a:r>
            <a:r>
              <a:rPr lang="en-US" baseline="0" dirty="0" err="1" smtClean="0"/>
              <a:t>linewidth</a:t>
            </a:r>
            <a:endParaRPr lang="en-US" sz="1200" i="1" dirty="0" smtClean="0">
              <a:solidFill>
                <a:schemeClr val="bg1"/>
              </a:solidFill>
            </a:endParaRPr>
          </a:p>
          <a:p>
            <a:pPr eaLnBrk="0" hangingPunct="0">
              <a:lnSpc>
                <a:spcPct val="130000"/>
              </a:lnSpc>
              <a:buClr>
                <a:schemeClr val="accent2"/>
              </a:buClr>
              <a:buFont typeface="Wingdings" pitchFamily="-112" charset="2"/>
              <a:buChar char="Ø"/>
            </a:pPr>
            <a:endParaRPr lang="en-US" sz="1200" dirty="0" smtClean="0">
              <a:latin typeface="Times" pitchFamily="-112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i="1" dirty="0" smtClean="0">
              <a:solidFill>
                <a:schemeClr val="bg1"/>
              </a:solidFill>
            </a:endParaRPr>
          </a:p>
          <a:p>
            <a:endParaRPr lang="en-US" dirty="0" smtClean="0"/>
          </a:p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>
                <a:solidFill>
                  <a:prstClr val="black"/>
                </a:solidFill>
              </a:rPr>
              <a:pPr/>
              <a:t>36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more importantly,</a:t>
            </a:r>
            <a:r>
              <a:rPr lang="en-US" baseline="0" dirty="0" smtClean="0"/>
              <a:t> narrow </a:t>
            </a:r>
            <a:r>
              <a:rPr lang="en-US" baseline="0" dirty="0" err="1" smtClean="0"/>
              <a:t>linewidth</a:t>
            </a:r>
            <a:endParaRPr lang="en-US" sz="1200" i="1" dirty="0" smtClean="0">
              <a:solidFill>
                <a:schemeClr val="bg1"/>
              </a:solidFill>
            </a:endParaRPr>
          </a:p>
          <a:p>
            <a:pPr eaLnBrk="0" hangingPunct="0">
              <a:lnSpc>
                <a:spcPct val="130000"/>
              </a:lnSpc>
              <a:buClr>
                <a:schemeClr val="accent2"/>
              </a:buClr>
              <a:buFont typeface="Wingdings" pitchFamily="-112" charset="2"/>
              <a:buChar char="Ø"/>
            </a:pPr>
            <a:endParaRPr lang="en-US" sz="1200" dirty="0" smtClean="0">
              <a:latin typeface="Times" pitchFamily="-112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i="1" dirty="0" smtClean="0">
              <a:solidFill>
                <a:schemeClr val="bg1"/>
              </a:solidFill>
            </a:endParaRPr>
          </a:p>
          <a:p>
            <a:endParaRPr lang="en-US" dirty="0" smtClean="0"/>
          </a:p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>
                <a:solidFill>
                  <a:prstClr val="black"/>
                </a:solidFill>
              </a:rPr>
              <a:pPr/>
              <a:t>37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more importantly,</a:t>
            </a:r>
            <a:r>
              <a:rPr lang="en-US" baseline="0" dirty="0" smtClean="0"/>
              <a:t> narrow </a:t>
            </a:r>
            <a:r>
              <a:rPr lang="en-US" baseline="0" dirty="0" err="1" smtClean="0"/>
              <a:t>linewidth</a:t>
            </a:r>
            <a:endParaRPr lang="en-US" sz="1200" i="1" dirty="0" smtClean="0">
              <a:solidFill>
                <a:schemeClr val="bg1"/>
              </a:solidFill>
            </a:endParaRPr>
          </a:p>
          <a:p>
            <a:pPr eaLnBrk="0" hangingPunct="0">
              <a:lnSpc>
                <a:spcPct val="130000"/>
              </a:lnSpc>
              <a:buClr>
                <a:schemeClr val="accent2"/>
              </a:buClr>
              <a:buFont typeface="Wingdings" pitchFamily="-112" charset="2"/>
              <a:buChar char="Ø"/>
            </a:pPr>
            <a:endParaRPr lang="en-US" sz="1200" dirty="0" smtClean="0">
              <a:latin typeface="Times" pitchFamily="-112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i="1" dirty="0" smtClean="0">
              <a:solidFill>
                <a:schemeClr val="bg1"/>
              </a:solidFill>
            </a:endParaRPr>
          </a:p>
          <a:p>
            <a:endParaRPr lang="en-US" dirty="0" smtClean="0"/>
          </a:p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>
                <a:solidFill>
                  <a:prstClr val="black"/>
                </a:solidFill>
              </a:rPr>
              <a:pPr/>
              <a:t>38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more importantly,</a:t>
            </a:r>
            <a:r>
              <a:rPr lang="en-US" baseline="0" dirty="0" smtClean="0"/>
              <a:t> narrow </a:t>
            </a:r>
            <a:r>
              <a:rPr lang="en-US" baseline="0" dirty="0" err="1" smtClean="0"/>
              <a:t>linewidth</a:t>
            </a:r>
            <a:endParaRPr lang="en-US" sz="1200" i="1" dirty="0" smtClean="0">
              <a:solidFill>
                <a:schemeClr val="bg1"/>
              </a:solidFill>
            </a:endParaRPr>
          </a:p>
          <a:p>
            <a:pPr eaLnBrk="0" hangingPunct="0">
              <a:lnSpc>
                <a:spcPct val="130000"/>
              </a:lnSpc>
              <a:buClr>
                <a:schemeClr val="accent2"/>
              </a:buClr>
              <a:buFont typeface="Wingdings" pitchFamily="-112" charset="2"/>
              <a:buChar char="Ø"/>
            </a:pPr>
            <a:endParaRPr lang="en-US" sz="1200" dirty="0" smtClean="0">
              <a:latin typeface="Times" pitchFamily="-112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i="1" dirty="0" smtClean="0">
              <a:solidFill>
                <a:schemeClr val="bg1"/>
              </a:solidFill>
            </a:endParaRPr>
          </a:p>
          <a:p>
            <a:endParaRPr lang="en-US" dirty="0" smtClean="0"/>
          </a:p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>
                <a:solidFill>
                  <a:prstClr val="black"/>
                </a:solidFill>
              </a:rPr>
              <a:pPr/>
              <a:t>39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more importantly,</a:t>
            </a:r>
            <a:r>
              <a:rPr lang="en-US" baseline="0" dirty="0" smtClean="0"/>
              <a:t> narrow </a:t>
            </a:r>
            <a:r>
              <a:rPr lang="en-US" baseline="0" dirty="0" err="1" smtClean="0"/>
              <a:t>linewidth</a:t>
            </a:r>
            <a:endParaRPr lang="en-US" sz="1200" i="1" dirty="0" smtClean="0">
              <a:solidFill>
                <a:schemeClr val="bg1"/>
              </a:solidFill>
            </a:endParaRPr>
          </a:p>
          <a:p>
            <a:pPr eaLnBrk="0" hangingPunct="0">
              <a:lnSpc>
                <a:spcPct val="130000"/>
              </a:lnSpc>
              <a:buClr>
                <a:schemeClr val="accent2"/>
              </a:buClr>
              <a:buFont typeface="Wingdings" pitchFamily="-112" charset="2"/>
              <a:buChar char="Ø"/>
            </a:pPr>
            <a:endParaRPr lang="en-US" sz="1200" dirty="0" smtClean="0">
              <a:latin typeface="Times" pitchFamily="-112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i="1" dirty="0" smtClean="0">
              <a:solidFill>
                <a:schemeClr val="bg1"/>
              </a:solidFill>
            </a:endParaRPr>
          </a:p>
          <a:p>
            <a:endParaRPr lang="en-US" dirty="0" smtClean="0"/>
          </a:p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>
                <a:solidFill>
                  <a:prstClr val="black"/>
                </a:solidFill>
              </a:rPr>
              <a:pPr/>
              <a:t>40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Amount</a:t>
            </a:r>
            <a:r>
              <a:rPr lang="en-US" baseline="0" dirty="0" smtClean="0"/>
              <a:t> of modulation depends on H2 pressure</a:t>
            </a:r>
          </a:p>
          <a:p>
            <a:endParaRPr lang="en-US" baseline="0" dirty="0" smtClean="0"/>
          </a:p>
          <a:p>
            <a:r>
              <a:rPr lang="en-US" baseline="0" dirty="0" smtClean="0"/>
              <a:t>Also depends on lock performance, ignoring non-linear effects</a:t>
            </a:r>
          </a:p>
          <a:p>
            <a:endParaRPr lang="en-US" baseline="0" dirty="0" smtClean="0"/>
          </a:p>
          <a:p>
            <a:pPr algn="ctr"/>
            <a:endParaRPr lang="en-US" sz="1200" dirty="0" smtClean="0">
              <a:solidFill>
                <a:schemeClr val="bg1"/>
              </a:solidFill>
            </a:endParaRPr>
          </a:p>
          <a:p>
            <a:pPr algn="ctr"/>
            <a:r>
              <a:rPr lang="en-US" sz="1200" dirty="0" smtClean="0">
                <a:solidFill>
                  <a:schemeClr val="bg1"/>
                </a:solidFill>
              </a:rPr>
              <a:t>Numerically Integrate to Calculate Coherence and Modulation Efficiencies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>
                <a:solidFill>
                  <a:prstClr val="black"/>
                </a:solidFill>
              </a:rPr>
              <a:pPr/>
              <a:t>41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Amount</a:t>
            </a:r>
            <a:r>
              <a:rPr lang="en-US" baseline="0" dirty="0" smtClean="0"/>
              <a:t> of modulation depends on H2 pressure</a:t>
            </a:r>
          </a:p>
          <a:p>
            <a:endParaRPr lang="en-US" baseline="0" dirty="0" smtClean="0"/>
          </a:p>
          <a:p>
            <a:r>
              <a:rPr lang="en-US" baseline="0" dirty="0" smtClean="0"/>
              <a:t>Also depends on lock performance, ignoring non-linear effects</a:t>
            </a:r>
          </a:p>
          <a:p>
            <a:endParaRPr lang="en-US" baseline="0" dirty="0" smtClean="0"/>
          </a:p>
          <a:p>
            <a:pPr algn="ctr"/>
            <a:endParaRPr lang="en-US" sz="1200" dirty="0" smtClean="0">
              <a:solidFill>
                <a:schemeClr val="bg1"/>
              </a:solidFill>
            </a:endParaRPr>
          </a:p>
          <a:p>
            <a:pPr algn="ctr"/>
            <a:r>
              <a:rPr lang="en-US" sz="1200" dirty="0" smtClean="0">
                <a:solidFill>
                  <a:schemeClr val="bg1"/>
                </a:solidFill>
              </a:rPr>
              <a:t>Numerically Integrate to Calculate Coherence and Modulation Efficiencies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>
                <a:solidFill>
                  <a:prstClr val="black"/>
                </a:solidFill>
              </a:rPr>
              <a:pPr/>
              <a:t>42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Amount</a:t>
            </a:r>
            <a:r>
              <a:rPr lang="en-US" baseline="0" dirty="0" smtClean="0"/>
              <a:t> of modulation depends on D2 pressure</a:t>
            </a:r>
          </a:p>
          <a:p>
            <a:endParaRPr lang="en-US" baseline="0" dirty="0" smtClean="0"/>
          </a:p>
          <a:p>
            <a:r>
              <a:rPr lang="en-US" baseline="0" dirty="0" smtClean="0"/>
              <a:t>Also depends on lock performance, ignoring non-linear effects</a:t>
            </a:r>
          </a:p>
          <a:p>
            <a:endParaRPr lang="en-US" baseline="0" dirty="0" smtClean="0"/>
          </a:p>
          <a:p>
            <a:r>
              <a:rPr lang="en-US" baseline="0" dirty="0" smtClean="0"/>
              <a:t>H, then Maxwell’s propagation</a:t>
            </a:r>
          </a:p>
          <a:p>
            <a:endParaRPr lang="en-US" baseline="0" dirty="0" smtClean="0"/>
          </a:p>
          <a:p>
            <a:r>
              <a:rPr lang="en-US" baseline="0" dirty="0" smtClean="0"/>
              <a:t>I is about 500MW/cm^2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>
                <a:solidFill>
                  <a:prstClr val="black"/>
                </a:solidFill>
              </a:rPr>
              <a:pPr/>
              <a:t>43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High finesse optical cavity</a:t>
            </a:r>
            <a:r>
              <a:rPr lang="en-US" baseline="0" dirty="0" smtClean="0"/>
              <a:t>, finesse 20,000</a:t>
            </a:r>
          </a:p>
          <a:p>
            <a:r>
              <a:rPr lang="en-US" baseline="0" dirty="0" smtClean="0"/>
              <a:t>99.9985 reflective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/>
              <a:pPr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Pump and stokes are from Raman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/>
              <a:pPr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Resonant at both wavelengths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/>
              <a:pPr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Fourier Analysis</a:t>
            </a:r>
            <a:br>
              <a:rPr lang="en-US" sz="1200" dirty="0" smtClean="0">
                <a:solidFill>
                  <a:schemeClr val="bg1"/>
                </a:solidFill>
              </a:rPr>
            </a:br>
            <a:r>
              <a:rPr lang="en-US" sz="1200" dirty="0" smtClean="0">
                <a:solidFill>
                  <a:schemeClr val="bg1"/>
                </a:solidFill>
              </a:rPr>
              <a:t/>
            </a:r>
            <a:br>
              <a:rPr lang="en-US" sz="1200" dirty="0" smtClean="0">
                <a:solidFill>
                  <a:schemeClr val="bg1"/>
                </a:solidFill>
              </a:rPr>
            </a:br>
            <a:r>
              <a:rPr lang="en-US" sz="1200" dirty="0" smtClean="0">
                <a:solidFill>
                  <a:schemeClr val="bg1"/>
                </a:solidFill>
              </a:rPr>
              <a:t>sharper features with more components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>
                <a:solidFill>
                  <a:prstClr val="black"/>
                </a:solidFill>
              </a:rPr>
              <a:pPr/>
              <a:t>10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Mention</a:t>
            </a:r>
            <a:r>
              <a:rPr lang="en-US" baseline="0" dirty="0" smtClean="0"/>
              <a:t> detuning 2*Pi *10^8 Hz</a:t>
            </a:r>
          </a:p>
          <a:p>
            <a:endParaRPr lang="en-US" baseline="0" dirty="0" smtClean="0"/>
          </a:p>
          <a:p>
            <a:r>
              <a:rPr lang="en-US" baseline="0" dirty="0" smtClean="0"/>
              <a:t>J energies go as J(J+1)</a:t>
            </a:r>
          </a:p>
          <a:p>
            <a:r>
              <a:rPr lang="en-US" baseline="0" dirty="0" smtClean="0"/>
              <a:t>V energies go as (v+1/2)^2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/>
              <a:pPr/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Mention</a:t>
            </a:r>
            <a:r>
              <a:rPr lang="en-US" baseline="0" dirty="0" smtClean="0"/>
              <a:t> detuning 2*Pi *10^8 Hz</a:t>
            </a:r>
          </a:p>
          <a:p>
            <a:endParaRPr lang="en-US" baseline="0" dirty="0" smtClean="0"/>
          </a:p>
          <a:p>
            <a:r>
              <a:rPr lang="en-US" baseline="0" dirty="0" smtClean="0"/>
              <a:t>J energies go as J(J+1)</a:t>
            </a:r>
          </a:p>
          <a:p>
            <a:r>
              <a:rPr lang="en-US" baseline="0" dirty="0" smtClean="0"/>
              <a:t>V energies go as (v+1/2)^2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>
                <a:solidFill>
                  <a:prstClr val="black"/>
                </a:solidFill>
              </a:rPr>
              <a:pPr/>
              <a:t>57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Mention</a:t>
            </a:r>
            <a:r>
              <a:rPr lang="en-US" baseline="0" dirty="0" smtClean="0"/>
              <a:t> detuning 2*Pi *10^8 Hz</a:t>
            </a:r>
          </a:p>
          <a:p>
            <a:endParaRPr lang="en-US" baseline="0" dirty="0" smtClean="0"/>
          </a:p>
          <a:p>
            <a:r>
              <a:rPr lang="en-US" baseline="0" dirty="0" smtClean="0"/>
              <a:t>J energies go as J(J+1)</a:t>
            </a:r>
          </a:p>
          <a:p>
            <a:r>
              <a:rPr lang="en-US" baseline="0" dirty="0" smtClean="0"/>
              <a:t>V energies go as (v+1/2)^2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>
                <a:solidFill>
                  <a:prstClr val="black"/>
                </a:solidFill>
              </a:rPr>
              <a:pPr/>
              <a:t>58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Mention</a:t>
            </a:r>
            <a:r>
              <a:rPr lang="en-US" baseline="0" dirty="0" smtClean="0"/>
              <a:t> detuning 2*Pi *10^8 Hz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/>
              <a:pPr/>
              <a:t>59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Really far detuned from any excited state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Mention</a:t>
            </a:r>
            <a:r>
              <a:rPr lang="en-US" baseline="0" dirty="0" smtClean="0"/>
              <a:t> detuning 2*Pi *10^8 Hz</a:t>
            </a:r>
          </a:p>
          <a:p>
            <a:endParaRPr lang="en-US" baseline="0" dirty="0" smtClean="0"/>
          </a:p>
          <a:p>
            <a:r>
              <a:rPr lang="en-US" baseline="0" dirty="0" smtClean="0"/>
              <a:t>280 THz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/>
              <a:pPr/>
              <a:t>60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Really far detuned from any excited state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Mention</a:t>
            </a:r>
            <a:r>
              <a:rPr lang="en-US" baseline="0" dirty="0" smtClean="0"/>
              <a:t> detuning 2*Pi *10^8 Hz</a:t>
            </a:r>
          </a:p>
          <a:p>
            <a:endParaRPr lang="en-US" baseline="0" dirty="0" smtClean="0"/>
          </a:p>
          <a:p>
            <a:r>
              <a:rPr lang="en-US" baseline="0" dirty="0" smtClean="0"/>
              <a:t>280 THz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/>
              <a:pPr/>
              <a:t>61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Use J = 1 because has three </a:t>
            </a:r>
            <a:r>
              <a:rPr lang="en-US" dirty="0" err="1" smtClean="0"/>
              <a:t>mj</a:t>
            </a:r>
            <a:r>
              <a:rPr lang="en-US" dirty="0" smtClean="0"/>
              <a:t>,</a:t>
            </a:r>
            <a:r>
              <a:rPr lang="en-US" baseline="0" dirty="0" smtClean="0"/>
              <a:t> and thus has higher population than j = 0\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/>
              <a:pPr/>
              <a:t>62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One</a:t>
            </a:r>
            <a:r>
              <a:rPr lang="en-US" baseline="0" dirty="0" smtClean="0"/>
              <a:t> photon is dipole forbidden</a:t>
            </a:r>
          </a:p>
          <a:p>
            <a:endParaRPr lang="en-US" baseline="0" dirty="0" smtClean="0"/>
          </a:p>
          <a:p>
            <a:r>
              <a:rPr lang="en-US" baseline="0" dirty="0" smtClean="0"/>
              <a:t>Raman Lasing</a:t>
            </a:r>
          </a:p>
          <a:p>
            <a:endParaRPr lang="en-US" baseline="0" dirty="0" smtClean="0"/>
          </a:p>
          <a:p>
            <a:r>
              <a:rPr lang="en-US" baseline="0" dirty="0" smtClean="0"/>
              <a:t>Quantum superposition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/>
              <a:pPr/>
              <a:t>63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One</a:t>
            </a:r>
            <a:r>
              <a:rPr lang="en-US" baseline="0" dirty="0" smtClean="0"/>
              <a:t> photon is dipole forbidden</a:t>
            </a:r>
          </a:p>
          <a:p>
            <a:endParaRPr lang="en-US" baseline="0" dirty="0" smtClean="0"/>
          </a:p>
          <a:p>
            <a:r>
              <a:rPr lang="en-US" baseline="0" dirty="0" smtClean="0"/>
              <a:t>Raman Lasing</a:t>
            </a:r>
          </a:p>
          <a:p>
            <a:endParaRPr lang="en-US" baseline="0" dirty="0" smtClean="0"/>
          </a:p>
          <a:p>
            <a:r>
              <a:rPr lang="en-US" baseline="0" dirty="0" smtClean="0"/>
              <a:t>Quantum superposition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/>
              <a:pPr/>
              <a:t>64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One</a:t>
            </a:r>
            <a:r>
              <a:rPr lang="en-US" baseline="0" dirty="0" smtClean="0"/>
              <a:t> photon is dipole forbidden</a:t>
            </a:r>
          </a:p>
          <a:p>
            <a:endParaRPr lang="en-US" baseline="0" dirty="0" smtClean="0"/>
          </a:p>
          <a:p>
            <a:r>
              <a:rPr lang="en-US" baseline="0" dirty="0" smtClean="0"/>
              <a:t>Raman Lasing</a:t>
            </a:r>
          </a:p>
          <a:p>
            <a:endParaRPr lang="en-US" baseline="0" dirty="0" smtClean="0"/>
          </a:p>
          <a:p>
            <a:r>
              <a:rPr lang="en-US" baseline="0" dirty="0" smtClean="0"/>
              <a:t>Quantum superposition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/>
              <a:pPr/>
              <a:t>65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Fourier Analysis</a:t>
            </a:r>
            <a:br>
              <a:rPr lang="en-US" sz="1200" dirty="0" smtClean="0">
                <a:solidFill>
                  <a:schemeClr val="bg1"/>
                </a:solidFill>
              </a:rPr>
            </a:br>
            <a:r>
              <a:rPr lang="en-US" sz="1200" dirty="0" smtClean="0">
                <a:solidFill>
                  <a:schemeClr val="bg1"/>
                </a:solidFill>
              </a:rPr>
              <a:t/>
            </a:r>
            <a:br>
              <a:rPr lang="en-US" sz="1200" dirty="0" smtClean="0">
                <a:solidFill>
                  <a:schemeClr val="bg1"/>
                </a:solidFill>
              </a:rPr>
            </a:br>
            <a:r>
              <a:rPr lang="en-US" sz="1200" dirty="0" smtClean="0">
                <a:solidFill>
                  <a:schemeClr val="bg1"/>
                </a:solidFill>
              </a:rPr>
              <a:t>sharper features with more components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>
                <a:solidFill>
                  <a:prstClr val="black"/>
                </a:solidFill>
              </a:rPr>
              <a:pPr/>
              <a:t>11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Could also do </a:t>
            </a:r>
            <a:r>
              <a:rPr lang="en-US" dirty="0" err="1" smtClean="0"/>
              <a:t>antistokes</a:t>
            </a:r>
            <a:r>
              <a:rPr lang="en-US" dirty="0" smtClean="0"/>
              <a:t> in opposite direction</a:t>
            </a:r>
          </a:p>
          <a:p>
            <a:endParaRPr lang="en-US" dirty="0" smtClean="0"/>
          </a:p>
          <a:p>
            <a:r>
              <a:rPr lang="en-US" dirty="0" smtClean="0"/>
              <a:t>The difference in the</a:t>
            </a:r>
            <a:r>
              <a:rPr lang="en-US" baseline="0" dirty="0" smtClean="0"/>
              <a:t> sideband beam is also 17.6 THz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/>
              <a:pPr/>
              <a:t>67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difference in the</a:t>
            </a:r>
            <a:r>
              <a:rPr lang="en-US" baseline="0" dirty="0" smtClean="0"/>
              <a:t> sideband beam is also 17.6 THz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/>
              <a:pPr/>
              <a:t>68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difference in the</a:t>
            </a:r>
            <a:r>
              <a:rPr lang="en-US" baseline="0" dirty="0" smtClean="0"/>
              <a:t> sideband beam is also 17.6 THz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/>
              <a:pPr/>
              <a:t>69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Difference is detuning, around 2Pi*10^8</a:t>
            </a:r>
            <a:r>
              <a:rPr lang="en-US" baseline="0" dirty="0" smtClean="0"/>
              <a:t> Hz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/>
              <a:pPr/>
              <a:t>71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Difference is detuning, around 2Pi*10^8</a:t>
            </a:r>
            <a:r>
              <a:rPr lang="en-US" baseline="0" dirty="0" smtClean="0"/>
              <a:t> Hz</a:t>
            </a:r>
          </a:p>
          <a:p>
            <a:r>
              <a:rPr lang="en-US" baseline="0" dirty="0" smtClean="0"/>
              <a:t>The Raman profile doesn’t affect the </a:t>
            </a:r>
            <a:r>
              <a:rPr lang="en-US" baseline="0" dirty="0" err="1" smtClean="0"/>
              <a:t>linewidth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>
                <a:solidFill>
                  <a:prstClr val="black"/>
                </a:solidFill>
              </a:rPr>
              <a:pPr/>
              <a:t>72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Difference is detuning, around 2Pi*10^8</a:t>
            </a:r>
            <a:r>
              <a:rPr lang="en-US" baseline="0" dirty="0" smtClean="0"/>
              <a:t> Hz</a:t>
            </a:r>
          </a:p>
          <a:p>
            <a:r>
              <a:rPr lang="en-US" baseline="0" dirty="0" smtClean="0"/>
              <a:t>The Raman profile doesn’t affect the </a:t>
            </a:r>
            <a:r>
              <a:rPr lang="en-US" baseline="0" dirty="0" err="1" smtClean="0"/>
              <a:t>linewidth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>
                <a:solidFill>
                  <a:prstClr val="black"/>
                </a:solidFill>
              </a:rPr>
              <a:pPr/>
              <a:t>73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Difference is detuning, around 2Pi*10^8</a:t>
            </a:r>
            <a:r>
              <a:rPr lang="en-US" baseline="0" dirty="0" smtClean="0"/>
              <a:t> Hz</a:t>
            </a:r>
          </a:p>
          <a:p>
            <a:r>
              <a:rPr lang="en-US" baseline="0" dirty="0" smtClean="0"/>
              <a:t>The Raman profile doesn’t affect the </a:t>
            </a:r>
            <a:r>
              <a:rPr lang="en-US" baseline="0" dirty="0" err="1" smtClean="0"/>
              <a:t>linewidth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>
                <a:solidFill>
                  <a:prstClr val="black"/>
                </a:solidFill>
              </a:rPr>
              <a:pPr/>
              <a:t>74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Difference is detuning, around 2Pi*10^8</a:t>
            </a:r>
            <a:r>
              <a:rPr lang="en-US" baseline="0" dirty="0" smtClean="0"/>
              <a:t> Hz</a:t>
            </a:r>
          </a:p>
          <a:p>
            <a:r>
              <a:rPr lang="en-US" baseline="0" dirty="0" smtClean="0"/>
              <a:t>The Raman profile doesn’t affect the </a:t>
            </a:r>
            <a:r>
              <a:rPr lang="en-US" baseline="0" dirty="0" err="1" smtClean="0"/>
              <a:t>linewidth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>
                <a:solidFill>
                  <a:prstClr val="black"/>
                </a:solidFill>
              </a:rPr>
              <a:pPr/>
              <a:t>75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Difference is detuning, around 2Pi*10^8</a:t>
            </a:r>
            <a:r>
              <a:rPr lang="en-US" baseline="0" dirty="0" smtClean="0"/>
              <a:t> Hz</a:t>
            </a:r>
          </a:p>
          <a:p>
            <a:r>
              <a:rPr lang="en-US" baseline="0" dirty="0" smtClean="0"/>
              <a:t>The Raman profile doesn’t affect the </a:t>
            </a:r>
            <a:r>
              <a:rPr lang="en-US" baseline="0" dirty="0" err="1" smtClean="0"/>
              <a:t>linewidth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/>
              <a:pPr/>
              <a:t>78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Difference is detuning, around 2Pi*10^8</a:t>
            </a:r>
            <a:r>
              <a:rPr lang="en-US" baseline="0" dirty="0" smtClean="0"/>
              <a:t> Hz</a:t>
            </a:r>
          </a:p>
          <a:p>
            <a:r>
              <a:rPr lang="en-US" baseline="0" dirty="0" smtClean="0"/>
              <a:t>The Raman profile doesn’t affect the </a:t>
            </a:r>
            <a:r>
              <a:rPr lang="en-US" baseline="0" dirty="0" err="1" smtClean="0"/>
              <a:t>linewidth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/>
              <a:pPr/>
              <a:t>79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Fourier Analysis</a:t>
            </a:r>
            <a:br>
              <a:rPr lang="en-US" sz="1200" dirty="0" smtClean="0">
                <a:solidFill>
                  <a:schemeClr val="bg1"/>
                </a:solidFill>
              </a:rPr>
            </a:br>
            <a:r>
              <a:rPr lang="en-US" sz="1200" dirty="0" smtClean="0">
                <a:solidFill>
                  <a:schemeClr val="bg1"/>
                </a:solidFill>
              </a:rPr>
              <a:t/>
            </a:r>
            <a:br>
              <a:rPr lang="en-US" sz="1200" dirty="0" smtClean="0">
                <a:solidFill>
                  <a:schemeClr val="bg1"/>
                </a:solidFill>
              </a:rPr>
            </a:br>
            <a:r>
              <a:rPr lang="en-US" sz="1200" dirty="0" smtClean="0">
                <a:solidFill>
                  <a:schemeClr val="bg1"/>
                </a:solidFill>
              </a:rPr>
              <a:t>sharper features with more components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>
                <a:solidFill>
                  <a:prstClr val="black"/>
                </a:solidFill>
              </a:rPr>
              <a:pPr/>
              <a:t>12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Difference is detuning, around 2Pi*10^8</a:t>
            </a:r>
            <a:r>
              <a:rPr lang="en-US" baseline="0" dirty="0" smtClean="0"/>
              <a:t> Hz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/>
              <a:pPr/>
              <a:t>80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Difference is detuning, around 2Pi*10^8</a:t>
            </a:r>
            <a:r>
              <a:rPr lang="en-US" baseline="0" dirty="0" smtClean="0"/>
              <a:t> Hz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/>
              <a:pPr/>
              <a:t>81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EOM</a:t>
            </a:r>
            <a:r>
              <a:rPr lang="en-US" baseline="0" dirty="0" smtClean="0"/>
              <a:t> used for PDH locking</a:t>
            </a:r>
          </a:p>
          <a:p>
            <a:endParaRPr lang="en-US" baseline="0" dirty="0" smtClean="0"/>
          </a:p>
          <a:p>
            <a:r>
              <a:rPr lang="en-US" baseline="0" dirty="0" smtClean="0"/>
              <a:t>MML is really series of lenses, code to mode match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>
                <a:solidFill>
                  <a:prstClr val="black"/>
                </a:solidFill>
              </a:rPr>
              <a:pPr/>
              <a:t>84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Monitor the frequency</a:t>
            </a:r>
          </a:p>
          <a:p>
            <a:endParaRPr lang="en-US" dirty="0" smtClean="0"/>
          </a:p>
          <a:p>
            <a:r>
              <a:rPr lang="en-US" dirty="0" smtClean="0"/>
              <a:t>Keeps it resonant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/>
              <a:pPr/>
              <a:t>85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Combat fluctuations</a:t>
            </a:r>
          </a:p>
          <a:p>
            <a:endParaRPr lang="en-US" dirty="0" smtClean="0"/>
          </a:p>
          <a:p>
            <a:r>
              <a:rPr lang="en-US" dirty="0" smtClean="0"/>
              <a:t>Thermal, mechanical for slow</a:t>
            </a:r>
          </a:p>
          <a:p>
            <a:endParaRPr lang="en-US" dirty="0" smtClean="0"/>
          </a:p>
          <a:p>
            <a:r>
              <a:rPr lang="en-US" dirty="0" smtClean="0"/>
              <a:t>Adjusts</a:t>
            </a:r>
            <a:r>
              <a:rPr lang="en-US" baseline="0" dirty="0" smtClean="0"/>
              <a:t> length, current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/>
              <a:pPr/>
              <a:t>86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EOM</a:t>
            </a:r>
            <a:r>
              <a:rPr lang="en-US" baseline="0" dirty="0" smtClean="0"/>
              <a:t> used for PDH locking</a:t>
            </a:r>
          </a:p>
          <a:p>
            <a:endParaRPr lang="en-US" baseline="0" dirty="0" smtClean="0"/>
          </a:p>
          <a:p>
            <a:r>
              <a:rPr lang="en-US" baseline="0" dirty="0" smtClean="0"/>
              <a:t>MML is really series of lenses, code to mode match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>
                <a:solidFill>
                  <a:prstClr val="black"/>
                </a:solidFill>
              </a:rPr>
              <a:pPr/>
              <a:t>87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Raman</a:t>
            </a:r>
            <a:r>
              <a:rPr lang="en-US" baseline="0" dirty="0" smtClean="0"/>
              <a:t> Lasing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/>
              <a:pPr/>
              <a:t>88</a:t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Custom made end-clamps,</a:t>
            </a:r>
            <a:r>
              <a:rPr lang="en-US" baseline="0" dirty="0" smtClean="0"/>
              <a:t> technical difficult, drift, liquid 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/>
              <a:pPr/>
              <a:t>91</a:t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/>
              <a:pPr/>
              <a:t>92</a:t>
            </a:fld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Cooling, which more interactions due to narrowed </a:t>
            </a:r>
            <a:r>
              <a:rPr lang="en-US" dirty="0" err="1" smtClean="0"/>
              <a:t>doppler</a:t>
            </a:r>
            <a:r>
              <a:rPr lang="en-US" baseline="0" dirty="0" smtClean="0"/>
              <a:t> – temp down by about 4, v goes as </a:t>
            </a:r>
            <a:r>
              <a:rPr lang="en-US" baseline="0" dirty="0" err="1" smtClean="0"/>
              <a:t>sqrt</a:t>
            </a:r>
            <a:r>
              <a:rPr lang="en-US" baseline="0" dirty="0" smtClean="0"/>
              <a:t>(T), so ½ as narrow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also population in ground states due to Boltzmann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>
                <a:solidFill>
                  <a:prstClr val="black"/>
                </a:solidFill>
              </a:rPr>
              <a:pPr/>
              <a:t>96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Fourier synthesis – like electronic waveform generator</a:t>
            </a:r>
            <a:br>
              <a:rPr lang="en-US" sz="1200" dirty="0" smtClean="0">
                <a:solidFill>
                  <a:schemeClr val="bg1"/>
                </a:solidFill>
              </a:rPr>
            </a:br>
            <a:r>
              <a:rPr lang="en-US" sz="1200" dirty="0" smtClean="0">
                <a:solidFill>
                  <a:schemeClr val="bg1"/>
                </a:solidFill>
              </a:rPr>
              <a:t/>
            </a:r>
            <a:br>
              <a:rPr lang="en-US" sz="1200" dirty="0" smtClean="0">
                <a:solidFill>
                  <a:schemeClr val="bg1"/>
                </a:solidFill>
              </a:rPr>
            </a:br>
            <a:r>
              <a:rPr lang="en-US" sz="1200" dirty="0" smtClean="0">
                <a:solidFill>
                  <a:schemeClr val="bg1"/>
                </a:solidFill>
              </a:rPr>
              <a:t>sharper features with more components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Cooling, which more interactions due to narrowed </a:t>
            </a:r>
            <a:r>
              <a:rPr lang="en-US" dirty="0" err="1" smtClean="0"/>
              <a:t>doppler</a:t>
            </a:r>
            <a:r>
              <a:rPr lang="en-US" baseline="0" dirty="0" smtClean="0"/>
              <a:t> – temp down by about 4, v goes as </a:t>
            </a:r>
            <a:r>
              <a:rPr lang="en-US" baseline="0" dirty="0" err="1" smtClean="0"/>
              <a:t>sqrt</a:t>
            </a:r>
            <a:r>
              <a:rPr lang="en-US" baseline="0" dirty="0" smtClean="0"/>
              <a:t>(T), so ½ as narrow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also population in ground states due to Boltzmann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>
                <a:solidFill>
                  <a:prstClr val="black"/>
                </a:solidFill>
              </a:rPr>
              <a:pPr/>
              <a:t>97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Orders</a:t>
            </a:r>
            <a:r>
              <a:rPr lang="en-US" baseline="0" dirty="0" smtClean="0"/>
              <a:t> of magnitude less than other stimulated Raman scattering experiments</a:t>
            </a:r>
          </a:p>
          <a:p>
            <a:endParaRPr lang="en-US" baseline="0" dirty="0" smtClean="0"/>
          </a:p>
          <a:p>
            <a:r>
              <a:rPr lang="en-US" baseline="0" dirty="0" smtClean="0"/>
              <a:t>Checked about 0 to about twice this</a:t>
            </a:r>
          </a:p>
          <a:p>
            <a:endParaRPr lang="en-US" baseline="0" dirty="0" smtClean="0"/>
          </a:p>
          <a:p>
            <a:r>
              <a:rPr lang="en-US" baseline="0" dirty="0" smtClean="0"/>
              <a:t>Non-linear effects (self-focusing) at higher pressures</a:t>
            </a:r>
          </a:p>
          <a:p>
            <a:r>
              <a:rPr lang="en-US" baseline="0" dirty="0" smtClean="0"/>
              <a:t>Locking suffers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/>
              <a:pPr/>
              <a:t>98</a:t>
            </a:fld>
            <a:endParaRPr 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Talk about pressures, compared to previous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/>
              <a:pPr/>
              <a:t>100</a:t>
            </a:fld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6.7*10^-5 is calculated</a:t>
            </a:r>
            <a:r>
              <a:rPr lang="en-US" baseline="0" dirty="0" smtClean="0"/>
              <a:t> coherence</a:t>
            </a:r>
          </a:p>
          <a:p>
            <a:r>
              <a:rPr lang="en-US" baseline="0" dirty="0" smtClean="0"/>
              <a:t>.5 is optimal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/>
              <a:pPr/>
              <a:t>105</a:t>
            </a:fld>
            <a:endParaRPr 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Not resonant,</a:t>
            </a:r>
            <a:r>
              <a:rPr lang="en-US" baseline="0" dirty="0" smtClean="0"/>
              <a:t> single pass</a:t>
            </a:r>
          </a:p>
          <a:p>
            <a:r>
              <a:rPr lang="en-US" baseline="0" dirty="0" smtClean="0"/>
              <a:t>Explain what Stokes, Anti-Stokes are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/>
              <a:pPr/>
              <a:t>107</a:t>
            </a:fld>
            <a:endParaRPr 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we need to improve.</a:t>
            </a:r>
            <a:r>
              <a:rPr lang="en-US" baseline="0" dirty="0" smtClean="0"/>
              <a:t>  Related to improving coherence.  Getting all molecules to vibrate together, quantum superposition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/>
              <a:pPr/>
              <a:t>111</a:t>
            </a:fld>
            <a:endParaRPr 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>
                <a:solidFill>
                  <a:schemeClr val="bg1"/>
                </a:solidFill>
              </a:rPr>
              <a:t>Broadband modulation capabilities</a:t>
            </a:r>
          </a:p>
          <a:p>
            <a:endParaRPr lang="en-US" dirty="0" smtClean="0"/>
          </a:p>
          <a:p>
            <a:r>
              <a:rPr lang="en-US" dirty="0" smtClean="0"/>
              <a:t>Solid</a:t>
            </a:r>
            <a:r>
              <a:rPr lang="en-US" baseline="0" dirty="0" smtClean="0"/>
              <a:t> vs. Dashed lines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Mention</a:t>
            </a:r>
            <a:r>
              <a:rPr lang="en-US" baseline="0" dirty="0" smtClean="0"/>
              <a:t> interesting applications that will discuss later</a:t>
            </a:r>
          </a:p>
          <a:p>
            <a:endParaRPr lang="en-US" baseline="0" dirty="0" smtClean="0"/>
          </a:p>
          <a:p>
            <a:r>
              <a:rPr lang="en-US" baseline="0" dirty="0" smtClean="0"/>
              <a:t>Why does it work better for smaller omega?</a:t>
            </a:r>
          </a:p>
          <a:p>
            <a:endParaRPr lang="en-US" baseline="0" dirty="0" smtClean="0"/>
          </a:p>
          <a:p>
            <a:r>
              <a:rPr lang="en-US" baseline="0" dirty="0" smtClean="0"/>
              <a:t>Falls off due to phase mismatch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>
                <a:solidFill>
                  <a:prstClr val="black"/>
                </a:solidFill>
              </a:rPr>
              <a:pPr/>
              <a:t>112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>
                <a:solidFill>
                  <a:schemeClr val="bg1"/>
                </a:solidFill>
              </a:rPr>
              <a:t>Broadband modulation capabilities</a:t>
            </a:r>
          </a:p>
          <a:p>
            <a:endParaRPr lang="en-US" dirty="0" smtClean="0"/>
          </a:p>
          <a:p>
            <a:r>
              <a:rPr lang="en-US" dirty="0" smtClean="0"/>
              <a:t>Solid</a:t>
            </a:r>
            <a:r>
              <a:rPr lang="en-US" baseline="0" dirty="0" smtClean="0"/>
              <a:t> vs. Dashed lines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Mention</a:t>
            </a:r>
            <a:r>
              <a:rPr lang="en-US" baseline="0" dirty="0" smtClean="0"/>
              <a:t> interesting applications that will discuss later</a:t>
            </a:r>
          </a:p>
          <a:p>
            <a:endParaRPr lang="en-US" baseline="0" dirty="0" smtClean="0"/>
          </a:p>
          <a:p>
            <a:r>
              <a:rPr lang="en-US" baseline="0" dirty="0" smtClean="0"/>
              <a:t>Why does it work better for smaller omega?</a:t>
            </a:r>
          </a:p>
          <a:p>
            <a:endParaRPr lang="en-US" baseline="0" dirty="0" smtClean="0"/>
          </a:p>
          <a:p>
            <a:r>
              <a:rPr lang="en-US" baseline="0" dirty="0" smtClean="0"/>
              <a:t>Falls off due to phase mismatch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>
                <a:solidFill>
                  <a:prstClr val="black"/>
                </a:solidFill>
              </a:rPr>
              <a:pPr/>
              <a:t>113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>
                <a:solidFill>
                  <a:schemeClr val="bg1"/>
                </a:solidFill>
              </a:rPr>
              <a:t>Broadband modulation capabilities</a:t>
            </a:r>
          </a:p>
          <a:p>
            <a:endParaRPr lang="en-US" dirty="0" smtClean="0"/>
          </a:p>
          <a:p>
            <a:r>
              <a:rPr lang="en-US" dirty="0" smtClean="0"/>
              <a:t>Solid</a:t>
            </a:r>
            <a:r>
              <a:rPr lang="en-US" baseline="0" dirty="0" smtClean="0"/>
              <a:t> vs. Dashed lines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Mention</a:t>
            </a:r>
            <a:r>
              <a:rPr lang="en-US" baseline="0" dirty="0" smtClean="0"/>
              <a:t> interesting applications that will discuss later</a:t>
            </a:r>
          </a:p>
          <a:p>
            <a:endParaRPr lang="en-US" baseline="0" dirty="0" smtClean="0"/>
          </a:p>
          <a:p>
            <a:r>
              <a:rPr lang="en-US" baseline="0" dirty="0" smtClean="0"/>
              <a:t>Why does it work better for smaller omega?</a:t>
            </a:r>
          </a:p>
          <a:p>
            <a:endParaRPr lang="en-US" baseline="0" dirty="0" smtClean="0"/>
          </a:p>
          <a:p>
            <a:r>
              <a:rPr lang="en-US" baseline="0" dirty="0" smtClean="0"/>
              <a:t>Falls off due to phase mismatch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>
                <a:solidFill>
                  <a:prstClr val="black"/>
                </a:solidFill>
              </a:rPr>
              <a:pPr/>
              <a:t>114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we need to improve.</a:t>
            </a:r>
            <a:r>
              <a:rPr lang="en-US" baseline="0" dirty="0" smtClean="0"/>
              <a:t>  Related to improving coherence.  Getting all molecules to vibrate together, quantum superposition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/>
              <a:pPr/>
              <a:t>115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Fourier Analysis</a:t>
            </a:r>
            <a:br>
              <a:rPr lang="en-US" sz="1200" dirty="0" smtClean="0">
                <a:solidFill>
                  <a:schemeClr val="bg1"/>
                </a:solidFill>
              </a:rPr>
            </a:br>
            <a:r>
              <a:rPr lang="en-US" sz="1200" dirty="0" smtClean="0">
                <a:solidFill>
                  <a:schemeClr val="bg1"/>
                </a:solidFill>
              </a:rPr>
              <a:t/>
            </a:r>
            <a:br>
              <a:rPr lang="en-US" sz="1200" dirty="0" smtClean="0">
                <a:solidFill>
                  <a:schemeClr val="bg1"/>
                </a:solidFill>
              </a:rPr>
            </a:br>
            <a:r>
              <a:rPr lang="en-US" sz="1200" dirty="0" smtClean="0">
                <a:solidFill>
                  <a:schemeClr val="bg1"/>
                </a:solidFill>
              </a:rPr>
              <a:t>sharper features with more components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This is where I</a:t>
            </a:r>
            <a:r>
              <a:rPr lang="en-US" baseline="0" dirty="0" smtClean="0"/>
              <a:t> calculate we are now</a:t>
            </a:r>
          </a:p>
          <a:p>
            <a:r>
              <a:rPr lang="en-US" baseline="0" dirty="0" smtClean="0"/>
              <a:t>Based on transmitted intensities</a:t>
            </a:r>
          </a:p>
          <a:p>
            <a:r>
              <a:rPr lang="en-US" baseline="0" dirty="0" smtClean="0"/>
              <a:t>10s of kW/cm^2 for </a:t>
            </a:r>
            <a:r>
              <a:rPr lang="en-US" baseline="0" dirty="0" err="1" smtClean="0"/>
              <a:t>Icirc</a:t>
            </a:r>
            <a:r>
              <a:rPr lang="en-US" baseline="0" dirty="0" smtClean="0"/>
              <a:t> pump</a:t>
            </a:r>
          </a:p>
          <a:p>
            <a:r>
              <a:rPr lang="en-US" baseline="0" dirty="0" smtClean="0"/>
              <a:t>100s of kW/cm^2 for </a:t>
            </a:r>
            <a:r>
              <a:rPr lang="en-US" baseline="0" dirty="0" err="1" smtClean="0"/>
              <a:t>Icirc</a:t>
            </a:r>
            <a:r>
              <a:rPr lang="en-US" baseline="0" dirty="0" smtClean="0"/>
              <a:t> Stokes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From 700-900nm to 630nm-1micron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>
                <a:solidFill>
                  <a:prstClr val="black"/>
                </a:solidFill>
              </a:rPr>
              <a:pPr/>
              <a:t>116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This is where I</a:t>
            </a:r>
            <a:r>
              <a:rPr lang="en-US" baseline="0" dirty="0" smtClean="0"/>
              <a:t> calculate we are now</a:t>
            </a:r>
          </a:p>
          <a:p>
            <a:r>
              <a:rPr lang="en-US" baseline="0" dirty="0" smtClean="0"/>
              <a:t>Based on transmitted intensities</a:t>
            </a:r>
          </a:p>
          <a:p>
            <a:r>
              <a:rPr lang="en-US" baseline="0" dirty="0" smtClean="0"/>
              <a:t>10s of kW/cm^2 for </a:t>
            </a:r>
            <a:r>
              <a:rPr lang="en-US" baseline="0" dirty="0" err="1" smtClean="0"/>
              <a:t>Icirc</a:t>
            </a:r>
            <a:r>
              <a:rPr lang="en-US" baseline="0" dirty="0" smtClean="0"/>
              <a:t> pump</a:t>
            </a:r>
          </a:p>
          <a:p>
            <a:r>
              <a:rPr lang="en-US" baseline="0" dirty="0" smtClean="0"/>
              <a:t>100s of kW/cm^2 for </a:t>
            </a:r>
            <a:r>
              <a:rPr lang="en-US" baseline="0" dirty="0" err="1" smtClean="0"/>
              <a:t>Icirc</a:t>
            </a:r>
            <a:r>
              <a:rPr lang="en-US" baseline="0" dirty="0" smtClean="0"/>
              <a:t> Stokes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From 700-900nm to 630nm-1micron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>
                <a:solidFill>
                  <a:prstClr val="black"/>
                </a:solidFill>
              </a:rPr>
              <a:pPr/>
              <a:t>117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This is where I</a:t>
            </a:r>
            <a:r>
              <a:rPr lang="en-US" baseline="0" dirty="0" smtClean="0"/>
              <a:t> calculate we are now</a:t>
            </a:r>
          </a:p>
          <a:p>
            <a:r>
              <a:rPr lang="en-US" baseline="0" dirty="0" smtClean="0"/>
              <a:t>Based on transmitted intensities</a:t>
            </a:r>
          </a:p>
          <a:p>
            <a:r>
              <a:rPr lang="en-US" baseline="0" dirty="0" smtClean="0"/>
              <a:t>10s of kW/cm^2 for </a:t>
            </a:r>
            <a:r>
              <a:rPr lang="en-US" baseline="0" dirty="0" err="1" smtClean="0"/>
              <a:t>Icirc</a:t>
            </a:r>
            <a:r>
              <a:rPr lang="en-US" baseline="0" dirty="0" smtClean="0"/>
              <a:t> pump</a:t>
            </a:r>
          </a:p>
          <a:p>
            <a:r>
              <a:rPr lang="en-US" baseline="0" dirty="0" smtClean="0"/>
              <a:t>100s of kW/cm^2 for </a:t>
            </a:r>
            <a:r>
              <a:rPr lang="en-US" baseline="0" dirty="0" err="1" smtClean="0"/>
              <a:t>Icirc</a:t>
            </a:r>
            <a:r>
              <a:rPr lang="en-US" baseline="0" dirty="0" smtClean="0"/>
              <a:t> Stokes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From 700-900nm to 630nm-1micron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>
                <a:solidFill>
                  <a:prstClr val="black"/>
                </a:solidFill>
              </a:rPr>
              <a:pPr/>
              <a:t>118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This is where I</a:t>
            </a:r>
            <a:r>
              <a:rPr lang="en-US" baseline="0" dirty="0" smtClean="0"/>
              <a:t> calculate we are now</a:t>
            </a:r>
          </a:p>
          <a:p>
            <a:r>
              <a:rPr lang="en-US" baseline="0" dirty="0" smtClean="0"/>
              <a:t>Based on transmitted intensities</a:t>
            </a:r>
          </a:p>
          <a:p>
            <a:r>
              <a:rPr lang="en-US" baseline="0" dirty="0" smtClean="0"/>
              <a:t>10s of kW/cm^2 for </a:t>
            </a:r>
            <a:r>
              <a:rPr lang="en-US" baseline="0" dirty="0" err="1" smtClean="0"/>
              <a:t>Icirc</a:t>
            </a:r>
            <a:r>
              <a:rPr lang="en-US" baseline="0" dirty="0" smtClean="0"/>
              <a:t> pump</a:t>
            </a:r>
          </a:p>
          <a:p>
            <a:r>
              <a:rPr lang="en-US" baseline="0" dirty="0" smtClean="0"/>
              <a:t>100s of kW/cm^2 for </a:t>
            </a:r>
            <a:r>
              <a:rPr lang="en-US" baseline="0" dirty="0" err="1" smtClean="0"/>
              <a:t>Icirc</a:t>
            </a:r>
            <a:r>
              <a:rPr lang="en-US" baseline="0" dirty="0" smtClean="0"/>
              <a:t> Stokes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From 700-900nm to 630nm-1micron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>
                <a:solidFill>
                  <a:prstClr val="black"/>
                </a:solidFill>
              </a:rPr>
              <a:pPr/>
              <a:t>119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This is where I</a:t>
            </a:r>
            <a:r>
              <a:rPr lang="en-US" baseline="0" dirty="0" smtClean="0"/>
              <a:t> calculate we are now</a:t>
            </a:r>
          </a:p>
          <a:p>
            <a:r>
              <a:rPr lang="en-US" baseline="0" dirty="0" smtClean="0"/>
              <a:t>Based on transmitted intensities</a:t>
            </a:r>
          </a:p>
          <a:p>
            <a:r>
              <a:rPr lang="en-US" baseline="0" dirty="0" smtClean="0"/>
              <a:t>10s of kW/cm^2 for </a:t>
            </a:r>
            <a:r>
              <a:rPr lang="en-US" baseline="0" dirty="0" err="1" smtClean="0"/>
              <a:t>Icirc</a:t>
            </a:r>
            <a:r>
              <a:rPr lang="en-US" baseline="0" dirty="0" smtClean="0"/>
              <a:t> pump</a:t>
            </a:r>
          </a:p>
          <a:p>
            <a:r>
              <a:rPr lang="en-US" baseline="0" dirty="0" smtClean="0"/>
              <a:t>100s of kW/cm^2 for </a:t>
            </a:r>
            <a:r>
              <a:rPr lang="en-US" baseline="0" dirty="0" err="1" smtClean="0"/>
              <a:t>Icirc</a:t>
            </a:r>
            <a:r>
              <a:rPr lang="en-US" baseline="0" dirty="0" smtClean="0"/>
              <a:t> Stokes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From 700-900nm to 630nm-1micron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>
                <a:solidFill>
                  <a:prstClr val="black"/>
                </a:solidFill>
              </a:rPr>
              <a:pPr/>
              <a:t>120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This is where I</a:t>
            </a:r>
            <a:r>
              <a:rPr lang="en-US" baseline="0" dirty="0" smtClean="0"/>
              <a:t> calculate we are now</a:t>
            </a:r>
          </a:p>
          <a:p>
            <a:r>
              <a:rPr lang="en-US" baseline="0" dirty="0" smtClean="0"/>
              <a:t>Based on transmitted intensities</a:t>
            </a:r>
          </a:p>
          <a:p>
            <a:r>
              <a:rPr lang="en-US" baseline="0" dirty="0" smtClean="0"/>
              <a:t>10s of kW/cm^2 for </a:t>
            </a:r>
            <a:r>
              <a:rPr lang="en-US" baseline="0" dirty="0" err="1" smtClean="0"/>
              <a:t>Icirc</a:t>
            </a:r>
            <a:r>
              <a:rPr lang="en-US" baseline="0" dirty="0" smtClean="0"/>
              <a:t> pump</a:t>
            </a:r>
          </a:p>
          <a:p>
            <a:r>
              <a:rPr lang="en-US" baseline="0" dirty="0" smtClean="0"/>
              <a:t>100s of kW/cm^2 for </a:t>
            </a:r>
            <a:r>
              <a:rPr lang="en-US" baseline="0" dirty="0" err="1" smtClean="0"/>
              <a:t>Icirc</a:t>
            </a:r>
            <a:r>
              <a:rPr lang="en-US" baseline="0" dirty="0" smtClean="0"/>
              <a:t> Stokes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From 700-900nm to 630nm-1micron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>
                <a:solidFill>
                  <a:prstClr val="black"/>
                </a:solidFill>
              </a:rPr>
              <a:pPr/>
              <a:t>121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This is where I</a:t>
            </a:r>
            <a:r>
              <a:rPr lang="en-US" baseline="0" dirty="0" smtClean="0"/>
              <a:t> calculate we are now</a:t>
            </a:r>
          </a:p>
          <a:p>
            <a:r>
              <a:rPr lang="en-US" baseline="0" dirty="0" smtClean="0"/>
              <a:t>Based on transmitted intensities</a:t>
            </a:r>
          </a:p>
          <a:p>
            <a:r>
              <a:rPr lang="en-US" baseline="0" dirty="0" smtClean="0"/>
              <a:t>10s of kW/cm^2 for </a:t>
            </a:r>
            <a:r>
              <a:rPr lang="en-US" baseline="0" dirty="0" err="1" smtClean="0"/>
              <a:t>Icirc</a:t>
            </a:r>
            <a:r>
              <a:rPr lang="en-US" baseline="0" dirty="0" smtClean="0"/>
              <a:t> pump</a:t>
            </a:r>
          </a:p>
          <a:p>
            <a:r>
              <a:rPr lang="en-US" baseline="0" dirty="0" smtClean="0"/>
              <a:t>100s of kW/cm^2 for </a:t>
            </a:r>
            <a:r>
              <a:rPr lang="en-US" baseline="0" dirty="0" err="1" smtClean="0"/>
              <a:t>Icirc</a:t>
            </a:r>
            <a:r>
              <a:rPr lang="en-US" baseline="0" dirty="0" smtClean="0"/>
              <a:t> Stokes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From 700-900nm to 630nm-1micron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>
                <a:solidFill>
                  <a:prstClr val="black"/>
                </a:solidFill>
              </a:rPr>
              <a:pPr/>
              <a:t>122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This is where I</a:t>
            </a:r>
            <a:r>
              <a:rPr lang="en-US" baseline="0" dirty="0" smtClean="0"/>
              <a:t> calculate we are now</a:t>
            </a:r>
          </a:p>
          <a:p>
            <a:r>
              <a:rPr lang="en-US" baseline="0" dirty="0" smtClean="0"/>
              <a:t>Based on transmitted intensities</a:t>
            </a:r>
          </a:p>
          <a:p>
            <a:r>
              <a:rPr lang="en-US" baseline="0" dirty="0" smtClean="0"/>
              <a:t>10s of kW/cm^2 for </a:t>
            </a:r>
            <a:r>
              <a:rPr lang="en-US" baseline="0" dirty="0" err="1" smtClean="0"/>
              <a:t>Icirc</a:t>
            </a:r>
            <a:r>
              <a:rPr lang="en-US" baseline="0" dirty="0" smtClean="0"/>
              <a:t> pump</a:t>
            </a:r>
          </a:p>
          <a:p>
            <a:r>
              <a:rPr lang="en-US" baseline="0" dirty="0" smtClean="0"/>
              <a:t>100s of kW/cm^2 for </a:t>
            </a:r>
            <a:r>
              <a:rPr lang="en-US" baseline="0" dirty="0" err="1" smtClean="0"/>
              <a:t>Icirc</a:t>
            </a:r>
            <a:r>
              <a:rPr lang="en-US" baseline="0" dirty="0" smtClean="0"/>
              <a:t> Stokes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From 700-900nm to 630nm-1micron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>
                <a:solidFill>
                  <a:prstClr val="black"/>
                </a:solidFill>
              </a:rPr>
              <a:pPr/>
              <a:t>123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This is where I</a:t>
            </a:r>
            <a:r>
              <a:rPr lang="en-US" baseline="0" dirty="0" smtClean="0"/>
              <a:t> calculate we are now</a:t>
            </a:r>
          </a:p>
          <a:p>
            <a:r>
              <a:rPr lang="en-US" baseline="0" dirty="0" smtClean="0"/>
              <a:t>Based on transmitted intensities</a:t>
            </a:r>
          </a:p>
          <a:p>
            <a:r>
              <a:rPr lang="en-US" baseline="0" dirty="0" smtClean="0"/>
              <a:t>10s of kW/cm^2 for </a:t>
            </a:r>
            <a:r>
              <a:rPr lang="en-US" baseline="0" dirty="0" err="1" smtClean="0"/>
              <a:t>Icirc</a:t>
            </a:r>
            <a:r>
              <a:rPr lang="en-US" baseline="0" dirty="0" smtClean="0"/>
              <a:t> pump</a:t>
            </a:r>
          </a:p>
          <a:p>
            <a:r>
              <a:rPr lang="en-US" baseline="0" dirty="0" smtClean="0"/>
              <a:t>100s of kW/cm^2 for </a:t>
            </a:r>
            <a:r>
              <a:rPr lang="en-US" baseline="0" dirty="0" err="1" smtClean="0"/>
              <a:t>Icirc</a:t>
            </a:r>
            <a:r>
              <a:rPr lang="en-US" baseline="0" dirty="0" smtClean="0"/>
              <a:t> Stokes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From 700-900nm to 630nm-1micron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>
                <a:solidFill>
                  <a:prstClr val="black"/>
                </a:solidFill>
              </a:rPr>
              <a:pPr/>
              <a:t>124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This is where I</a:t>
            </a:r>
            <a:r>
              <a:rPr lang="en-US" baseline="0" dirty="0" smtClean="0"/>
              <a:t> calculate we are now</a:t>
            </a:r>
          </a:p>
          <a:p>
            <a:r>
              <a:rPr lang="en-US" baseline="0" dirty="0" smtClean="0"/>
              <a:t>Based on transmitted intensities</a:t>
            </a:r>
          </a:p>
          <a:p>
            <a:r>
              <a:rPr lang="en-US" baseline="0" dirty="0" smtClean="0"/>
              <a:t>10s of kW/cm^2 for </a:t>
            </a:r>
            <a:r>
              <a:rPr lang="en-US" baseline="0" dirty="0" err="1" smtClean="0"/>
              <a:t>Icirc</a:t>
            </a:r>
            <a:r>
              <a:rPr lang="en-US" baseline="0" dirty="0" smtClean="0"/>
              <a:t> pump</a:t>
            </a:r>
          </a:p>
          <a:p>
            <a:r>
              <a:rPr lang="en-US" baseline="0" dirty="0" smtClean="0"/>
              <a:t>100s of kW/cm^2 for </a:t>
            </a:r>
            <a:r>
              <a:rPr lang="en-US" baseline="0" dirty="0" err="1" smtClean="0"/>
              <a:t>Icirc</a:t>
            </a:r>
            <a:r>
              <a:rPr lang="en-US" baseline="0" dirty="0" smtClean="0"/>
              <a:t> Stokes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From 700-900nm to 630nm-1micron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>
                <a:solidFill>
                  <a:prstClr val="black"/>
                </a:solidFill>
              </a:rPr>
              <a:pPr/>
              <a:t>125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Fourier Analysis</a:t>
            </a:r>
            <a:br>
              <a:rPr lang="en-US" sz="1200" dirty="0" smtClean="0">
                <a:solidFill>
                  <a:schemeClr val="bg1"/>
                </a:solidFill>
              </a:rPr>
            </a:br>
            <a:r>
              <a:rPr lang="en-US" sz="1200" dirty="0" smtClean="0">
                <a:solidFill>
                  <a:schemeClr val="bg1"/>
                </a:solidFill>
              </a:rPr>
              <a:t/>
            </a:r>
            <a:br>
              <a:rPr lang="en-US" sz="1200" dirty="0" smtClean="0">
                <a:solidFill>
                  <a:schemeClr val="bg1"/>
                </a:solidFill>
              </a:rPr>
            </a:br>
            <a:r>
              <a:rPr lang="en-US" sz="1200" dirty="0" smtClean="0">
                <a:solidFill>
                  <a:schemeClr val="bg1"/>
                </a:solidFill>
              </a:rPr>
              <a:t>sharper features with more components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This is where I</a:t>
            </a:r>
            <a:r>
              <a:rPr lang="en-US" baseline="0" dirty="0" smtClean="0"/>
              <a:t> calculate we are now</a:t>
            </a:r>
          </a:p>
          <a:p>
            <a:r>
              <a:rPr lang="en-US" baseline="0" dirty="0" smtClean="0"/>
              <a:t>Based on transmitted intensities</a:t>
            </a:r>
          </a:p>
          <a:p>
            <a:r>
              <a:rPr lang="en-US" baseline="0" dirty="0" smtClean="0"/>
              <a:t>10s of kW/cm^2 for </a:t>
            </a:r>
            <a:r>
              <a:rPr lang="en-US" baseline="0" dirty="0" err="1" smtClean="0"/>
              <a:t>Icirc</a:t>
            </a:r>
            <a:r>
              <a:rPr lang="en-US" baseline="0" dirty="0" smtClean="0"/>
              <a:t> pump</a:t>
            </a:r>
          </a:p>
          <a:p>
            <a:r>
              <a:rPr lang="en-US" baseline="0" dirty="0" smtClean="0"/>
              <a:t>100s of kW/cm^2 for </a:t>
            </a:r>
            <a:r>
              <a:rPr lang="en-US" baseline="0" dirty="0" err="1" smtClean="0"/>
              <a:t>Icirc</a:t>
            </a:r>
            <a:r>
              <a:rPr lang="en-US" baseline="0" dirty="0" smtClean="0"/>
              <a:t> Stokes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From 700-900nm to 630nm-1micron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>
                <a:solidFill>
                  <a:prstClr val="black"/>
                </a:solidFill>
              </a:rPr>
              <a:pPr/>
              <a:t>126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Optimal is .5, this is about where Harris</a:t>
            </a:r>
            <a:r>
              <a:rPr lang="en-US" baseline="0" dirty="0" smtClean="0"/>
              <a:t> </a:t>
            </a:r>
            <a:r>
              <a:rPr lang="en-US" baseline="0" smtClean="0"/>
              <a:t>was operating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>
                <a:solidFill>
                  <a:prstClr val="black"/>
                </a:solidFill>
              </a:rPr>
              <a:pPr/>
              <a:t>131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0" hangingPunct="0">
              <a:lnSpc>
                <a:spcPct val="130000"/>
              </a:lnSpc>
              <a:buClr>
                <a:schemeClr val="accent2"/>
              </a:buClr>
              <a:buFont typeface="Wingdings" pitchFamily="-112" charset="2"/>
              <a:buChar char="Ø"/>
            </a:pPr>
            <a:r>
              <a:rPr lang="en-US" sz="1200" dirty="0" smtClean="0">
                <a:latin typeface="Times" pitchFamily="-112" charset="0"/>
                <a:sym typeface="Symbol" pitchFamily="-112" charset="2"/>
              </a:rPr>
              <a:t> Technical difficulties such as pulse-to-pulse amplitude and timing jitter.</a:t>
            </a:r>
          </a:p>
          <a:p>
            <a:pPr eaLnBrk="0" hangingPunct="0">
              <a:lnSpc>
                <a:spcPct val="130000"/>
              </a:lnSpc>
              <a:buClr>
                <a:schemeClr val="accent2"/>
              </a:buClr>
              <a:buFont typeface="Wingdings" pitchFamily="-112" charset="2"/>
              <a:buChar char="Ø"/>
            </a:pPr>
            <a:endParaRPr lang="en-US" sz="1200" dirty="0" smtClean="0">
              <a:latin typeface="Times" pitchFamily="-112" charset="0"/>
              <a:sym typeface="Symbol" pitchFamily="-112" charset="2"/>
            </a:endParaRPr>
          </a:p>
          <a:p>
            <a:pPr eaLnBrk="0" hangingPunct="0">
              <a:lnSpc>
                <a:spcPct val="130000"/>
              </a:lnSpc>
              <a:buClr>
                <a:schemeClr val="accent2"/>
              </a:buClr>
              <a:buFont typeface="Wingdings" pitchFamily="-112" charset="2"/>
              <a:buChar char="Ø"/>
            </a:pPr>
            <a:r>
              <a:rPr lang="en-US" sz="1200" dirty="0" smtClean="0">
                <a:latin typeface="Times" pitchFamily="-112" charset="0"/>
                <a:sym typeface="Symbol" pitchFamily="-112" charset="2"/>
              </a:rPr>
              <a:t>Much better than our CW intensities</a:t>
            </a:r>
          </a:p>
          <a:p>
            <a:pPr eaLnBrk="0" hangingPunct="0">
              <a:lnSpc>
                <a:spcPct val="130000"/>
              </a:lnSpc>
              <a:buClr>
                <a:schemeClr val="accent2"/>
              </a:buClr>
              <a:buFont typeface="Wingdings" pitchFamily="-112" charset="2"/>
              <a:buChar char="Ø"/>
            </a:pPr>
            <a:endParaRPr lang="en-US" sz="1200" dirty="0" smtClean="0">
              <a:latin typeface="Times" pitchFamily="-112" charset="0"/>
              <a:sym typeface="Symbol" pitchFamily="-112" charset="2"/>
            </a:endParaRPr>
          </a:p>
          <a:p>
            <a:pPr marL="0" marR="0" indent="0" algn="l" defTabSz="914400" rtl="0" eaLnBrk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Tx/>
              <a:buFont typeface="Wingdings" pitchFamily="-112" charset="2"/>
              <a:buChar char="Ø"/>
              <a:tabLst/>
              <a:defRPr/>
            </a:pPr>
            <a:r>
              <a:rPr lang="en-US" sz="1200" dirty="0" smtClean="0">
                <a:latin typeface="Times" pitchFamily="-112" charset="0"/>
                <a:sym typeface="Symbol" pitchFamily="-112" charset="2"/>
              </a:rPr>
              <a:t>Reproduce with continuous-wave </a:t>
            </a:r>
            <a:r>
              <a:rPr lang="en-US" sz="1200" dirty="0" smtClean="0">
                <a:solidFill>
                  <a:schemeClr val="bg1"/>
                </a:solidFill>
              </a:rPr>
              <a:t>approach yields broad, coherent spectrum </a:t>
            </a:r>
            <a:r>
              <a:rPr lang="en-US" sz="1200" i="1" dirty="0" smtClean="0">
                <a:solidFill>
                  <a:schemeClr val="bg1"/>
                </a:solidFill>
              </a:rPr>
              <a:t>with narrow </a:t>
            </a:r>
            <a:r>
              <a:rPr lang="en-US" sz="1200" i="1" dirty="0" err="1" smtClean="0">
                <a:solidFill>
                  <a:schemeClr val="bg1"/>
                </a:solidFill>
              </a:rPr>
              <a:t>linewidths</a:t>
            </a:r>
            <a:endParaRPr lang="en-US" sz="1200" i="1" dirty="0" smtClean="0">
              <a:solidFill>
                <a:schemeClr val="bg1"/>
              </a:solidFill>
            </a:endParaRPr>
          </a:p>
          <a:p>
            <a:pPr marL="0" marR="0" indent="0" algn="l" defTabSz="914400" rtl="0" eaLnBrk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Tx/>
              <a:buFont typeface="Wingdings" pitchFamily="-112" charset="2"/>
              <a:buChar char="Ø"/>
              <a:tabLst/>
              <a:defRPr/>
            </a:pPr>
            <a:r>
              <a:rPr lang="en-US" sz="1200" i="1" dirty="0" smtClean="0">
                <a:solidFill>
                  <a:schemeClr val="bg1"/>
                </a:solidFill>
              </a:rPr>
              <a:t>Trouble is getting required high intensities</a:t>
            </a:r>
          </a:p>
          <a:p>
            <a:pPr eaLnBrk="0" hangingPunct="0">
              <a:lnSpc>
                <a:spcPct val="130000"/>
              </a:lnSpc>
              <a:buClr>
                <a:schemeClr val="accent2"/>
              </a:buClr>
              <a:buFont typeface="Wingdings" pitchFamily="-112" charset="2"/>
              <a:buChar char="Ø"/>
            </a:pPr>
            <a:endParaRPr lang="en-US" sz="1200" dirty="0" smtClean="0">
              <a:latin typeface="Times" pitchFamily="-112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i="1" dirty="0" smtClean="0">
              <a:solidFill>
                <a:schemeClr val="bg1"/>
              </a:solidFill>
            </a:endParaRPr>
          </a:p>
          <a:p>
            <a:endParaRPr lang="en-US" dirty="0" smtClean="0"/>
          </a:p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>
                <a:solidFill>
                  <a:prstClr val="black"/>
                </a:solidFill>
              </a:rPr>
              <a:pPr/>
              <a:t>132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0" hangingPunct="0">
              <a:lnSpc>
                <a:spcPct val="130000"/>
              </a:lnSpc>
              <a:buClr>
                <a:schemeClr val="accent2"/>
              </a:buClr>
              <a:buFont typeface="Wingdings" pitchFamily="-112" charset="2"/>
              <a:buChar char="Ø"/>
            </a:pPr>
            <a:r>
              <a:rPr lang="en-US" sz="1200" dirty="0" smtClean="0">
                <a:latin typeface="Times" pitchFamily="-112" charset="0"/>
                <a:sym typeface="Symbol" pitchFamily="-112" charset="2"/>
              </a:rPr>
              <a:t> Technical difficulties such as pulse-to-pulse amplitude and timing jitter.</a:t>
            </a:r>
          </a:p>
          <a:p>
            <a:pPr eaLnBrk="0" hangingPunct="0">
              <a:lnSpc>
                <a:spcPct val="130000"/>
              </a:lnSpc>
              <a:buClr>
                <a:schemeClr val="accent2"/>
              </a:buClr>
              <a:buFont typeface="Wingdings" pitchFamily="-112" charset="2"/>
              <a:buChar char="Ø"/>
            </a:pPr>
            <a:endParaRPr lang="en-US" sz="1200" dirty="0" smtClean="0">
              <a:latin typeface="Times" pitchFamily="-112" charset="0"/>
              <a:sym typeface="Symbol" pitchFamily="-112" charset="2"/>
            </a:endParaRPr>
          </a:p>
          <a:p>
            <a:pPr eaLnBrk="0" hangingPunct="0">
              <a:lnSpc>
                <a:spcPct val="130000"/>
              </a:lnSpc>
              <a:buClr>
                <a:schemeClr val="accent2"/>
              </a:buClr>
              <a:buFont typeface="Wingdings" pitchFamily="-112" charset="2"/>
              <a:buChar char="Ø"/>
            </a:pPr>
            <a:r>
              <a:rPr lang="en-US" sz="1200" dirty="0" smtClean="0">
                <a:latin typeface="Times" pitchFamily="-112" charset="0"/>
                <a:sym typeface="Symbol" pitchFamily="-112" charset="2"/>
              </a:rPr>
              <a:t>Much better than our CW intensities</a:t>
            </a:r>
          </a:p>
          <a:p>
            <a:pPr eaLnBrk="0" hangingPunct="0">
              <a:lnSpc>
                <a:spcPct val="130000"/>
              </a:lnSpc>
              <a:buClr>
                <a:schemeClr val="accent2"/>
              </a:buClr>
              <a:buFont typeface="Wingdings" pitchFamily="-112" charset="2"/>
              <a:buChar char="Ø"/>
            </a:pPr>
            <a:endParaRPr lang="en-US" sz="1200" dirty="0" smtClean="0">
              <a:latin typeface="Times" pitchFamily="-112" charset="0"/>
              <a:sym typeface="Symbol" pitchFamily="-112" charset="2"/>
            </a:endParaRPr>
          </a:p>
          <a:p>
            <a:pPr marL="0" marR="0" indent="0" algn="l" defTabSz="914400" rtl="0" eaLnBrk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Tx/>
              <a:buFont typeface="Wingdings" pitchFamily="-112" charset="2"/>
              <a:buChar char="Ø"/>
              <a:tabLst/>
              <a:defRPr/>
            </a:pPr>
            <a:r>
              <a:rPr lang="en-US" sz="1200" dirty="0" smtClean="0">
                <a:latin typeface="Times" pitchFamily="-112" charset="0"/>
                <a:sym typeface="Symbol" pitchFamily="-112" charset="2"/>
              </a:rPr>
              <a:t>Reproduce with continuous-wave </a:t>
            </a:r>
            <a:r>
              <a:rPr lang="en-US" sz="1200" dirty="0" smtClean="0">
                <a:solidFill>
                  <a:schemeClr val="bg1"/>
                </a:solidFill>
              </a:rPr>
              <a:t>approach yields broad, coherent spectrum </a:t>
            </a:r>
            <a:r>
              <a:rPr lang="en-US" sz="1200" i="1" dirty="0" smtClean="0">
                <a:solidFill>
                  <a:schemeClr val="bg1"/>
                </a:solidFill>
              </a:rPr>
              <a:t>with narrow </a:t>
            </a:r>
            <a:r>
              <a:rPr lang="en-US" sz="1200" i="1" dirty="0" err="1" smtClean="0">
                <a:solidFill>
                  <a:schemeClr val="bg1"/>
                </a:solidFill>
              </a:rPr>
              <a:t>linewidths</a:t>
            </a:r>
            <a:endParaRPr lang="en-US" sz="1200" i="1" dirty="0" smtClean="0">
              <a:solidFill>
                <a:schemeClr val="bg1"/>
              </a:solidFill>
            </a:endParaRPr>
          </a:p>
          <a:p>
            <a:pPr marL="0" marR="0" indent="0" algn="l" defTabSz="914400" rtl="0" eaLnBrk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Tx/>
              <a:buFont typeface="Wingdings" pitchFamily="-112" charset="2"/>
              <a:buChar char="Ø"/>
              <a:tabLst/>
              <a:defRPr/>
            </a:pPr>
            <a:r>
              <a:rPr lang="en-US" sz="1200" i="1" dirty="0" smtClean="0">
                <a:solidFill>
                  <a:schemeClr val="bg1"/>
                </a:solidFill>
              </a:rPr>
              <a:t>Trouble is getting required high intensities</a:t>
            </a:r>
          </a:p>
          <a:p>
            <a:pPr eaLnBrk="0" hangingPunct="0">
              <a:lnSpc>
                <a:spcPct val="130000"/>
              </a:lnSpc>
              <a:buClr>
                <a:schemeClr val="accent2"/>
              </a:buClr>
              <a:buFont typeface="Wingdings" pitchFamily="-112" charset="2"/>
              <a:buChar char="Ø"/>
            </a:pPr>
            <a:endParaRPr lang="en-US" sz="1200" dirty="0" smtClean="0">
              <a:latin typeface="Times" pitchFamily="-112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i="1" dirty="0" smtClean="0">
              <a:solidFill>
                <a:schemeClr val="bg1"/>
              </a:solidFill>
            </a:endParaRPr>
          </a:p>
          <a:p>
            <a:endParaRPr lang="en-US" dirty="0" smtClean="0"/>
          </a:p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>
                <a:solidFill>
                  <a:prstClr val="black"/>
                </a:solidFill>
              </a:rPr>
              <a:pPr/>
              <a:t>133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Optimal is .5, this is about where Harris</a:t>
            </a:r>
            <a:r>
              <a:rPr lang="en-US" baseline="0" dirty="0" smtClean="0"/>
              <a:t> </a:t>
            </a:r>
            <a:r>
              <a:rPr lang="en-US" baseline="0" smtClean="0"/>
              <a:t>was operating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>
                <a:solidFill>
                  <a:prstClr val="black"/>
                </a:solidFill>
              </a:rPr>
              <a:pPr/>
              <a:t>134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Talk later</a:t>
            </a:r>
            <a:r>
              <a:rPr lang="en-US" baseline="0" dirty="0" smtClean="0"/>
              <a:t> about why Stokes is bigger.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/>
              <a:pPr/>
              <a:t>136</a:t>
            </a:fld>
            <a:endParaRPr lang="en-US"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Optimal is .5, this is about where Harris</a:t>
            </a:r>
            <a:r>
              <a:rPr lang="en-US" baseline="0" dirty="0" smtClean="0"/>
              <a:t> </a:t>
            </a:r>
            <a:r>
              <a:rPr lang="en-US" baseline="0" smtClean="0"/>
              <a:t>was operating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>
                <a:solidFill>
                  <a:prstClr val="black"/>
                </a:solidFill>
              </a:rPr>
              <a:pPr/>
              <a:t>137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>
                <a:solidFill>
                  <a:schemeClr val="bg1"/>
                </a:solidFill>
              </a:rPr>
              <a:t>Simultaneous</a:t>
            </a:r>
            <a:r>
              <a:rPr lang="en-US" sz="1200" baseline="0" dirty="0" smtClean="0">
                <a:solidFill>
                  <a:schemeClr val="bg1"/>
                </a:solidFill>
              </a:rPr>
              <a:t> locking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aseline="0" dirty="0" smtClean="0">
              <a:solidFill>
                <a:schemeClr val="bg1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aseline="0" dirty="0" smtClean="0">
                <a:solidFill>
                  <a:schemeClr val="bg1"/>
                </a:solidFill>
              </a:rPr>
              <a:t>Now use vibrational transition</a:t>
            </a:r>
            <a:endParaRPr lang="en-US" sz="1200" dirty="0" smtClean="0">
              <a:solidFill>
                <a:schemeClr val="bg1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/>
              <a:pPr/>
              <a:t>143</a:t>
            </a:fld>
            <a:endParaRPr lang="en-US"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>
                <a:solidFill>
                  <a:schemeClr val="bg1"/>
                </a:solidFill>
              </a:rPr>
              <a:t>Simultaneous</a:t>
            </a:r>
            <a:r>
              <a:rPr lang="en-US" sz="1200" baseline="0" dirty="0" smtClean="0">
                <a:solidFill>
                  <a:schemeClr val="bg1"/>
                </a:solidFill>
              </a:rPr>
              <a:t> locking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aseline="0" dirty="0" smtClean="0">
              <a:solidFill>
                <a:schemeClr val="bg1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aseline="0" dirty="0" smtClean="0">
                <a:solidFill>
                  <a:schemeClr val="bg1"/>
                </a:solidFill>
              </a:rPr>
              <a:t>Now use vibrational transition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aseline="0" dirty="0" smtClean="0">
              <a:solidFill>
                <a:schemeClr val="bg1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aseline="0" dirty="0" smtClean="0">
                <a:solidFill>
                  <a:schemeClr val="bg1"/>
                </a:solidFill>
              </a:rPr>
              <a:t>Instead of generating from Raman lasing, which takes a lot of energy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 smtClean="0">
              <a:solidFill>
                <a:schemeClr val="bg1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/>
              <a:pPr/>
              <a:t>144</a:t>
            </a:fld>
            <a:endParaRPr lang="en-US"/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Now vibrational</a:t>
            </a:r>
          </a:p>
          <a:p>
            <a:r>
              <a:rPr lang="en-US" dirty="0" smtClean="0"/>
              <a:t>Different wavelength</a:t>
            </a:r>
          </a:p>
          <a:p>
            <a:r>
              <a:rPr lang="en-US" dirty="0" smtClean="0"/>
              <a:t>Don’t have to worry about losing power to Raman Lasing</a:t>
            </a:r>
            <a:r>
              <a:rPr lang="en-US" baseline="0" dirty="0" smtClean="0"/>
              <a:t>, drops two orders of magnitude</a:t>
            </a:r>
          </a:p>
          <a:p>
            <a:r>
              <a:rPr lang="en-US" baseline="0" dirty="0" smtClean="0"/>
              <a:t>Increase intensities, improve coherence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/>
              <a:pPr/>
              <a:t>145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One</a:t>
            </a:r>
            <a:r>
              <a:rPr lang="en-US" baseline="0" dirty="0" smtClean="0"/>
              <a:t> photon is dipole forbidden</a:t>
            </a:r>
          </a:p>
          <a:p>
            <a:endParaRPr lang="en-US" baseline="0" dirty="0" smtClean="0"/>
          </a:p>
          <a:p>
            <a:r>
              <a:rPr lang="en-US" baseline="0" dirty="0" smtClean="0"/>
              <a:t>Raman Lasing</a:t>
            </a:r>
          </a:p>
          <a:p>
            <a:endParaRPr lang="en-US" baseline="0" dirty="0" smtClean="0"/>
          </a:p>
          <a:p>
            <a:r>
              <a:rPr lang="en-US" baseline="0" dirty="0" smtClean="0"/>
              <a:t>Quantum superposition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>
                <a:solidFill>
                  <a:prstClr val="black"/>
                </a:solidFill>
              </a:rPr>
              <a:pPr/>
              <a:t>146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One</a:t>
            </a:r>
            <a:r>
              <a:rPr lang="en-US" baseline="0" dirty="0" smtClean="0"/>
              <a:t> photon is dipole forbidden</a:t>
            </a:r>
          </a:p>
          <a:p>
            <a:endParaRPr lang="en-US" baseline="0" dirty="0" smtClean="0"/>
          </a:p>
          <a:p>
            <a:r>
              <a:rPr lang="en-US" baseline="0" dirty="0" smtClean="0"/>
              <a:t>Raman Lasing</a:t>
            </a:r>
          </a:p>
          <a:p>
            <a:endParaRPr lang="en-US" baseline="0" dirty="0" smtClean="0"/>
          </a:p>
          <a:p>
            <a:r>
              <a:rPr lang="en-US" baseline="0" dirty="0" smtClean="0"/>
              <a:t>Quantum superposition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>
                <a:solidFill>
                  <a:prstClr val="black"/>
                </a:solidFill>
              </a:rPr>
              <a:pPr/>
              <a:t>147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Talk later</a:t>
            </a:r>
            <a:r>
              <a:rPr lang="en-US" baseline="0" dirty="0" smtClean="0"/>
              <a:t> about why Stokes is bigger.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>
                <a:solidFill>
                  <a:prstClr val="black"/>
                </a:solidFill>
              </a:rPr>
              <a:pPr/>
              <a:t>149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Optimal is .5, this is about where Harris</a:t>
            </a:r>
            <a:r>
              <a:rPr lang="en-US" baseline="0" dirty="0" smtClean="0"/>
              <a:t> </a:t>
            </a:r>
            <a:r>
              <a:rPr lang="en-US" baseline="0" smtClean="0"/>
              <a:t>was operating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>
                <a:solidFill>
                  <a:prstClr val="black"/>
                </a:solidFill>
              </a:rPr>
              <a:pPr/>
              <a:t>151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Optimal is .5, this is about where Harris</a:t>
            </a:r>
            <a:r>
              <a:rPr lang="en-US" baseline="0" dirty="0" smtClean="0"/>
              <a:t> </a:t>
            </a:r>
            <a:r>
              <a:rPr lang="en-US" baseline="0" smtClean="0"/>
              <a:t>was operating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>
                <a:solidFill>
                  <a:prstClr val="black"/>
                </a:solidFill>
              </a:rPr>
              <a:pPr/>
              <a:t>152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Optimal is .5, this is about where Harris</a:t>
            </a:r>
            <a:r>
              <a:rPr lang="en-US" baseline="0" dirty="0" smtClean="0"/>
              <a:t> </a:t>
            </a:r>
            <a:r>
              <a:rPr lang="en-US" baseline="0" smtClean="0"/>
              <a:t>was operating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>
                <a:solidFill>
                  <a:prstClr val="black"/>
                </a:solidFill>
              </a:rPr>
              <a:pPr/>
              <a:t>153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Optimal is .5, this is about where Harris</a:t>
            </a:r>
            <a:r>
              <a:rPr lang="en-US" baseline="0" dirty="0" smtClean="0"/>
              <a:t> </a:t>
            </a:r>
            <a:r>
              <a:rPr lang="en-US" baseline="0" smtClean="0"/>
              <a:t>was operating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>
                <a:solidFill>
                  <a:prstClr val="black"/>
                </a:solidFill>
              </a:rPr>
              <a:pPr/>
              <a:t>154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Optimal is .5, this is about where Harris</a:t>
            </a:r>
            <a:r>
              <a:rPr lang="en-US" baseline="0" dirty="0" smtClean="0"/>
              <a:t> </a:t>
            </a:r>
            <a:r>
              <a:rPr lang="en-US" baseline="0" smtClean="0"/>
              <a:t>was operating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>
                <a:solidFill>
                  <a:prstClr val="black"/>
                </a:solidFill>
              </a:rPr>
              <a:pPr/>
              <a:t>158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Optimal is .5, this is about where Harris</a:t>
            </a:r>
            <a:r>
              <a:rPr lang="en-US" baseline="0" dirty="0" smtClean="0"/>
              <a:t> </a:t>
            </a:r>
            <a:r>
              <a:rPr lang="en-US" baseline="0" smtClean="0"/>
              <a:t>was operating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>
                <a:solidFill>
                  <a:prstClr val="black"/>
                </a:solidFill>
              </a:rPr>
              <a:pPr/>
              <a:t>159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200nm to 10micron</a:t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>1.5 x 10^15 Hz to 3.0 x 10^13</a:t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>about 1.468 x 10^15 Hz span</a:t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>1/that is about 0.68fs</a:t>
            </a:r>
          </a:p>
          <a:p>
            <a:r>
              <a:rPr lang="en-US" dirty="0" smtClean="0"/>
              <a:t>Hundreds</a:t>
            </a:r>
            <a:r>
              <a:rPr lang="en-US" baseline="0" dirty="0" smtClean="0"/>
              <a:t> of thousands or millions of components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28A79-2AEB-4D24-A027-4F344062A7B3}" type="slidenum">
              <a:rPr lang="en-US" smtClean="0"/>
              <a:pPr/>
              <a:t>161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3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3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/>
              <a:pPr/>
              <a:t>4/12/2012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/>
              <a:pPr/>
              <a:t>4/12/2012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/>
              <a:pPr/>
              <a:t>4/12/2012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/>
              <a:pPr/>
              <a:t>4/12/2012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/>
              <a:pPr/>
              <a:t>4/12/2012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6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6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6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6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6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6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7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7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7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7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7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7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7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8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8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8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8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8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8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9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9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9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9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D17B4-275F-47AB-A786-D57A54EDDF2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86645-A2C4-4808-829F-FED8CB5C937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9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D17B4-275F-47AB-A786-D57A54EDDF2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86645-A2C4-4808-829F-FED8CB5C937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9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D17B4-275F-47AB-A786-D57A54EDDF2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86645-A2C4-4808-829F-FED8CB5C937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/>
              <a:pPr/>
              <a:t>4/12/2012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0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D17B4-275F-47AB-A786-D57A54EDDF2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86645-A2C4-4808-829F-FED8CB5C937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0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D17B4-275F-47AB-A786-D57A54EDDF2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86645-A2C4-4808-829F-FED8CB5C937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D17B4-275F-47AB-A786-D57A54EDDF2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86645-A2C4-4808-829F-FED8CB5C937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0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D17B4-275F-47AB-A786-D57A54EDDF2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86645-A2C4-4808-829F-FED8CB5C937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0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D17B4-275F-47AB-A786-D57A54EDDF2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86645-A2C4-4808-829F-FED8CB5C937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0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D17B4-275F-47AB-A786-D57A54EDDF2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86645-A2C4-4808-829F-FED8CB5C937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0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D17B4-275F-47AB-A786-D57A54EDDF2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86645-A2C4-4808-829F-FED8CB5C937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D17B4-275F-47AB-A786-D57A54EDDF2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86645-A2C4-4808-829F-FED8CB5C937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/>
              <a:pPr/>
              <a:t>4/12/2012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/>
              <a:pPr/>
              <a:t>4/12/2012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/>
              <a:pPr/>
              <a:t>4/12/2012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/>
              <a:pPr/>
              <a:t>4/12/2012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/>
              <a:pPr/>
              <a:t>4/12/2012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3.xml"/><Relationship Id="rId3" Type="http://schemas.openxmlformats.org/officeDocument/2006/relationships/slideLayout" Target="../slideLayouts/slideLayout168.xml"/><Relationship Id="rId7" Type="http://schemas.openxmlformats.org/officeDocument/2006/relationships/slideLayout" Target="../slideLayouts/slideLayout172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67.xml"/><Relationship Id="rId1" Type="http://schemas.openxmlformats.org/officeDocument/2006/relationships/slideLayout" Target="../slideLayouts/slideLayout166.xml"/><Relationship Id="rId6" Type="http://schemas.openxmlformats.org/officeDocument/2006/relationships/slideLayout" Target="../slideLayouts/slideLayout171.xml"/><Relationship Id="rId11" Type="http://schemas.openxmlformats.org/officeDocument/2006/relationships/slideLayout" Target="../slideLayouts/slideLayout176.xml"/><Relationship Id="rId5" Type="http://schemas.openxmlformats.org/officeDocument/2006/relationships/slideLayout" Target="../slideLayouts/slideLayout170.xml"/><Relationship Id="rId10" Type="http://schemas.openxmlformats.org/officeDocument/2006/relationships/slideLayout" Target="../slideLayouts/slideLayout175.xml"/><Relationship Id="rId4" Type="http://schemas.openxmlformats.org/officeDocument/2006/relationships/slideLayout" Target="../slideLayouts/slideLayout169.xml"/><Relationship Id="rId9" Type="http://schemas.openxmlformats.org/officeDocument/2006/relationships/slideLayout" Target="../slideLayouts/slideLayout174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4.xml"/><Relationship Id="rId3" Type="http://schemas.openxmlformats.org/officeDocument/2006/relationships/slideLayout" Target="../slideLayouts/slideLayout179.xml"/><Relationship Id="rId7" Type="http://schemas.openxmlformats.org/officeDocument/2006/relationships/slideLayout" Target="../slideLayouts/slideLayout183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78.xml"/><Relationship Id="rId1" Type="http://schemas.openxmlformats.org/officeDocument/2006/relationships/slideLayout" Target="../slideLayouts/slideLayout177.xml"/><Relationship Id="rId6" Type="http://schemas.openxmlformats.org/officeDocument/2006/relationships/slideLayout" Target="../slideLayouts/slideLayout182.xml"/><Relationship Id="rId11" Type="http://schemas.openxmlformats.org/officeDocument/2006/relationships/slideLayout" Target="../slideLayouts/slideLayout187.xml"/><Relationship Id="rId5" Type="http://schemas.openxmlformats.org/officeDocument/2006/relationships/slideLayout" Target="../slideLayouts/slideLayout181.xml"/><Relationship Id="rId10" Type="http://schemas.openxmlformats.org/officeDocument/2006/relationships/slideLayout" Target="../slideLayouts/slideLayout186.xml"/><Relationship Id="rId4" Type="http://schemas.openxmlformats.org/officeDocument/2006/relationships/slideLayout" Target="../slideLayouts/slideLayout180.xml"/><Relationship Id="rId9" Type="http://schemas.openxmlformats.org/officeDocument/2006/relationships/slideLayout" Target="../slideLayouts/slideLayout185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5.xml"/><Relationship Id="rId3" Type="http://schemas.openxmlformats.org/officeDocument/2006/relationships/slideLayout" Target="../slideLayouts/slideLayout190.xml"/><Relationship Id="rId7" Type="http://schemas.openxmlformats.org/officeDocument/2006/relationships/slideLayout" Target="../slideLayouts/slideLayout194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189.xml"/><Relationship Id="rId1" Type="http://schemas.openxmlformats.org/officeDocument/2006/relationships/slideLayout" Target="../slideLayouts/slideLayout188.xml"/><Relationship Id="rId6" Type="http://schemas.openxmlformats.org/officeDocument/2006/relationships/slideLayout" Target="../slideLayouts/slideLayout193.xml"/><Relationship Id="rId11" Type="http://schemas.openxmlformats.org/officeDocument/2006/relationships/slideLayout" Target="../slideLayouts/slideLayout198.xml"/><Relationship Id="rId5" Type="http://schemas.openxmlformats.org/officeDocument/2006/relationships/slideLayout" Target="../slideLayouts/slideLayout192.xml"/><Relationship Id="rId10" Type="http://schemas.openxmlformats.org/officeDocument/2006/relationships/slideLayout" Target="../slideLayouts/slideLayout197.xml"/><Relationship Id="rId4" Type="http://schemas.openxmlformats.org/officeDocument/2006/relationships/slideLayout" Target="../slideLayouts/slideLayout191.xml"/><Relationship Id="rId9" Type="http://schemas.openxmlformats.org/officeDocument/2006/relationships/slideLayout" Target="../slideLayouts/slideLayout196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6.xml"/><Relationship Id="rId3" Type="http://schemas.openxmlformats.org/officeDocument/2006/relationships/slideLayout" Target="../slideLayouts/slideLayout201.xml"/><Relationship Id="rId7" Type="http://schemas.openxmlformats.org/officeDocument/2006/relationships/slideLayout" Target="../slideLayouts/slideLayout205.xml"/><Relationship Id="rId12" Type="http://schemas.openxmlformats.org/officeDocument/2006/relationships/theme" Target="../theme/theme19.xml"/><Relationship Id="rId2" Type="http://schemas.openxmlformats.org/officeDocument/2006/relationships/slideLayout" Target="../slideLayouts/slideLayout200.xml"/><Relationship Id="rId1" Type="http://schemas.openxmlformats.org/officeDocument/2006/relationships/slideLayout" Target="../slideLayouts/slideLayout199.xml"/><Relationship Id="rId6" Type="http://schemas.openxmlformats.org/officeDocument/2006/relationships/slideLayout" Target="../slideLayouts/slideLayout204.xml"/><Relationship Id="rId11" Type="http://schemas.openxmlformats.org/officeDocument/2006/relationships/slideLayout" Target="../slideLayouts/slideLayout209.xml"/><Relationship Id="rId5" Type="http://schemas.openxmlformats.org/officeDocument/2006/relationships/slideLayout" Target="../slideLayouts/slideLayout203.xml"/><Relationship Id="rId10" Type="http://schemas.openxmlformats.org/officeDocument/2006/relationships/slideLayout" Target="../slideLayouts/slideLayout208.xml"/><Relationship Id="rId4" Type="http://schemas.openxmlformats.org/officeDocument/2006/relationships/slideLayout" Target="../slideLayouts/slideLayout202.xml"/><Relationship Id="rId9" Type="http://schemas.openxmlformats.org/officeDocument/2006/relationships/slideLayout" Target="../slideLayouts/slideLayout20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7.xml"/><Relationship Id="rId3" Type="http://schemas.openxmlformats.org/officeDocument/2006/relationships/slideLayout" Target="../slideLayouts/slideLayout212.xml"/><Relationship Id="rId7" Type="http://schemas.openxmlformats.org/officeDocument/2006/relationships/slideLayout" Target="../slideLayouts/slideLayout216.xml"/><Relationship Id="rId12" Type="http://schemas.openxmlformats.org/officeDocument/2006/relationships/theme" Target="../theme/theme20.xml"/><Relationship Id="rId2" Type="http://schemas.openxmlformats.org/officeDocument/2006/relationships/slideLayout" Target="../slideLayouts/slideLayout211.xml"/><Relationship Id="rId1" Type="http://schemas.openxmlformats.org/officeDocument/2006/relationships/slideLayout" Target="../slideLayouts/slideLayout210.xml"/><Relationship Id="rId6" Type="http://schemas.openxmlformats.org/officeDocument/2006/relationships/slideLayout" Target="../slideLayouts/slideLayout215.xml"/><Relationship Id="rId11" Type="http://schemas.openxmlformats.org/officeDocument/2006/relationships/slideLayout" Target="../slideLayouts/slideLayout220.xml"/><Relationship Id="rId5" Type="http://schemas.openxmlformats.org/officeDocument/2006/relationships/slideLayout" Target="../slideLayouts/slideLayout214.xml"/><Relationship Id="rId10" Type="http://schemas.openxmlformats.org/officeDocument/2006/relationships/slideLayout" Target="../slideLayouts/slideLayout219.xml"/><Relationship Id="rId4" Type="http://schemas.openxmlformats.org/officeDocument/2006/relationships/slideLayout" Target="../slideLayouts/slideLayout213.xml"/><Relationship Id="rId9" Type="http://schemas.openxmlformats.org/officeDocument/2006/relationships/slideLayout" Target="../slideLayouts/slideLayout218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8.xml"/><Relationship Id="rId3" Type="http://schemas.openxmlformats.org/officeDocument/2006/relationships/slideLayout" Target="../slideLayouts/slideLayout223.xml"/><Relationship Id="rId7" Type="http://schemas.openxmlformats.org/officeDocument/2006/relationships/slideLayout" Target="../slideLayouts/slideLayout227.xml"/><Relationship Id="rId12" Type="http://schemas.openxmlformats.org/officeDocument/2006/relationships/theme" Target="../theme/theme21.xml"/><Relationship Id="rId2" Type="http://schemas.openxmlformats.org/officeDocument/2006/relationships/slideLayout" Target="../slideLayouts/slideLayout222.xml"/><Relationship Id="rId1" Type="http://schemas.openxmlformats.org/officeDocument/2006/relationships/slideLayout" Target="../slideLayouts/slideLayout221.xml"/><Relationship Id="rId6" Type="http://schemas.openxmlformats.org/officeDocument/2006/relationships/slideLayout" Target="../slideLayouts/slideLayout226.xml"/><Relationship Id="rId11" Type="http://schemas.openxmlformats.org/officeDocument/2006/relationships/slideLayout" Target="../slideLayouts/slideLayout231.xml"/><Relationship Id="rId5" Type="http://schemas.openxmlformats.org/officeDocument/2006/relationships/slideLayout" Target="../slideLayouts/slideLayout225.xml"/><Relationship Id="rId10" Type="http://schemas.openxmlformats.org/officeDocument/2006/relationships/slideLayout" Target="../slideLayouts/slideLayout230.xml"/><Relationship Id="rId4" Type="http://schemas.openxmlformats.org/officeDocument/2006/relationships/slideLayout" Target="../slideLayouts/slideLayout224.xml"/><Relationship Id="rId9" Type="http://schemas.openxmlformats.org/officeDocument/2006/relationships/slideLayout" Target="../slideLayouts/slideLayout229.xml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9.xml"/><Relationship Id="rId3" Type="http://schemas.openxmlformats.org/officeDocument/2006/relationships/slideLayout" Target="../slideLayouts/slideLayout234.xml"/><Relationship Id="rId7" Type="http://schemas.openxmlformats.org/officeDocument/2006/relationships/slideLayout" Target="../slideLayouts/slideLayout238.xml"/><Relationship Id="rId12" Type="http://schemas.openxmlformats.org/officeDocument/2006/relationships/theme" Target="../theme/theme22.xml"/><Relationship Id="rId2" Type="http://schemas.openxmlformats.org/officeDocument/2006/relationships/slideLayout" Target="../slideLayouts/slideLayout233.xml"/><Relationship Id="rId1" Type="http://schemas.openxmlformats.org/officeDocument/2006/relationships/slideLayout" Target="../slideLayouts/slideLayout232.xml"/><Relationship Id="rId6" Type="http://schemas.openxmlformats.org/officeDocument/2006/relationships/slideLayout" Target="../slideLayouts/slideLayout237.xml"/><Relationship Id="rId11" Type="http://schemas.openxmlformats.org/officeDocument/2006/relationships/slideLayout" Target="../slideLayouts/slideLayout242.xml"/><Relationship Id="rId5" Type="http://schemas.openxmlformats.org/officeDocument/2006/relationships/slideLayout" Target="../slideLayouts/slideLayout236.xml"/><Relationship Id="rId10" Type="http://schemas.openxmlformats.org/officeDocument/2006/relationships/slideLayout" Target="../slideLayouts/slideLayout241.xml"/><Relationship Id="rId4" Type="http://schemas.openxmlformats.org/officeDocument/2006/relationships/slideLayout" Target="../slideLayouts/slideLayout235.xml"/><Relationship Id="rId9" Type="http://schemas.openxmlformats.org/officeDocument/2006/relationships/slideLayout" Target="../slideLayouts/slideLayout240.xml"/></Relationships>
</file>

<file path=ppt/slideMasters/_rels/slideMaster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0.xml"/><Relationship Id="rId3" Type="http://schemas.openxmlformats.org/officeDocument/2006/relationships/slideLayout" Target="../slideLayouts/slideLayout245.xml"/><Relationship Id="rId7" Type="http://schemas.openxmlformats.org/officeDocument/2006/relationships/slideLayout" Target="../slideLayouts/slideLayout249.xml"/><Relationship Id="rId12" Type="http://schemas.openxmlformats.org/officeDocument/2006/relationships/theme" Target="../theme/theme23.xml"/><Relationship Id="rId2" Type="http://schemas.openxmlformats.org/officeDocument/2006/relationships/slideLayout" Target="../slideLayouts/slideLayout244.xml"/><Relationship Id="rId1" Type="http://schemas.openxmlformats.org/officeDocument/2006/relationships/slideLayout" Target="../slideLayouts/slideLayout243.xml"/><Relationship Id="rId6" Type="http://schemas.openxmlformats.org/officeDocument/2006/relationships/slideLayout" Target="../slideLayouts/slideLayout248.xml"/><Relationship Id="rId11" Type="http://schemas.openxmlformats.org/officeDocument/2006/relationships/slideLayout" Target="../slideLayouts/slideLayout253.xml"/><Relationship Id="rId5" Type="http://schemas.openxmlformats.org/officeDocument/2006/relationships/slideLayout" Target="../slideLayouts/slideLayout247.xml"/><Relationship Id="rId10" Type="http://schemas.openxmlformats.org/officeDocument/2006/relationships/slideLayout" Target="../slideLayouts/slideLayout252.xml"/><Relationship Id="rId4" Type="http://schemas.openxmlformats.org/officeDocument/2006/relationships/slideLayout" Target="../slideLayouts/slideLayout246.xml"/><Relationship Id="rId9" Type="http://schemas.openxmlformats.org/officeDocument/2006/relationships/slideLayout" Target="../slideLayouts/slideLayout251.xml"/></Relationships>
</file>

<file path=ppt/slideMasters/_rels/slideMaster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1.xml"/><Relationship Id="rId3" Type="http://schemas.openxmlformats.org/officeDocument/2006/relationships/slideLayout" Target="../slideLayouts/slideLayout256.xml"/><Relationship Id="rId7" Type="http://schemas.openxmlformats.org/officeDocument/2006/relationships/slideLayout" Target="../slideLayouts/slideLayout260.xml"/><Relationship Id="rId12" Type="http://schemas.openxmlformats.org/officeDocument/2006/relationships/theme" Target="../theme/theme24.xml"/><Relationship Id="rId2" Type="http://schemas.openxmlformats.org/officeDocument/2006/relationships/slideLayout" Target="../slideLayouts/slideLayout255.xml"/><Relationship Id="rId1" Type="http://schemas.openxmlformats.org/officeDocument/2006/relationships/slideLayout" Target="../slideLayouts/slideLayout254.xml"/><Relationship Id="rId6" Type="http://schemas.openxmlformats.org/officeDocument/2006/relationships/slideLayout" Target="../slideLayouts/slideLayout259.xml"/><Relationship Id="rId11" Type="http://schemas.openxmlformats.org/officeDocument/2006/relationships/slideLayout" Target="../slideLayouts/slideLayout264.xml"/><Relationship Id="rId5" Type="http://schemas.openxmlformats.org/officeDocument/2006/relationships/slideLayout" Target="../slideLayouts/slideLayout258.xml"/><Relationship Id="rId10" Type="http://schemas.openxmlformats.org/officeDocument/2006/relationships/slideLayout" Target="../slideLayouts/slideLayout263.xml"/><Relationship Id="rId4" Type="http://schemas.openxmlformats.org/officeDocument/2006/relationships/slideLayout" Target="../slideLayouts/slideLayout257.xml"/><Relationship Id="rId9" Type="http://schemas.openxmlformats.org/officeDocument/2006/relationships/slideLayout" Target="../slideLayouts/slideLayout262.xml"/></Relationships>
</file>

<file path=ppt/slideMasters/_rels/slideMaster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2.xml"/><Relationship Id="rId3" Type="http://schemas.openxmlformats.org/officeDocument/2006/relationships/slideLayout" Target="../slideLayouts/slideLayout267.xml"/><Relationship Id="rId7" Type="http://schemas.openxmlformats.org/officeDocument/2006/relationships/slideLayout" Target="../slideLayouts/slideLayout271.xml"/><Relationship Id="rId12" Type="http://schemas.openxmlformats.org/officeDocument/2006/relationships/theme" Target="../theme/theme25.xml"/><Relationship Id="rId2" Type="http://schemas.openxmlformats.org/officeDocument/2006/relationships/slideLayout" Target="../slideLayouts/slideLayout266.xml"/><Relationship Id="rId1" Type="http://schemas.openxmlformats.org/officeDocument/2006/relationships/slideLayout" Target="../slideLayouts/slideLayout265.xml"/><Relationship Id="rId6" Type="http://schemas.openxmlformats.org/officeDocument/2006/relationships/slideLayout" Target="../slideLayouts/slideLayout270.xml"/><Relationship Id="rId11" Type="http://schemas.openxmlformats.org/officeDocument/2006/relationships/slideLayout" Target="../slideLayouts/slideLayout275.xml"/><Relationship Id="rId5" Type="http://schemas.openxmlformats.org/officeDocument/2006/relationships/slideLayout" Target="../slideLayouts/slideLayout269.xml"/><Relationship Id="rId10" Type="http://schemas.openxmlformats.org/officeDocument/2006/relationships/slideLayout" Target="../slideLayouts/slideLayout274.xml"/><Relationship Id="rId4" Type="http://schemas.openxmlformats.org/officeDocument/2006/relationships/slideLayout" Target="../slideLayouts/slideLayout268.xml"/><Relationship Id="rId9" Type="http://schemas.openxmlformats.org/officeDocument/2006/relationships/slideLayout" Target="../slideLayouts/slideLayout273.xml"/></Relationships>
</file>

<file path=ppt/slideMasters/_rels/slideMaster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3.xml"/><Relationship Id="rId3" Type="http://schemas.openxmlformats.org/officeDocument/2006/relationships/slideLayout" Target="../slideLayouts/slideLayout278.xml"/><Relationship Id="rId7" Type="http://schemas.openxmlformats.org/officeDocument/2006/relationships/slideLayout" Target="../slideLayouts/slideLayout282.xml"/><Relationship Id="rId12" Type="http://schemas.openxmlformats.org/officeDocument/2006/relationships/theme" Target="../theme/theme26.xml"/><Relationship Id="rId2" Type="http://schemas.openxmlformats.org/officeDocument/2006/relationships/slideLayout" Target="../slideLayouts/slideLayout277.xml"/><Relationship Id="rId1" Type="http://schemas.openxmlformats.org/officeDocument/2006/relationships/slideLayout" Target="../slideLayouts/slideLayout276.xml"/><Relationship Id="rId6" Type="http://schemas.openxmlformats.org/officeDocument/2006/relationships/slideLayout" Target="../slideLayouts/slideLayout281.xml"/><Relationship Id="rId11" Type="http://schemas.openxmlformats.org/officeDocument/2006/relationships/slideLayout" Target="../slideLayouts/slideLayout286.xml"/><Relationship Id="rId5" Type="http://schemas.openxmlformats.org/officeDocument/2006/relationships/slideLayout" Target="../slideLayouts/slideLayout280.xml"/><Relationship Id="rId10" Type="http://schemas.openxmlformats.org/officeDocument/2006/relationships/slideLayout" Target="../slideLayouts/slideLayout285.xml"/><Relationship Id="rId4" Type="http://schemas.openxmlformats.org/officeDocument/2006/relationships/slideLayout" Target="../slideLayouts/slideLayout279.xml"/><Relationship Id="rId9" Type="http://schemas.openxmlformats.org/officeDocument/2006/relationships/slideLayout" Target="../slideLayouts/slideLayout284.xml"/></Relationships>
</file>

<file path=ppt/slideMasters/_rels/slideMaster2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4.xml"/><Relationship Id="rId3" Type="http://schemas.openxmlformats.org/officeDocument/2006/relationships/slideLayout" Target="../slideLayouts/slideLayout289.xml"/><Relationship Id="rId7" Type="http://schemas.openxmlformats.org/officeDocument/2006/relationships/slideLayout" Target="../slideLayouts/slideLayout293.xml"/><Relationship Id="rId12" Type="http://schemas.openxmlformats.org/officeDocument/2006/relationships/theme" Target="../theme/theme27.xml"/><Relationship Id="rId2" Type="http://schemas.openxmlformats.org/officeDocument/2006/relationships/slideLayout" Target="../slideLayouts/slideLayout288.xml"/><Relationship Id="rId1" Type="http://schemas.openxmlformats.org/officeDocument/2006/relationships/slideLayout" Target="../slideLayouts/slideLayout287.xml"/><Relationship Id="rId6" Type="http://schemas.openxmlformats.org/officeDocument/2006/relationships/slideLayout" Target="../slideLayouts/slideLayout292.xml"/><Relationship Id="rId11" Type="http://schemas.openxmlformats.org/officeDocument/2006/relationships/slideLayout" Target="../slideLayouts/slideLayout297.xml"/><Relationship Id="rId5" Type="http://schemas.openxmlformats.org/officeDocument/2006/relationships/slideLayout" Target="../slideLayouts/slideLayout291.xml"/><Relationship Id="rId10" Type="http://schemas.openxmlformats.org/officeDocument/2006/relationships/slideLayout" Target="../slideLayouts/slideLayout296.xml"/><Relationship Id="rId4" Type="http://schemas.openxmlformats.org/officeDocument/2006/relationships/slideLayout" Target="../slideLayouts/slideLayout290.xml"/><Relationship Id="rId9" Type="http://schemas.openxmlformats.org/officeDocument/2006/relationships/slideLayout" Target="../slideLayouts/slideLayout295.xml"/></Relationships>
</file>

<file path=ppt/slideMasters/_rels/slideMaster2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5.xml"/><Relationship Id="rId3" Type="http://schemas.openxmlformats.org/officeDocument/2006/relationships/slideLayout" Target="../slideLayouts/slideLayout300.xml"/><Relationship Id="rId7" Type="http://schemas.openxmlformats.org/officeDocument/2006/relationships/slideLayout" Target="../slideLayouts/slideLayout304.xml"/><Relationship Id="rId12" Type="http://schemas.openxmlformats.org/officeDocument/2006/relationships/theme" Target="../theme/theme28.xml"/><Relationship Id="rId2" Type="http://schemas.openxmlformats.org/officeDocument/2006/relationships/slideLayout" Target="../slideLayouts/slideLayout299.xml"/><Relationship Id="rId1" Type="http://schemas.openxmlformats.org/officeDocument/2006/relationships/slideLayout" Target="../slideLayouts/slideLayout298.xml"/><Relationship Id="rId6" Type="http://schemas.openxmlformats.org/officeDocument/2006/relationships/slideLayout" Target="../slideLayouts/slideLayout303.xml"/><Relationship Id="rId11" Type="http://schemas.openxmlformats.org/officeDocument/2006/relationships/slideLayout" Target="../slideLayouts/slideLayout308.xml"/><Relationship Id="rId5" Type="http://schemas.openxmlformats.org/officeDocument/2006/relationships/slideLayout" Target="../slideLayouts/slideLayout302.xml"/><Relationship Id="rId10" Type="http://schemas.openxmlformats.org/officeDocument/2006/relationships/slideLayout" Target="../slideLayouts/slideLayout307.xml"/><Relationship Id="rId4" Type="http://schemas.openxmlformats.org/officeDocument/2006/relationships/slideLayout" Target="../slideLayouts/slideLayout301.xml"/><Relationship Id="rId9" Type="http://schemas.openxmlformats.org/officeDocument/2006/relationships/slideLayout" Target="../slideLayouts/slideLayout306.xml"/></Relationships>
</file>

<file path=ppt/slideMasters/_rels/slideMaster2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6.xml"/><Relationship Id="rId3" Type="http://schemas.openxmlformats.org/officeDocument/2006/relationships/slideLayout" Target="../slideLayouts/slideLayout311.xml"/><Relationship Id="rId7" Type="http://schemas.openxmlformats.org/officeDocument/2006/relationships/slideLayout" Target="../slideLayouts/slideLayout315.xml"/><Relationship Id="rId12" Type="http://schemas.openxmlformats.org/officeDocument/2006/relationships/theme" Target="../theme/theme29.xml"/><Relationship Id="rId2" Type="http://schemas.openxmlformats.org/officeDocument/2006/relationships/slideLayout" Target="../slideLayouts/slideLayout310.xml"/><Relationship Id="rId1" Type="http://schemas.openxmlformats.org/officeDocument/2006/relationships/slideLayout" Target="../slideLayouts/slideLayout309.xml"/><Relationship Id="rId6" Type="http://schemas.openxmlformats.org/officeDocument/2006/relationships/slideLayout" Target="../slideLayouts/slideLayout314.xml"/><Relationship Id="rId11" Type="http://schemas.openxmlformats.org/officeDocument/2006/relationships/slideLayout" Target="../slideLayouts/slideLayout319.xml"/><Relationship Id="rId5" Type="http://schemas.openxmlformats.org/officeDocument/2006/relationships/slideLayout" Target="../slideLayouts/slideLayout313.xml"/><Relationship Id="rId10" Type="http://schemas.openxmlformats.org/officeDocument/2006/relationships/slideLayout" Target="../slideLayouts/slideLayout318.xml"/><Relationship Id="rId4" Type="http://schemas.openxmlformats.org/officeDocument/2006/relationships/slideLayout" Target="../slideLayouts/slideLayout312.xml"/><Relationship Id="rId9" Type="http://schemas.openxmlformats.org/officeDocument/2006/relationships/slideLayout" Target="../slideLayouts/slideLayout31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3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7.xml"/><Relationship Id="rId3" Type="http://schemas.openxmlformats.org/officeDocument/2006/relationships/slideLayout" Target="../slideLayouts/slideLayout322.xml"/><Relationship Id="rId7" Type="http://schemas.openxmlformats.org/officeDocument/2006/relationships/slideLayout" Target="../slideLayouts/slideLayout326.xml"/><Relationship Id="rId12" Type="http://schemas.openxmlformats.org/officeDocument/2006/relationships/theme" Target="../theme/theme30.xml"/><Relationship Id="rId2" Type="http://schemas.openxmlformats.org/officeDocument/2006/relationships/slideLayout" Target="../slideLayouts/slideLayout321.xml"/><Relationship Id="rId1" Type="http://schemas.openxmlformats.org/officeDocument/2006/relationships/slideLayout" Target="../slideLayouts/slideLayout320.xml"/><Relationship Id="rId6" Type="http://schemas.openxmlformats.org/officeDocument/2006/relationships/slideLayout" Target="../slideLayouts/slideLayout325.xml"/><Relationship Id="rId11" Type="http://schemas.openxmlformats.org/officeDocument/2006/relationships/slideLayout" Target="../slideLayouts/slideLayout330.xml"/><Relationship Id="rId5" Type="http://schemas.openxmlformats.org/officeDocument/2006/relationships/slideLayout" Target="../slideLayouts/slideLayout324.xml"/><Relationship Id="rId10" Type="http://schemas.openxmlformats.org/officeDocument/2006/relationships/slideLayout" Target="../slideLayouts/slideLayout329.xml"/><Relationship Id="rId4" Type="http://schemas.openxmlformats.org/officeDocument/2006/relationships/slideLayout" Target="../slideLayouts/slideLayout323.xml"/><Relationship Id="rId9" Type="http://schemas.openxmlformats.org/officeDocument/2006/relationships/slideLayout" Target="../slideLayouts/slideLayout328.xml"/></Relationships>
</file>

<file path=ppt/slideMasters/_rels/slideMaster3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8.xml"/><Relationship Id="rId3" Type="http://schemas.openxmlformats.org/officeDocument/2006/relationships/slideLayout" Target="../slideLayouts/slideLayout333.xml"/><Relationship Id="rId7" Type="http://schemas.openxmlformats.org/officeDocument/2006/relationships/slideLayout" Target="../slideLayouts/slideLayout337.xml"/><Relationship Id="rId12" Type="http://schemas.openxmlformats.org/officeDocument/2006/relationships/theme" Target="../theme/theme31.xml"/><Relationship Id="rId2" Type="http://schemas.openxmlformats.org/officeDocument/2006/relationships/slideLayout" Target="../slideLayouts/slideLayout332.xml"/><Relationship Id="rId1" Type="http://schemas.openxmlformats.org/officeDocument/2006/relationships/slideLayout" Target="../slideLayouts/slideLayout331.xml"/><Relationship Id="rId6" Type="http://schemas.openxmlformats.org/officeDocument/2006/relationships/slideLayout" Target="../slideLayouts/slideLayout336.xml"/><Relationship Id="rId11" Type="http://schemas.openxmlformats.org/officeDocument/2006/relationships/slideLayout" Target="../slideLayouts/slideLayout341.xml"/><Relationship Id="rId5" Type="http://schemas.openxmlformats.org/officeDocument/2006/relationships/slideLayout" Target="../slideLayouts/slideLayout335.xml"/><Relationship Id="rId10" Type="http://schemas.openxmlformats.org/officeDocument/2006/relationships/slideLayout" Target="../slideLayouts/slideLayout340.xml"/><Relationship Id="rId4" Type="http://schemas.openxmlformats.org/officeDocument/2006/relationships/slideLayout" Target="../slideLayouts/slideLayout334.xml"/><Relationship Id="rId9" Type="http://schemas.openxmlformats.org/officeDocument/2006/relationships/slideLayout" Target="../slideLayouts/slideLayout339.xml"/></Relationships>
</file>

<file path=ppt/slideMasters/_rels/slideMaster3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9.xml"/><Relationship Id="rId3" Type="http://schemas.openxmlformats.org/officeDocument/2006/relationships/slideLayout" Target="../slideLayouts/slideLayout344.xml"/><Relationship Id="rId7" Type="http://schemas.openxmlformats.org/officeDocument/2006/relationships/slideLayout" Target="../slideLayouts/slideLayout348.xml"/><Relationship Id="rId12" Type="http://schemas.openxmlformats.org/officeDocument/2006/relationships/theme" Target="../theme/theme32.xml"/><Relationship Id="rId2" Type="http://schemas.openxmlformats.org/officeDocument/2006/relationships/slideLayout" Target="../slideLayouts/slideLayout343.xml"/><Relationship Id="rId1" Type="http://schemas.openxmlformats.org/officeDocument/2006/relationships/slideLayout" Target="../slideLayouts/slideLayout342.xml"/><Relationship Id="rId6" Type="http://schemas.openxmlformats.org/officeDocument/2006/relationships/slideLayout" Target="../slideLayouts/slideLayout347.xml"/><Relationship Id="rId11" Type="http://schemas.openxmlformats.org/officeDocument/2006/relationships/slideLayout" Target="../slideLayouts/slideLayout352.xml"/><Relationship Id="rId5" Type="http://schemas.openxmlformats.org/officeDocument/2006/relationships/slideLayout" Target="../slideLayouts/slideLayout346.xml"/><Relationship Id="rId10" Type="http://schemas.openxmlformats.org/officeDocument/2006/relationships/slideLayout" Target="../slideLayouts/slideLayout351.xml"/><Relationship Id="rId4" Type="http://schemas.openxmlformats.org/officeDocument/2006/relationships/slideLayout" Target="../slideLayouts/slideLayout345.xml"/><Relationship Id="rId9" Type="http://schemas.openxmlformats.org/officeDocument/2006/relationships/slideLayout" Target="../slideLayouts/slideLayout350.xml"/></Relationships>
</file>

<file path=ppt/slideMasters/_rels/slideMaster3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0.xml"/><Relationship Id="rId3" Type="http://schemas.openxmlformats.org/officeDocument/2006/relationships/slideLayout" Target="../slideLayouts/slideLayout355.xml"/><Relationship Id="rId7" Type="http://schemas.openxmlformats.org/officeDocument/2006/relationships/slideLayout" Target="../slideLayouts/slideLayout359.xml"/><Relationship Id="rId12" Type="http://schemas.openxmlformats.org/officeDocument/2006/relationships/theme" Target="../theme/theme33.xml"/><Relationship Id="rId2" Type="http://schemas.openxmlformats.org/officeDocument/2006/relationships/slideLayout" Target="../slideLayouts/slideLayout354.xml"/><Relationship Id="rId1" Type="http://schemas.openxmlformats.org/officeDocument/2006/relationships/slideLayout" Target="../slideLayouts/slideLayout353.xml"/><Relationship Id="rId6" Type="http://schemas.openxmlformats.org/officeDocument/2006/relationships/slideLayout" Target="../slideLayouts/slideLayout358.xml"/><Relationship Id="rId11" Type="http://schemas.openxmlformats.org/officeDocument/2006/relationships/slideLayout" Target="../slideLayouts/slideLayout363.xml"/><Relationship Id="rId5" Type="http://schemas.openxmlformats.org/officeDocument/2006/relationships/slideLayout" Target="../slideLayouts/slideLayout357.xml"/><Relationship Id="rId10" Type="http://schemas.openxmlformats.org/officeDocument/2006/relationships/slideLayout" Target="../slideLayouts/slideLayout362.xml"/><Relationship Id="rId4" Type="http://schemas.openxmlformats.org/officeDocument/2006/relationships/slideLayout" Target="../slideLayouts/slideLayout356.xml"/><Relationship Id="rId9" Type="http://schemas.openxmlformats.org/officeDocument/2006/relationships/slideLayout" Target="../slideLayouts/slideLayout361.xml"/></Relationships>
</file>

<file path=ppt/slideMasters/_rels/slideMaster3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1.xml"/><Relationship Id="rId3" Type="http://schemas.openxmlformats.org/officeDocument/2006/relationships/slideLayout" Target="../slideLayouts/slideLayout366.xml"/><Relationship Id="rId7" Type="http://schemas.openxmlformats.org/officeDocument/2006/relationships/slideLayout" Target="../slideLayouts/slideLayout370.xml"/><Relationship Id="rId12" Type="http://schemas.openxmlformats.org/officeDocument/2006/relationships/theme" Target="../theme/theme34.xml"/><Relationship Id="rId2" Type="http://schemas.openxmlformats.org/officeDocument/2006/relationships/slideLayout" Target="../slideLayouts/slideLayout365.xml"/><Relationship Id="rId1" Type="http://schemas.openxmlformats.org/officeDocument/2006/relationships/slideLayout" Target="../slideLayouts/slideLayout364.xml"/><Relationship Id="rId6" Type="http://schemas.openxmlformats.org/officeDocument/2006/relationships/slideLayout" Target="../slideLayouts/slideLayout369.xml"/><Relationship Id="rId11" Type="http://schemas.openxmlformats.org/officeDocument/2006/relationships/slideLayout" Target="../slideLayouts/slideLayout374.xml"/><Relationship Id="rId5" Type="http://schemas.openxmlformats.org/officeDocument/2006/relationships/slideLayout" Target="../slideLayouts/slideLayout368.xml"/><Relationship Id="rId10" Type="http://schemas.openxmlformats.org/officeDocument/2006/relationships/slideLayout" Target="../slideLayouts/slideLayout373.xml"/><Relationship Id="rId4" Type="http://schemas.openxmlformats.org/officeDocument/2006/relationships/slideLayout" Target="../slideLayouts/slideLayout367.xml"/><Relationship Id="rId9" Type="http://schemas.openxmlformats.org/officeDocument/2006/relationships/slideLayout" Target="../slideLayouts/slideLayout372.xml"/></Relationships>
</file>

<file path=ppt/slideMasters/_rels/slideMaster3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2.xml"/><Relationship Id="rId3" Type="http://schemas.openxmlformats.org/officeDocument/2006/relationships/slideLayout" Target="../slideLayouts/slideLayout377.xml"/><Relationship Id="rId7" Type="http://schemas.openxmlformats.org/officeDocument/2006/relationships/slideLayout" Target="../slideLayouts/slideLayout381.xml"/><Relationship Id="rId12" Type="http://schemas.openxmlformats.org/officeDocument/2006/relationships/theme" Target="../theme/theme35.xml"/><Relationship Id="rId2" Type="http://schemas.openxmlformats.org/officeDocument/2006/relationships/slideLayout" Target="../slideLayouts/slideLayout376.xml"/><Relationship Id="rId1" Type="http://schemas.openxmlformats.org/officeDocument/2006/relationships/slideLayout" Target="../slideLayouts/slideLayout375.xml"/><Relationship Id="rId6" Type="http://schemas.openxmlformats.org/officeDocument/2006/relationships/slideLayout" Target="../slideLayouts/slideLayout380.xml"/><Relationship Id="rId11" Type="http://schemas.openxmlformats.org/officeDocument/2006/relationships/slideLayout" Target="../slideLayouts/slideLayout385.xml"/><Relationship Id="rId5" Type="http://schemas.openxmlformats.org/officeDocument/2006/relationships/slideLayout" Target="../slideLayouts/slideLayout379.xml"/><Relationship Id="rId10" Type="http://schemas.openxmlformats.org/officeDocument/2006/relationships/slideLayout" Target="../slideLayouts/slideLayout384.xml"/><Relationship Id="rId4" Type="http://schemas.openxmlformats.org/officeDocument/2006/relationships/slideLayout" Target="../slideLayouts/slideLayout378.xml"/><Relationship Id="rId9" Type="http://schemas.openxmlformats.org/officeDocument/2006/relationships/slideLayout" Target="../slideLayouts/slideLayout383.xml"/></Relationships>
</file>

<file path=ppt/slideMasters/_rels/slideMaster3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3.xml"/><Relationship Id="rId3" Type="http://schemas.openxmlformats.org/officeDocument/2006/relationships/slideLayout" Target="../slideLayouts/slideLayout388.xml"/><Relationship Id="rId7" Type="http://schemas.openxmlformats.org/officeDocument/2006/relationships/slideLayout" Target="../slideLayouts/slideLayout392.xml"/><Relationship Id="rId12" Type="http://schemas.openxmlformats.org/officeDocument/2006/relationships/theme" Target="../theme/theme36.xml"/><Relationship Id="rId2" Type="http://schemas.openxmlformats.org/officeDocument/2006/relationships/slideLayout" Target="../slideLayouts/slideLayout387.xml"/><Relationship Id="rId1" Type="http://schemas.openxmlformats.org/officeDocument/2006/relationships/slideLayout" Target="../slideLayouts/slideLayout386.xml"/><Relationship Id="rId6" Type="http://schemas.openxmlformats.org/officeDocument/2006/relationships/slideLayout" Target="../slideLayouts/slideLayout391.xml"/><Relationship Id="rId11" Type="http://schemas.openxmlformats.org/officeDocument/2006/relationships/slideLayout" Target="../slideLayouts/slideLayout396.xml"/><Relationship Id="rId5" Type="http://schemas.openxmlformats.org/officeDocument/2006/relationships/slideLayout" Target="../slideLayouts/slideLayout390.xml"/><Relationship Id="rId10" Type="http://schemas.openxmlformats.org/officeDocument/2006/relationships/slideLayout" Target="../slideLayouts/slideLayout395.xml"/><Relationship Id="rId4" Type="http://schemas.openxmlformats.org/officeDocument/2006/relationships/slideLayout" Target="../slideLayouts/slideLayout389.xml"/><Relationship Id="rId9" Type="http://schemas.openxmlformats.org/officeDocument/2006/relationships/slideLayout" Target="../slideLayouts/slideLayout394.xml"/></Relationships>
</file>

<file path=ppt/slideMasters/_rels/slideMaster3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4.xml"/><Relationship Id="rId3" Type="http://schemas.openxmlformats.org/officeDocument/2006/relationships/slideLayout" Target="../slideLayouts/slideLayout399.xml"/><Relationship Id="rId7" Type="http://schemas.openxmlformats.org/officeDocument/2006/relationships/slideLayout" Target="../slideLayouts/slideLayout403.xml"/><Relationship Id="rId12" Type="http://schemas.openxmlformats.org/officeDocument/2006/relationships/theme" Target="../theme/theme37.xml"/><Relationship Id="rId2" Type="http://schemas.openxmlformats.org/officeDocument/2006/relationships/slideLayout" Target="../slideLayouts/slideLayout398.xml"/><Relationship Id="rId1" Type="http://schemas.openxmlformats.org/officeDocument/2006/relationships/slideLayout" Target="../slideLayouts/slideLayout397.xml"/><Relationship Id="rId6" Type="http://schemas.openxmlformats.org/officeDocument/2006/relationships/slideLayout" Target="../slideLayouts/slideLayout402.xml"/><Relationship Id="rId11" Type="http://schemas.openxmlformats.org/officeDocument/2006/relationships/slideLayout" Target="../slideLayouts/slideLayout407.xml"/><Relationship Id="rId5" Type="http://schemas.openxmlformats.org/officeDocument/2006/relationships/slideLayout" Target="../slideLayouts/slideLayout401.xml"/><Relationship Id="rId10" Type="http://schemas.openxmlformats.org/officeDocument/2006/relationships/slideLayout" Target="../slideLayouts/slideLayout406.xml"/><Relationship Id="rId4" Type="http://schemas.openxmlformats.org/officeDocument/2006/relationships/slideLayout" Target="../slideLayouts/slideLayout400.xml"/><Relationship Id="rId9" Type="http://schemas.openxmlformats.org/officeDocument/2006/relationships/slideLayout" Target="../slideLayouts/slideLayout40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9FD163-11B0-4454-87FF-39E80D8BB386}" type="datetimeFigureOut">
              <a:rPr lang="en-US" smtClean="0"/>
              <a:pPr/>
              <a:t>4/12/2012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C79E4-4C86-49D6-86BE-D3B0F2573FF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81" r:id="rId1"/>
    <p:sldLayoutId id="2147484082" r:id="rId2"/>
    <p:sldLayoutId id="2147484083" r:id="rId3"/>
    <p:sldLayoutId id="2147484084" r:id="rId4"/>
    <p:sldLayoutId id="2147484085" r:id="rId5"/>
    <p:sldLayoutId id="2147484086" r:id="rId6"/>
    <p:sldLayoutId id="2147484087" r:id="rId7"/>
    <p:sldLayoutId id="2147484088" r:id="rId8"/>
    <p:sldLayoutId id="2147484089" r:id="rId9"/>
    <p:sldLayoutId id="2147484090" r:id="rId10"/>
    <p:sldLayoutId id="214748409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17" r:id="rId1"/>
    <p:sldLayoutId id="2147484118" r:id="rId2"/>
    <p:sldLayoutId id="2147484119" r:id="rId3"/>
    <p:sldLayoutId id="2147484120" r:id="rId4"/>
    <p:sldLayoutId id="2147484121" r:id="rId5"/>
    <p:sldLayoutId id="2147484122" r:id="rId6"/>
    <p:sldLayoutId id="2147484123" r:id="rId7"/>
    <p:sldLayoutId id="2147484124" r:id="rId8"/>
    <p:sldLayoutId id="2147484125" r:id="rId9"/>
    <p:sldLayoutId id="2147484126" r:id="rId10"/>
    <p:sldLayoutId id="214748412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black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29" r:id="rId1"/>
    <p:sldLayoutId id="2147484130" r:id="rId2"/>
    <p:sldLayoutId id="2147484131" r:id="rId3"/>
    <p:sldLayoutId id="2147484132" r:id="rId4"/>
    <p:sldLayoutId id="2147484133" r:id="rId5"/>
    <p:sldLayoutId id="2147484134" r:id="rId6"/>
    <p:sldLayoutId id="2147484135" r:id="rId7"/>
    <p:sldLayoutId id="2147484136" r:id="rId8"/>
    <p:sldLayoutId id="2147484137" r:id="rId9"/>
    <p:sldLayoutId id="2147484138" r:id="rId10"/>
    <p:sldLayoutId id="214748413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41" r:id="rId1"/>
    <p:sldLayoutId id="2147484142" r:id="rId2"/>
    <p:sldLayoutId id="2147484143" r:id="rId3"/>
    <p:sldLayoutId id="2147484144" r:id="rId4"/>
    <p:sldLayoutId id="2147484145" r:id="rId5"/>
    <p:sldLayoutId id="2147484146" r:id="rId6"/>
    <p:sldLayoutId id="2147484147" r:id="rId7"/>
    <p:sldLayoutId id="2147484148" r:id="rId8"/>
    <p:sldLayoutId id="2147484149" r:id="rId9"/>
    <p:sldLayoutId id="2147484150" r:id="rId10"/>
    <p:sldLayoutId id="214748415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53" r:id="rId1"/>
    <p:sldLayoutId id="2147484154" r:id="rId2"/>
    <p:sldLayoutId id="2147484155" r:id="rId3"/>
    <p:sldLayoutId id="2147484156" r:id="rId4"/>
    <p:sldLayoutId id="2147484157" r:id="rId5"/>
    <p:sldLayoutId id="2147484158" r:id="rId6"/>
    <p:sldLayoutId id="2147484159" r:id="rId7"/>
    <p:sldLayoutId id="2147484160" r:id="rId8"/>
    <p:sldLayoutId id="2147484161" r:id="rId9"/>
    <p:sldLayoutId id="2147484162" r:id="rId10"/>
    <p:sldLayoutId id="214748416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65" r:id="rId1"/>
    <p:sldLayoutId id="2147484166" r:id="rId2"/>
    <p:sldLayoutId id="2147484167" r:id="rId3"/>
    <p:sldLayoutId id="2147484168" r:id="rId4"/>
    <p:sldLayoutId id="2147484169" r:id="rId5"/>
    <p:sldLayoutId id="2147484170" r:id="rId6"/>
    <p:sldLayoutId id="2147484171" r:id="rId7"/>
    <p:sldLayoutId id="2147484172" r:id="rId8"/>
    <p:sldLayoutId id="2147484173" r:id="rId9"/>
    <p:sldLayoutId id="2147484174" r:id="rId10"/>
    <p:sldLayoutId id="214748417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77" r:id="rId1"/>
    <p:sldLayoutId id="2147484178" r:id="rId2"/>
    <p:sldLayoutId id="2147484179" r:id="rId3"/>
    <p:sldLayoutId id="2147484180" r:id="rId4"/>
    <p:sldLayoutId id="2147484181" r:id="rId5"/>
    <p:sldLayoutId id="2147484182" r:id="rId6"/>
    <p:sldLayoutId id="2147484183" r:id="rId7"/>
    <p:sldLayoutId id="2147484184" r:id="rId8"/>
    <p:sldLayoutId id="2147484185" r:id="rId9"/>
    <p:sldLayoutId id="2147484186" r:id="rId10"/>
    <p:sldLayoutId id="214748418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89" r:id="rId1"/>
    <p:sldLayoutId id="2147484190" r:id="rId2"/>
    <p:sldLayoutId id="2147484191" r:id="rId3"/>
    <p:sldLayoutId id="2147484192" r:id="rId4"/>
    <p:sldLayoutId id="2147484193" r:id="rId5"/>
    <p:sldLayoutId id="2147484194" r:id="rId6"/>
    <p:sldLayoutId id="2147484195" r:id="rId7"/>
    <p:sldLayoutId id="2147484196" r:id="rId8"/>
    <p:sldLayoutId id="2147484197" r:id="rId9"/>
    <p:sldLayoutId id="2147484198" r:id="rId10"/>
    <p:sldLayoutId id="21474841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01" r:id="rId1"/>
    <p:sldLayoutId id="2147484202" r:id="rId2"/>
    <p:sldLayoutId id="2147484203" r:id="rId3"/>
    <p:sldLayoutId id="2147484204" r:id="rId4"/>
    <p:sldLayoutId id="2147484205" r:id="rId5"/>
    <p:sldLayoutId id="2147484206" r:id="rId6"/>
    <p:sldLayoutId id="2147484207" r:id="rId7"/>
    <p:sldLayoutId id="2147484208" r:id="rId8"/>
    <p:sldLayoutId id="2147484209" r:id="rId9"/>
    <p:sldLayoutId id="2147484210" r:id="rId10"/>
    <p:sldLayoutId id="214748421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13" r:id="rId1"/>
    <p:sldLayoutId id="2147484214" r:id="rId2"/>
    <p:sldLayoutId id="2147484215" r:id="rId3"/>
    <p:sldLayoutId id="2147484216" r:id="rId4"/>
    <p:sldLayoutId id="2147484217" r:id="rId5"/>
    <p:sldLayoutId id="2147484218" r:id="rId6"/>
    <p:sldLayoutId id="2147484219" r:id="rId7"/>
    <p:sldLayoutId id="2147484220" r:id="rId8"/>
    <p:sldLayoutId id="2147484221" r:id="rId9"/>
    <p:sldLayoutId id="2147484222" r:id="rId10"/>
    <p:sldLayoutId id="214748422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25" r:id="rId1"/>
    <p:sldLayoutId id="2147484226" r:id="rId2"/>
    <p:sldLayoutId id="2147484227" r:id="rId3"/>
    <p:sldLayoutId id="2147484228" r:id="rId4"/>
    <p:sldLayoutId id="2147484229" r:id="rId5"/>
    <p:sldLayoutId id="2147484230" r:id="rId6"/>
    <p:sldLayoutId id="2147484231" r:id="rId7"/>
    <p:sldLayoutId id="2147484232" r:id="rId8"/>
    <p:sldLayoutId id="2147484233" r:id="rId9"/>
    <p:sldLayoutId id="2147484234" r:id="rId10"/>
    <p:sldLayoutId id="214748423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37" r:id="rId1"/>
    <p:sldLayoutId id="2147484238" r:id="rId2"/>
    <p:sldLayoutId id="2147484239" r:id="rId3"/>
    <p:sldLayoutId id="2147484240" r:id="rId4"/>
    <p:sldLayoutId id="2147484241" r:id="rId5"/>
    <p:sldLayoutId id="2147484242" r:id="rId6"/>
    <p:sldLayoutId id="2147484243" r:id="rId7"/>
    <p:sldLayoutId id="2147484244" r:id="rId8"/>
    <p:sldLayoutId id="2147484245" r:id="rId9"/>
    <p:sldLayoutId id="2147484246" r:id="rId10"/>
    <p:sldLayoutId id="214748424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49" r:id="rId1"/>
    <p:sldLayoutId id="2147484250" r:id="rId2"/>
    <p:sldLayoutId id="2147484251" r:id="rId3"/>
    <p:sldLayoutId id="2147484252" r:id="rId4"/>
    <p:sldLayoutId id="2147484253" r:id="rId5"/>
    <p:sldLayoutId id="2147484254" r:id="rId6"/>
    <p:sldLayoutId id="2147484255" r:id="rId7"/>
    <p:sldLayoutId id="2147484256" r:id="rId8"/>
    <p:sldLayoutId id="2147484257" r:id="rId9"/>
    <p:sldLayoutId id="2147484258" r:id="rId10"/>
    <p:sldLayoutId id="21474842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61" r:id="rId1"/>
    <p:sldLayoutId id="2147484262" r:id="rId2"/>
    <p:sldLayoutId id="2147484263" r:id="rId3"/>
    <p:sldLayoutId id="2147484264" r:id="rId4"/>
    <p:sldLayoutId id="2147484265" r:id="rId5"/>
    <p:sldLayoutId id="2147484266" r:id="rId6"/>
    <p:sldLayoutId id="2147484267" r:id="rId7"/>
    <p:sldLayoutId id="2147484268" r:id="rId8"/>
    <p:sldLayoutId id="2147484269" r:id="rId9"/>
    <p:sldLayoutId id="2147484270" r:id="rId10"/>
    <p:sldLayoutId id="21474842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73" r:id="rId1"/>
    <p:sldLayoutId id="2147484274" r:id="rId2"/>
    <p:sldLayoutId id="2147484275" r:id="rId3"/>
    <p:sldLayoutId id="2147484276" r:id="rId4"/>
    <p:sldLayoutId id="2147484277" r:id="rId5"/>
    <p:sldLayoutId id="2147484278" r:id="rId6"/>
    <p:sldLayoutId id="2147484279" r:id="rId7"/>
    <p:sldLayoutId id="2147484280" r:id="rId8"/>
    <p:sldLayoutId id="2147484281" r:id="rId9"/>
    <p:sldLayoutId id="2147484282" r:id="rId10"/>
    <p:sldLayoutId id="21474842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85" r:id="rId1"/>
    <p:sldLayoutId id="2147484286" r:id="rId2"/>
    <p:sldLayoutId id="2147484287" r:id="rId3"/>
    <p:sldLayoutId id="2147484288" r:id="rId4"/>
    <p:sldLayoutId id="2147484289" r:id="rId5"/>
    <p:sldLayoutId id="2147484290" r:id="rId6"/>
    <p:sldLayoutId id="2147484291" r:id="rId7"/>
    <p:sldLayoutId id="2147484292" r:id="rId8"/>
    <p:sldLayoutId id="2147484293" r:id="rId9"/>
    <p:sldLayoutId id="2147484294" r:id="rId10"/>
    <p:sldLayoutId id="21474842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97" r:id="rId1"/>
    <p:sldLayoutId id="2147484298" r:id="rId2"/>
    <p:sldLayoutId id="2147484299" r:id="rId3"/>
    <p:sldLayoutId id="2147484300" r:id="rId4"/>
    <p:sldLayoutId id="2147484301" r:id="rId5"/>
    <p:sldLayoutId id="2147484302" r:id="rId6"/>
    <p:sldLayoutId id="2147484303" r:id="rId7"/>
    <p:sldLayoutId id="2147484304" r:id="rId8"/>
    <p:sldLayoutId id="2147484305" r:id="rId9"/>
    <p:sldLayoutId id="2147484306" r:id="rId10"/>
    <p:sldLayoutId id="21474843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09" r:id="rId1"/>
    <p:sldLayoutId id="2147484310" r:id="rId2"/>
    <p:sldLayoutId id="2147484311" r:id="rId3"/>
    <p:sldLayoutId id="2147484312" r:id="rId4"/>
    <p:sldLayoutId id="2147484313" r:id="rId5"/>
    <p:sldLayoutId id="2147484314" r:id="rId6"/>
    <p:sldLayoutId id="2147484315" r:id="rId7"/>
    <p:sldLayoutId id="2147484316" r:id="rId8"/>
    <p:sldLayoutId id="2147484317" r:id="rId9"/>
    <p:sldLayoutId id="2147484318" r:id="rId10"/>
    <p:sldLayoutId id="21474843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33" r:id="rId1"/>
    <p:sldLayoutId id="2147484334" r:id="rId2"/>
    <p:sldLayoutId id="2147484335" r:id="rId3"/>
    <p:sldLayoutId id="2147484336" r:id="rId4"/>
    <p:sldLayoutId id="2147484337" r:id="rId5"/>
    <p:sldLayoutId id="2147484338" r:id="rId6"/>
    <p:sldLayoutId id="2147484339" r:id="rId7"/>
    <p:sldLayoutId id="2147484340" r:id="rId8"/>
    <p:sldLayoutId id="2147484341" r:id="rId9"/>
    <p:sldLayoutId id="2147484342" r:id="rId10"/>
    <p:sldLayoutId id="21474843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45" r:id="rId1"/>
    <p:sldLayoutId id="2147484346" r:id="rId2"/>
    <p:sldLayoutId id="2147484347" r:id="rId3"/>
    <p:sldLayoutId id="2147484348" r:id="rId4"/>
    <p:sldLayoutId id="2147484349" r:id="rId5"/>
    <p:sldLayoutId id="2147484350" r:id="rId6"/>
    <p:sldLayoutId id="2147484351" r:id="rId7"/>
    <p:sldLayoutId id="2147484352" r:id="rId8"/>
    <p:sldLayoutId id="2147484353" r:id="rId9"/>
    <p:sldLayoutId id="2147484354" r:id="rId10"/>
    <p:sldLayoutId id="21474843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57" r:id="rId1"/>
    <p:sldLayoutId id="2147484358" r:id="rId2"/>
    <p:sldLayoutId id="2147484359" r:id="rId3"/>
    <p:sldLayoutId id="2147484360" r:id="rId4"/>
    <p:sldLayoutId id="2147484361" r:id="rId5"/>
    <p:sldLayoutId id="2147484362" r:id="rId6"/>
    <p:sldLayoutId id="2147484363" r:id="rId7"/>
    <p:sldLayoutId id="2147484364" r:id="rId8"/>
    <p:sldLayoutId id="2147484365" r:id="rId9"/>
    <p:sldLayoutId id="2147484366" r:id="rId10"/>
    <p:sldLayoutId id="21474843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69" r:id="rId1"/>
    <p:sldLayoutId id="2147484370" r:id="rId2"/>
    <p:sldLayoutId id="2147484371" r:id="rId3"/>
    <p:sldLayoutId id="2147484372" r:id="rId4"/>
    <p:sldLayoutId id="2147484373" r:id="rId5"/>
    <p:sldLayoutId id="2147484374" r:id="rId6"/>
    <p:sldLayoutId id="2147484375" r:id="rId7"/>
    <p:sldLayoutId id="2147484376" r:id="rId8"/>
    <p:sldLayoutId id="2147484377" r:id="rId9"/>
    <p:sldLayoutId id="2147484378" r:id="rId10"/>
    <p:sldLayoutId id="21474843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81" r:id="rId1"/>
    <p:sldLayoutId id="2147484382" r:id="rId2"/>
    <p:sldLayoutId id="2147484383" r:id="rId3"/>
    <p:sldLayoutId id="2147484384" r:id="rId4"/>
    <p:sldLayoutId id="2147484385" r:id="rId5"/>
    <p:sldLayoutId id="2147484386" r:id="rId6"/>
    <p:sldLayoutId id="2147484387" r:id="rId7"/>
    <p:sldLayoutId id="2147484388" r:id="rId8"/>
    <p:sldLayoutId id="2147484389" r:id="rId9"/>
    <p:sldLayoutId id="2147484390" r:id="rId10"/>
    <p:sldLayoutId id="214748439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93" r:id="rId1"/>
    <p:sldLayoutId id="2147484394" r:id="rId2"/>
    <p:sldLayoutId id="2147484395" r:id="rId3"/>
    <p:sldLayoutId id="2147484396" r:id="rId4"/>
    <p:sldLayoutId id="2147484397" r:id="rId5"/>
    <p:sldLayoutId id="2147484398" r:id="rId6"/>
    <p:sldLayoutId id="2147484399" r:id="rId7"/>
    <p:sldLayoutId id="2147484400" r:id="rId8"/>
    <p:sldLayoutId id="2147484401" r:id="rId9"/>
    <p:sldLayoutId id="2147484402" r:id="rId10"/>
    <p:sldLayoutId id="214748440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05" r:id="rId1"/>
    <p:sldLayoutId id="2147484406" r:id="rId2"/>
    <p:sldLayoutId id="2147484407" r:id="rId3"/>
    <p:sldLayoutId id="2147484408" r:id="rId4"/>
    <p:sldLayoutId id="2147484409" r:id="rId5"/>
    <p:sldLayoutId id="2147484410" r:id="rId6"/>
    <p:sldLayoutId id="2147484411" r:id="rId7"/>
    <p:sldLayoutId id="2147484412" r:id="rId8"/>
    <p:sldLayoutId id="2147484413" r:id="rId9"/>
    <p:sldLayoutId id="2147484414" r:id="rId10"/>
    <p:sldLayoutId id="214748441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17" r:id="rId1"/>
    <p:sldLayoutId id="2147484418" r:id="rId2"/>
    <p:sldLayoutId id="2147484419" r:id="rId3"/>
    <p:sldLayoutId id="2147484420" r:id="rId4"/>
    <p:sldLayoutId id="2147484421" r:id="rId5"/>
    <p:sldLayoutId id="2147484422" r:id="rId6"/>
    <p:sldLayoutId id="2147484423" r:id="rId7"/>
    <p:sldLayoutId id="2147484424" r:id="rId8"/>
    <p:sldLayoutId id="2147484425" r:id="rId9"/>
    <p:sldLayoutId id="2147484426" r:id="rId10"/>
    <p:sldLayoutId id="214748442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29" r:id="rId1"/>
    <p:sldLayoutId id="2147484430" r:id="rId2"/>
    <p:sldLayoutId id="2147484431" r:id="rId3"/>
    <p:sldLayoutId id="2147484432" r:id="rId4"/>
    <p:sldLayoutId id="2147484433" r:id="rId5"/>
    <p:sldLayoutId id="2147484434" r:id="rId6"/>
    <p:sldLayoutId id="2147484435" r:id="rId7"/>
    <p:sldLayoutId id="2147484436" r:id="rId8"/>
    <p:sldLayoutId id="2147484437" r:id="rId9"/>
    <p:sldLayoutId id="2147484438" r:id="rId10"/>
    <p:sldLayoutId id="214748443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3D17B4-275F-47AB-A786-D57A54EDDF2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D86645-A2C4-4808-829F-FED8CB5C937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41" r:id="rId1"/>
    <p:sldLayoutId id="2147484442" r:id="rId2"/>
    <p:sldLayoutId id="2147484443" r:id="rId3"/>
    <p:sldLayoutId id="2147484444" r:id="rId4"/>
    <p:sldLayoutId id="2147484445" r:id="rId5"/>
    <p:sldLayoutId id="2147484446" r:id="rId6"/>
    <p:sldLayoutId id="2147484447" r:id="rId7"/>
    <p:sldLayoutId id="2147484448" r:id="rId8"/>
    <p:sldLayoutId id="2147484449" r:id="rId9"/>
    <p:sldLayoutId id="2147484450" r:id="rId10"/>
    <p:sldLayoutId id="214748445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  <p:sldLayoutId id="2147483978" r:id="rId6"/>
    <p:sldLayoutId id="2147483979" r:id="rId7"/>
    <p:sldLayoutId id="2147483980" r:id="rId8"/>
    <p:sldLayoutId id="2147483981" r:id="rId9"/>
    <p:sldLayoutId id="2147483982" r:id="rId10"/>
    <p:sldLayoutId id="21474839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21" r:id="rId1"/>
    <p:sldLayoutId id="2147484022" r:id="rId2"/>
    <p:sldLayoutId id="2147484023" r:id="rId3"/>
    <p:sldLayoutId id="2147484024" r:id="rId4"/>
    <p:sldLayoutId id="2147484025" r:id="rId5"/>
    <p:sldLayoutId id="2147484026" r:id="rId6"/>
    <p:sldLayoutId id="2147484027" r:id="rId7"/>
    <p:sldLayoutId id="2147484028" r:id="rId8"/>
    <p:sldLayoutId id="2147484029" r:id="rId9"/>
    <p:sldLayoutId id="2147484030" r:id="rId10"/>
    <p:sldLayoutId id="21474840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33" r:id="rId1"/>
    <p:sldLayoutId id="2147484034" r:id="rId2"/>
    <p:sldLayoutId id="2147484035" r:id="rId3"/>
    <p:sldLayoutId id="2147484036" r:id="rId4"/>
    <p:sldLayoutId id="2147484037" r:id="rId5"/>
    <p:sldLayoutId id="2147484038" r:id="rId6"/>
    <p:sldLayoutId id="2147484039" r:id="rId7"/>
    <p:sldLayoutId id="2147484040" r:id="rId8"/>
    <p:sldLayoutId id="2147484041" r:id="rId9"/>
    <p:sldLayoutId id="2147484042" r:id="rId10"/>
    <p:sldLayoutId id="21474840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5" r:id="rId1"/>
    <p:sldLayoutId id="2147484046" r:id="rId2"/>
    <p:sldLayoutId id="2147484047" r:id="rId3"/>
    <p:sldLayoutId id="2147484048" r:id="rId4"/>
    <p:sldLayoutId id="2147484049" r:id="rId5"/>
    <p:sldLayoutId id="2147484050" r:id="rId6"/>
    <p:sldLayoutId id="2147484051" r:id="rId7"/>
    <p:sldLayoutId id="2147484052" r:id="rId8"/>
    <p:sldLayoutId id="2147484053" r:id="rId9"/>
    <p:sldLayoutId id="2147484054" r:id="rId10"/>
    <p:sldLayoutId id="21474840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57" r:id="rId1"/>
    <p:sldLayoutId id="2147484058" r:id="rId2"/>
    <p:sldLayoutId id="2147484059" r:id="rId3"/>
    <p:sldLayoutId id="2147484060" r:id="rId4"/>
    <p:sldLayoutId id="2147484061" r:id="rId5"/>
    <p:sldLayoutId id="2147484062" r:id="rId6"/>
    <p:sldLayoutId id="2147484063" r:id="rId7"/>
    <p:sldLayoutId id="2147484064" r:id="rId8"/>
    <p:sldLayoutId id="2147484065" r:id="rId9"/>
    <p:sldLayoutId id="2147484066" r:id="rId10"/>
    <p:sldLayoutId id="21474840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9FD163-11B0-4454-87FF-39E80D8BB3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C79E4-4C86-49D6-86BE-D3B0F2573F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9" r:id="rId1"/>
    <p:sldLayoutId id="2147484070" r:id="rId2"/>
    <p:sldLayoutId id="2147484071" r:id="rId3"/>
    <p:sldLayoutId id="2147484072" r:id="rId4"/>
    <p:sldLayoutId id="2147484073" r:id="rId5"/>
    <p:sldLayoutId id="2147484074" r:id="rId6"/>
    <p:sldLayoutId id="2147484075" r:id="rId7"/>
    <p:sldLayoutId id="2147484076" r:id="rId8"/>
    <p:sldLayoutId id="2147484077" r:id="rId9"/>
    <p:sldLayoutId id="2147484078" r:id="rId10"/>
    <p:sldLayoutId id="21474840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6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34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3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6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34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34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34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55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55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55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6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7" Type="http://schemas.openxmlformats.org/officeDocument/2006/relationships/image" Target="../media/image50.jpe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7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7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7.x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277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277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2.x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365.xml"/><Relationship Id="rId4" Type="http://schemas.openxmlformats.org/officeDocument/2006/relationships/image" Target="../media/image3.jpeg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35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35.xml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1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2.xml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2.xml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2.xml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310.xml"/><Relationship Id="rId4" Type="http://schemas.openxmlformats.org/officeDocument/2006/relationships/image" Target="../media/image3.jpeg"/></Relationships>
</file>

<file path=ppt/slides/_rels/slide1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notesSlide" Target="../notesSlides/notesSlide91.xml"/><Relationship Id="rId7" Type="http://schemas.openxmlformats.org/officeDocument/2006/relationships/image" Target="../media/image19.jpeg"/><Relationship Id="rId2" Type="http://schemas.openxmlformats.org/officeDocument/2006/relationships/slideLayout" Target="../slideLayouts/slideLayout310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oleObject" Target="../embeddings/oleObject9.bin"/></Relationships>
</file>

<file path=ppt/slides/_rels/slide1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33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8.xml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2.xml"/></Relationships>
</file>

<file path=ppt/slides/_rels/slide1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2.xml"/></Relationships>
</file>

<file path=ppt/slides/_rels/slide1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8.xml"/></Relationships>
</file>

<file path=ppt/slides/_rels/slide1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8.xml"/></Relationships>
</file>

<file path=ppt/slides/_rels/slide1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387.xml"/><Relationship Id="rId4" Type="http://schemas.openxmlformats.org/officeDocument/2006/relationships/image" Target="../media/image3.jpeg"/></Relationships>
</file>

<file path=ppt/slides/_rels/slide1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37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8.xml"/></Relationships>
</file>

<file path=ppt/slides/_rels/slide1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90.xml"/></Relationships>
</file>

<file path=ppt/slides/_rels/slide1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90.xml"/><Relationship Id="rId4" Type="http://schemas.openxmlformats.org/officeDocument/2006/relationships/image" Target="../media/image44.jpeg"/></Relationships>
</file>

<file path=ppt/slides/_rels/slide1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90.xml"/><Relationship Id="rId4" Type="http://schemas.openxmlformats.org/officeDocument/2006/relationships/image" Target="../media/image44.jpeg"/></Relationships>
</file>

<file path=ppt/slides/_rels/slide1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emf"/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266.xml"/></Relationships>
</file>

<file path=ppt/slides/_rels/slide1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emf"/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266.xml"/><Relationship Id="rId4" Type="http://schemas.openxmlformats.org/officeDocument/2006/relationships/image" Target="../media/image58.emf"/></Relationships>
</file>

<file path=ppt/slides/_rels/slide1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emf"/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266.xml"/><Relationship Id="rId5" Type="http://schemas.openxmlformats.org/officeDocument/2006/relationships/image" Target="../media/image59.emf"/><Relationship Id="rId4" Type="http://schemas.openxmlformats.org/officeDocument/2006/relationships/image" Target="../media/image58.emf"/></Relationships>
</file>

<file path=ppt/slides/_rels/slide1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emf"/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266.xml"/><Relationship Id="rId6" Type="http://schemas.openxmlformats.org/officeDocument/2006/relationships/image" Target="../media/image60.emf"/><Relationship Id="rId5" Type="http://schemas.openxmlformats.org/officeDocument/2006/relationships/image" Target="../media/image59.emf"/><Relationship Id="rId4" Type="http://schemas.openxmlformats.org/officeDocument/2006/relationships/image" Target="../media/image58.emf"/></Relationships>
</file>

<file path=ppt/slides/_rels/slide1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emf"/><Relationship Id="rId2" Type="http://schemas.openxmlformats.org/officeDocument/2006/relationships/notesSlide" Target="../notesSlides/notesSlide106.xml"/><Relationship Id="rId1" Type="http://schemas.openxmlformats.org/officeDocument/2006/relationships/slideLayout" Target="../slideLayouts/slideLayout266.xml"/><Relationship Id="rId6" Type="http://schemas.openxmlformats.org/officeDocument/2006/relationships/image" Target="../media/image60.emf"/><Relationship Id="rId5" Type="http://schemas.openxmlformats.org/officeDocument/2006/relationships/image" Target="../media/image59.emf"/><Relationship Id="rId4" Type="http://schemas.openxmlformats.org/officeDocument/2006/relationships/image" Target="../media/image58.emf"/></Relationships>
</file>

<file path=ppt/slides/_rels/slide1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notesSlide" Target="../notesSlides/notesSlide107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wmf"/><Relationship Id="rId2" Type="http://schemas.openxmlformats.org/officeDocument/2006/relationships/notesSlide" Target="../notesSlides/notesSlide108.xml"/><Relationship Id="rId1" Type="http://schemas.openxmlformats.org/officeDocument/2006/relationships/slideLayout" Target="../slideLayouts/slideLayout398.xml"/></Relationships>
</file>

<file path=ppt/slides/_rels/slide1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09.xml"/><Relationship Id="rId1" Type="http://schemas.openxmlformats.org/officeDocument/2006/relationships/slideLayout" Target="../slideLayouts/slideLayout2.xml"/></Relationships>
</file>

<file path=ppt/slides/_rels/slide1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110.xml"/><Relationship Id="rId1" Type="http://schemas.openxmlformats.org/officeDocument/2006/relationships/slideLayout" Target="../slideLayouts/slideLayout79.xml"/><Relationship Id="rId4" Type="http://schemas.openxmlformats.org/officeDocument/2006/relationships/image" Target="../media/image62.wmf"/></Relationships>
</file>

<file path=ppt/slides/_rels/slide1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111.xml"/><Relationship Id="rId1" Type="http://schemas.openxmlformats.org/officeDocument/2006/relationships/slideLayout" Target="../slideLayouts/slideLayout79.xml"/><Relationship Id="rId5" Type="http://schemas.openxmlformats.org/officeDocument/2006/relationships/image" Target="../media/image62.wmf"/><Relationship Id="rId4" Type="http://schemas.openxmlformats.org/officeDocument/2006/relationships/image" Target="../media/image4.jpeg"/></Relationships>
</file>

<file path=ppt/slides/_rels/slide1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3.jpeg"/></Relationships>
</file>

<file path=ppt/slides/_rels/slide1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13.xml"/><Relationship Id="rId1" Type="http://schemas.openxmlformats.org/officeDocument/2006/relationships/slideLayout" Target="../slideLayouts/slideLayout79.xml"/></Relationships>
</file>

<file path=ppt/slides/_rels/slide1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1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1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116.xml"/><Relationship Id="rId1" Type="http://schemas.openxmlformats.org/officeDocument/2006/relationships/slideLayout" Target="../slideLayouts/slideLayout10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8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7.xml"/><Relationship Id="rId2" Type="http://schemas.openxmlformats.org/officeDocument/2006/relationships/slideLayout" Target="../slideLayouts/slideLayout101.xml"/><Relationship Id="rId1" Type="http://schemas.openxmlformats.org/officeDocument/2006/relationships/vmlDrawing" Target="../drawings/vmlDrawing10.vml"/><Relationship Id="rId5" Type="http://schemas.openxmlformats.org/officeDocument/2006/relationships/oleObject" Target="../embeddings/oleObject10.bin"/><Relationship Id="rId4" Type="http://schemas.openxmlformats.org/officeDocument/2006/relationships/image" Target="../media/image66.emf"/></Relationships>
</file>

<file path=ppt/slides/_rels/slide1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1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01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19.jpeg"/></Relationships>
</file>

<file path=ppt/slides/_rels/slide1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1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1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1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18.xml"/><Relationship Id="rId1" Type="http://schemas.openxmlformats.org/officeDocument/2006/relationships/slideLayout" Target="../slideLayouts/slideLayout299.xml"/><Relationship Id="rId4" Type="http://schemas.openxmlformats.org/officeDocument/2006/relationships/image" Target="../media/image4.jpeg"/></Relationships>
</file>

<file path=ppt/slides/_rels/slide1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5" Type="http://schemas.openxmlformats.org/officeDocument/2006/relationships/oleObject" Target="../embeddings/oleObject11.bin"/><Relationship Id="rId4" Type="http://schemas.openxmlformats.org/officeDocument/2006/relationships/image" Target="../media/image74.wm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9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0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5" Type="http://schemas.openxmlformats.org/officeDocument/2006/relationships/oleObject" Target="../embeddings/oleObject12.bin"/><Relationship Id="rId4" Type="http://schemas.openxmlformats.org/officeDocument/2006/relationships/image" Target="../media/image76.png"/></Relationships>
</file>

<file path=ppt/slides/_rels/slide1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1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wmf"/><Relationship Id="rId2" Type="http://schemas.openxmlformats.org/officeDocument/2006/relationships/notesSlide" Target="../notesSlides/notesSlide121.xml"/><Relationship Id="rId1" Type="http://schemas.openxmlformats.org/officeDocument/2006/relationships/slideLayout" Target="../slideLayouts/slideLayout2.xml"/></Relationships>
</file>

<file path=ppt/slides/_rels/slide1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57.xml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1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57.xml"/></Relationships>
</file>

<file path=ppt/slides/_rels/slide1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57.xml"/><Relationship Id="rId6" Type="http://schemas.openxmlformats.org/officeDocument/2006/relationships/image" Target="../media/image88.jpeg"/><Relationship Id="rId5" Type="http://schemas.openxmlformats.org/officeDocument/2006/relationships/image" Target="../media/image87.jpeg"/><Relationship Id="rId4" Type="http://schemas.openxmlformats.org/officeDocument/2006/relationships/image" Target="../media/image8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3.xml"/><Relationship Id="rId4" Type="http://schemas.openxmlformats.org/officeDocument/2006/relationships/image" Target="../media/image1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3.xml"/><Relationship Id="rId4" Type="http://schemas.openxmlformats.org/officeDocument/2006/relationships/image" Target="../media/image3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2.xml"/><Relationship Id="rId5" Type="http://schemas.openxmlformats.org/officeDocument/2006/relationships/image" Target="../media/image11.jpeg"/><Relationship Id="rId4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1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0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emf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9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9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4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1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1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9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oleObject" Target="../embeddings/oleObject1.bin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oleObject" Target="../embeddings/oleObject2.bin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oleObject" Target="../embeddings/oleObject3.bin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oleObject" Target="../embeddings/oleObject4.bin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oleObject" Target="../embeddings/oleObject6.bin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oleObject" Target="../embeddings/oleObject7.bin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oleObject" Target="../embeddings/oleObject8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189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22.xml"/><Relationship Id="rId5" Type="http://schemas.openxmlformats.org/officeDocument/2006/relationships/image" Target="../media/image26.jpeg"/><Relationship Id="rId4" Type="http://schemas.openxmlformats.org/officeDocument/2006/relationships/image" Target="../media/image27.jpe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2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2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22.xml"/><Relationship Id="rId5" Type="http://schemas.openxmlformats.org/officeDocument/2006/relationships/image" Target="../media/image26.jpeg"/><Relationship Id="rId4" Type="http://schemas.openxmlformats.org/officeDocument/2006/relationships/image" Target="../media/image27.jpeg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3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wmf"/><Relationship Id="rId1" Type="http://schemas.openxmlformats.org/officeDocument/2006/relationships/slideLayout" Target="../slideLayouts/slideLayout233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3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7.jpe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5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45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44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44.xml"/><Relationship Id="rId4" Type="http://schemas.openxmlformats.org/officeDocument/2006/relationships/image" Target="../media/image33.wmf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45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45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9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6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45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45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45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45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45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45.xml"/><Relationship Id="rId5" Type="http://schemas.openxmlformats.org/officeDocument/2006/relationships/image" Target="../media/image38.wmf"/><Relationship Id="rId4" Type="http://schemas.openxmlformats.org/officeDocument/2006/relationships/image" Target="../media/image37.jpe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45.xml"/><Relationship Id="rId6" Type="http://schemas.openxmlformats.org/officeDocument/2006/relationships/image" Target="../media/image39.wmf"/><Relationship Id="rId5" Type="http://schemas.openxmlformats.org/officeDocument/2006/relationships/image" Target="../media/image38.wmf"/><Relationship Id="rId4" Type="http://schemas.openxmlformats.org/officeDocument/2006/relationships/image" Target="../media/image37.jpe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45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52400"/>
            <a:ext cx="9144000" cy="1447800"/>
          </a:xfrm>
        </p:spPr>
        <p:txBody>
          <a:bodyPr>
            <a:no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Continuous-Wave Light Modulation at Molecular Frequencies</a:t>
            </a:r>
            <a:endParaRPr lang="en-US" b="1" dirty="0">
              <a:solidFill>
                <a:schemeClr val="bg1"/>
              </a:solidFill>
            </a:endParaRPr>
          </a:p>
        </p:txBody>
      </p:sp>
      <p:grpSp>
        <p:nvGrpSpPr>
          <p:cNvPr id="5" name="Group 4"/>
          <p:cNvGrpSpPr>
            <a:grpSpLocks noChangeAspect="1"/>
          </p:cNvGrpSpPr>
          <p:nvPr/>
        </p:nvGrpSpPr>
        <p:grpSpPr>
          <a:xfrm>
            <a:off x="6477000" y="5807199"/>
            <a:ext cx="2391861" cy="822201"/>
            <a:chOff x="914400" y="3962400"/>
            <a:chExt cx="7315200" cy="2514600"/>
          </a:xfrm>
        </p:grpSpPr>
        <p:sp>
          <p:nvSpPr>
            <p:cNvPr id="6" name="Rectangle 5"/>
            <p:cNvSpPr/>
            <p:nvPr/>
          </p:nvSpPr>
          <p:spPr>
            <a:xfrm>
              <a:off x="914400" y="3962400"/>
              <a:ext cx="7315200" cy="2514600"/>
            </a:xfrm>
            <a:prstGeom prst="rect">
              <a:avLst/>
            </a:prstGeom>
            <a:solidFill>
              <a:schemeClr val="bg1"/>
            </a:solidFill>
            <a:ln w="180975" cmpd="thinThick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7" name="Picture 2" descr="http://www.seas.gwu.edu/~cheng/NSFWorkshop09/nsf.g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295400" y="4191000"/>
              <a:ext cx="2133600" cy="2133600"/>
            </a:xfrm>
            <a:prstGeom prst="rect">
              <a:avLst/>
            </a:prstGeom>
            <a:noFill/>
          </p:spPr>
        </p:pic>
        <p:pic>
          <p:nvPicPr>
            <p:cNvPr id="8" name="Picture 7" descr="uw-madison-logo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86200" y="4419600"/>
              <a:ext cx="4049047" cy="1676400"/>
            </a:xfrm>
            <a:prstGeom prst="rect">
              <a:avLst/>
            </a:prstGeom>
            <a:solidFill>
              <a:schemeClr val="bg1"/>
            </a:solidFill>
          </p:spPr>
        </p:pic>
      </p:grpSp>
      <p:grpSp>
        <p:nvGrpSpPr>
          <p:cNvPr id="124" name="Group 123"/>
          <p:cNvGrpSpPr>
            <a:grpSpLocks noChangeAspect="1"/>
          </p:cNvGrpSpPr>
          <p:nvPr/>
        </p:nvGrpSpPr>
        <p:grpSpPr>
          <a:xfrm>
            <a:off x="2514600" y="1981200"/>
            <a:ext cx="3810000" cy="2024063"/>
            <a:chOff x="914400" y="1752600"/>
            <a:chExt cx="6324600" cy="3276600"/>
          </a:xfrm>
        </p:grpSpPr>
        <p:sp>
          <p:nvSpPr>
            <p:cNvPr id="54" name="Rectangle 53"/>
            <p:cNvSpPr>
              <a:spLocks noChangeAspect="1"/>
            </p:cNvSpPr>
            <p:nvPr/>
          </p:nvSpPr>
          <p:spPr>
            <a:xfrm>
              <a:off x="2819400" y="1752600"/>
              <a:ext cx="2590800" cy="32766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55" name="Group 35"/>
            <p:cNvGrpSpPr>
              <a:grpSpLocks noChangeAspect="1"/>
            </p:cNvGrpSpPr>
            <p:nvPr/>
          </p:nvGrpSpPr>
          <p:grpSpPr>
            <a:xfrm>
              <a:off x="2710149" y="1905000"/>
              <a:ext cx="2819400" cy="2971800"/>
              <a:chOff x="2590800" y="5181599"/>
              <a:chExt cx="2819400" cy="1371600"/>
            </a:xfrm>
          </p:grpSpPr>
          <p:sp>
            <p:nvSpPr>
              <p:cNvPr id="56" name="Flowchart: Stored Data 17"/>
              <p:cNvSpPr/>
              <p:nvPr/>
            </p:nvSpPr>
            <p:spPr>
              <a:xfrm>
                <a:off x="2590800" y="5181599"/>
                <a:ext cx="304800" cy="1371600"/>
              </a:xfrm>
              <a:prstGeom prst="flowChartOnlineStorage">
                <a:avLst/>
              </a:prstGeom>
              <a:solidFill>
                <a:schemeClr val="bg1">
                  <a:lumMod val="95000"/>
                </a:schemeClr>
              </a:solidFill>
              <a:ln w="12700"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7" name="Flowchart: Stored Data 56"/>
              <p:cNvSpPr/>
              <p:nvPr/>
            </p:nvSpPr>
            <p:spPr>
              <a:xfrm rot="10800000">
                <a:off x="5105400" y="5181599"/>
                <a:ext cx="304800" cy="1371600"/>
              </a:xfrm>
              <a:prstGeom prst="flowChartOnlineStorage">
                <a:avLst/>
              </a:prstGeom>
              <a:solidFill>
                <a:schemeClr val="bg1">
                  <a:lumMod val="95000"/>
                </a:schemeClr>
              </a:solidFill>
              <a:ln w="12700"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58" name="Group 102"/>
            <p:cNvGrpSpPr>
              <a:grpSpLocks noChangeAspect="1"/>
            </p:cNvGrpSpPr>
            <p:nvPr/>
          </p:nvGrpSpPr>
          <p:grpSpPr>
            <a:xfrm>
              <a:off x="3987108" y="4037200"/>
              <a:ext cx="1143000" cy="228599"/>
              <a:chOff x="457076" y="4973740"/>
              <a:chExt cx="3519317" cy="761996"/>
            </a:xfrm>
          </p:grpSpPr>
          <p:grpSp>
            <p:nvGrpSpPr>
              <p:cNvPr id="59" name="Group 40"/>
              <p:cNvGrpSpPr/>
              <p:nvPr/>
            </p:nvGrpSpPr>
            <p:grpSpPr>
              <a:xfrm>
                <a:off x="1149404" y="5100046"/>
                <a:ext cx="2119484" cy="635690"/>
                <a:chOff x="1339333" y="4798620"/>
                <a:chExt cx="1382272" cy="383498"/>
              </a:xfrm>
            </p:grpSpPr>
            <p:pic>
              <p:nvPicPr>
                <p:cNvPr id="62" name="Picture 61"/>
                <p:cNvPicPr/>
                <p:nvPr/>
              </p:nvPicPr>
              <p:blipFill>
                <a:blip r:embed="rId4" cstate="print">
                  <a:clrChange>
                    <a:clrFrom>
                      <a:srgbClr val="010002"/>
                    </a:clrFrom>
                    <a:clrTo>
                      <a:srgbClr val="010002">
                        <a:alpha val="0"/>
                      </a:srgbClr>
                    </a:clrTo>
                  </a:clrChange>
                </a:blip>
                <a:stretch>
                  <a:fillRect/>
                </a:stretch>
              </p:blipFill>
              <p:spPr bwMode="auto">
                <a:xfrm>
                  <a:off x="1436581" y="4798620"/>
                  <a:ext cx="1188463" cy="38349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63" name="Group 38"/>
                <p:cNvGrpSpPr/>
                <p:nvPr/>
              </p:nvGrpSpPr>
              <p:grpSpPr>
                <a:xfrm>
                  <a:off x="1339333" y="4951020"/>
                  <a:ext cx="1382272" cy="1249"/>
                  <a:chOff x="1186933" y="3960420"/>
                  <a:chExt cx="1382272" cy="1249"/>
                </a:xfrm>
              </p:grpSpPr>
              <p:cxnSp>
                <p:nvCxnSpPr>
                  <p:cNvPr id="64" name="Straight Connector 63"/>
                  <p:cNvCxnSpPr/>
                  <p:nvPr/>
                </p:nvCxnSpPr>
                <p:spPr>
                  <a:xfrm rot="10800000">
                    <a:off x="1186933" y="3961173"/>
                    <a:ext cx="176692" cy="496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5" name="Straight Connector 64"/>
                  <p:cNvCxnSpPr/>
                  <p:nvPr/>
                </p:nvCxnSpPr>
                <p:spPr>
                  <a:xfrm rot="10800000">
                    <a:off x="2406867" y="3960420"/>
                    <a:ext cx="162338" cy="751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60" name="Oval 59"/>
              <p:cNvSpPr/>
              <p:nvPr/>
            </p:nvSpPr>
            <p:spPr>
              <a:xfrm>
                <a:off x="457076" y="4973744"/>
                <a:ext cx="699915" cy="760343"/>
              </a:xfrm>
              <a:prstGeom prst="ellipse">
                <a:avLst/>
              </a:prstGeom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87350" h="15875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1" name="Oval 60"/>
              <p:cNvSpPr/>
              <p:nvPr/>
            </p:nvSpPr>
            <p:spPr>
              <a:xfrm>
                <a:off x="3276478" y="4973740"/>
                <a:ext cx="699915" cy="760345"/>
              </a:xfrm>
              <a:prstGeom prst="ellipse">
                <a:avLst/>
              </a:prstGeom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87350" h="15875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cxnSp>
          <p:nvCxnSpPr>
            <p:cNvPr id="66" name="Straight Arrow Connector 11"/>
            <p:cNvCxnSpPr>
              <a:cxnSpLocks noChangeAspect="1"/>
            </p:cNvCxnSpPr>
            <p:nvPr/>
          </p:nvCxnSpPr>
          <p:spPr>
            <a:xfrm>
              <a:off x="4291909" y="3884801"/>
              <a:ext cx="533400" cy="1588"/>
            </a:xfrm>
            <a:prstGeom prst="straightConnector1">
              <a:avLst/>
            </a:prstGeom>
            <a:ln w="31750" cap="rnd">
              <a:solidFill>
                <a:schemeClr val="bg1"/>
              </a:solidFill>
              <a:bevel/>
              <a:headEnd type="arrow"/>
              <a:tailEnd type="arrow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7" name="Group 102"/>
            <p:cNvGrpSpPr>
              <a:grpSpLocks noChangeAspect="1"/>
            </p:cNvGrpSpPr>
            <p:nvPr/>
          </p:nvGrpSpPr>
          <p:grpSpPr>
            <a:xfrm>
              <a:off x="3048000" y="2971800"/>
              <a:ext cx="1143000" cy="228600"/>
              <a:chOff x="381000" y="4724400"/>
              <a:chExt cx="3519317" cy="761998"/>
            </a:xfrm>
          </p:grpSpPr>
          <p:grpSp>
            <p:nvGrpSpPr>
              <p:cNvPr id="68" name="Group 40"/>
              <p:cNvGrpSpPr/>
              <p:nvPr/>
            </p:nvGrpSpPr>
            <p:grpSpPr>
              <a:xfrm>
                <a:off x="1073329" y="4850708"/>
                <a:ext cx="2119484" cy="635690"/>
                <a:chOff x="1289720" y="4648200"/>
                <a:chExt cx="1382272" cy="383498"/>
              </a:xfrm>
            </p:grpSpPr>
            <p:pic>
              <p:nvPicPr>
                <p:cNvPr id="71" name="Picture 70"/>
                <p:cNvPicPr/>
                <p:nvPr/>
              </p:nvPicPr>
              <p:blipFill>
                <a:blip r:embed="rId4" cstate="print">
                  <a:clrChange>
                    <a:clrFrom>
                      <a:srgbClr val="010002"/>
                    </a:clrFrom>
                    <a:clrTo>
                      <a:srgbClr val="010002">
                        <a:alpha val="0"/>
                      </a:srgbClr>
                    </a:clrTo>
                  </a:clrChange>
                </a:blip>
                <a:stretch>
                  <a:fillRect/>
                </a:stretch>
              </p:blipFill>
              <p:spPr bwMode="auto">
                <a:xfrm>
                  <a:off x="1386969" y="4648200"/>
                  <a:ext cx="1188462" cy="38349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72" name="Group 38"/>
                <p:cNvGrpSpPr/>
                <p:nvPr/>
              </p:nvGrpSpPr>
              <p:grpSpPr>
                <a:xfrm>
                  <a:off x="1289720" y="4800601"/>
                  <a:ext cx="1382272" cy="1247"/>
                  <a:chOff x="1137320" y="3810001"/>
                  <a:chExt cx="1382272" cy="1247"/>
                </a:xfrm>
              </p:grpSpPr>
              <p:cxnSp>
                <p:nvCxnSpPr>
                  <p:cNvPr id="73" name="Straight Connector 72"/>
                  <p:cNvCxnSpPr/>
                  <p:nvPr/>
                </p:nvCxnSpPr>
                <p:spPr>
                  <a:xfrm rot="10800000">
                    <a:off x="1137320" y="3810752"/>
                    <a:ext cx="176693" cy="496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" name="Straight Connector 73"/>
                  <p:cNvCxnSpPr/>
                  <p:nvPr/>
                </p:nvCxnSpPr>
                <p:spPr>
                  <a:xfrm rot="10800000">
                    <a:off x="2357255" y="3810001"/>
                    <a:ext cx="162337" cy="751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69" name="Oval 68"/>
              <p:cNvSpPr/>
              <p:nvPr/>
            </p:nvSpPr>
            <p:spPr>
              <a:xfrm>
                <a:off x="381000" y="4724400"/>
                <a:ext cx="699917" cy="760344"/>
              </a:xfrm>
              <a:prstGeom prst="ellipse">
                <a:avLst/>
              </a:prstGeom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87350" h="15875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0" name="Oval 69"/>
              <p:cNvSpPr/>
              <p:nvPr/>
            </p:nvSpPr>
            <p:spPr>
              <a:xfrm>
                <a:off x="3200400" y="4724400"/>
                <a:ext cx="699917" cy="760344"/>
              </a:xfrm>
              <a:prstGeom prst="ellipse">
                <a:avLst/>
              </a:prstGeom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87350" h="15875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cxnSp>
          <p:nvCxnSpPr>
            <p:cNvPr id="75" name="Straight Arrow Connector 11"/>
            <p:cNvCxnSpPr>
              <a:cxnSpLocks noChangeAspect="1"/>
            </p:cNvCxnSpPr>
            <p:nvPr/>
          </p:nvCxnSpPr>
          <p:spPr>
            <a:xfrm>
              <a:off x="3352800" y="2819400"/>
              <a:ext cx="533400" cy="1588"/>
            </a:xfrm>
            <a:prstGeom prst="straightConnector1">
              <a:avLst/>
            </a:prstGeom>
            <a:ln w="31750" cap="rnd">
              <a:solidFill>
                <a:schemeClr val="bg1"/>
              </a:solidFill>
              <a:bevel/>
              <a:headEnd type="arrow"/>
              <a:tailEnd type="arrow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6" name="Group 102"/>
            <p:cNvGrpSpPr>
              <a:grpSpLocks noChangeAspect="1"/>
            </p:cNvGrpSpPr>
            <p:nvPr/>
          </p:nvGrpSpPr>
          <p:grpSpPr>
            <a:xfrm>
              <a:off x="3581400" y="3505200"/>
              <a:ext cx="1143000" cy="228600"/>
              <a:chOff x="381000" y="4724400"/>
              <a:chExt cx="3519317" cy="761998"/>
            </a:xfrm>
          </p:grpSpPr>
          <p:grpSp>
            <p:nvGrpSpPr>
              <p:cNvPr id="77" name="Group 40"/>
              <p:cNvGrpSpPr/>
              <p:nvPr/>
            </p:nvGrpSpPr>
            <p:grpSpPr>
              <a:xfrm>
                <a:off x="1073329" y="4850708"/>
                <a:ext cx="2119484" cy="635690"/>
                <a:chOff x="1289720" y="4648200"/>
                <a:chExt cx="1382272" cy="383498"/>
              </a:xfrm>
            </p:grpSpPr>
            <p:pic>
              <p:nvPicPr>
                <p:cNvPr id="80" name="Picture 79"/>
                <p:cNvPicPr/>
                <p:nvPr/>
              </p:nvPicPr>
              <p:blipFill>
                <a:blip r:embed="rId4" cstate="print">
                  <a:clrChange>
                    <a:clrFrom>
                      <a:srgbClr val="010002"/>
                    </a:clrFrom>
                    <a:clrTo>
                      <a:srgbClr val="010002">
                        <a:alpha val="0"/>
                      </a:srgbClr>
                    </a:clrTo>
                  </a:clrChange>
                </a:blip>
                <a:stretch>
                  <a:fillRect/>
                </a:stretch>
              </p:blipFill>
              <p:spPr bwMode="auto">
                <a:xfrm>
                  <a:off x="1386969" y="4648200"/>
                  <a:ext cx="1188462" cy="38349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81" name="Group 38"/>
                <p:cNvGrpSpPr/>
                <p:nvPr/>
              </p:nvGrpSpPr>
              <p:grpSpPr>
                <a:xfrm>
                  <a:off x="1289720" y="4800601"/>
                  <a:ext cx="1382272" cy="1247"/>
                  <a:chOff x="1137320" y="3810001"/>
                  <a:chExt cx="1382272" cy="1247"/>
                </a:xfrm>
              </p:grpSpPr>
              <p:cxnSp>
                <p:nvCxnSpPr>
                  <p:cNvPr id="82" name="Straight Connector 81"/>
                  <p:cNvCxnSpPr/>
                  <p:nvPr/>
                </p:nvCxnSpPr>
                <p:spPr>
                  <a:xfrm rot="10800000">
                    <a:off x="1137320" y="3810752"/>
                    <a:ext cx="176693" cy="496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" name="Straight Connector 82"/>
                  <p:cNvCxnSpPr/>
                  <p:nvPr/>
                </p:nvCxnSpPr>
                <p:spPr>
                  <a:xfrm rot="10800000">
                    <a:off x="2357255" y="3810001"/>
                    <a:ext cx="162337" cy="751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78" name="Oval 77"/>
              <p:cNvSpPr/>
              <p:nvPr/>
            </p:nvSpPr>
            <p:spPr>
              <a:xfrm>
                <a:off x="381000" y="4724400"/>
                <a:ext cx="699917" cy="760344"/>
              </a:xfrm>
              <a:prstGeom prst="ellipse">
                <a:avLst/>
              </a:prstGeom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87350" h="15875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9" name="Oval 78"/>
              <p:cNvSpPr/>
              <p:nvPr/>
            </p:nvSpPr>
            <p:spPr>
              <a:xfrm>
                <a:off x="3200400" y="4724400"/>
                <a:ext cx="699917" cy="760344"/>
              </a:xfrm>
              <a:prstGeom prst="ellipse">
                <a:avLst/>
              </a:prstGeom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87350" h="15875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cxnSp>
          <p:nvCxnSpPr>
            <p:cNvPr id="84" name="Straight Arrow Connector 11"/>
            <p:cNvCxnSpPr>
              <a:cxnSpLocks noChangeAspect="1"/>
            </p:cNvCxnSpPr>
            <p:nvPr/>
          </p:nvCxnSpPr>
          <p:spPr>
            <a:xfrm>
              <a:off x="3886200" y="3352800"/>
              <a:ext cx="533400" cy="1588"/>
            </a:xfrm>
            <a:prstGeom prst="straightConnector1">
              <a:avLst/>
            </a:prstGeom>
            <a:ln w="31750" cap="rnd">
              <a:solidFill>
                <a:schemeClr val="bg1"/>
              </a:solidFill>
              <a:bevel/>
              <a:headEnd type="arrow"/>
              <a:tailEnd type="arrow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5" name="Group 102"/>
            <p:cNvGrpSpPr>
              <a:grpSpLocks noChangeAspect="1"/>
            </p:cNvGrpSpPr>
            <p:nvPr/>
          </p:nvGrpSpPr>
          <p:grpSpPr>
            <a:xfrm>
              <a:off x="4114800" y="2667000"/>
              <a:ext cx="1143000" cy="228600"/>
              <a:chOff x="381000" y="4724400"/>
              <a:chExt cx="3519317" cy="761998"/>
            </a:xfrm>
          </p:grpSpPr>
          <p:grpSp>
            <p:nvGrpSpPr>
              <p:cNvPr id="86" name="Group 40"/>
              <p:cNvGrpSpPr/>
              <p:nvPr/>
            </p:nvGrpSpPr>
            <p:grpSpPr>
              <a:xfrm>
                <a:off x="1073329" y="4850708"/>
                <a:ext cx="2119484" cy="635690"/>
                <a:chOff x="1289720" y="4648200"/>
                <a:chExt cx="1382272" cy="383498"/>
              </a:xfrm>
            </p:grpSpPr>
            <p:pic>
              <p:nvPicPr>
                <p:cNvPr id="89" name="Picture 88"/>
                <p:cNvPicPr/>
                <p:nvPr/>
              </p:nvPicPr>
              <p:blipFill>
                <a:blip r:embed="rId4" cstate="print">
                  <a:clrChange>
                    <a:clrFrom>
                      <a:srgbClr val="010002"/>
                    </a:clrFrom>
                    <a:clrTo>
                      <a:srgbClr val="010002">
                        <a:alpha val="0"/>
                      </a:srgbClr>
                    </a:clrTo>
                  </a:clrChange>
                </a:blip>
                <a:stretch>
                  <a:fillRect/>
                </a:stretch>
              </p:blipFill>
              <p:spPr bwMode="auto">
                <a:xfrm>
                  <a:off x="1386969" y="4648200"/>
                  <a:ext cx="1188462" cy="38349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90" name="Group 38"/>
                <p:cNvGrpSpPr/>
                <p:nvPr/>
              </p:nvGrpSpPr>
              <p:grpSpPr>
                <a:xfrm>
                  <a:off x="1289720" y="4800601"/>
                  <a:ext cx="1382272" cy="1247"/>
                  <a:chOff x="1137320" y="3810001"/>
                  <a:chExt cx="1382272" cy="1247"/>
                </a:xfrm>
              </p:grpSpPr>
              <p:cxnSp>
                <p:nvCxnSpPr>
                  <p:cNvPr id="91" name="Straight Connector 90"/>
                  <p:cNvCxnSpPr/>
                  <p:nvPr/>
                </p:nvCxnSpPr>
                <p:spPr>
                  <a:xfrm rot="10800000">
                    <a:off x="1137320" y="3810752"/>
                    <a:ext cx="176693" cy="496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" name="Straight Connector 91"/>
                  <p:cNvCxnSpPr/>
                  <p:nvPr/>
                </p:nvCxnSpPr>
                <p:spPr>
                  <a:xfrm rot="10800000">
                    <a:off x="2357255" y="3810001"/>
                    <a:ext cx="162337" cy="751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87" name="Oval 86"/>
              <p:cNvSpPr/>
              <p:nvPr/>
            </p:nvSpPr>
            <p:spPr>
              <a:xfrm>
                <a:off x="381000" y="4724400"/>
                <a:ext cx="699917" cy="760344"/>
              </a:xfrm>
              <a:prstGeom prst="ellipse">
                <a:avLst/>
              </a:prstGeom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87350" h="15875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8" name="Oval 87"/>
              <p:cNvSpPr/>
              <p:nvPr/>
            </p:nvSpPr>
            <p:spPr>
              <a:xfrm>
                <a:off x="3200400" y="4724400"/>
                <a:ext cx="699917" cy="760344"/>
              </a:xfrm>
              <a:prstGeom prst="ellipse">
                <a:avLst/>
              </a:prstGeom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87350" h="15875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cxnSp>
          <p:nvCxnSpPr>
            <p:cNvPr id="93" name="Straight Arrow Connector 11"/>
            <p:cNvCxnSpPr>
              <a:cxnSpLocks noChangeAspect="1"/>
            </p:cNvCxnSpPr>
            <p:nvPr/>
          </p:nvCxnSpPr>
          <p:spPr>
            <a:xfrm>
              <a:off x="4419600" y="2514600"/>
              <a:ext cx="533400" cy="1588"/>
            </a:xfrm>
            <a:prstGeom prst="straightConnector1">
              <a:avLst/>
            </a:prstGeom>
            <a:ln w="31750" cap="rnd">
              <a:solidFill>
                <a:schemeClr val="bg1"/>
              </a:solidFill>
              <a:bevel/>
              <a:headEnd type="arrow"/>
              <a:tailEnd type="arrow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4" name="Group 102"/>
            <p:cNvGrpSpPr>
              <a:grpSpLocks noChangeAspect="1"/>
            </p:cNvGrpSpPr>
            <p:nvPr/>
          </p:nvGrpSpPr>
          <p:grpSpPr>
            <a:xfrm>
              <a:off x="3124200" y="2286000"/>
              <a:ext cx="1143000" cy="228600"/>
              <a:chOff x="381000" y="4724400"/>
              <a:chExt cx="3519317" cy="761998"/>
            </a:xfrm>
          </p:grpSpPr>
          <p:grpSp>
            <p:nvGrpSpPr>
              <p:cNvPr id="95" name="Group 40"/>
              <p:cNvGrpSpPr/>
              <p:nvPr/>
            </p:nvGrpSpPr>
            <p:grpSpPr>
              <a:xfrm>
                <a:off x="1073329" y="4850708"/>
                <a:ext cx="2119484" cy="635690"/>
                <a:chOff x="1289720" y="4648200"/>
                <a:chExt cx="1382272" cy="383498"/>
              </a:xfrm>
            </p:grpSpPr>
            <p:pic>
              <p:nvPicPr>
                <p:cNvPr id="98" name="Picture 97"/>
                <p:cNvPicPr/>
                <p:nvPr/>
              </p:nvPicPr>
              <p:blipFill>
                <a:blip r:embed="rId4" cstate="print">
                  <a:clrChange>
                    <a:clrFrom>
                      <a:srgbClr val="010002"/>
                    </a:clrFrom>
                    <a:clrTo>
                      <a:srgbClr val="010002">
                        <a:alpha val="0"/>
                      </a:srgbClr>
                    </a:clrTo>
                  </a:clrChange>
                </a:blip>
                <a:stretch>
                  <a:fillRect/>
                </a:stretch>
              </p:blipFill>
              <p:spPr bwMode="auto">
                <a:xfrm>
                  <a:off x="1386969" y="4648200"/>
                  <a:ext cx="1188462" cy="38349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99" name="Group 38"/>
                <p:cNvGrpSpPr/>
                <p:nvPr/>
              </p:nvGrpSpPr>
              <p:grpSpPr>
                <a:xfrm>
                  <a:off x="1289720" y="4800601"/>
                  <a:ext cx="1382272" cy="1247"/>
                  <a:chOff x="1137320" y="3810001"/>
                  <a:chExt cx="1382272" cy="1247"/>
                </a:xfrm>
              </p:grpSpPr>
              <p:cxnSp>
                <p:nvCxnSpPr>
                  <p:cNvPr id="100" name="Straight Connector 99"/>
                  <p:cNvCxnSpPr/>
                  <p:nvPr/>
                </p:nvCxnSpPr>
                <p:spPr>
                  <a:xfrm rot="10800000">
                    <a:off x="1137320" y="3810752"/>
                    <a:ext cx="176693" cy="496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1" name="Straight Connector 100"/>
                  <p:cNvCxnSpPr/>
                  <p:nvPr/>
                </p:nvCxnSpPr>
                <p:spPr>
                  <a:xfrm rot="10800000">
                    <a:off x="2357255" y="3810001"/>
                    <a:ext cx="162337" cy="751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96" name="Oval 95"/>
              <p:cNvSpPr/>
              <p:nvPr/>
            </p:nvSpPr>
            <p:spPr>
              <a:xfrm>
                <a:off x="381000" y="4724400"/>
                <a:ext cx="699917" cy="760344"/>
              </a:xfrm>
              <a:prstGeom prst="ellipse">
                <a:avLst/>
              </a:prstGeom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87350" h="15875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97" name="Oval 96"/>
              <p:cNvSpPr/>
              <p:nvPr/>
            </p:nvSpPr>
            <p:spPr>
              <a:xfrm>
                <a:off x="3200400" y="4724400"/>
                <a:ext cx="699917" cy="760344"/>
              </a:xfrm>
              <a:prstGeom prst="ellipse">
                <a:avLst/>
              </a:prstGeom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87350" h="15875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cxnSp>
          <p:nvCxnSpPr>
            <p:cNvPr id="102" name="Straight Arrow Connector 11"/>
            <p:cNvCxnSpPr>
              <a:cxnSpLocks noChangeAspect="1"/>
            </p:cNvCxnSpPr>
            <p:nvPr/>
          </p:nvCxnSpPr>
          <p:spPr>
            <a:xfrm>
              <a:off x="3429000" y="2133600"/>
              <a:ext cx="533400" cy="1588"/>
            </a:xfrm>
            <a:prstGeom prst="straightConnector1">
              <a:avLst/>
            </a:prstGeom>
            <a:ln w="31750" cap="rnd">
              <a:solidFill>
                <a:schemeClr val="bg1"/>
              </a:solidFill>
              <a:bevel/>
              <a:headEnd type="arrow"/>
              <a:tailEnd type="arrow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3" name="Group 102"/>
            <p:cNvGrpSpPr>
              <a:grpSpLocks noChangeAspect="1"/>
            </p:cNvGrpSpPr>
            <p:nvPr/>
          </p:nvGrpSpPr>
          <p:grpSpPr>
            <a:xfrm>
              <a:off x="3048000" y="4495800"/>
              <a:ext cx="1143000" cy="228600"/>
              <a:chOff x="381000" y="4724400"/>
              <a:chExt cx="3519317" cy="761998"/>
            </a:xfrm>
          </p:grpSpPr>
          <p:grpSp>
            <p:nvGrpSpPr>
              <p:cNvPr id="104" name="Group 40"/>
              <p:cNvGrpSpPr/>
              <p:nvPr/>
            </p:nvGrpSpPr>
            <p:grpSpPr>
              <a:xfrm>
                <a:off x="1073329" y="4850708"/>
                <a:ext cx="2119484" cy="635690"/>
                <a:chOff x="1289720" y="4648200"/>
                <a:chExt cx="1382272" cy="383498"/>
              </a:xfrm>
            </p:grpSpPr>
            <p:pic>
              <p:nvPicPr>
                <p:cNvPr id="107" name="Picture 106"/>
                <p:cNvPicPr/>
                <p:nvPr/>
              </p:nvPicPr>
              <p:blipFill>
                <a:blip r:embed="rId4" cstate="print">
                  <a:clrChange>
                    <a:clrFrom>
                      <a:srgbClr val="010002"/>
                    </a:clrFrom>
                    <a:clrTo>
                      <a:srgbClr val="010002">
                        <a:alpha val="0"/>
                      </a:srgbClr>
                    </a:clrTo>
                  </a:clrChange>
                </a:blip>
                <a:stretch>
                  <a:fillRect/>
                </a:stretch>
              </p:blipFill>
              <p:spPr bwMode="auto">
                <a:xfrm>
                  <a:off x="1386969" y="4648200"/>
                  <a:ext cx="1188462" cy="38349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108" name="Group 38"/>
                <p:cNvGrpSpPr/>
                <p:nvPr/>
              </p:nvGrpSpPr>
              <p:grpSpPr>
                <a:xfrm>
                  <a:off x="1289720" y="4800601"/>
                  <a:ext cx="1382272" cy="1247"/>
                  <a:chOff x="1137320" y="3810001"/>
                  <a:chExt cx="1382272" cy="1247"/>
                </a:xfrm>
              </p:grpSpPr>
              <p:cxnSp>
                <p:nvCxnSpPr>
                  <p:cNvPr id="109" name="Straight Connector 108"/>
                  <p:cNvCxnSpPr/>
                  <p:nvPr/>
                </p:nvCxnSpPr>
                <p:spPr>
                  <a:xfrm rot="10800000">
                    <a:off x="1137320" y="3810752"/>
                    <a:ext cx="176693" cy="496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0" name="Straight Connector 109"/>
                  <p:cNvCxnSpPr/>
                  <p:nvPr/>
                </p:nvCxnSpPr>
                <p:spPr>
                  <a:xfrm rot="10800000">
                    <a:off x="2357255" y="3810001"/>
                    <a:ext cx="162337" cy="751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105" name="Oval 104"/>
              <p:cNvSpPr/>
              <p:nvPr/>
            </p:nvSpPr>
            <p:spPr>
              <a:xfrm>
                <a:off x="381000" y="4724400"/>
                <a:ext cx="699917" cy="760344"/>
              </a:xfrm>
              <a:prstGeom prst="ellipse">
                <a:avLst/>
              </a:prstGeom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87350" h="15875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06" name="Oval 105"/>
              <p:cNvSpPr/>
              <p:nvPr/>
            </p:nvSpPr>
            <p:spPr>
              <a:xfrm>
                <a:off x="3200400" y="4724400"/>
                <a:ext cx="699917" cy="760344"/>
              </a:xfrm>
              <a:prstGeom prst="ellipse">
                <a:avLst/>
              </a:prstGeom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87350" h="15875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cxnSp>
          <p:nvCxnSpPr>
            <p:cNvPr id="111" name="Straight Arrow Connector 11"/>
            <p:cNvCxnSpPr>
              <a:cxnSpLocks noChangeAspect="1"/>
            </p:cNvCxnSpPr>
            <p:nvPr/>
          </p:nvCxnSpPr>
          <p:spPr>
            <a:xfrm>
              <a:off x="3352800" y="4343400"/>
              <a:ext cx="533400" cy="1588"/>
            </a:xfrm>
            <a:prstGeom prst="straightConnector1">
              <a:avLst/>
            </a:prstGeom>
            <a:ln w="31750" cap="rnd">
              <a:solidFill>
                <a:schemeClr val="bg1"/>
              </a:solidFill>
              <a:bevel/>
              <a:headEnd type="arrow"/>
              <a:tailEnd type="arrow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Arrow Connector 111"/>
            <p:cNvCxnSpPr>
              <a:cxnSpLocks noChangeAspect="1"/>
            </p:cNvCxnSpPr>
            <p:nvPr/>
          </p:nvCxnSpPr>
          <p:spPr>
            <a:xfrm>
              <a:off x="914400" y="3440017"/>
              <a:ext cx="1600200" cy="1588"/>
            </a:xfrm>
            <a:prstGeom prst="straightConnector1">
              <a:avLst/>
            </a:prstGeom>
            <a:ln w="76200" cap="rnd">
              <a:solidFill>
                <a:srgbClr val="2C05D1"/>
              </a:solidFill>
              <a:tailEnd type="arrow"/>
            </a:ln>
            <a:effectLst>
              <a:outerShdw sx="1000" sy="1000" algn="ctr" rotWithShape="0">
                <a:srgbClr val="000000"/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Arrow Connector 113"/>
            <p:cNvCxnSpPr>
              <a:cxnSpLocks noChangeAspect="1"/>
            </p:cNvCxnSpPr>
            <p:nvPr/>
          </p:nvCxnSpPr>
          <p:spPr>
            <a:xfrm>
              <a:off x="5638800" y="3429000"/>
              <a:ext cx="1600200" cy="1588"/>
            </a:xfrm>
            <a:prstGeom prst="straightConnector1">
              <a:avLst/>
            </a:prstGeom>
            <a:ln w="76200" cap="rnd">
              <a:solidFill>
                <a:srgbClr val="2C05D1"/>
              </a:solidFill>
              <a:tailEnd type="arrow"/>
            </a:ln>
            <a:effectLst>
              <a:outerShdw sx="1000" sy="1000" algn="ctr" rotWithShape="0">
                <a:srgbClr val="000000"/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Arrow Connector 114"/>
            <p:cNvCxnSpPr>
              <a:cxnSpLocks noChangeAspect="1"/>
            </p:cNvCxnSpPr>
            <p:nvPr/>
          </p:nvCxnSpPr>
          <p:spPr>
            <a:xfrm>
              <a:off x="5638800" y="3046412"/>
              <a:ext cx="1600200" cy="1588"/>
            </a:xfrm>
            <a:prstGeom prst="straightConnector1">
              <a:avLst/>
            </a:prstGeom>
            <a:ln w="76200" cap="rnd">
              <a:solidFill>
                <a:srgbClr val="6609CD"/>
              </a:solidFill>
              <a:tailEnd type="arrow"/>
            </a:ln>
            <a:effectLst>
              <a:outerShdw sx="1000" sy="1000" algn="ctr" rotWithShape="0">
                <a:srgbClr val="000000"/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Arrow Connector 115"/>
            <p:cNvCxnSpPr>
              <a:cxnSpLocks noChangeAspect="1"/>
            </p:cNvCxnSpPr>
            <p:nvPr/>
          </p:nvCxnSpPr>
          <p:spPr>
            <a:xfrm>
              <a:off x="5638800" y="3810000"/>
              <a:ext cx="1600200" cy="1588"/>
            </a:xfrm>
            <a:prstGeom prst="straightConnector1">
              <a:avLst/>
            </a:prstGeom>
            <a:ln w="76200" cap="rnd">
              <a:solidFill>
                <a:srgbClr val="14ADC2"/>
              </a:solidFill>
              <a:tailEnd type="arrow"/>
            </a:ln>
            <a:effectLst>
              <a:outerShdw sx="1000" sy="1000" algn="ctr" rotWithShape="0">
                <a:srgbClr val="000000"/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Arrow Connector 116"/>
            <p:cNvCxnSpPr>
              <a:cxnSpLocks noChangeAspect="1"/>
            </p:cNvCxnSpPr>
            <p:nvPr/>
          </p:nvCxnSpPr>
          <p:spPr>
            <a:xfrm>
              <a:off x="5638800" y="2665412"/>
              <a:ext cx="1600200" cy="1588"/>
            </a:xfrm>
            <a:prstGeom prst="straightConnector1">
              <a:avLst/>
            </a:prstGeom>
            <a:ln w="76200" cap="rnd">
              <a:solidFill>
                <a:srgbClr val="A103D3"/>
              </a:solidFill>
              <a:tailEnd type="arrow"/>
            </a:ln>
            <a:effectLst>
              <a:outerShdw sx="1000" sy="1000" algn="ctr" rotWithShape="0">
                <a:srgbClr val="000000"/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Arrow Connector 117"/>
            <p:cNvCxnSpPr>
              <a:cxnSpLocks noChangeAspect="1"/>
            </p:cNvCxnSpPr>
            <p:nvPr/>
          </p:nvCxnSpPr>
          <p:spPr>
            <a:xfrm>
              <a:off x="5638800" y="4191000"/>
              <a:ext cx="1600200" cy="1588"/>
            </a:xfrm>
            <a:prstGeom prst="straightConnector1">
              <a:avLst/>
            </a:prstGeom>
            <a:ln w="76200" cap="rnd">
              <a:solidFill>
                <a:srgbClr val="08CE4A"/>
              </a:solidFill>
              <a:tailEnd type="arrow"/>
            </a:ln>
            <a:effectLst>
              <a:outerShdw sx="1000" sy="1000" algn="ctr" rotWithShape="0">
                <a:srgbClr val="000000"/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6" name="Subtitle 2"/>
          <p:cNvSpPr>
            <a:spLocks noGrp="1"/>
          </p:cNvSpPr>
          <p:nvPr>
            <p:ph type="subTitle" idx="1"/>
          </p:nvPr>
        </p:nvSpPr>
        <p:spPr>
          <a:xfrm>
            <a:off x="76200" y="5638800"/>
            <a:ext cx="3810000" cy="1219200"/>
          </a:xfrm>
        </p:spPr>
        <p:txBody>
          <a:bodyPr>
            <a:no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Josh Weber</a:t>
            </a:r>
          </a:p>
          <a:p>
            <a:r>
              <a:rPr lang="en-US" sz="1800" dirty="0" smtClean="0">
                <a:solidFill>
                  <a:schemeClr val="bg1"/>
                </a:solidFill>
              </a:rPr>
              <a:t>University of Wisconsin – Madison</a:t>
            </a:r>
          </a:p>
          <a:p>
            <a:r>
              <a:rPr lang="en-US" sz="1800" dirty="0" smtClean="0">
                <a:solidFill>
                  <a:schemeClr val="bg1"/>
                </a:solidFill>
              </a:rPr>
              <a:t>Advisor: </a:t>
            </a:r>
            <a:r>
              <a:rPr lang="en-US" sz="1800" dirty="0" err="1" smtClean="0">
                <a:solidFill>
                  <a:schemeClr val="bg1"/>
                </a:solidFill>
              </a:rPr>
              <a:t>Deniz</a:t>
            </a:r>
            <a:r>
              <a:rPr lang="en-US" sz="1800" dirty="0" smtClean="0">
                <a:solidFill>
                  <a:schemeClr val="bg1"/>
                </a:solidFill>
              </a:rPr>
              <a:t> </a:t>
            </a:r>
            <a:r>
              <a:rPr lang="en-US" sz="1800" dirty="0" err="1" smtClean="0">
                <a:solidFill>
                  <a:schemeClr val="bg1"/>
                </a:solidFill>
              </a:rPr>
              <a:t>Yavuz</a:t>
            </a:r>
            <a:endParaRPr lang="en-US" sz="1800" dirty="0" smtClean="0">
              <a:solidFill>
                <a:schemeClr val="bg1"/>
              </a:solidFill>
            </a:endParaRPr>
          </a:p>
        </p:txBody>
      </p:sp>
      <p:sp>
        <p:nvSpPr>
          <p:cNvPr id="127" name="Rectangle 126"/>
          <p:cNvSpPr/>
          <p:nvPr/>
        </p:nvSpPr>
        <p:spPr>
          <a:xfrm>
            <a:off x="3810000" y="5943600"/>
            <a:ext cx="2514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Prelim Exam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  <a:ea typeface="Times New Roman"/>
              </a:rPr>
              <a:t>November 21</a:t>
            </a:r>
            <a:r>
              <a:rPr lang="en-US" baseline="30000" dirty="0" smtClean="0">
                <a:solidFill>
                  <a:schemeClr val="bg1"/>
                </a:solidFill>
                <a:ea typeface="Times New Roman"/>
              </a:rPr>
              <a:t>st</a:t>
            </a:r>
            <a:r>
              <a:rPr lang="en-US" dirty="0" smtClean="0">
                <a:solidFill>
                  <a:schemeClr val="bg1"/>
                </a:solidFill>
                <a:ea typeface="Times New Roman"/>
              </a:rPr>
              <a:t>, 2011 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120" name="Picture 119" descr="TiSapph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152400" y="3276600"/>
            <a:ext cx="3328826" cy="2057400"/>
          </a:xfrm>
          <a:prstGeom prst="rect">
            <a:avLst/>
          </a:prstGeom>
        </p:spPr>
      </p:pic>
      <p:grpSp>
        <p:nvGrpSpPr>
          <p:cNvPr id="121" name="Group 23"/>
          <p:cNvGrpSpPr/>
          <p:nvPr/>
        </p:nvGrpSpPr>
        <p:grpSpPr>
          <a:xfrm>
            <a:off x="5715000" y="3742290"/>
            <a:ext cx="3048000" cy="1591710"/>
            <a:chOff x="304800" y="2194991"/>
            <a:chExt cx="4162012" cy="2658510"/>
          </a:xfrm>
        </p:grpSpPr>
        <p:pic>
          <p:nvPicPr>
            <p:cNvPr id="122" name="Picture 68" descr="ultrashort_pulse_plot2.eps                                     00061E3CSunduz                         ABA78158:"/>
            <p:cNvPicPr>
              <a:picLocks noChangeAspect="1" noChangeArrowheads="1"/>
            </p:cNvPicPr>
            <p:nvPr/>
          </p:nvPicPr>
          <p:blipFill>
            <a:blip r:embed="rId6" cstate="print"/>
            <a:srcRect l="17514"/>
            <a:stretch>
              <a:fillRect/>
            </a:stretch>
          </p:blipFill>
          <p:spPr bwMode="auto">
            <a:xfrm>
              <a:off x="304800" y="2194991"/>
              <a:ext cx="4162012" cy="26585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5" name="Line 60"/>
            <p:cNvSpPr>
              <a:spLocks noChangeShapeType="1"/>
            </p:cNvSpPr>
            <p:nvPr/>
          </p:nvSpPr>
          <p:spPr bwMode="auto">
            <a:xfrm flipH="1">
              <a:off x="2565868" y="3429000"/>
              <a:ext cx="798287" cy="0"/>
            </a:xfrm>
            <a:prstGeom prst="line">
              <a:avLst/>
            </a:prstGeom>
            <a:noFill/>
            <a:ln w="47625">
              <a:solidFill>
                <a:schemeClr val="bg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kern="0">
                <a:solidFill>
                  <a:sysClr val="windowText" lastClr="000000"/>
                </a:solidFill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128" name="Line 61"/>
            <p:cNvSpPr>
              <a:spLocks noChangeShapeType="1"/>
            </p:cNvSpPr>
            <p:nvPr/>
          </p:nvSpPr>
          <p:spPr bwMode="auto">
            <a:xfrm>
              <a:off x="1470992" y="3429000"/>
              <a:ext cx="798287" cy="0"/>
            </a:xfrm>
            <a:prstGeom prst="line">
              <a:avLst/>
            </a:prstGeom>
            <a:noFill/>
            <a:ln w="47625">
              <a:solidFill>
                <a:schemeClr val="bg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kern="0">
                <a:solidFill>
                  <a:sysClr val="windowText" lastClr="000000"/>
                </a:solidFill>
                <a:latin typeface="Times New Roman" charset="0"/>
                <a:ea typeface="ＭＳ Ｐゴシック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8" descr="ultrashort_pulse_plot2.eps                                     00061E3CSunduz                         ABA78158: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 t="8730"/>
          <a:stretch>
            <a:fillRect/>
          </a:stretch>
        </p:blipFill>
        <p:spPr bwMode="auto">
          <a:xfrm>
            <a:off x="901148" y="0"/>
            <a:ext cx="7315200" cy="6259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0" y="5826204"/>
            <a:ext cx="9144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solidFill>
                  <a:schemeClr val="bg1"/>
                </a:solidFill>
              </a:rPr>
              <a:t>25 frequencies</a:t>
            </a:r>
            <a:endParaRPr lang="en-US" sz="6600" dirty="0">
              <a:solidFill>
                <a:schemeClr val="bg1"/>
              </a:solidFill>
            </a:endParaRPr>
          </a:p>
        </p:txBody>
      </p:sp>
      <p:sp>
        <p:nvSpPr>
          <p:cNvPr id="8" name="Line 60"/>
          <p:cNvSpPr>
            <a:spLocks noChangeShapeType="1"/>
          </p:cNvSpPr>
          <p:nvPr/>
        </p:nvSpPr>
        <p:spPr bwMode="auto">
          <a:xfrm flipH="1">
            <a:off x="5525875" y="2590800"/>
            <a:ext cx="1636925" cy="0"/>
          </a:xfrm>
          <a:prstGeom prst="line">
            <a:avLst/>
          </a:prstGeom>
          <a:noFill/>
          <a:ln w="88900">
            <a:solidFill>
              <a:schemeClr val="bg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kern="0">
              <a:solidFill>
                <a:sysClr val="windowText" lastClr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9" name="Line 61"/>
          <p:cNvSpPr>
            <a:spLocks noChangeShapeType="1"/>
          </p:cNvSpPr>
          <p:nvPr/>
        </p:nvSpPr>
        <p:spPr bwMode="auto">
          <a:xfrm>
            <a:off x="1944475" y="2590800"/>
            <a:ext cx="1636925" cy="0"/>
          </a:xfrm>
          <a:prstGeom prst="line">
            <a:avLst/>
          </a:prstGeom>
          <a:noFill/>
          <a:ln w="88900">
            <a:solidFill>
              <a:schemeClr val="bg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kern="0">
              <a:solidFill>
                <a:sysClr val="windowText" lastClr="000000"/>
              </a:solidFill>
              <a:latin typeface="Times New Roman" charset="0"/>
              <a:ea typeface="ＭＳ Ｐゴシック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Group 61"/>
          <p:cNvGrpSpPr/>
          <p:nvPr/>
        </p:nvGrpSpPr>
        <p:grpSpPr>
          <a:xfrm>
            <a:off x="3091149" y="1752600"/>
            <a:ext cx="2819400" cy="3276600"/>
            <a:chOff x="3091149" y="1752600"/>
            <a:chExt cx="2819400" cy="3276600"/>
          </a:xfrm>
        </p:grpSpPr>
        <p:sp>
          <p:nvSpPr>
            <p:cNvPr id="92" name="Rectangle 91"/>
            <p:cNvSpPr/>
            <p:nvPr/>
          </p:nvSpPr>
          <p:spPr>
            <a:xfrm>
              <a:off x="3200400" y="1752600"/>
              <a:ext cx="2590800" cy="32766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2" name="Group 35"/>
            <p:cNvGrpSpPr/>
            <p:nvPr/>
          </p:nvGrpSpPr>
          <p:grpSpPr>
            <a:xfrm>
              <a:off x="3091149" y="1905000"/>
              <a:ext cx="2819400" cy="2971800"/>
              <a:chOff x="2590800" y="5181599"/>
              <a:chExt cx="2819400" cy="1371600"/>
            </a:xfrm>
          </p:grpSpPr>
          <p:sp>
            <p:nvSpPr>
              <p:cNvPr id="90" name="Flowchart: Stored Data 17"/>
              <p:cNvSpPr/>
              <p:nvPr/>
            </p:nvSpPr>
            <p:spPr>
              <a:xfrm>
                <a:off x="2590800" y="5181599"/>
                <a:ext cx="304800" cy="1371600"/>
              </a:xfrm>
              <a:prstGeom prst="flowChartOnlineStorage">
                <a:avLst/>
              </a:prstGeom>
              <a:solidFill>
                <a:schemeClr val="bg1">
                  <a:lumMod val="95000"/>
                </a:schemeClr>
              </a:solidFill>
              <a:ln w="12700"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1" name="Flowchart: Stored Data 90"/>
              <p:cNvSpPr/>
              <p:nvPr/>
            </p:nvSpPr>
            <p:spPr>
              <a:xfrm rot="10800000">
                <a:off x="5105400" y="5181599"/>
                <a:ext cx="304800" cy="1371600"/>
              </a:xfrm>
              <a:prstGeom prst="flowChartOnlineStorage">
                <a:avLst/>
              </a:prstGeom>
              <a:solidFill>
                <a:schemeClr val="bg1">
                  <a:lumMod val="95000"/>
                </a:schemeClr>
              </a:solidFill>
              <a:ln w="12700"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3" name="Group 93"/>
          <p:cNvGrpSpPr/>
          <p:nvPr/>
        </p:nvGrpSpPr>
        <p:grpSpPr>
          <a:xfrm rot="1458886">
            <a:off x="3597153" y="2204138"/>
            <a:ext cx="762000" cy="228600"/>
            <a:chOff x="914399" y="3197904"/>
            <a:chExt cx="2362201" cy="764495"/>
          </a:xfrm>
        </p:grpSpPr>
        <p:grpSp>
          <p:nvGrpSpPr>
            <p:cNvPr id="4" name="Group 54"/>
            <p:cNvGrpSpPr/>
            <p:nvPr/>
          </p:nvGrpSpPr>
          <p:grpSpPr>
            <a:xfrm>
              <a:off x="914399" y="3197911"/>
              <a:ext cx="2012242" cy="764496"/>
              <a:chOff x="838200" y="3502702"/>
              <a:chExt cx="1314437" cy="459696"/>
            </a:xfrm>
          </p:grpSpPr>
          <p:grpSp>
            <p:nvGrpSpPr>
              <p:cNvPr id="5" name="Group 44"/>
              <p:cNvGrpSpPr/>
              <p:nvPr/>
            </p:nvGrpSpPr>
            <p:grpSpPr>
              <a:xfrm>
                <a:off x="838200" y="3502702"/>
                <a:ext cx="1314437" cy="459696"/>
                <a:chOff x="847726" y="4572000"/>
                <a:chExt cx="1314437" cy="459696"/>
              </a:xfrm>
            </p:grpSpPr>
            <p:pic>
              <p:nvPicPr>
                <p:cNvPr id="99" name="Picture 98"/>
                <p:cNvPicPr/>
                <p:nvPr/>
              </p:nvPicPr>
              <p:blipFill>
                <a:blip r:embed="rId3" cstate="print"/>
                <a:stretch>
                  <a:fillRect/>
                </a:stretch>
              </p:blipFill>
              <p:spPr bwMode="auto">
                <a:xfrm>
                  <a:off x="1419213" y="4648617"/>
                  <a:ext cx="381000" cy="38307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6" name="Group 38"/>
                <p:cNvGrpSpPr/>
                <p:nvPr/>
              </p:nvGrpSpPr>
              <p:grpSpPr>
                <a:xfrm>
                  <a:off x="847726" y="4572000"/>
                  <a:ext cx="1314437" cy="457200"/>
                  <a:chOff x="695326" y="3581400"/>
                  <a:chExt cx="1314437" cy="457200"/>
                </a:xfrm>
              </p:grpSpPr>
              <p:cxnSp>
                <p:nvCxnSpPr>
                  <p:cNvPr id="101" name="Straight Connector 100"/>
                  <p:cNvCxnSpPr/>
                  <p:nvPr/>
                </p:nvCxnSpPr>
                <p:spPr>
                  <a:xfrm rot="10800000" flipV="1">
                    <a:off x="1624008" y="3809999"/>
                    <a:ext cx="385755" cy="4763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02" name="Oval 101"/>
                  <p:cNvSpPr/>
                  <p:nvPr/>
                </p:nvSpPr>
                <p:spPr>
                  <a:xfrm>
                    <a:off x="695326" y="3581400"/>
                    <a:ext cx="457200" cy="457200"/>
                  </a:xfrm>
                  <a:prstGeom prst="ellipse">
                    <a:avLst/>
                  </a:prstGeom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>
                    <a:bevelT w="387350" h="158750"/>
                    <a:bevelB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</p:grpSp>
          <p:cxnSp>
            <p:nvCxnSpPr>
              <p:cNvPr id="98" name="Straight Connector 97"/>
              <p:cNvCxnSpPr/>
              <p:nvPr/>
            </p:nvCxnSpPr>
            <p:spPr>
              <a:xfrm rot="10800000">
                <a:off x="1266821" y="3732550"/>
                <a:ext cx="171449" cy="2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6" name="Oval 95"/>
            <p:cNvSpPr/>
            <p:nvPr/>
          </p:nvSpPr>
          <p:spPr>
            <a:xfrm>
              <a:off x="2576683" y="3200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" name="Group 102"/>
          <p:cNvGrpSpPr/>
          <p:nvPr/>
        </p:nvGrpSpPr>
        <p:grpSpPr>
          <a:xfrm rot="18383644">
            <a:off x="4357883" y="2547150"/>
            <a:ext cx="1143000" cy="228600"/>
            <a:chOff x="381000" y="4724400"/>
            <a:chExt cx="3519317" cy="761998"/>
          </a:xfrm>
        </p:grpSpPr>
        <p:grpSp>
          <p:nvGrpSpPr>
            <p:cNvPr id="8" name="Group 40"/>
            <p:cNvGrpSpPr/>
            <p:nvPr/>
          </p:nvGrpSpPr>
          <p:grpSpPr>
            <a:xfrm>
              <a:off x="1073329" y="4850708"/>
              <a:ext cx="2119484" cy="635690"/>
              <a:chOff x="1289720" y="4648200"/>
              <a:chExt cx="1382272" cy="383498"/>
            </a:xfrm>
          </p:grpSpPr>
          <p:pic>
            <p:nvPicPr>
              <p:cNvPr id="107" name="Picture 106"/>
              <p:cNvPicPr/>
              <p:nvPr/>
            </p:nvPicPr>
            <p:blipFill>
              <a:blip r:embed="rId4" cstate="print"/>
              <a:stretch>
                <a:fillRect/>
              </a:stretch>
            </p:blipFill>
            <p:spPr bwMode="auto">
              <a:xfrm>
                <a:off x="1386969" y="4648200"/>
                <a:ext cx="1188462" cy="3834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9" name="Group 38"/>
              <p:cNvGrpSpPr/>
              <p:nvPr/>
            </p:nvGrpSpPr>
            <p:grpSpPr>
              <a:xfrm>
                <a:off x="1289720" y="4800601"/>
                <a:ext cx="1382272" cy="1247"/>
                <a:chOff x="1137320" y="3810001"/>
                <a:chExt cx="1382272" cy="1247"/>
              </a:xfrm>
            </p:grpSpPr>
            <p:cxnSp>
              <p:nvCxnSpPr>
                <p:cNvPr id="109" name="Straight Connector 108"/>
                <p:cNvCxnSpPr/>
                <p:nvPr/>
              </p:nvCxnSpPr>
              <p:spPr>
                <a:xfrm rot="10800000">
                  <a:off x="1137320" y="3810752"/>
                  <a:ext cx="176693" cy="496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0" name="Straight Connector 109"/>
                <p:cNvCxnSpPr/>
                <p:nvPr/>
              </p:nvCxnSpPr>
              <p:spPr>
                <a:xfrm rot="10800000">
                  <a:off x="2357255" y="3810001"/>
                  <a:ext cx="162337" cy="751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05" name="Oval 104"/>
            <p:cNvSpPr/>
            <p:nvPr/>
          </p:nvSpPr>
          <p:spPr>
            <a:xfrm>
              <a:off x="3810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6" name="Oval 105"/>
            <p:cNvSpPr/>
            <p:nvPr/>
          </p:nvSpPr>
          <p:spPr>
            <a:xfrm>
              <a:off x="32004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Group 110"/>
          <p:cNvGrpSpPr/>
          <p:nvPr/>
        </p:nvGrpSpPr>
        <p:grpSpPr>
          <a:xfrm rot="2024217">
            <a:off x="3583203" y="2935552"/>
            <a:ext cx="762000" cy="228600"/>
            <a:chOff x="914399" y="3197904"/>
            <a:chExt cx="2362201" cy="764495"/>
          </a:xfrm>
        </p:grpSpPr>
        <p:grpSp>
          <p:nvGrpSpPr>
            <p:cNvPr id="11" name="Group 54"/>
            <p:cNvGrpSpPr/>
            <p:nvPr/>
          </p:nvGrpSpPr>
          <p:grpSpPr>
            <a:xfrm>
              <a:off x="914399" y="3197911"/>
              <a:ext cx="2012242" cy="764496"/>
              <a:chOff x="838200" y="3502702"/>
              <a:chExt cx="1314437" cy="459696"/>
            </a:xfrm>
          </p:grpSpPr>
          <p:grpSp>
            <p:nvGrpSpPr>
              <p:cNvPr id="12" name="Group 44"/>
              <p:cNvGrpSpPr/>
              <p:nvPr/>
            </p:nvGrpSpPr>
            <p:grpSpPr>
              <a:xfrm>
                <a:off x="838200" y="3502702"/>
                <a:ext cx="1314437" cy="459696"/>
                <a:chOff x="847726" y="4572000"/>
                <a:chExt cx="1314437" cy="459696"/>
              </a:xfrm>
            </p:grpSpPr>
            <p:pic>
              <p:nvPicPr>
                <p:cNvPr id="116" name="Picture 115"/>
                <p:cNvPicPr/>
                <p:nvPr/>
              </p:nvPicPr>
              <p:blipFill>
                <a:blip r:embed="rId3" cstate="print"/>
                <a:stretch>
                  <a:fillRect/>
                </a:stretch>
              </p:blipFill>
              <p:spPr bwMode="auto">
                <a:xfrm>
                  <a:off x="1419213" y="4648617"/>
                  <a:ext cx="381000" cy="38307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13" name="Group 38"/>
                <p:cNvGrpSpPr/>
                <p:nvPr/>
              </p:nvGrpSpPr>
              <p:grpSpPr>
                <a:xfrm>
                  <a:off x="847726" y="4572000"/>
                  <a:ext cx="1314437" cy="457200"/>
                  <a:chOff x="695326" y="3581400"/>
                  <a:chExt cx="1314437" cy="457200"/>
                </a:xfrm>
              </p:grpSpPr>
              <p:cxnSp>
                <p:nvCxnSpPr>
                  <p:cNvPr id="118" name="Straight Connector 117"/>
                  <p:cNvCxnSpPr/>
                  <p:nvPr/>
                </p:nvCxnSpPr>
                <p:spPr>
                  <a:xfrm rot="10800000" flipV="1">
                    <a:off x="1624008" y="3809999"/>
                    <a:ext cx="385755" cy="4763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19" name="Oval 118"/>
                  <p:cNvSpPr/>
                  <p:nvPr/>
                </p:nvSpPr>
                <p:spPr>
                  <a:xfrm>
                    <a:off x="695326" y="3581400"/>
                    <a:ext cx="457200" cy="457200"/>
                  </a:xfrm>
                  <a:prstGeom prst="ellipse">
                    <a:avLst/>
                  </a:prstGeom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>
                    <a:bevelT w="387350" h="158750"/>
                    <a:bevelB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</p:grpSp>
          <p:cxnSp>
            <p:nvCxnSpPr>
              <p:cNvPr id="115" name="Straight Connector 114"/>
              <p:cNvCxnSpPr/>
              <p:nvPr/>
            </p:nvCxnSpPr>
            <p:spPr>
              <a:xfrm rot="10800000">
                <a:off x="1266821" y="3732550"/>
                <a:ext cx="171449" cy="2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3" name="Oval 112"/>
            <p:cNvSpPr/>
            <p:nvPr/>
          </p:nvSpPr>
          <p:spPr>
            <a:xfrm>
              <a:off x="2576683" y="3200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" name="Group 119"/>
          <p:cNvGrpSpPr/>
          <p:nvPr/>
        </p:nvGrpSpPr>
        <p:grpSpPr>
          <a:xfrm rot="18528693">
            <a:off x="4749946" y="4216618"/>
            <a:ext cx="762000" cy="228600"/>
            <a:chOff x="914399" y="3197904"/>
            <a:chExt cx="2362201" cy="764495"/>
          </a:xfrm>
        </p:grpSpPr>
        <p:grpSp>
          <p:nvGrpSpPr>
            <p:cNvPr id="15" name="Group 54"/>
            <p:cNvGrpSpPr/>
            <p:nvPr/>
          </p:nvGrpSpPr>
          <p:grpSpPr>
            <a:xfrm>
              <a:off x="914399" y="3197911"/>
              <a:ext cx="2012242" cy="764496"/>
              <a:chOff x="838200" y="3502702"/>
              <a:chExt cx="1314437" cy="459696"/>
            </a:xfrm>
          </p:grpSpPr>
          <p:grpSp>
            <p:nvGrpSpPr>
              <p:cNvPr id="16" name="Group 44"/>
              <p:cNvGrpSpPr/>
              <p:nvPr/>
            </p:nvGrpSpPr>
            <p:grpSpPr>
              <a:xfrm>
                <a:off x="838200" y="3502702"/>
                <a:ext cx="1314437" cy="459696"/>
                <a:chOff x="847726" y="4572000"/>
                <a:chExt cx="1314437" cy="459696"/>
              </a:xfrm>
            </p:grpSpPr>
            <p:pic>
              <p:nvPicPr>
                <p:cNvPr id="125" name="Picture 124"/>
                <p:cNvPicPr/>
                <p:nvPr/>
              </p:nvPicPr>
              <p:blipFill>
                <a:blip r:embed="rId3" cstate="print"/>
                <a:stretch>
                  <a:fillRect/>
                </a:stretch>
              </p:blipFill>
              <p:spPr bwMode="auto">
                <a:xfrm>
                  <a:off x="1419213" y="4648617"/>
                  <a:ext cx="381000" cy="38307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17" name="Group 38"/>
                <p:cNvGrpSpPr/>
                <p:nvPr/>
              </p:nvGrpSpPr>
              <p:grpSpPr>
                <a:xfrm>
                  <a:off x="847726" y="4572000"/>
                  <a:ext cx="1314437" cy="457200"/>
                  <a:chOff x="695326" y="3581400"/>
                  <a:chExt cx="1314437" cy="457200"/>
                </a:xfrm>
              </p:grpSpPr>
              <p:cxnSp>
                <p:nvCxnSpPr>
                  <p:cNvPr id="127" name="Straight Connector 126"/>
                  <p:cNvCxnSpPr/>
                  <p:nvPr/>
                </p:nvCxnSpPr>
                <p:spPr>
                  <a:xfrm rot="10800000" flipV="1">
                    <a:off x="1624008" y="3809999"/>
                    <a:ext cx="385755" cy="4763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28" name="Oval 127"/>
                  <p:cNvSpPr/>
                  <p:nvPr/>
                </p:nvSpPr>
                <p:spPr>
                  <a:xfrm>
                    <a:off x="695326" y="3581400"/>
                    <a:ext cx="457200" cy="457200"/>
                  </a:xfrm>
                  <a:prstGeom prst="ellipse">
                    <a:avLst/>
                  </a:prstGeom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>
                    <a:bevelT w="387350" h="158750"/>
                    <a:bevelB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</p:grpSp>
          <p:cxnSp>
            <p:nvCxnSpPr>
              <p:cNvPr id="124" name="Straight Connector 123"/>
              <p:cNvCxnSpPr/>
              <p:nvPr/>
            </p:nvCxnSpPr>
            <p:spPr>
              <a:xfrm rot="10800000">
                <a:off x="1266821" y="3732550"/>
                <a:ext cx="171449" cy="2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2" name="Oval 121"/>
            <p:cNvSpPr/>
            <p:nvPr/>
          </p:nvSpPr>
          <p:spPr>
            <a:xfrm>
              <a:off x="2576683" y="3200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8" name="Group 128"/>
          <p:cNvGrpSpPr/>
          <p:nvPr/>
        </p:nvGrpSpPr>
        <p:grpSpPr>
          <a:xfrm rot="2435704">
            <a:off x="3595884" y="4147351"/>
            <a:ext cx="1143000" cy="228600"/>
            <a:chOff x="381000" y="4724400"/>
            <a:chExt cx="3519317" cy="761998"/>
          </a:xfrm>
        </p:grpSpPr>
        <p:grpSp>
          <p:nvGrpSpPr>
            <p:cNvPr id="19" name="Group 40"/>
            <p:cNvGrpSpPr/>
            <p:nvPr/>
          </p:nvGrpSpPr>
          <p:grpSpPr>
            <a:xfrm>
              <a:off x="1073329" y="4850708"/>
              <a:ext cx="2119484" cy="635690"/>
              <a:chOff x="1289720" y="4648200"/>
              <a:chExt cx="1382272" cy="383498"/>
            </a:xfrm>
          </p:grpSpPr>
          <p:pic>
            <p:nvPicPr>
              <p:cNvPr id="133" name="Picture 132"/>
              <p:cNvPicPr/>
              <p:nvPr/>
            </p:nvPicPr>
            <p:blipFill>
              <a:blip r:embed="rId4" cstate="print"/>
              <a:stretch>
                <a:fillRect/>
              </a:stretch>
            </p:blipFill>
            <p:spPr bwMode="auto">
              <a:xfrm>
                <a:off x="1386969" y="4648200"/>
                <a:ext cx="1188462" cy="3834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20" name="Group 38"/>
              <p:cNvGrpSpPr/>
              <p:nvPr/>
            </p:nvGrpSpPr>
            <p:grpSpPr>
              <a:xfrm>
                <a:off x="1289720" y="4800601"/>
                <a:ext cx="1382272" cy="1247"/>
                <a:chOff x="1137320" y="3810001"/>
                <a:chExt cx="1382272" cy="1247"/>
              </a:xfrm>
            </p:grpSpPr>
            <p:cxnSp>
              <p:nvCxnSpPr>
                <p:cNvPr id="135" name="Straight Connector 134"/>
                <p:cNvCxnSpPr/>
                <p:nvPr/>
              </p:nvCxnSpPr>
              <p:spPr>
                <a:xfrm rot="10800000">
                  <a:off x="1137320" y="3810752"/>
                  <a:ext cx="176693" cy="496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6" name="Straight Connector 135"/>
                <p:cNvCxnSpPr/>
                <p:nvPr/>
              </p:nvCxnSpPr>
              <p:spPr>
                <a:xfrm rot="10800000">
                  <a:off x="2357255" y="3810001"/>
                  <a:ext cx="162337" cy="751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31" name="Oval 130"/>
            <p:cNvSpPr/>
            <p:nvPr/>
          </p:nvSpPr>
          <p:spPr>
            <a:xfrm>
              <a:off x="3810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32" name="Oval 131"/>
            <p:cNvSpPr/>
            <p:nvPr/>
          </p:nvSpPr>
          <p:spPr>
            <a:xfrm>
              <a:off x="32004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1" name="Group 136"/>
          <p:cNvGrpSpPr/>
          <p:nvPr/>
        </p:nvGrpSpPr>
        <p:grpSpPr>
          <a:xfrm rot="20206403">
            <a:off x="4344642" y="3492718"/>
            <a:ext cx="1143000" cy="228600"/>
            <a:chOff x="381000" y="4724400"/>
            <a:chExt cx="3519317" cy="761998"/>
          </a:xfrm>
        </p:grpSpPr>
        <p:grpSp>
          <p:nvGrpSpPr>
            <p:cNvPr id="22" name="Group 40"/>
            <p:cNvGrpSpPr/>
            <p:nvPr/>
          </p:nvGrpSpPr>
          <p:grpSpPr>
            <a:xfrm>
              <a:off x="1073329" y="4850708"/>
              <a:ext cx="2119484" cy="635690"/>
              <a:chOff x="1289720" y="4648200"/>
              <a:chExt cx="1382272" cy="383498"/>
            </a:xfrm>
          </p:grpSpPr>
          <p:pic>
            <p:nvPicPr>
              <p:cNvPr id="141" name="Picture 140"/>
              <p:cNvPicPr/>
              <p:nvPr/>
            </p:nvPicPr>
            <p:blipFill>
              <a:blip r:embed="rId4" cstate="print"/>
              <a:stretch>
                <a:fillRect/>
              </a:stretch>
            </p:blipFill>
            <p:spPr bwMode="auto">
              <a:xfrm>
                <a:off x="1386969" y="4648200"/>
                <a:ext cx="1188462" cy="3834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23" name="Group 38"/>
              <p:cNvGrpSpPr/>
              <p:nvPr/>
            </p:nvGrpSpPr>
            <p:grpSpPr>
              <a:xfrm>
                <a:off x="1289720" y="4800601"/>
                <a:ext cx="1382272" cy="1247"/>
                <a:chOff x="1137320" y="3810001"/>
                <a:chExt cx="1382272" cy="1247"/>
              </a:xfrm>
            </p:grpSpPr>
            <p:cxnSp>
              <p:nvCxnSpPr>
                <p:cNvPr id="143" name="Straight Connector 142"/>
                <p:cNvCxnSpPr/>
                <p:nvPr/>
              </p:nvCxnSpPr>
              <p:spPr>
                <a:xfrm rot="10800000">
                  <a:off x="1137320" y="3810752"/>
                  <a:ext cx="176693" cy="496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4" name="Straight Connector 143"/>
                <p:cNvCxnSpPr/>
                <p:nvPr/>
              </p:nvCxnSpPr>
              <p:spPr>
                <a:xfrm rot="10800000">
                  <a:off x="2357255" y="3810001"/>
                  <a:ext cx="162337" cy="751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39" name="Oval 138"/>
            <p:cNvSpPr/>
            <p:nvPr/>
          </p:nvSpPr>
          <p:spPr>
            <a:xfrm>
              <a:off x="3810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40" name="Oval 139"/>
            <p:cNvSpPr/>
            <p:nvPr/>
          </p:nvSpPr>
          <p:spPr>
            <a:xfrm>
              <a:off x="32004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1"/>
          <p:cNvGrpSpPr/>
          <p:nvPr/>
        </p:nvGrpSpPr>
        <p:grpSpPr>
          <a:xfrm>
            <a:off x="3091149" y="1752600"/>
            <a:ext cx="2819400" cy="3276600"/>
            <a:chOff x="3091149" y="1752600"/>
            <a:chExt cx="2819400" cy="3276600"/>
          </a:xfrm>
        </p:grpSpPr>
        <p:sp>
          <p:nvSpPr>
            <p:cNvPr id="92" name="Rectangle 91"/>
            <p:cNvSpPr/>
            <p:nvPr/>
          </p:nvSpPr>
          <p:spPr>
            <a:xfrm>
              <a:off x="3200400" y="1752600"/>
              <a:ext cx="2590800" cy="32766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3" name="Group 35"/>
            <p:cNvGrpSpPr/>
            <p:nvPr/>
          </p:nvGrpSpPr>
          <p:grpSpPr>
            <a:xfrm>
              <a:off x="3091149" y="1905000"/>
              <a:ext cx="2819400" cy="2971800"/>
              <a:chOff x="2590800" y="5181599"/>
              <a:chExt cx="2819400" cy="1371600"/>
            </a:xfrm>
          </p:grpSpPr>
          <p:sp>
            <p:nvSpPr>
              <p:cNvPr id="90" name="Flowchart: Stored Data 17"/>
              <p:cNvSpPr/>
              <p:nvPr/>
            </p:nvSpPr>
            <p:spPr>
              <a:xfrm>
                <a:off x="2590800" y="5181599"/>
                <a:ext cx="304800" cy="1371600"/>
              </a:xfrm>
              <a:prstGeom prst="flowChartOnlineStorage">
                <a:avLst/>
              </a:prstGeom>
              <a:solidFill>
                <a:schemeClr val="bg1">
                  <a:lumMod val="95000"/>
                </a:schemeClr>
              </a:solidFill>
              <a:ln w="12700"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1" name="Flowchart: Stored Data 90"/>
              <p:cNvSpPr/>
              <p:nvPr/>
            </p:nvSpPr>
            <p:spPr>
              <a:xfrm rot="10800000">
                <a:off x="5105400" y="5181599"/>
                <a:ext cx="304800" cy="1371600"/>
              </a:xfrm>
              <a:prstGeom prst="flowChartOnlineStorage">
                <a:avLst/>
              </a:prstGeom>
              <a:solidFill>
                <a:schemeClr val="bg1">
                  <a:lumMod val="95000"/>
                </a:schemeClr>
              </a:solidFill>
              <a:ln w="12700"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4" name="Group 93"/>
          <p:cNvGrpSpPr/>
          <p:nvPr/>
        </p:nvGrpSpPr>
        <p:grpSpPr>
          <a:xfrm rot="1458886">
            <a:off x="3597153" y="2204138"/>
            <a:ext cx="762000" cy="228600"/>
            <a:chOff x="914399" y="3197904"/>
            <a:chExt cx="2362201" cy="764495"/>
          </a:xfrm>
        </p:grpSpPr>
        <p:grpSp>
          <p:nvGrpSpPr>
            <p:cNvPr id="5" name="Group 54"/>
            <p:cNvGrpSpPr/>
            <p:nvPr/>
          </p:nvGrpSpPr>
          <p:grpSpPr>
            <a:xfrm>
              <a:off x="914399" y="3197911"/>
              <a:ext cx="2012242" cy="764496"/>
              <a:chOff x="838200" y="3502702"/>
              <a:chExt cx="1314437" cy="459696"/>
            </a:xfrm>
          </p:grpSpPr>
          <p:grpSp>
            <p:nvGrpSpPr>
              <p:cNvPr id="6" name="Group 44"/>
              <p:cNvGrpSpPr/>
              <p:nvPr/>
            </p:nvGrpSpPr>
            <p:grpSpPr>
              <a:xfrm>
                <a:off x="838200" y="3502702"/>
                <a:ext cx="1314437" cy="459696"/>
                <a:chOff x="847726" y="4572000"/>
                <a:chExt cx="1314437" cy="459696"/>
              </a:xfrm>
            </p:grpSpPr>
            <p:pic>
              <p:nvPicPr>
                <p:cNvPr id="99" name="Picture 98"/>
                <p:cNvPicPr/>
                <p:nvPr/>
              </p:nvPicPr>
              <p:blipFill>
                <a:blip r:embed="rId2" cstate="print"/>
                <a:stretch>
                  <a:fillRect/>
                </a:stretch>
              </p:blipFill>
              <p:spPr bwMode="auto">
                <a:xfrm>
                  <a:off x="1419213" y="4648617"/>
                  <a:ext cx="381000" cy="38307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7" name="Group 38"/>
                <p:cNvGrpSpPr/>
                <p:nvPr/>
              </p:nvGrpSpPr>
              <p:grpSpPr>
                <a:xfrm>
                  <a:off x="847726" y="4572000"/>
                  <a:ext cx="1314437" cy="457200"/>
                  <a:chOff x="695326" y="3581400"/>
                  <a:chExt cx="1314437" cy="457200"/>
                </a:xfrm>
              </p:grpSpPr>
              <p:cxnSp>
                <p:nvCxnSpPr>
                  <p:cNvPr id="101" name="Straight Connector 100"/>
                  <p:cNvCxnSpPr/>
                  <p:nvPr/>
                </p:nvCxnSpPr>
                <p:spPr>
                  <a:xfrm rot="10800000" flipV="1">
                    <a:off x="1624008" y="3809999"/>
                    <a:ext cx="385755" cy="4763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02" name="Oval 101"/>
                  <p:cNvSpPr/>
                  <p:nvPr/>
                </p:nvSpPr>
                <p:spPr>
                  <a:xfrm>
                    <a:off x="695326" y="3581400"/>
                    <a:ext cx="457200" cy="457200"/>
                  </a:xfrm>
                  <a:prstGeom prst="ellipse">
                    <a:avLst/>
                  </a:prstGeom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>
                    <a:bevelT w="387350" h="158750"/>
                    <a:bevelB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</p:grpSp>
          <p:cxnSp>
            <p:nvCxnSpPr>
              <p:cNvPr id="98" name="Straight Connector 97"/>
              <p:cNvCxnSpPr/>
              <p:nvPr/>
            </p:nvCxnSpPr>
            <p:spPr>
              <a:xfrm rot="10800000">
                <a:off x="1266821" y="3732550"/>
                <a:ext cx="171449" cy="2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6" name="Oval 95"/>
            <p:cNvSpPr/>
            <p:nvPr/>
          </p:nvSpPr>
          <p:spPr>
            <a:xfrm>
              <a:off x="2576683" y="3200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8" name="Group 102"/>
          <p:cNvGrpSpPr/>
          <p:nvPr/>
        </p:nvGrpSpPr>
        <p:grpSpPr>
          <a:xfrm rot="18383644">
            <a:off x="4357883" y="2547150"/>
            <a:ext cx="1143000" cy="228600"/>
            <a:chOff x="381000" y="4724400"/>
            <a:chExt cx="3519317" cy="761998"/>
          </a:xfrm>
        </p:grpSpPr>
        <p:grpSp>
          <p:nvGrpSpPr>
            <p:cNvPr id="9" name="Group 40"/>
            <p:cNvGrpSpPr/>
            <p:nvPr/>
          </p:nvGrpSpPr>
          <p:grpSpPr>
            <a:xfrm>
              <a:off x="1073329" y="4850708"/>
              <a:ext cx="2119484" cy="635690"/>
              <a:chOff x="1289720" y="4648200"/>
              <a:chExt cx="1382272" cy="383498"/>
            </a:xfrm>
          </p:grpSpPr>
          <p:pic>
            <p:nvPicPr>
              <p:cNvPr id="107" name="Picture 106"/>
              <p:cNvPicPr/>
              <p:nvPr/>
            </p:nvPicPr>
            <p:blipFill>
              <a:blip r:embed="rId3" cstate="print"/>
              <a:stretch>
                <a:fillRect/>
              </a:stretch>
            </p:blipFill>
            <p:spPr bwMode="auto">
              <a:xfrm>
                <a:off x="1386969" y="4648200"/>
                <a:ext cx="1188462" cy="3834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10" name="Group 38"/>
              <p:cNvGrpSpPr/>
              <p:nvPr/>
            </p:nvGrpSpPr>
            <p:grpSpPr>
              <a:xfrm>
                <a:off x="1289720" y="4800601"/>
                <a:ext cx="1382272" cy="1247"/>
                <a:chOff x="1137320" y="3810001"/>
                <a:chExt cx="1382272" cy="1247"/>
              </a:xfrm>
            </p:grpSpPr>
            <p:cxnSp>
              <p:nvCxnSpPr>
                <p:cNvPr id="109" name="Straight Connector 108"/>
                <p:cNvCxnSpPr/>
                <p:nvPr/>
              </p:nvCxnSpPr>
              <p:spPr>
                <a:xfrm rot="10800000">
                  <a:off x="1137320" y="3810752"/>
                  <a:ext cx="176693" cy="496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0" name="Straight Connector 109"/>
                <p:cNvCxnSpPr/>
                <p:nvPr/>
              </p:nvCxnSpPr>
              <p:spPr>
                <a:xfrm rot="10800000">
                  <a:off x="2357255" y="3810001"/>
                  <a:ext cx="162337" cy="751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05" name="Oval 104"/>
            <p:cNvSpPr/>
            <p:nvPr/>
          </p:nvSpPr>
          <p:spPr>
            <a:xfrm>
              <a:off x="3810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6" name="Oval 105"/>
            <p:cNvSpPr/>
            <p:nvPr/>
          </p:nvSpPr>
          <p:spPr>
            <a:xfrm>
              <a:off x="32004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Group 110"/>
          <p:cNvGrpSpPr/>
          <p:nvPr/>
        </p:nvGrpSpPr>
        <p:grpSpPr>
          <a:xfrm rot="2024217">
            <a:off x="3583203" y="2935552"/>
            <a:ext cx="762000" cy="228600"/>
            <a:chOff x="914399" y="3197904"/>
            <a:chExt cx="2362201" cy="764495"/>
          </a:xfrm>
        </p:grpSpPr>
        <p:grpSp>
          <p:nvGrpSpPr>
            <p:cNvPr id="12" name="Group 54"/>
            <p:cNvGrpSpPr/>
            <p:nvPr/>
          </p:nvGrpSpPr>
          <p:grpSpPr>
            <a:xfrm>
              <a:off x="914399" y="3197911"/>
              <a:ext cx="2012242" cy="764496"/>
              <a:chOff x="838200" y="3502702"/>
              <a:chExt cx="1314437" cy="459696"/>
            </a:xfrm>
          </p:grpSpPr>
          <p:grpSp>
            <p:nvGrpSpPr>
              <p:cNvPr id="13" name="Group 44"/>
              <p:cNvGrpSpPr/>
              <p:nvPr/>
            </p:nvGrpSpPr>
            <p:grpSpPr>
              <a:xfrm>
                <a:off x="838200" y="3502702"/>
                <a:ext cx="1314437" cy="459696"/>
                <a:chOff x="847726" y="4572000"/>
                <a:chExt cx="1314437" cy="459696"/>
              </a:xfrm>
            </p:grpSpPr>
            <p:pic>
              <p:nvPicPr>
                <p:cNvPr id="116" name="Picture 115"/>
                <p:cNvPicPr/>
                <p:nvPr/>
              </p:nvPicPr>
              <p:blipFill>
                <a:blip r:embed="rId2" cstate="print"/>
                <a:stretch>
                  <a:fillRect/>
                </a:stretch>
              </p:blipFill>
              <p:spPr bwMode="auto">
                <a:xfrm>
                  <a:off x="1419213" y="4648617"/>
                  <a:ext cx="381000" cy="38307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14" name="Group 38"/>
                <p:cNvGrpSpPr/>
                <p:nvPr/>
              </p:nvGrpSpPr>
              <p:grpSpPr>
                <a:xfrm>
                  <a:off x="847726" y="4572000"/>
                  <a:ext cx="1314437" cy="457200"/>
                  <a:chOff x="695326" y="3581400"/>
                  <a:chExt cx="1314437" cy="457200"/>
                </a:xfrm>
              </p:grpSpPr>
              <p:cxnSp>
                <p:nvCxnSpPr>
                  <p:cNvPr id="118" name="Straight Connector 117"/>
                  <p:cNvCxnSpPr/>
                  <p:nvPr/>
                </p:nvCxnSpPr>
                <p:spPr>
                  <a:xfrm rot="10800000" flipV="1">
                    <a:off x="1624008" y="3809999"/>
                    <a:ext cx="385755" cy="4763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19" name="Oval 118"/>
                  <p:cNvSpPr/>
                  <p:nvPr/>
                </p:nvSpPr>
                <p:spPr>
                  <a:xfrm>
                    <a:off x="695326" y="3581400"/>
                    <a:ext cx="457200" cy="457200"/>
                  </a:xfrm>
                  <a:prstGeom prst="ellipse">
                    <a:avLst/>
                  </a:prstGeom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>
                    <a:bevelT w="387350" h="158750"/>
                    <a:bevelB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</p:grpSp>
          <p:cxnSp>
            <p:nvCxnSpPr>
              <p:cNvPr id="115" name="Straight Connector 114"/>
              <p:cNvCxnSpPr/>
              <p:nvPr/>
            </p:nvCxnSpPr>
            <p:spPr>
              <a:xfrm rot="10800000">
                <a:off x="1266821" y="3732550"/>
                <a:ext cx="171449" cy="2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3" name="Oval 112"/>
            <p:cNvSpPr/>
            <p:nvPr/>
          </p:nvSpPr>
          <p:spPr>
            <a:xfrm>
              <a:off x="2576683" y="3200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Group 119"/>
          <p:cNvGrpSpPr/>
          <p:nvPr/>
        </p:nvGrpSpPr>
        <p:grpSpPr>
          <a:xfrm rot="18528693">
            <a:off x="4749946" y="4216618"/>
            <a:ext cx="762000" cy="228600"/>
            <a:chOff x="914399" y="3197904"/>
            <a:chExt cx="2362201" cy="764495"/>
          </a:xfrm>
        </p:grpSpPr>
        <p:grpSp>
          <p:nvGrpSpPr>
            <p:cNvPr id="16" name="Group 54"/>
            <p:cNvGrpSpPr/>
            <p:nvPr/>
          </p:nvGrpSpPr>
          <p:grpSpPr>
            <a:xfrm>
              <a:off x="914399" y="3197911"/>
              <a:ext cx="2012242" cy="764496"/>
              <a:chOff x="838200" y="3502702"/>
              <a:chExt cx="1314437" cy="459696"/>
            </a:xfrm>
          </p:grpSpPr>
          <p:grpSp>
            <p:nvGrpSpPr>
              <p:cNvPr id="17" name="Group 44"/>
              <p:cNvGrpSpPr/>
              <p:nvPr/>
            </p:nvGrpSpPr>
            <p:grpSpPr>
              <a:xfrm>
                <a:off x="838200" y="3502702"/>
                <a:ext cx="1314437" cy="459696"/>
                <a:chOff x="847726" y="4572000"/>
                <a:chExt cx="1314437" cy="459696"/>
              </a:xfrm>
            </p:grpSpPr>
            <p:pic>
              <p:nvPicPr>
                <p:cNvPr id="125" name="Picture 124"/>
                <p:cNvPicPr/>
                <p:nvPr/>
              </p:nvPicPr>
              <p:blipFill>
                <a:blip r:embed="rId2" cstate="print"/>
                <a:stretch>
                  <a:fillRect/>
                </a:stretch>
              </p:blipFill>
              <p:spPr bwMode="auto">
                <a:xfrm>
                  <a:off x="1419213" y="4648617"/>
                  <a:ext cx="381000" cy="38307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18" name="Group 38"/>
                <p:cNvGrpSpPr/>
                <p:nvPr/>
              </p:nvGrpSpPr>
              <p:grpSpPr>
                <a:xfrm>
                  <a:off x="847726" y="4572000"/>
                  <a:ext cx="1314437" cy="457200"/>
                  <a:chOff x="695326" y="3581400"/>
                  <a:chExt cx="1314437" cy="457200"/>
                </a:xfrm>
              </p:grpSpPr>
              <p:cxnSp>
                <p:nvCxnSpPr>
                  <p:cNvPr id="127" name="Straight Connector 126"/>
                  <p:cNvCxnSpPr/>
                  <p:nvPr/>
                </p:nvCxnSpPr>
                <p:spPr>
                  <a:xfrm rot="10800000" flipV="1">
                    <a:off x="1624008" y="3809999"/>
                    <a:ext cx="385755" cy="4763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28" name="Oval 127"/>
                  <p:cNvSpPr/>
                  <p:nvPr/>
                </p:nvSpPr>
                <p:spPr>
                  <a:xfrm>
                    <a:off x="695326" y="3581400"/>
                    <a:ext cx="457200" cy="457200"/>
                  </a:xfrm>
                  <a:prstGeom prst="ellipse">
                    <a:avLst/>
                  </a:prstGeom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>
                    <a:bevelT w="387350" h="158750"/>
                    <a:bevelB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</p:grpSp>
          <p:cxnSp>
            <p:nvCxnSpPr>
              <p:cNvPr id="124" name="Straight Connector 123"/>
              <p:cNvCxnSpPr/>
              <p:nvPr/>
            </p:nvCxnSpPr>
            <p:spPr>
              <a:xfrm rot="10800000">
                <a:off x="1266821" y="3732550"/>
                <a:ext cx="171449" cy="2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2" name="Oval 121"/>
            <p:cNvSpPr/>
            <p:nvPr/>
          </p:nvSpPr>
          <p:spPr>
            <a:xfrm>
              <a:off x="2576683" y="3200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9" name="Group 128"/>
          <p:cNvGrpSpPr/>
          <p:nvPr/>
        </p:nvGrpSpPr>
        <p:grpSpPr>
          <a:xfrm rot="2435704">
            <a:off x="3595884" y="4147351"/>
            <a:ext cx="1143000" cy="228600"/>
            <a:chOff x="381000" y="4724400"/>
            <a:chExt cx="3519317" cy="761998"/>
          </a:xfrm>
        </p:grpSpPr>
        <p:grpSp>
          <p:nvGrpSpPr>
            <p:cNvPr id="20" name="Group 40"/>
            <p:cNvGrpSpPr/>
            <p:nvPr/>
          </p:nvGrpSpPr>
          <p:grpSpPr>
            <a:xfrm>
              <a:off x="1073329" y="4850708"/>
              <a:ext cx="2119484" cy="635690"/>
              <a:chOff x="1289720" y="4648200"/>
              <a:chExt cx="1382272" cy="383498"/>
            </a:xfrm>
          </p:grpSpPr>
          <p:pic>
            <p:nvPicPr>
              <p:cNvPr id="133" name="Picture 132"/>
              <p:cNvPicPr/>
              <p:nvPr/>
            </p:nvPicPr>
            <p:blipFill>
              <a:blip r:embed="rId3" cstate="print"/>
              <a:stretch>
                <a:fillRect/>
              </a:stretch>
            </p:blipFill>
            <p:spPr bwMode="auto">
              <a:xfrm>
                <a:off x="1386969" y="4648200"/>
                <a:ext cx="1188462" cy="3834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21" name="Group 38"/>
              <p:cNvGrpSpPr/>
              <p:nvPr/>
            </p:nvGrpSpPr>
            <p:grpSpPr>
              <a:xfrm>
                <a:off x="1289720" y="4800601"/>
                <a:ext cx="1382272" cy="1247"/>
                <a:chOff x="1137320" y="3810001"/>
                <a:chExt cx="1382272" cy="1247"/>
              </a:xfrm>
            </p:grpSpPr>
            <p:cxnSp>
              <p:nvCxnSpPr>
                <p:cNvPr id="135" name="Straight Connector 134"/>
                <p:cNvCxnSpPr/>
                <p:nvPr/>
              </p:nvCxnSpPr>
              <p:spPr>
                <a:xfrm rot="10800000">
                  <a:off x="1137320" y="3810752"/>
                  <a:ext cx="176693" cy="496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6" name="Straight Connector 135"/>
                <p:cNvCxnSpPr/>
                <p:nvPr/>
              </p:nvCxnSpPr>
              <p:spPr>
                <a:xfrm rot="10800000">
                  <a:off x="2357255" y="3810001"/>
                  <a:ext cx="162337" cy="751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31" name="Oval 130"/>
            <p:cNvSpPr/>
            <p:nvPr/>
          </p:nvSpPr>
          <p:spPr>
            <a:xfrm>
              <a:off x="3810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32" name="Oval 131"/>
            <p:cNvSpPr/>
            <p:nvPr/>
          </p:nvSpPr>
          <p:spPr>
            <a:xfrm>
              <a:off x="32004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2" name="Group 136"/>
          <p:cNvGrpSpPr/>
          <p:nvPr/>
        </p:nvGrpSpPr>
        <p:grpSpPr>
          <a:xfrm rot="20206403">
            <a:off x="4344642" y="3492718"/>
            <a:ext cx="1143000" cy="228600"/>
            <a:chOff x="381000" y="4724400"/>
            <a:chExt cx="3519317" cy="761998"/>
          </a:xfrm>
        </p:grpSpPr>
        <p:grpSp>
          <p:nvGrpSpPr>
            <p:cNvPr id="23" name="Group 40"/>
            <p:cNvGrpSpPr/>
            <p:nvPr/>
          </p:nvGrpSpPr>
          <p:grpSpPr>
            <a:xfrm>
              <a:off x="1073329" y="4850708"/>
              <a:ext cx="2119484" cy="635690"/>
              <a:chOff x="1289720" y="4648200"/>
              <a:chExt cx="1382272" cy="383498"/>
            </a:xfrm>
          </p:grpSpPr>
          <p:pic>
            <p:nvPicPr>
              <p:cNvPr id="141" name="Picture 140"/>
              <p:cNvPicPr/>
              <p:nvPr/>
            </p:nvPicPr>
            <p:blipFill>
              <a:blip r:embed="rId3" cstate="print"/>
              <a:stretch>
                <a:fillRect/>
              </a:stretch>
            </p:blipFill>
            <p:spPr bwMode="auto">
              <a:xfrm>
                <a:off x="1386969" y="4648200"/>
                <a:ext cx="1188462" cy="3834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24" name="Group 38"/>
              <p:cNvGrpSpPr/>
              <p:nvPr/>
            </p:nvGrpSpPr>
            <p:grpSpPr>
              <a:xfrm>
                <a:off x="1289720" y="4800601"/>
                <a:ext cx="1382272" cy="1247"/>
                <a:chOff x="1137320" y="3810001"/>
                <a:chExt cx="1382272" cy="1247"/>
              </a:xfrm>
            </p:grpSpPr>
            <p:cxnSp>
              <p:nvCxnSpPr>
                <p:cNvPr id="143" name="Straight Connector 142"/>
                <p:cNvCxnSpPr/>
                <p:nvPr/>
              </p:nvCxnSpPr>
              <p:spPr>
                <a:xfrm rot="10800000">
                  <a:off x="1137320" y="3810752"/>
                  <a:ext cx="176693" cy="496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4" name="Straight Connector 143"/>
                <p:cNvCxnSpPr/>
                <p:nvPr/>
              </p:nvCxnSpPr>
              <p:spPr>
                <a:xfrm rot="10800000">
                  <a:off x="2357255" y="3810001"/>
                  <a:ext cx="162337" cy="751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39" name="Oval 138"/>
            <p:cNvSpPr/>
            <p:nvPr/>
          </p:nvSpPr>
          <p:spPr>
            <a:xfrm>
              <a:off x="3810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40" name="Oval 139"/>
            <p:cNvSpPr/>
            <p:nvPr/>
          </p:nvSpPr>
          <p:spPr>
            <a:xfrm>
              <a:off x="32004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57" name="Straight Arrow Connector 56"/>
          <p:cNvCxnSpPr/>
          <p:nvPr/>
        </p:nvCxnSpPr>
        <p:spPr>
          <a:xfrm>
            <a:off x="1447800" y="3048000"/>
            <a:ext cx="1600200" cy="1588"/>
          </a:xfrm>
          <a:prstGeom prst="straightConnector1">
            <a:avLst/>
          </a:prstGeom>
          <a:ln w="101600" cap="rnd">
            <a:solidFill>
              <a:srgbClr val="FF0000"/>
            </a:solidFill>
            <a:tailEnd type="arrow"/>
          </a:ln>
          <a:effectLst>
            <a:outerShdw sx="1000" sy="1000" algn="ctr" rotWithShape="0">
              <a:srgbClr val="000000"/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0" y="2743200"/>
            <a:ext cx="16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prstClr val="white"/>
                </a:solidFill>
              </a:rPr>
              <a:t>1064 nm</a:t>
            </a:r>
            <a:endParaRPr lang="en-US" sz="2800" baseline="-25000" dirty="0">
              <a:solidFill>
                <a:prstClr val="white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0" y="5257800"/>
            <a:ext cx="838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FF0000"/>
                </a:solidFill>
              </a:rPr>
              <a:t>Raman Pump Laser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6" name="Straight Arrow Connector 65"/>
          <p:cNvCxnSpPr/>
          <p:nvPr/>
        </p:nvCxnSpPr>
        <p:spPr>
          <a:xfrm>
            <a:off x="3429000" y="3048000"/>
            <a:ext cx="2133600" cy="1588"/>
          </a:xfrm>
          <a:prstGeom prst="straightConnector1">
            <a:avLst/>
          </a:prstGeom>
          <a:ln w="215900" cap="rnd">
            <a:solidFill>
              <a:srgbClr val="FF0000"/>
            </a:solidFill>
            <a:headEnd type="arrow"/>
            <a:tailEnd type="arrow"/>
          </a:ln>
          <a:effectLst>
            <a:outerShdw sx="1000" sy="1000" algn="ctr" rotWithShape="0">
              <a:srgbClr val="000000"/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/>
          <p:cNvCxnSpPr/>
          <p:nvPr/>
        </p:nvCxnSpPr>
        <p:spPr>
          <a:xfrm>
            <a:off x="3429000" y="3808412"/>
            <a:ext cx="2133600" cy="1588"/>
          </a:xfrm>
          <a:prstGeom prst="straightConnector1">
            <a:avLst/>
          </a:prstGeom>
          <a:ln w="215900" cap="rnd">
            <a:solidFill>
              <a:srgbClr val="2C05D1"/>
            </a:solidFill>
            <a:headEnd type="arrow"/>
            <a:tailEnd type="arrow"/>
          </a:ln>
          <a:effectLst>
            <a:outerShdw sx="1000" sy="1000" algn="ctr" rotWithShape="0">
              <a:srgbClr val="000000"/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61"/>
          <p:cNvGrpSpPr/>
          <p:nvPr/>
        </p:nvGrpSpPr>
        <p:grpSpPr>
          <a:xfrm>
            <a:off x="3091149" y="1752600"/>
            <a:ext cx="2819400" cy="3276600"/>
            <a:chOff x="3091149" y="1752600"/>
            <a:chExt cx="2819400" cy="3276600"/>
          </a:xfrm>
        </p:grpSpPr>
        <p:sp>
          <p:nvSpPr>
            <p:cNvPr id="92" name="Rectangle 91"/>
            <p:cNvSpPr/>
            <p:nvPr/>
          </p:nvSpPr>
          <p:spPr>
            <a:xfrm>
              <a:off x="3200400" y="1752600"/>
              <a:ext cx="2590800" cy="32766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3" name="Group 35"/>
            <p:cNvGrpSpPr/>
            <p:nvPr/>
          </p:nvGrpSpPr>
          <p:grpSpPr>
            <a:xfrm>
              <a:off x="3091149" y="1905000"/>
              <a:ext cx="2819400" cy="2971800"/>
              <a:chOff x="2590800" y="5181599"/>
              <a:chExt cx="2819400" cy="1371600"/>
            </a:xfrm>
          </p:grpSpPr>
          <p:sp>
            <p:nvSpPr>
              <p:cNvPr id="90" name="Flowchart: Stored Data 17"/>
              <p:cNvSpPr/>
              <p:nvPr/>
            </p:nvSpPr>
            <p:spPr>
              <a:xfrm>
                <a:off x="2590800" y="5181599"/>
                <a:ext cx="304800" cy="1371600"/>
              </a:xfrm>
              <a:prstGeom prst="flowChartOnlineStorage">
                <a:avLst/>
              </a:prstGeom>
              <a:solidFill>
                <a:schemeClr val="bg1">
                  <a:lumMod val="95000"/>
                </a:schemeClr>
              </a:solidFill>
              <a:ln w="12700"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1" name="Flowchart: Stored Data 90"/>
              <p:cNvSpPr/>
              <p:nvPr/>
            </p:nvSpPr>
            <p:spPr>
              <a:xfrm rot="10800000">
                <a:off x="5105400" y="5181599"/>
                <a:ext cx="304800" cy="1371600"/>
              </a:xfrm>
              <a:prstGeom prst="flowChartOnlineStorage">
                <a:avLst/>
              </a:prstGeom>
              <a:solidFill>
                <a:schemeClr val="bg1">
                  <a:lumMod val="95000"/>
                </a:schemeClr>
              </a:solidFill>
              <a:ln w="12700"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4" name="Group 93"/>
          <p:cNvGrpSpPr/>
          <p:nvPr/>
        </p:nvGrpSpPr>
        <p:grpSpPr>
          <a:xfrm rot="1458886">
            <a:off x="3597153" y="2204138"/>
            <a:ext cx="762000" cy="228600"/>
            <a:chOff x="914399" y="3197904"/>
            <a:chExt cx="2362201" cy="764495"/>
          </a:xfrm>
        </p:grpSpPr>
        <p:grpSp>
          <p:nvGrpSpPr>
            <p:cNvPr id="5" name="Group 54"/>
            <p:cNvGrpSpPr/>
            <p:nvPr/>
          </p:nvGrpSpPr>
          <p:grpSpPr>
            <a:xfrm>
              <a:off x="914399" y="3197911"/>
              <a:ext cx="2012242" cy="764496"/>
              <a:chOff x="838200" y="3502702"/>
              <a:chExt cx="1314437" cy="459696"/>
            </a:xfrm>
          </p:grpSpPr>
          <p:grpSp>
            <p:nvGrpSpPr>
              <p:cNvPr id="6" name="Group 44"/>
              <p:cNvGrpSpPr/>
              <p:nvPr/>
            </p:nvGrpSpPr>
            <p:grpSpPr>
              <a:xfrm>
                <a:off x="838200" y="3502702"/>
                <a:ext cx="1314437" cy="459696"/>
                <a:chOff x="847726" y="4572000"/>
                <a:chExt cx="1314437" cy="459696"/>
              </a:xfrm>
            </p:grpSpPr>
            <p:pic>
              <p:nvPicPr>
                <p:cNvPr id="99" name="Picture 98"/>
                <p:cNvPicPr/>
                <p:nvPr/>
              </p:nvPicPr>
              <p:blipFill>
                <a:blip r:embed="rId2" cstate="print"/>
                <a:stretch>
                  <a:fillRect/>
                </a:stretch>
              </p:blipFill>
              <p:spPr bwMode="auto">
                <a:xfrm>
                  <a:off x="1419213" y="4648617"/>
                  <a:ext cx="381000" cy="38307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7" name="Group 38"/>
                <p:cNvGrpSpPr/>
                <p:nvPr/>
              </p:nvGrpSpPr>
              <p:grpSpPr>
                <a:xfrm>
                  <a:off x="847726" y="4572000"/>
                  <a:ext cx="1314437" cy="457200"/>
                  <a:chOff x="695326" y="3581400"/>
                  <a:chExt cx="1314437" cy="457200"/>
                </a:xfrm>
              </p:grpSpPr>
              <p:cxnSp>
                <p:nvCxnSpPr>
                  <p:cNvPr id="101" name="Straight Connector 100"/>
                  <p:cNvCxnSpPr/>
                  <p:nvPr/>
                </p:nvCxnSpPr>
                <p:spPr>
                  <a:xfrm rot="10800000" flipV="1">
                    <a:off x="1624008" y="3809999"/>
                    <a:ext cx="385755" cy="4763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02" name="Oval 101"/>
                  <p:cNvSpPr/>
                  <p:nvPr/>
                </p:nvSpPr>
                <p:spPr>
                  <a:xfrm>
                    <a:off x="695326" y="3581400"/>
                    <a:ext cx="457200" cy="457200"/>
                  </a:xfrm>
                  <a:prstGeom prst="ellipse">
                    <a:avLst/>
                  </a:prstGeom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>
                    <a:bevelT w="387350" h="158750"/>
                    <a:bevelB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</p:grpSp>
          <p:cxnSp>
            <p:nvCxnSpPr>
              <p:cNvPr id="98" name="Straight Connector 97"/>
              <p:cNvCxnSpPr/>
              <p:nvPr/>
            </p:nvCxnSpPr>
            <p:spPr>
              <a:xfrm rot="10800000">
                <a:off x="1266821" y="3732550"/>
                <a:ext cx="171449" cy="2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6" name="Oval 95"/>
            <p:cNvSpPr/>
            <p:nvPr/>
          </p:nvSpPr>
          <p:spPr>
            <a:xfrm>
              <a:off x="2576683" y="3200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8" name="Group 102"/>
          <p:cNvGrpSpPr/>
          <p:nvPr/>
        </p:nvGrpSpPr>
        <p:grpSpPr>
          <a:xfrm rot="18383644">
            <a:off x="4357883" y="2547150"/>
            <a:ext cx="1143000" cy="228600"/>
            <a:chOff x="381000" y="4724400"/>
            <a:chExt cx="3519317" cy="761998"/>
          </a:xfrm>
        </p:grpSpPr>
        <p:grpSp>
          <p:nvGrpSpPr>
            <p:cNvPr id="9" name="Group 40"/>
            <p:cNvGrpSpPr/>
            <p:nvPr/>
          </p:nvGrpSpPr>
          <p:grpSpPr>
            <a:xfrm>
              <a:off x="1073329" y="4850708"/>
              <a:ext cx="2119484" cy="635690"/>
              <a:chOff x="1289720" y="4648200"/>
              <a:chExt cx="1382272" cy="383498"/>
            </a:xfrm>
          </p:grpSpPr>
          <p:pic>
            <p:nvPicPr>
              <p:cNvPr id="107" name="Picture 106"/>
              <p:cNvPicPr/>
              <p:nvPr/>
            </p:nvPicPr>
            <p:blipFill>
              <a:blip r:embed="rId3" cstate="print">
                <a:clrChange>
                  <a:clrFrom>
                    <a:srgbClr val="010004"/>
                  </a:clrFrom>
                  <a:clrTo>
                    <a:srgbClr val="010004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 bwMode="auto">
              <a:xfrm>
                <a:off x="1386969" y="4648200"/>
                <a:ext cx="1188462" cy="3834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10" name="Group 38"/>
              <p:cNvGrpSpPr/>
              <p:nvPr/>
            </p:nvGrpSpPr>
            <p:grpSpPr>
              <a:xfrm>
                <a:off x="1289720" y="4800601"/>
                <a:ext cx="1382272" cy="1247"/>
                <a:chOff x="1137320" y="3810001"/>
                <a:chExt cx="1382272" cy="1247"/>
              </a:xfrm>
            </p:grpSpPr>
            <p:cxnSp>
              <p:nvCxnSpPr>
                <p:cNvPr id="109" name="Straight Connector 108"/>
                <p:cNvCxnSpPr/>
                <p:nvPr/>
              </p:nvCxnSpPr>
              <p:spPr>
                <a:xfrm rot="10800000">
                  <a:off x="1137320" y="3810752"/>
                  <a:ext cx="176693" cy="496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0" name="Straight Connector 109"/>
                <p:cNvCxnSpPr/>
                <p:nvPr/>
              </p:nvCxnSpPr>
              <p:spPr>
                <a:xfrm rot="10800000">
                  <a:off x="2357255" y="3810001"/>
                  <a:ext cx="162337" cy="751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05" name="Oval 104"/>
            <p:cNvSpPr/>
            <p:nvPr/>
          </p:nvSpPr>
          <p:spPr>
            <a:xfrm>
              <a:off x="3810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6" name="Oval 105"/>
            <p:cNvSpPr/>
            <p:nvPr/>
          </p:nvSpPr>
          <p:spPr>
            <a:xfrm>
              <a:off x="32004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Group 110"/>
          <p:cNvGrpSpPr/>
          <p:nvPr/>
        </p:nvGrpSpPr>
        <p:grpSpPr>
          <a:xfrm rot="2024217">
            <a:off x="3583203" y="2935552"/>
            <a:ext cx="762000" cy="228600"/>
            <a:chOff x="914399" y="3197904"/>
            <a:chExt cx="2362201" cy="764495"/>
          </a:xfrm>
        </p:grpSpPr>
        <p:grpSp>
          <p:nvGrpSpPr>
            <p:cNvPr id="12" name="Group 54"/>
            <p:cNvGrpSpPr/>
            <p:nvPr/>
          </p:nvGrpSpPr>
          <p:grpSpPr>
            <a:xfrm>
              <a:off x="914399" y="3197911"/>
              <a:ext cx="2012242" cy="764496"/>
              <a:chOff x="838200" y="3502702"/>
              <a:chExt cx="1314437" cy="459696"/>
            </a:xfrm>
          </p:grpSpPr>
          <p:grpSp>
            <p:nvGrpSpPr>
              <p:cNvPr id="13" name="Group 44"/>
              <p:cNvGrpSpPr/>
              <p:nvPr/>
            </p:nvGrpSpPr>
            <p:grpSpPr>
              <a:xfrm>
                <a:off x="838200" y="3502702"/>
                <a:ext cx="1314437" cy="459696"/>
                <a:chOff x="847726" y="4572000"/>
                <a:chExt cx="1314437" cy="459696"/>
              </a:xfrm>
            </p:grpSpPr>
            <p:pic>
              <p:nvPicPr>
                <p:cNvPr id="116" name="Picture 115"/>
                <p:cNvPicPr/>
                <p:nvPr/>
              </p:nvPicPr>
              <p:blipFill>
                <a:blip r:embed="rId2" cstate="print">
                  <a:clrChange>
                    <a:clrFrom>
                      <a:srgbClr val="000000"/>
                    </a:clrFrom>
                    <a:clrTo>
                      <a:srgbClr val="000000">
                        <a:alpha val="0"/>
                      </a:srgbClr>
                    </a:clrTo>
                  </a:clrChange>
                </a:blip>
                <a:stretch>
                  <a:fillRect/>
                </a:stretch>
              </p:blipFill>
              <p:spPr bwMode="auto">
                <a:xfrm>
                  <a:off x="1419213" y="4648617"/>
                  <a:ext cx="381000" cy="38307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14" name="Group 38"/>
                <p:cNvGrpSpPr/>
                <p:nvPr/>
              </p:nvGrpSpPr>
              <p:grpSpPr>
                <a:xfrm>
                  <a:off x="847726" y="4572000"/>
                  <a:ext cx="1314437" cy="457200"/>
                  <a:chOff x="695326" y="3581400"/>
                  <a:chExt cx="1314437" cy="457200"/>
                </a:xfrm>
              </p:grpSpPr>
              <p:cxnSp>
                <p:nvCxnSpPr>
                  <p:cNvPr id="118" name="Straight Connector 117"/>
                  <p:cNvCxnSpPr/>
                  <p:nvPr/>
                </p:nvCxnSpPr>
                <p:spPr>
                  <a:xfrm rot="10800000" flipV="1">
                    <a:off x="1624008" y="3809999"/>
                    <a:ext cx="385755" cy="4763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19" name="Oval 118"/>
                  <p:cNvSpPr/>
                  <p:nvPr/>
                </p:nvSpPr>
                <p:spPr>
                  <a:xfrm>
                    <a:off x="695326" y="3581400"/>
                    <a:ext cx="457200" cy="457200"/>
                  </a:xfrm>
                  <a:prstGeom prst="ellipse">
                    <a:avLst/>
                  </a:prstGeom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>
                    <a:bevelT w="387350" h="158750"/>
                    <a:bevelB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</p:grpSp>
          <p:cxnSp>
            <p:nvCxnSpPr>
              <p:cNvPr id="115" name="Straight Connector 114"/>
              <p:cNvCxnSpPr/>
              <p:nvPr/>
            </p:nvCxnSpPr>
            <p:spPr>
              <a:xfrm rot="10800000">
                <a:off x="1266821" y="3732550"/>
                <a:ext cx="171449" cy="2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3" name="Oval 112"/>
            <p:cNvSpPr/>
            <p:nvPr/>
          </p:nvSpPr>
          <p:spPr>
            <a:xfrm>
              <a:off x="2576683" y="3200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Group 119"/>
          <p:cNvGrpSpPr/>
          <p:nvPr/>
        </p:nvGrpSpPr>
        <p:grpSpPr>
          <a:xfrm rot="18528693">
            <a:off x="4749946" y="4216618"/>
            <a:ext cx="762000" cy="228600"/>
            <a:chOff x="914399" y="3197904"/>
            <a:chExt cx="2362201" cy="764495"/>
          </a:xfrm>
        </p:grpSpPr>
        <p:grpSp>
          <p:nvGrpSpPr>
            <p:cNvPr id="16" name="Group 54"/>
            <p:cNvGrpSpPr/>
            <p:nvPr/>
          </p:nvGrpSpPr>
          <p:grpSpPr>
            <a:xfrm>
              <a:off x="914399" y="3197911"/>
              <a:ext cx="2012242" cy="764496"/>
              <a:chOff x="838200" y="3502702"/>
              <a:chExt cx="1314437" cy="459696"/>
            </a:xfrm>
          </p:grpSpPr>
          <p:grpSp>
            <p:nvGrpSpPr>
              <p:cNvPr id="17" name="Group 44"/>
              <p:cNvGrpSpPr/>
              <p:nvPr/>
            </p:nvGrpSpPr>
            <p:grpSpPr>
              <a:xfrm>
                <a:off x="838200" y="3502702"/>
                <a:ext cx="1314437" cy="459696"/>
                <a:chOff x="847726" y="4572000"/>
                <a:chExt cx="1314437" cy="459696"/>
              </a:xfrm>
            </p:grpSpPr>
            <p:pic>
              <p:nvPicPr>
                <p:cNvPr id="125" name="Picture 124"/>
                <p:cNvPicPr/>
                <p:nvPr/>
              </p:nvPicPr>
              <p:blipFill>
                <a:blip r:embed="rId2" cstate="print"/>
                <a:stretch>
                  <a:fillRect/>
                </a:stretch>
              </p:blipFill>
              <p:spPr bwMode="auto">
                <a:xfrm>
                  <a:off x="1419213" y="4648617"/>
                  <a:ext cx="381000" cy="38307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18" name="Group 38"/>
                <p:cNvGrpSpPr/>
                <p:nvPr/>
              </p:nvGrpSpPr>
              <p:grpSpPr>
                <a:xfrm>
                  <a:off x="847726" y="4572000"/>
                  <a:ext cx="1314437" cy="457200"/>
                  <a:chOff x="695326" y="3581400"/>
                  <a:chExt cx="1314437" cy="457200"/>
                </a:xfrm>
              </p:grpSpPr>
              <p:cxnSp>
                <p:nvCxnSpPr>
                  <p:cNvPr id="127" name="Straight Connector 126"/>
                  <p:cNvCxnSpPr/>
                  <p:nvPr/>
                </p:nvCxnSpPr>
                <p:spPr>
                  <a:xfrm rot="10800000" flipV="1">
                    <a:off x="1624008" y="3809999"/>
                    <a:ext cx="385755" cy="4763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28" name="Oval 127"/>
                  <p:cNvSpPr/>
                  <p:nvPr/>
                </p:nvSpPr>
                <p:spPr>
                  <a:xfrm>
                    <a:off x="695326" y="3581400"/>
                    <a:ext cx="457200" cy="457200"/>
                  </a:xfrm>
                  <a:prstGeom prst="ellipse">
                    <a:avLst/>
                  </a:prstGeom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>
                    <a:bevelT w="387350" h="158750"/>
                    <a:bevelB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</p:grpSp>
          <p:cxnSp>
            <p:nvCxnSpPr>
              <p:cNvPr id="124" name="Straight Connector 123"/>
              <p:cNvCxnSpPr/>
              <p:nvPr/>
            </p:nvCxnSpPr>
            <p:spPr>
              <a:xfrm rot="10800000">
                <a:off x="1266821" y="3732550"/>
                <a:ext cx="171449" cy="2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2" name="Oval 121"/>
            <p:cNvSpPr/>
            <p:nvPr/>
          </p:nvSpPr>
          <p:spPr>
            <a:xfrm>
              <a:off x="2576683" y="3200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9" name="Group 128"/>
          <p:cNvGrpSpPr/>
          <p:nvPr/>
        </p:nvGrpSpPr>
        <p:grpSpPr>
          <a:xfrm rot="2435704">
            <a:off x="3595884" y="4147351"/>
            <a:ext cx="1143000" cy="228600"/>
            <a:chOff x="381000" y="4724400"/>
            <a:chExt cx="3519317" cy="761998"/>
          </a:xfrm>
        </p:grpSpPr>
        <p:grpSp>
          <p:nvGrpSpPr>
            <p:cNvPr id="20" name="Group 40"/>
            <p:cNvGrpSpPr/>
            <p:nvPr/>
          </p:nvGrpSpPr>
          <p:grpSpPr>
            <a:xfrm>
              <a:off x="1073329" y="4850708"/>
              <a:ext cx="2119484" cy="635690"/>
              <a:chOff x="1289720" y="4648200"/>
              <a:chExt cx="1382272" cy="383498"/>
            </a:xfrm>
          </p:grpSpPr>
          <p:pic>
            <p:nvPicPr>
              <p:cNvPr id="133" name="Picture 132"/>
              <p:cNvPicPr/>
              <p:nvPr/>
            </p:nvPicPr>
            <p:blipFill>
              <a:blip r:embed="rId3" cstate="print">
                <a:clrChange>
                  <a:clrFrom>
                    <a:srgbClr val="000307"/>
                  </a:clrFrom>
                  <a:clrTo>
                    <a:srgbClr val="000307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 bwMode="auto">
              <a:xfrm>
                <a:off x="1386969" y="4648200"/>
                <a:ext cx="1188462" cy="3834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21" name="Group 38"/>
              <p:cNvGrpSpPr/>
              <p:nvPr/>
            </p:nvGrpSpPr>
            <p:grpSpPr>
              <a:xfrm>
                <a:off x="1289720" y="4800601"/>
                <a:ext cx="1382272" cy="1247"/>
                <a:chOff x="1137320" y="3810001"/>
                <a:chExt cx="1382272" cy="1247"/>
              </a:xfrm>
            </p:grpSpPr>
            <p:cxnSp>
              <p:nvCxnSpPr>
                <p:cNvPr id="135" name="Straight Connector 134"/>
                <p:cNvCxnSpPr/>
                <p:nvPr/>
              </p:nvCxnSpPr>
              <p:spPr>
                <a:xfrm rot="10800000">
                  <a:off x="1137320" y="3810752"/>
                  <a:ext cx="176693" cy="496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6" name="Straight Connector 135"/>
                <p:cNvCxnSpPr/>
                <p:nvPr/>
              </p:nvCxnSpPr>
              <p:spPr>
                <a:xfrm rot="10800000">
                  <a:off x="2357255" y="3810001"/>
                  <a:ext cx="162337" cy="751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31" name="Oval 130"/>
            <p:cNvSpPr/>
            <p:nvPr/>
          </p:nvSpPr>
          <p:spPr>
            <a:xfrm>
              <a:off x="3810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32" name="Oval 131"/>
            <p:cNvSpPr/>
            <p:nvPr/>
          </p:nvSpPr>
          <p:spPr>
            <a:xfrm>
              <a:off x="32004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2" name="Group 136"/>
          <p:cNvGrpSpPr/>
          <p:nvPr/>
        </p:nvGrpSpPr>
        <p:grpSpPr>
          <a:xfrm rot="20206403">
            <a:off x="4344642" y="3492718"/>
            <a:ext cx="1143000" cy="228600"/>
            <a:chOff x="381000" y="4724400"/>
            <a:chExt cx="3519317" cy="761998"/>
          </a:xfrm>
        </p:grpSpPr>
        <p:grpSp>
          <p:nvGrpSpPr>
            <p:cNvPr id="23" name="Group 40"/>
            <p:cNvGrpSpPr/>
            <p:nvPr/>
          </p:nvGrpSpPr>
          <p:grpSpPr>
            <a:xfrm>
              <a:off x="1073329" y="4850708"/>
              <a:ext cx="2119484" cy="635690"/>
              <a:chOff x="1289720" y="4648200"/>
              <a:chExt cx="1382272" cy="383498"/>
            </a:xfrm>
          </p:grpSpPr>
          <p:pic>
            <p:nvPicPr>
              <p:cNvPr id="141" name="Picture 140"/>
              <p:cNvPicPr/>
              <p:nvPr/>
            </p:nvPicPr>
            <p:blipFill>
              <a:blip r:embed="rId3" cstate="print">
                <a:clrChange>
                  <a:clrFrom>
                    <a:srgbClr val="000004"/>
                  </a:clrFrom>
                  <a:clrTo>
                    <a:srgbClr val="000004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 bwMode="auto">
              <a:xfrm>
                <a:off x="1386969" y="4648200"/>
                <a:ext cx="1188462" cy="3834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24" name="Group 38"/>
              <p:cNvGrpSpPr/>
              <p:nvPr/>
            </p:nvGrpSpPr>
            <p:grpSpPr>
              <a:xfrm>
                <a:off x="1289720" y="4800601"/>
                <a:ext cx="1382272" cy="1247"/>
                <a:chOff x="1137320" y="3810001"/>
                <a:chExt cx="1382272" cy="1247"/>
              </a:xfrm>
            </p:grpSpPr>
            <p:cxnSp>
              <p:nvCxnSpPr>
                <p:cNvPr id="143" name="Straight Connector 142"/>
                <p:cNvCxnSpPr/>
                <p:nvPr/>
              </p:nvCxnSpPr>
              <p:spPr>
                <a:xfrm rot="10800000">
                  <a:off x="1137320" y="3810752"/>
                  <a:ext cx="176693" cy="496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4" name="Straight Connector 143"/>
                <p:cNvCxnSpPr/>
                <p:nvPr/>
              </p:nvCxnSpPr>
              <p:spPr>
                <a:xfrm rot="10800000">
                  <a:off x="2357255" y="3810001"/>
                  <a:ext cx="162337" cy="751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39" name="Oval 138"/>
            <p:cNvSpPr/>
            <p:nvPr/>
          </p:nvSpPr>
          <p:spPr>
            <a:xfrm>
              <a:off x="3810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40" name="Oval 139"/>
            <p:cNvSpPr/>
            <p:nvPr/>
          </p:nvSpPr>
          <p:spPr>
            <a:xfrm>
              <a:off x="32004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57" name="Straight Arrow Connector 56"/>
          <p:cNvCxnSpPr/>
          <p:nvPr/>
        </p:nvCxnSpPr>
        <p:spPr>
          <a:xfrm>
            <a:off x="1447800" y="3048000"/>
            <a:ext cx="1600200" cy="1588"/>
          </a:xfrm>
          <a:prstGeom prst="straightConnector1">
            <a:avLst/>
          </a:prstGeom>
          <a:ln w="101600" cap="rnd">
            <a:solidFill>
              <a:srgbClr val="FF0000"/>
            </a:solidFill>
            <a:tailEnd type="arrow"/>
          </a:ln>
          <a:effectLst>
            <a:outerShdw sx="1000" sy="1000" algn="ctr" rotWithShape="0">
              <a:srgbClr val="000000"/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0" y="2743200"/>
            <a:ext cx="16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prstClr val="white"/>
                </a:solidFill>
              </a:rPr>
              <a:t>1064 nm</a:t>
            </a:r>
            <a:endParaRPr lang="en-US" sz="2800" baseline="-25000" dirty="0">
              <a:solidFill>
                <a:prstClr val="white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0" y="5257800"/>
            <a:ext cx="8382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FF0000"/>
                </a:solidFill>
              </a:rPr>
              <a:t>Raman Pump Laser</a:t>
            </a:r>
          </a:p>
          <a:p>
            <a:r>
              <a:rPr lang="en-US" sz="4800" dirty="0" smtClean="0">
                <a:solidFill>
                  <a:srgbClr val="2C05D1"/>
                </a:solidFill>
              </a:rPr>
              <a:t>Raman Stokes Laser</a:t>
            </a:r>
          </a:p>
          <a:p>
            <a:endParaRPr lang="en-US" sz="4800" dirty="0" smtClean="0">
              <a:solidFill>
                <a:srgbClr val="FF3300"/>
              </a:solidFill>
            </a:endParaRPr>
          </a:p>
        </p:txBody>
      </p:sp>
      <p:cxnSp>
        <p:nvCxnSpPr>
          <p:cNvPr id="62" name="Straight Arrow Connector 61"/>
          <p:cNvCxnSpPr/>
          <p:nvPr/>
        </p:nvCxnSpPr>
        <p:spPr>
          <a:xfrm>
            <a:off x="5998685" y="3048000"/>
            <a:ext cx="1600200" cy="1588"/>
          </a:xfrm>
          <a:prstGeom prst="straightConnector1">
            <a:avLst/>
          </a:prstGeom>
          <a:ln w="101600" cap="rnd">
            <a:solidFill>
              <a:srgbClr val="FF0000"/>
            </a:solidFill>
            <a:tailEnd type="arrow"/>
          </a:ln>
          <a:effectLst>
            <a:outerShdw sx="1000" sy="1000" algn="ctr" rotWithShape="0">
              <a:srgbClr val="000000"/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/>
          <p:cNvCxnSpPr/>
          <p:nvPr/>
        </p:nvCxnSpPr>
        <p:spPr>
          <a:xfrm>
            <a:off x="5998685" y="3810000"/>
            <a:ext cx="1600200" cy="1588"/>
          </a:xfrm>
          <a:prstGeom prst="straightConnector1">
            <a:avLst/>
          </a:prstGeom>
          <a:ln w="101600" cap="rnd">
            <a:solidFill>
              <a:srgbClr val="2C05D1"/>
            </a:solidFill>
            <a:tailEnd type="arrow"/>
          </a:ln>
          <a:effectLst>
            <a:outerShdw sx="1000" sy="1000" algn="ctr" rotWithShape="0">
              <a:srgbClr val="000000"/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7675084" y="3515380"/>
            <a:ext cx="14689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prstClr val="white"/>
                </a:solidFill>
              </a:rPr>
              <a:t>1134 nm</a:t>
            </a:r>
            <a:endParaRPr lang="en-US" sz="2800" baseline="-25000" dirty="0">
              <a:solidFill>
                <a:prstClr val="white"/>
              </a:solidFill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7675084" y="2743200"/>
            <a:ext cx="14689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prstClr val="white"/>
                </a:solidFill>
              </a:rPr>
              <a:t>1064 nm</a:t>
            </a:r>
            <a:endParaRPr lang="en-US" sz="2800" baseline="-25000" dirty="0">
              <a:solidFill>
                <a:prstClr val="white"/>
              </a:solidFill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1053548" y="172276"/>
            <a:ext cx="7010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smtClean="0">
                <a:solidFill>
                  <a:schemeClr val="bg1"/>
                </a:solidFill>
              </a:rPr>
              <a:t>Raman Lasing</a:t>
            </a:r>
            <a:endParaRPr lang="en-US" sz="8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" name="Group 83"/>
          <p:cNvGrpSpPr>
            <a:grpSpLocks noChangeAspect="1"/>
          </p:cNvGrpSpPr>
          <p:nvPr/>
        </p:nvGrpSpPr>
        <p:grpSpPr>
          <a:xfrm>
            <a:off x="5715000" y="381000"/>
            <a:ext cx="3124200" cy="2852530"/>
            <a:chOff x="5410200" y="0"/>
            <a:chExt cx="3505200" cy="3200400"/>
          </a:xfrm>
        </p:grpSpPr>
        <p:sp>
          <p:nvSpPr>
            <p:cNvPr id="83" name="Rectangle 82"/>
            <p:cNvSpPr/>
            <p:nvPr/>
          </p:nvSpPr>
          <p:spPr>
            <a:xfrm>
              <a:off x="5410200" y="0"/>
              <a:ext cx="3505200" cy="3200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5" name="Picture 74" descr="pump_data_plot1.pct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410200" y="0"/>
              <a:ext cx="3505199" cy="3159859"/>
            </a:xfrm>
            <a:prstGeom prst="rect">
              <a:avLst/>
            </a:prstGeom>
          </p:spPr>
        </p:pic>
      </p:grpSp>
      <p:grpSp>
        <p:nvGrpSpPr>
          <p:cNvPr id="85" name="Group 84"/>
          <p:cNvGrpSpPr/>
          <p:nvPr/>
        </p:nvGrpSpPr>
        <p:grpSpPr>
          <a:xfrm>
            <a:off x="1" y="2438400"/>
            <a:ext cx="5105399" cy="4419600"/>
            <a:chOff x="304801" y="2438400"/>
            <a:chExt cx="5105399" cy="4419600"/>
          </a:xfrm>
        </p:grpSpPr>
        <p:grpSp>
          <p:nvGrpSpPr>
            <p:cNvPr id="82" name="Group 81"/>
            <p:cNvGrpSpPr>
              <a:grpSpLocks noChangeAspect="1"/>
            </p:cNvGrpSpPr>
            <p:nvPr/>
          </p:nvGrpSpPr>
          <p:grpSpPr>
            <a:xfrm>
              <a:off x="914400" y="2438400"/>
              <a:ext cx="4495800" cy="3925910"/>
              <a:chOff x="914400" y="2133600"/>
              <a:chExt cx="5410200" cy="4724400"/>
            </a:xfrm>
          </p:grpSpPr>
          <p:sp>
            <p:nvSpPr>
              <p:cNvPr id="81" name="Rectangle 80"/>
              <p:cNvSpPr/>
              <p:nvPr/>
            </p:nvSpPr>
            <p:spPr>
              <a:xfrm>
                <a:off x="914400" y="2133600"/>
                <a:ext cx="5410200" cy="47244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74" name="Picture 73" descr="Stokes_data_plot1.pct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914400" y="2143397"/>
                <a:ext cx="5410200" cy="4714603"/>
              </a:xfrm>
              <a:prstGeom prst="rect">
                <a:avLst/>
              </a:prstGeom>
            </p:spPr>
          </p:pic>
        </p:grpSp>
        <p:sp>
          <p:nvSpPr>
            <p:cNvPr id="76" name="TextBox 75"/>
            <p:cNvSpPr txBox="1"/>
            <p:nvPr/>
          </p:nvSpPr>
          <p:spPr>
            <a:xfrm>
              <a:off x="1295400" y="6334780"/>
              <a:ext cx="394210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</a:rPr>
                <a:t>Incident Pump </a:t>
              </a:r>
              <a:r>
                <a:rPr lang="en-US" sz="2800" kern="0" dirty="0" smtClean="0">
                  <a:solidFill>
                    <a:sysClr val="window" lastClr="FFFFFF"/>
                  </a:solidFill>
                </a:rPr>
                <a:t>P</a:t>
              </a:r>
              <a:r>
                <a:rPr kumimoji="0" lang="en-US" sz="28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</a:rPr>
                <a:t>ower</a:t>
              </a:r>
              <a:r>
                <a:rPr kumimoji="0" lang="en-US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</a:rPr>
                <a:t> (W)</a:t>
              </a:r>
              <a:endPara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 rot="16200000">
              <a:off x="-967022" y="4072357"/>
              <a:ext cx="306686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</a:rPr>
                <a:t>Stokes Power (</a:t>
              </a:r>
              <a:r>
                <a:rPr kumimoji="0" lang="en-US" sz="28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</a:rPr>
                <a:t>mW</a:t>
              </a:r>
              <a:r>
                <a:rPr kumimoji="0" lang="en-US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</a:rPr>
                <a:t>)</a:t>
              </a:r>
              <a:endPara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78" name="TextBox 77"/>
          <p:cNvSpPr txBox="1"/>
          <p:nvPr/>
        </p:nvSpPr>
        <p:spPr>
          <a:xfrm>
            <a:off x="5606550" y="3276600"/>
            <a:ext cx="34002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Incident Pump </a:t>
            </a:r>
            <a:r>
              <a:rPr lang="en-US" sz="2400" kern="0" dirty="0" smtClean="0">
                <a:solidFill>
                  <a:sysClr val="window" lastClr="FFFFFF"/>
                </a:solidFill>
              </a:rPr>
              <a:t>P</a:t>
            </a:r>
            <a:r>
              <a:rPr kumimoji="0" lang="en-US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ower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 (W)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79" name="TextBox 78"/>
          <p:cNvSpPr txBox="1"/>
          <p:nvPr/>
        </p:nvSpPr>
        <p:spPr>
          <a:xfrm rot="16200000">
            <a:off x="4210077" y="1538612"/>
            <a:ext cx="25571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Pump Power (</a:t>
            </a:r>
            <a:r>
              <a:rPr kumimoji="0" lang="en-US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mW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)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914400" y="152400"/>
            <a:ext cx="3048000" cy="2123658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solidFill>
                  <a:schemeClr val="bg1"/>
                </a:solidFill>
              </a:rPr>
              <a:t>Raman Lasing</a:t>
            </a:r>
            <a:endParaRPr lang="en-US" sz="6600" dirty="0">
              <a:solidFill>
                <a:schemeClr val="bg1"/>
              </a:solidFill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5410200" y="5657671"/>
            <a:ext cx="3733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J. K. </a:t>
            </a:r>
            <a:r>
              <a:rPr lang="en-US" dirty="0" err="1" smtClean="0">
                <a:solidFill>
                  <a:schemeClr val="bg1"/>
                </a:solidFill>
              </a:rPr>
              <a:t>Brasseur</a:t>
            </a:r>
            <a:r>
              <a:rPr lang="en-US" dirty="0" smtClean="0">
                <a:solidFill>
                  <a:schemeClr val="bg1"/>
                </a:solidFill>
              </a:rPr>
              <a:t>, P. A. </a:t>
            </a:r>
            <a:r>
              <a:rPr lang="en-US" dirty="0" err="1" smtClean="0">
                <a:solidFill>
                  <a:schemeClr val="bg1"/>
                </a:solidFill>
              </a:rPr>
              <a:t>Roos</a:t>
            </a:r>
            <a:r>
              <a:rPr lang="en-US" dirty="0" smtClean="0">
                <a:solidFill>
                  <a:schemeClr val="bg1"/>
                </a:solidFill>
              </a:rPr>
              <a:t>, K. S. </a:t>
            </a:r>
            <a:r>
              <a:rPr lang="en-US" dirty="0" err="1" smtClean="0">
                <a:solidFill>
                  <a:schemeClr val="bg1"/>
                </a:solidFill>
              </a:rPr>
              <a:t>Repasky</a:t>
            </a:r>
            <a:r>
              <a:rPr lang="en-US" dirty="0" smtClean="0">
                <a:solidFill>
                  <a:schemeClr val="bg1"/>
                </a:solidFill>
              </a:rPr>
              <a:t>, and J. L. </a:t>
            </a:r>
            <a:r>
              <a:rPr lang="en-US" dirty="0" err="1" smtClean="0">
                <a:solidFill>
                  <a:schemeClr val="bg1"/>
                </a:solidFill>
              </a:rPr>
              <a:t>Carlsten</a:t>
            </a:r>
            <a:r>
              <a:rPr lang="en-US" dirty="0" smtClean="0">
                <a:solidFill>
                  <a:schemeClr val="bg1"/>
                </a:solidFill>
              </a:rPr>
              <a:t>, </a:t>
            </a:r>
            <a:r>
              <a:rPr lang="en-US" i="1" dirty="0" smtClean="0">
                <a:solidFill>
                  <a:schemeClr val="bg1"/>
                </a:solidFill>
              </a:rPr>
              <a:t>Characterization of a continuous-wave </a:t>
            </a:r>
            <a:r>
              <a:rPr lang="de-DE" i="1" dirty="0" smtClean="0">
                <a:solidFill>
                  <a:schemeClr val="bg1"/>
                </a:solidFill>
              </a:rPr>
              <a:t>Raman laser in H2</a:t>
            </a:r>
            <a:r>
              <a:rPr lang="de-DE" dirty="0" smtClean="0">
                <a:solidFill>
                  <a:schemeClr val="bg1"/>
                </a:solidFill>
              </a:rPr>
              <a:t>, J. Opt. Soc. Am. B </a:t>
            </a:r>
            <a:r>
              <a:rPr lang="de-DE" b="1" dirty="0" smtClean="0">
                <a:solidFill>
                  <a:schemeClr val="bg1"/>
                </a:solidFill>
              </a:rPr>
              <a:t>16</a:t>
            </a:r>
            <a:r>
              <a:rPr lang="de-DE" dirty="0" smtClean="0">
                <a:solidFill>
                  <a:schemeClr val="bg1"/>
                </a:solidFill>
              </a:rPr>
              <a:t>, 1305 (1999).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6" name="Straight Arrow Connector 65"/>
          <p:cNvCxnSpPr/>
          <p:nvPr/>
        </p:nvCxnSpPr>
        <p:spPr>
          <a:xfrm>
            <a:off x="3429000" y="3048000"/>
            <a:ext cx="2133600" cy="1588"/>
          </a:xfrm>
          <a:prstGeom prst="straightConnector1">
            <a:avLst/>
          </a:prstGeom>
          <a:ln w="215900" cap="rnd">
            <a:solidFill>
              <a:srgbClr val="FF0000"/>
            </a:solidFill>
            <a:headEnd type="arrow"/>
            <a:tailEnd type="arrow"/>
          </a:ln>
          <a:effectLst>
            <a:outerShdw sx="1000" sy="1000" algn="ctr" rotWithShape="0">
              <a:srgbClr val="000000"/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/>
          <p:cNvCxnSpPr/>
          <p:nvPr/>
        </p:nvCxnSpPr>
        <p:spPr>
          <a:xfrm>
            <a:off x="3429000" y="3808412"/>
            <a:ext cx="2133600" cy="1588"/>
          </a:xfrm>
          <a:prstGeom prst="straightConnector1">
            <a:avLst/>
          </a:prstGeom>
          <a:ln w="215900" cap="rnd">
            <a:solidFill>
              <a:srgbClr val="2C05D1"/>
            </a:solidFill>
            <a:headEnd type="arrow"/>
            <a:tailEnd type="arrow"/>
          </a:ln>
          <a:effectLst>
            <a:outerShdw sx="1000" sy="1000" algn="ctr" rotWithShape="0">
              <a:srgbClr val="000000"/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9" name="Circular Arrow 148"/>
          <p:cNvSpPr>
            <a:spLocks noChangeAspect="1"/>
          </p:cNvSpPr>
          <p:nvPr/>
        </p:nvSpPr>
        <p:spPr>
          <a:xfrm rot="2394548">
            <a:off x="3697045" y="2630245"/>
            <a:ext cx="1311901" cy="1311901"/>
          </a:xfrm>
          <a:prstGeom prst="circularArrow">
            <a:avLst>
              <a:gd name="adj1" fmla="val 12500"/>
              <a:gd name="adj2" fmla="val 1072303"/>
              <a:gd name="adj3" fmla="val 20457681"/>
              <a:gd name="adj4" fmla="val 2433936"/>
              <a:gd name="adj5" fmla="val 12500"/>
            </a:avLst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2" name="Group 61"/>
          <p:cNvGrpSpPr/>
          <p:nvPr/>
        </p:nvGrpSpPr>
        <p:grpSpPr>
          <a:xfrm>
            <a:off x="3091149" y="1752600"/>
            <a:ext cx="2819400" cy="3276600"/>
            <a:chOff x="3091149" y="1752600"/>
            <a:chExt cx="2819400" cy="3276600"/>
          </a:xfrm>
        </p:grpSpPr>
        <p:sp>
          <p:nvSpPr>
            <p:cNvPr id="92" name="Rectangle 91"/>
            <p:cNvSpPr/>
            <p:nvPr/>
          </p:nvSpPr>
          <p:spPr>
            <a:xfrm>
              <a:off x="3200400" y="1752600"/>
              <a:ext cx="2590800" cy="32766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3" name="Group 35"/>
            <p:cNvGrpSpPr/>
            <p:nvPr/>
          </p:nvGrpSpPr>
          <p:grpSpPr>
            <a:xfrm>
              <a:off x="3091149" y="1905000"/>
              <a:ext cx="2819400" cy="2971800"/>
              <a:chOff x="2590800" y="5181599"/>
              <a:chExt cx="2819400" cy="1371600"/>
            </a:xfrm>
          </p:grpSpPr>
          <p:sp>
            <p:nvSpPr>
              <p:cNvPr id="90" name="Flowchart: Stored Data 17"/>
              <p:cNvSpPr/>
              <p:nvPr/>
            </p:nvSpPr>
            <p:spPr>
              <a:xfrm>
                <a:off x="2590800" y="5181599"/>
                <a:ext cx="304800" cy="1371600"/>
              </a:xfrm>
              <a:prstGeom prst="flowChartOnlineStorage">
                <a:avLst/>
              </a:prstGeom>
              <a:solidFill>
                <a:schemeClr val="bg1">
                  <a:lumMod val="95000"/>
                </a:schemeClr>
              </a:solidFill>
              <a:ln w="12700"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1" name="Flowchart: Stored Data 90"/>
              <p:cNvSpPr/>
              <p:nvPr/>
            </p:nvSpPr>
            <p:spPr>
              <a:xfrm rot="10800000">
                <a:off x="5105400" y="5181599"/>
                <a:ext cx="304800" cy="1371600"/>
              </a:xfrm>
              <a:prstGeom prst="flowChartOnlineStorage">
                <a:avLst/>
              </a:prstGeom>
              <a:solidFill>
                <a:schemeClr val="bg1">
                  <a:lumMod val="95000"/>
                </a:schemeClr>
              </a:solidFill>
              <a:ln w="12700"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8" name="Group 102"/>
          <p:cNvGrpSpPr/>
          <p:nvPr/>
        </p:nvGrpSpPr>
        <p:grpSpPr>
          <a:xfrm rot="18383644">
            <a:off x="3440998" y="2318550"/>
            <a:ext cx="1143000" cy="228600"/>
            <a:chOff x="381000" y="4724400"/>
            <a:chExt cx="3519317" cy="761998"/>
          </a:xfrm>
        </p:grpSpPr>
        <p:grpSp>
          <p:nvGrpSpPr>
            <p:cNvPr id="9" name="Group 40"/>
            <p:cNvGrpSpPr/>
            <p:nvPr/>
          </p:nvGrpSpPr>
          <p:grpSpPr>
            <a:xfrm>
              <a:off x="1073329" y="4850708"/>
              <a:ext cx="2119484" cy="635690"/>
              <a:chOff x="1289720" y="4648200"/>
              <a:chExt cx="1382272" cy="383498"/>
            </a:xfrm>
          </p:grpSpPr>
          <p:pic>
            <p:nvPicPr>
              <p:cNvPr id="107" name="Picture 106"/>
              <p:cNvPicPr/>
              <p:nvPr/>
            </p:nvPicPr>
            <p:blipFill>
              <a:blip r:embed="rId2" cstate="print">
                <a:clrChange>
                  <a:clrFrom>
                    <a:srgbClr val="010004"/>
                  </a:clrFrom>
                  <a:clrTo>
                    <a:srgbClr val="010004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 bwMode="auto">
              <a:xfrm>
                <a:off x="1386969" y="4648200"/>
                <a:ext cx="1188462" cy="3834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10" name="Group 38"/>
              <p:cNvGrpSpPr/>
              <p:nvPr/>
            </p:nvGrpSpPr>
            <p:grpSpPr>
              <a:xfrm>
                <a:off x="1289720" y="4800601"/>
                <a:ext cx="1382272" cy="1247"/>
                <a:chOff x="1137320" y="3810001"/>
                <a:chExt cx="1382272" cy="1247"/>
              </a:xfrm>
            </p:grpSpPr>
            <p:cxnSp>
              <p:nvCxnSpPr>
                <p:cNvPr id="109" name="Straight Connector 108"/>
                <p:cNvCxnSpPr/>
                <p:nvPr/>
              </p:nvCxnSpPr>
              <p:spPr>
                <a:xfrm rot="10800000">
                  <a:off x="1137320" y="3810752"/>
                  <a:ext cx="176693" cy="496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0" name="Straight Connector 109"/>
                <p:cNvCxnSpPr/>
                <p:nvPr/>
              </p:nvCxnSpPr>
              <p:spPr>
                <a:xfrm rot="10800000">
                  <a:off x="2357255" y="3810001"/>
                  <a:ext cx="162337" cy="751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05" name="Oval 104"/>
            <p:cNvSpPr/>
            <p:nvPr/>
          </p:nvSpPr>
          <p:spPr>
            <a:xfrm>
              <a:off x="3810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6" name="Oval 105"/>
            <p:cNvSpPr/>
            <p:nvPr/>
          </p:nvSpPr>
          <p:spPr>
            <a:xfrm>
              <a:off x="32004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57" name="Straight Arrow Connector 56"/>
          <p:cNvCxnSpPr/>
          <p:nvPr/>
        </p:nvCxnSpPr>
        <p:spPr>
          <a:xfrm>
            <a:off x="1447800" y="3048000"/>
            <a:ext cx="1600200" cy="1588"/>
          </a:xfrm>
          <a:prstGeom prst="straightConnector1">
            <a:avLst/>
          </a:prstGeom>
          <a:ln w="101600" cap="rnd">
            <a:solidFill>
              <a:srgbClr val="FF0000"/>
            </a:solidFill>
            <a:tailEnd type="arrow"/>
          </a:ln>
          <a:effectLst>
            <a:outerShdw sx="1000" sy="1000" algn="ctr" rotWithShape="0">
              <a:srgbClr val="000000"/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0" y="2743200"/>
            <a:ext cx="16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prstClr val="white"/>
                </a:solidFill>
              </a:rPr>
              <a:t>1064 nm</a:t>
            </a:r>
            <a:endParaRPr lang="en-US" sz="2800" baseline="-25000" dirty="0">
              <a:solidFill>
                <a:prstClr val="white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0" y="5257800"/>
            <a:ext cx="8382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FF0000"/>
                </a:solidFill>
              </a:rPr>
              <a:t>Raman Pump Laser</a:t>
            </a:r>
          </a:p>
          <a:p>
            <a:r>
              <a:rPr lang="en-US" sz="4800" dirty="0" smtClean="0">
                <a:solidFill>
                  <a:srgbClr val="2C05D1"/>
                </a:solidFill>
              </a:rPr>
              <a:t>Raman Stokes Laser</a:t>
            </a:r>
          </a:p>
          <a:p>
            <a:endParaRPr lang="en-US" sz="4800" dirty="0" smtClean="0">
              <a:solidFill>
                <a:srgbClr val="FF3300"/>
              </a:solidFill>
            </a:endParaRPr>
          </a:p>
        </p:txBody>
      </p:sp>
      <p:cxnSp>
        <p:nvCxnSpPr>
          <p:cNvPr id="62" name="Straight Arrow Connector 61"/>
          <p:cNvCxnSpPr/>
          <p:nvPr/>
        </p:nvCxnSpPr>
        <p:spPr>
          <a:xfrm>
            <a:off x="5998685" y="3048000"/>
            <a:ext cx="1600200" cy="1588"/>
          </a:xfrm>
          <a:prstGeom prst="straightConnector1">
            <a:avLst/>
          </a:prstGeom>
          <a:ln w="101600" cap="rnd">
            <a:solidFill>
              <a:srgbClr val="FF0000"/>
            </a:solidFill>
            <a:tailEnd type="arrow"/>
          </a:ln>
          <a:effectLst>
            <a:outerShdw sx="1000" sy="1000" algn="ctr" rotWithShape="0">
              <a:srgbClr val="000000"/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/>
          <p:cNvCxnSpPr/>
          <p:nvPr/>
        </p:nvCxnSpPr>
        <p:spPr>
          <a:xfrm>
            <a:off x="5998685" y="3810000"/>
            <a:ext cx="1600200" cy="1588"/>
          </a:xfrm>
          <a:prstGeom prst="straightConnector1">
            <a:avLst/>
          </a:prstGeom>
          <a:ln w="101600" cap="rnd">
            <a:solidFill>
              <a:srgbClr val="2C05D1"/>
            </a:solidFill>
            <a:tailEnd type="arrow"/>
          </a:ln>
          <a:effectLst>
            <a:outerShdw sx="1000" sy="1000" algn="ctr" rotWithShape="0">
              <a:srgbClr val="000000"/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7675084" y="3515380"/>
            <a:ext cx="14689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prstClr val="white"/>
                </a:solidFill>
              </a:rPr>
              <a:t>1134 nm</a:t>
            </a:r>
            <a:endParaRPr lang="en-US" sz="2800" baseline="-25000" dirty="0">
              <a:solidFill>
                <a:prstClr val="white"/>
              </a:solidFill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7675084" y="2743200"/>
            <a:ext cx="14689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prstClr val="white"/>
                </a:solidFill>
              </a:rPr>
              <a:t>1064 nm</a:t>
            </a:r>
            <a:endParaRPr lang="en-US" sz="2800" baseline="-25000" dirty="0">
              <a:solidFill>
                <a:prstClr val="white"/>
              </a:solidFill>
            </a:endParaRPr>
          </a:p>
        </p:txBody>
      </p:sp>
      <p:grpSp>
        <p:nvGrpSpPr>
          <p:cNvPr id="76" name="Group 102"/>
          <p:cNvGrpSpPr/>
          <p:nvPr/>
        </p:nvGrpSpPr>
        <p:grpSpPr>
          <a:xfrm rot="18383644">
            <a:off x="3440998" y="3080550"/>
            <a:ext cx="1143000" cy="228600"/>
            <a:chOff x="381000" y="4724400"/>
            <a:chExt cx="3519317" cy="761998"/>
          </a:xfrm>
        </p:grpSpPr>
        <p:grpSp>
          <p:nvGrpSpPr>
            <p:cNvPr id="77" name="Group 40"/>
            <p:cNvGrpSpPr/>
            <p:nvPr/>
          </p:nvGrpSpPr>
          <p:grpSpPr>
            <a:xfrm>
              <a:off x="1073329" y="4850708"/>
              <a:ext cx="2119484" cy="635690"/>
              <a:chOff x="1289720" y="4648200"/>
              <a:chExt cx="1382272" cy="383498"/>
            </a:xfrm>
          </p:grpSpPr>
          <p:pic>
            <p:nvPicPr>
              <p:cNvPr id="80" name="Picture 79"/>
              <p:cNvPicPr/>
              <p:nvPr/>
            </p:nvPicPr>
            <p:blipFill>
              <a:blip r:embed="rId2" cstate="print">
                <a:clrChange>
                  <a:clrFrom>
                    <a:srgbClr val="010004"/>
                  </a:clrFrom>
                  <a:clrTo>
                    <a:srgbClr val="010004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 bwMode="auto">
              <a:xfrm>
                <a:off x="1386969" y="4648200"/>
                <a:ext cx="1188462" cy="3834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81" name="Group 38"/>
              <p:cNvGrpSpPr/>
              <p:nvPr/>
            </p:nvGrpSpPr>
            <p:grpSpPr>
              <a:xfrm>
                <a:off x="1289720" y="4800601"/>
                <a:ext cx="1382272" cy="1247"/>
                <a:chOff x="1137320" y="3810001"/>
                <a:chExt cx="1382272" cy="1247"/>
              </a:xfrm>
            </p:grpSpPr>
            <p:cxnSp>
              <p:nvCxnSpPr>
                <p:cNvPr id="82" name="Straight Connector 81"/>
                <p:cNvCxnSpPr/>
                <p:nvPr/>
              </p:nvCxnSpPr>
              <p:spPr>
                <a:xfrm rot="10800000">
                  <a:off x="1137320" y="3810752"/>
                  <a:ext cx="176693" cy="496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3" name="Straight Connector 82"/>
                <p:cNvCxnSpPr/>
                <p:nvPr/>
              </p:nvCxnSpPr>
              <p:spPr>
                <a:xfrm rot="10800000">
                  <a:off x="2357255" y="3810001"/>
                  <a:ext cx="162337" cy="751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78" name="Oval 77"/>
            <p:cNvSpPr/>
            <p:nvPr/>
          </p:nvSpPr>
          <p:spPr>
            <a:xfrm>
              <a:off x="3810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9" name="Oval 78"/>
            <p:cNvSpPr/>
            <p:nvPr/>
          </p:nvSpPr>
          <p:spPr>
            <a:xfrm>
              <a:off x="32004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84" name="Group 102"/>
          <p:cNvGrpSpPr/>
          <p:nvPr/>
        </p:nvGrpSpPr>
        <p:grpSpPr>
          <a:xfrm rot="18383644">
            <a:off x="4355398" y="2547150"/>
            <a:ext cx="1143000" cy="228600"/>
            <a:chOff x="381000" y="4724400"/>
            <a:chExt cx="3519317" cy="761998"/>
          </a:xfrm>
        </p:grpSpPr>
        <p:grpSp>
          <p:nvGrpSpPr>
            <p:cNvPr id="85" name="Group 40"/>
            <p:cNvGrpSpPr/>
            <p:nvPr/>
          </p:nvGrpSpPr>
          <p:grpSpPr>
            <a:xfrm>
              <a:off x="1073329" y="4850708"/>
              <a:ext cx="2119484" cy="635690"/>
              <a:chOff x="1289720" y="4648200"/>
              <a:chExt cx="1382272" cy="383498"/>
            </a:xfrm>
          </p:grpSpPr>
          <p:pic>
            <p:nvPicPr>
              <p:cNvPr id="88" name="Picture 87"/>
              <p:cNvPicPr/>
              <p:nvPr/>
            </p:nvPicPr>
            <p:blipFill>
              <a:blip r:embed="rId2" cstate="print">
                <a:clrChange>
                  <a:clrFrom>
                    <a:srgbClr val="010004"/>
                  </a:clrFrom>
                  <a:clrTo>
                    <a:srgbClr val="010004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 bwMode="auto">
              <a:xfrm>
                <a:off x="1386969" y="4648200"/>
                <a:ext cx="1188462" cy="3834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89" name="Group 38"/>
              <p:cNvGrpSpPr/>
              <p:nvPr/>
            </p:nvGrpSpPr>
            <p:grpSpPr>
              <a:xfrm>
                <a:off x="1289720" y="4800601"/>
                <a:ext cx="1382272" cy="1247"/>
                <a:chOff x="1137320" y="3810001"/>
                <a:chExt cx="1382272" cy="1247"/>
              </a:xfrm>
            </p:grpSpPr>
            <p:cxnSp>
              <p:nvCxnSpPr>
                <p:cNvPr id="93" name="Straight Connector 92"/>
                <p:cNvCxnSpPr/>
                <p:nvPr/>
              </p:nvCxnSpPr>
              <p:spPr>
                <a:xfrm rot="10800000">
                  <a:off x="1137320" y="3810752"/>
                  <a:ext cx="176693" cy="496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4" name="Straight Connector 93"/>
                <p:cNvCxnSpPr/>
                <p:nvPr/>
              </p:nvCxnSpPr>
              <p:spPr>
                <a:xfrm rot="10800000">
                  <a:off x="2357255" y="3810001"/>
                  <a:ext cx="162337" cy="751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86" name="Oval 85"/>
            <p:cNvSpPr/>
            <p:nvPr/>
          </p:nvSpPr>
          <p:spPr>
            <a:xfrm>
              <a:off x="3810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7" name="Oval 86"/>
            <p:cNvSpPr/>
            <p:nvPr/>
          </p:nvSpPr>
          <p:spPr>
            <a:xfrm>
              <a:off x="32004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95" name="Group 102"/>
          <p:cNvGrpSpPr/>
          <p:nvPr/>
        </p:nvGrpSpPr>
        <p:grpSpPr>
          <a:xfrm rot="18383644">
            <a:off x="4507798" y="3385350"/>
            <a:ext cx="1143000" cy="228600"/>
            <a:chOff x="381000" y="4724400"/>
            <a:chExt cx="3519317" cy="761998"/>
          </a:xfrm>
        </p:grpSpPr>
        <p:grpSp>
          <p:nvGrpSpPr>
            <p:cNvPr id="97" name="Group 40"/>
            <p:cNvGrpSpPr/>
            <p:nvPr/>
          </p:nvGrpSpPr>
          <p:grpSpPr>
            <a:xfrm>
              <a:off x="1073329" y="4850708"/>
              <a:ext cx="2119484" cy="635690"/>
              <a:chOff x="1289720" y="4648200"/>
              <a:chExt cx="1382272" cy="383498"/>
            </a:xfrm>
          </p:grpSpPr>
          <p:pic>
            <p:nvPicPr>
              <p:cNvPr id="104" name="Picture 103"/>
              <p:cNvPicPr/>
              <p:nvPr/>
            </p:nvPicPr>
            <p:blipFill>
              <a:blip r:embed="rId2" cstate="print">
                <a:clrChange>
                  <a:clrFrom>
                    <a:srgbClr val="010004"/>
                  </a:clrFrom>
                  <a:clrTo>
                    <a:srgbClr val="010004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 bwMode="auto">
              <a:xfrm>
                <a:off x="1386969" y="4648200"/>
                <a:ext cx="1188462" cy="3834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108" name="Group 38"/>
              <p:cNvGrpSpPr/>
              <p:nvPr/>
            </p:nvGrpSpPr>
            <p:grpSpPr>
              <a:xfrm>
                <a:off x="1289720" y="4800601"/>
                <a:ext cx="1382272" cy="1247"/>
                <a:chOff x="1137320" y="3810001"/>
                <a:chExt cx="1382272" cy="1247"/>
              </a:xfrm>
            </p:grpSpPr>
            <p:cxnSp>
              <p:nvCxnSpPr>
                <p:cNvPr id="111" name="Straight Connector 110"/>
                <p:cNvCxnSpPr/>
                <p:nvPr/>
              </p:nvCxnSpPr>
              <p:spPr>
                <a:xfrm rot="10800000">
                  <a:off x="1137320" y="3810752"/>
                  <a:ext cx="176693" cy="496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2" name="Straight Connector 111"/>
                <p:cNvCxnSpPr/>
                <p:nvPr/>
              </p:nvCxnSpPr>
              <p:spPr>
                <a:xfrm rot="10800000">
                  <a:off x="2357255" y="3810001"/>
                  <a:ext cx="162337" cy="751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00" name="Oval 99"/>
            <p:cNvSpPr/>
            <p:nvPr/>
          </p:nvSpPr>
          <p:spPr>
            <a:xfrm>
              <a:off x="3810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3" name="Oval 102"/>
            <p:cNvSpPr/>
            <p:nvPr/>
          </p:nvSpPr>
          <p:spPr>
            <a:xfrm>
              <a:off x="32004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4" name="Group 102"/>
          <p:cNvGrpSpPr/>
          <p:nvPr/>
        </p:nvGrpSpPr>
        <p:grpSpPr>
          <a:xfrm rot="18383644">
            <a:off x="3517198" y="4147350"/>
            <a:ext cx="1143000" cy="228600"/>
            <a:chOff x="381000" y="4724400"/>
            <a:chExt cx="3519317" cy="761998"/>
          </a:xfrm>
        </p:grpSpPr>
        <p:grpSp>
          <p:nvGrpSpPr>
            <p:cNvPr id="117" name="Group 40"/>
            <p:cNvGrpSpPr/>
            <p:nvPr/>
          </p:nvGrpSpPr>
          <p:grpSpPr>
            <a:xfrm>
              <a:off x="1073329" y="4850708"/>
              <a:ext cx="2119484" cy="635690"/>
              <a:chOff x="1289720" y="4648200"/>
              <a:chExt cx="1382272" cy="383498"/>
            </a:xfrm>
          </p:grpSpPr>
          <p:pic>
            <p:nvPicPr>
              <p:cNvPr id="123" name="Picture 122"/>
              <p:cNvPicPr/>
              <p:nvPr/>
            </p:nvPicPr>
            <p:blipFill>
              <a:blip r:embed="rId2" cstate="print">
                <a:clrChange>
                  <a:clrFrom>
                    <a:srgbClr val="010004"/>
                  </a:clrFrom>
                  <a:clrTo>
                    <a:srgbClr val="010004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 bwMode="auto">
              <a:xfrm>
                <a:off x="1386969" y="4648200"/>
                <a:ext cx="1188462" cy="3834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126" name="Group 38"/>
              <p:cNvGrpSpPr/>
              <p:nvPr/>
            </p:nvGrpSpPr>
            <p:grpSpPr>
              <a:xfrm>
                <a:off x="1289720" y="4800601"/>
                <a:ext cx="1382272" cy="1247"/>
                <a:chOff x="1137320" y="3810001"/>
                <a:chExt cx="1382272" cy="1247"/>
              </a:xfrm>
            </p:grpSpPr>
            <p:cxnSp>
              <p:nvCxnSpPr>
                <p:cNvPr id="129" name="Straight Connector 128"/>
                <p:cNvCxnSpPr/>
                <p:nvPr/>
              </p:nvCxnSpPr>
              <p:spPr>
                <a:xfrm rot="10800000">
                  <a:off x="1137320" y="3810752"/>
                  <a:ext cx="176693" cy="496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0" name="Straight Connector 129"/>
                <p:cNvCxnSpPr/>
                <p:nvPr/>
              </p:nvCxnSpPr>
              <p:spPr>
                <a:xfrm rot="10800000">
                  <a:off x="2357255" y="3810001"/>
                  <a:ext cx="162337" cy="751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20" name="Oval 119"/>
            <p:cNvSpPr/>
            <p:nvPr/>
          </p:nvSpPr>
          <p:spPr>
            <a:xfrm>
              <a:off x="3810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21" name="Oval 120"/>
            <p:cNvSpPr/>
            <p:nvPr/>
          </p:nvSpPr>
          <p:spPr>
            <a:xfrm>
              <a:off x="32004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34" name="Group 102"/>
          <p:cNvGrpSpPr/>
          <p:nvPr/>
        </p:nvGrpSpPr>
        <p:grpSpPr>
          <a:xfrm rot="18383644">
            <a:off x="4507798" y="4299751"/>
            <a:ext cx="1143000" cy="228600"/>
            <a:chOff x="381000" y="4724400"/>
            <a:chExt cx="3519317" cy="761998"/>
          </a:xfrm>
        </p:grpSpPr>
        <p:grpSp>
          <p:nvGrpSpPr>
            <p:cNvPr id="137" name="Group 40"/>
            <p:cNvGrpSpPr/>
            <p:nvPr/>
          </p:nvGrpSpPr>
          <p:grpSpPr>
            <a:xfrm>
              <a:off x="1073329" y="4850708"/>
              <a:ext cx="2119484" cy="635690"/>
              <a:chOff x="1289720" y="4648200"/>
              <a:chExt cx="1382272" cy="383498"/>
            </a:xfrm>
          </p:grpSpPr>
          <p:pic>
            <p:nvPicPr>
              <p:cNvPr id="145" name="Picture 144"/>
              <p:cNvPicPr/>
              <p:nvPr/>
            </p:nvPicPr>
            <p:blipFill>
              <a:blip r:embed="rId2" cstate="print">
                <a:clrChange>
                  <a:clrFrom>
                    <a:srgbClr val="010004"/>
                  </a:clrFrom>
                  <a:clrTo>
                    <a:srgbClr val="010004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 bwMode="auto">
              <a:xfrm>
                <a:off x="1386969" y="4648200"/>
                <a:ext cx="1188462" cy="3834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146" name="Group 38"/>
              <p:cNvGrpSpPr/>
              <p:nvPr/>
            </p:nvGrpSpPr>
            <p:grpSpPr>
              <a:xfrm>
                <a:off x="1289720" y="4800601"/>
                <a:ext cx="1382272" cy="1247"/>
                <a:chOff x="1137320" y="3810001"/>
                <a:chExt cx="1382272" cy="1247"/>
              </a:xfrm>
            </p:grpSpPr>
            <p:cxnSp>
              <p:nvCxnSpPr>
                <p:cNvPr id="147" name="Straight Connector 146"/>
                <p:cNvCxnSpPr/>
                <p:nvPr/>
              </p:nvCxnSpPr>
              <p:spPr>
                <a:xfrm rot="10800000">
                  <a:off x="1137320" y="3810752"/>
                  <a:ext cx="176693" cy="496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8" name="Straight Connector 147"/>
                <p:cNvCxnSpPr/>
                <p:nvPr/>
              </p:nvCxnSpPr>
              <p:spPr>
                <a:xfrm rot="10800000">
                  <a:off x="2357255" y="3810001"/>
                  <a:ext cx="162337" cy="751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38" name="Oval 137"/>
            <p:cNvSpPr/>
            <p:nvPr/>
          </p:nvSpPr>
          <p:spPr>
            <a:xfrm>
              <a:off x="3810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42" name="Oval 141"/>
            <p:cNvSpPr/>
            <p:nvPr/>
          </p:nvSpPr>
          <p:spPr>
            <a:xfrm>
              <a:off x="32004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Circular Arrow 148"/>
          <p:cNvSpPr>
            <a:spLocks noChangeAspect="1"/>
          </p:cNvSpPr>
          <p:nvPr/>
        </p:nvSpPr>
        <p:spPr>
          <a:xfrm rot="2394548">
            <a:off x="3697045" y="2630245"/>
            <a:ext cx="1311901" cy="1311901"/>
          </a:xfrm>
          <a:prstGeom prst="circularArrow">
            <a:avLst>
              <a:gd name="adj1" fmla="val 12500"/>
              <a:gd name="adj2" fmla="val 1072303"/>
              <a:gd name="adj3" fmla="val 20457681"/>
              <a:gd name="adj4" fmla="val 2433936"/>
              <a:gd name="adj5" fmla="val 12500"/>
            </a:avLst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2" name="Group 61"/>
          <p:cNvGrpSpPr/>
          <p:nvPr/>
        </p:nvGrpSpPr>
        <p:grpSpPr>
          <a:xfrm>
            <a:off x="3091149" y="1752600"/>
            <a:ext cx="2819400" cy="3276600"/>
            <a:chOff x="3091149" y="1752600"/>
            <a:chExt cx="2819400" cy="3276600"/>
          </a:xfrm>
        </p:grpSpPr>
        <p:sp>
          <p:nvSpPr>
            <p:cNvPr id="92" name="Rectangle 91"/>
            <p:cNvSpPr/>
            <p:nvPr/>
          </p:nvSpPr>
          <p:spPr>
            <a:xfrm>
              <a:off x="3200400" y="1752600"/>
              <a:ext cx="2590800" cy="32766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3" name="Group 35"/>
            <p:cNvGrpSpPr/>
            <p:nvPr/>
          </p:nvGrpSpPr>
          <p:grpSpPr>
            <a:xfrm>
              <a:off x="3091149" y="1905000"/>
              <a:ext cx="2819400" cy="2971800"/>
              <a:chOff x="2590800" y="5181599"/>
              <a:chExt cx="2819400" cy="1371600"/>
            </a:xfrm>
          </p:grpSpPr>
          <p:sp>
            <p:nvSpPr>
              <p:cNvPr id="90" name="Flowchart: Stored Data 17"/>
              <p:cNvSpPr/>
              <p:nvPr/>
            </p:nvSpPr>
            <p:spPr>
              <a:xfrm>
                <a:off x="2590800" y="5181599"/>
                <a:ext cx="304800" cy="1371600"/>
              </a:xfrm>
              <a:prstGeom prst="flowChartOnlineStorage">
                <a:avLst/>
              </a:prstGeom>
              <a:solidFill>
                <a:schemeClr val="bg1">
                  <a:lumMod val="95000"/>
                </a:schemeClr>
              </a:solidFill>
              <a:ln w="12700"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1" name="Flowchart: Stored Data 90"/>
              <p:cNvSpPr/>
              <p:nvPr/>
            </p:nvSpPr>
            <p:spPr>
              <a:xfrm rot="10800000">
                <a:off x="5105400" y="5181599"/>
                <a:ext cx="304800" cy="1371600"/>
              </a:xfrm>
              <a:prstGeom prst="flowChartOnlineStorage">
                <a:avLst/>
              </a:prstGeom>
              <a:solidFill>
                <a:schemeClr val="bg1">
                  <a:lumMod val="95000"/>
                </a:schemeClr>
              </a:solidFill>
              <a:ln w="12700"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4" name="Group 102"/>
          <p:cNvGrpSpPr/>
          <p:nvPr/>
        </p:nvGrpSpPr>
        <p:grpSpPr>
          <a:xfrm rot="18383644">
            <a:off x="3440998" y="2318550"/>
            <a:ext cx="1143000" cy="228600"/>
            <a:chOff x="381000" y="4724400"/>
            <a:chExt cx="3519317" cy="761998"/>
          </a:xfrm>
        </p:grpSpPr>
        <p:grpSp>
          <p:nvGrpSpPr>
            <p:cNvPr id="5" name="Group 40"/>
            <p:cNvGrpSpPr/>
            <p:nvPr/>
          </p:nvGrpSpPr>
          <p:grpSpPr>
            <a:xfrm>
              <a:off x="1073329" y="4850708"/>
              <a:ext cx="2119484" cy="635690"/>
              <a:chOff x="1289720" y="4648200"/>
              <a:chExt cx="1382272" cy="383498"/>
            </a:xfrm>
          </p:grpSpPr>
          <p:pic>
            <p:nvPicPr>
              <p:cNvPr id="107" name="Picture 106"/>
              <p:cNvPicPr/>
              <p:nvPr/>
            </p:nvPicPr>
            <p:blipFill>
              <a:blip r:embed="rId3" cstate="print">
                <a:clrChange>
                  <a:clrFrom>
                    <a:srgbClr val="010004"/>
                  </a:clrFrom>
                  <a:clrTo>
                    <a:srgbClr val="010004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 bwMode="auto">
              <a:xfrm>
                <a:off x="1386969" y="4648200"/>
                <a:ext cx="1188462" cy="3834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6" name="Group 38"/>
              <p:cNvGrpSpPr/>
              <p:nvPr/>
            </p:nvGrpSpPr>
            <p:grpSpPr>
              <a:xfrm>
                <a:off x="1289720" y="4800601"/>
                <a:ext cx="1382272" cy="1247"/>
                <a:chOff x="1137320" y="3810001"/>
                <a:chExt cx="1382272" cy="1247"/>
              </a:xfrm>
            </p:grpSpPr>
            <p:cxnSp>
              <p:nvCxnSpPr>
                <p:cNvPr id="109" name="Straight Connector 108"/>
                <p:cNvCxnSpPr/>
                <p:nvPr/>
              </p:nvCxnSpPr>
              <p:spPr>
                <a:xfrm rot="10800000">
                  <a:off x="1137320" y="3810752"/>
                  <a:ext cx="176693" cy="496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0" name="Straight Connector 109"/>
                <p:cNvCxnSpPr/>
                <p:nvPr/>
              </p:nvCxnSpPr>
              <p:spPr>
                <a:xfrm rot="10800000">
                  <a:off x="2357255" y="3810001"/>
                  <a:ext cx="162337" cy="751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05" name="Oval 104"/>
            <p:cNvSpPr/>
            <p:nvPr/>
          </p:nvSpPr>
          <p:spPr>
            <a:xfrm>
              <a:off x="3810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6" name="Oval 105"/>
            <p:cNvSpPr/>
            <p:nvPr/>
          </p:nvSpPr>
          <p:spPr>
            <a:xfrm>
              <a:off x="32004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" name="Group 102"/>
          <p:cNvGrpSpPr/>
          <p:nvPr/>
        </p:nvGrpSpPr>
        <p:grpSpPr>
          <a:xfrm rot="18383644">
            <a:off x="3440998" y="3080550"/>
            <a:ext cx="1143000" cy="228600"/>
            <a:chOff x="381000" y="4724400"/>
            <a:chExt cx="3519317" cy="761998"/>
          </a:xfrm>
        </p:grpSpPr>
        <p:grpSp>
          <p:nvGrpSpPr>
            <p:cNvPr id="8" name="Group 40"/>
            <p:cNvGrpSpPr/>
            <p:nvPr/>
          </p:nvGrpSpPr>
          <p:grpSpPr>
            <a:xfrm>
              <a:off x="1073329" y="4850708"/>
              <a:ext cx="2119484" cy="635690"/>
              <a:chOff x="1289720" y="4648200"/>
              <a:chExt cx="1382272" cy="383498"/>
            </a:xfrm>
          </p:grpSpPr>
          <p:pic>
            <p:nvPicPr>
              <p:cNvPr id="80" name="Picture 79"/>
              <p:cNvPicPr/>
              <p:nvPr/>
            </p:nvPicPr>
            <p:blipFill>
              <a:blip r:embed="rId3" cstate="print">
                <a:clrChange>
                  <a:clrFrom>
                    <a:srgbClr val="010004"/>
                  </a:clrFrom>
                  <a:clrTo>
                    <a:srgbClr val="010004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 bwMode="auto">
              <a:xfrm>
                <a:off x="1386969" y="4648200"/>
                <a:ext cx="1188462" cy="3834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9" name="Group 38"/>
              <p:cNvGrpSpPr/>
              <p:nvPr/>
            </p:nvGrpSpPr>
            <p:grpSpPr>
              <a:xfrm>
                <a:off x="1289720" y="4800601"/>
                <a:ext cx="1382272" cy="1247"/>
                <a:chOff x="1137320" y="3810001"/>
                <a:chExt cx="1382272" cy="1247"/>
              </a:xfrm>
            </p:grpSpPr>
            <p:cxnSp>
              <p:nvCxnSpPr>
                <p:cNvPr id="82" name="Straight Connector 81"/>
                <p:cNvCxnSpPr/>
                <p:nvPr/>
              </p:nvCxnSpPr>
              <p:spPr>
                <a:xfrm rot="10800000">
                  <a:off x="1137320" y="3810752"/>
                  <a:ext cx="176693" cy="496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3" name="Straight Connector 82"/>
                <p:cNvCxnSpPr/>
                <p:nvPr/>
              </p:nvCxnSpPr>
              <p:spPr>
                <a:xfrm rot="10800000">
                  <a:off x="2357255" y="3810001"/>
                  <a:ext cx="162337" cy="751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78" name="Oval 77"/>
            <p:cNvSpPr/>
            <p:nvPr/>
          </p:nvSpPr>
          <p:spPr>
            <a:xfrm>
              <a:off x="3810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9" name="Oval 78"/>
            <p:cNvSpPr/>
            <p:nvPr/>
          </p:nvSpPr>
          <p:spPr>
            <a:xfrm>
              <a:off x="32004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Group 102"/>
          <p:cNvGrpSpPr/>
          <p:nvPr/>
        </p:nvGrpSpPr>
        <p:grpSpPr>
          <a:xfrm rot="18383644">
            <a:off x="4355398" y="2547150"/>
            <a:ext cx="1143000" cy="228600"/>
            <a:chOff x="381000" y="4724400"/>
            <a:chExt cx="3519317" cy="761998"/>
          </a:xfrm>
        </p:grpSpPr>
        <p:grpSp>
          <p:nvGrpSpPr>
            <p:cNvPr id="11" name="Group 40"/>
            <p:cNvGrpSpPr/>
            <p:nvPr/>
          </p:nvGrpSpPr>
          <p:grpSpPr>
            <a:xfrm>
              <a:off x="1073329" y="4850708"/>
              <a:ext cx="2119484" cy="635690"/>
              <a:chOff x="1289720" y="4648200"/>
              <a:chExt cx="1382272" cy="383498"/>
            </a:xfrm>
          </p:grpSpPr>
          <p:pic>
            <p:nvPicPr>
              <p:cNvPr id="88" name="Picture 87"/>
              <p:cNvPicPr/>
              <p:nvPr/>
            </p:nvPicPr>
            <p:blipFill>
              <a:blip r:embed="rId3" cstate="print">
                <a:clrChange>
                  <a:clrFrom>
                    <a:srgbClr val="010004"/>
                  </a:clrFrom>
                  <a:clrTo>
                    <a:srgbClr val="010004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 bwMode="auto">
              <a:xfrm>
                <a:off x="1386969" y="4648200"/>
                <a:ext cx="1188462" cy="3834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12" name="Group 38"/>
              <p:cNvGrpSpPr/>
              <p:nvPr/>
            </p:nvGrpSpPr>
            <p:grpSpPr>
              <a:xfrm>
                <a:off x="1289720" y="4800601"/>
                <a:ext cx="1382272" cy="1247"/>
                <a:chOff x="1137320" y="3810001"/>
                <a:chExt cx="1382272" cy="1247"/>
              </a:xfrm>
            </p:grpSpPr>
            <p:cxnSp>
              <p:nvCxnSpPr>
                <p:cNvPr id="93" name="Straight Connector 92"/>
                <p:cNvCxnSpPr/>
                <p:nvPr/>
              </p:nvCxnSpPr>
              <p:spPr>
                <a:xfrm rot="10800000">
                  <a:off x="1137320" y="3810752"/>
                  <a:ext cx="176693" cy="496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4" name="Straight Connector 93"/>
                <p:cNvCxnSpPr/>
                <p:nvPr/>
              </p:nvCxnSpPr>
              <p:spPr>
                <a:xfrm rot="10800000">
                  <a:off x="2357255" y="3810001"/>
                  <a:ext cx="162337" cy="751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86" name="Oval 85"/>
            <p:cNvSpPr/>
            <p:nvPr/>
          </p:nvSpPr>
          <p:spPr>
            <a:xfrm>
              <a:off x="3810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7" name="Oval 86"/>
            <p:cNvSpPr/>
            <p:nvPr/>
          </p:nvSpPr>
          <p:spPr>
            <a:xfrm>
              <a:off x="32004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3" name="Group 102"/>
          <p:cNvGrpSpPr/>
          <p:nvPr/>
        </p:nvGrpSpPr>
        <p:grpSpPr>
          <a:xfrm rot="18383644">
            <a:off x="4507798" y="3385350"/>
            <a:ext cx="1143000" cy="228600"/>
            <a:chOff x="381000" y="4724400"/>
            <a:chExt cx="3519317" cy="761998"/>
          </a:xfrm>
        </p:grpSpPr>
        <p:grpSp>
          <p:nvGrpSpPr>
            <p:cNvPr id="14" name="Group 40"/>
            <p:cNvGrpSpPr/>
            <p:nvPr/>
          </p:nvGrpSpPr>
          <p:grpSpPr>
            <a:xfrm>
              <a:off x="1073329" y="4850708"/>
              <a:ext cx="2119484" cy="635690"/>
              <a:chOff x="1289720" y="4648200"/>
              <a:chExt cx="1382272" cy="383498"/>
            </a:xfrm>
          </p:grpSpPr>
          <p:pic>
            <p:nvPicPr>
              <p:cNvPr id="104" name="Picture 103"/>
              <p:cNvPicPr/>
              <p:nvPr/>
            </p:nvPicPr>
            <p:blipFill>
              <a:blip r:embed="rId3" cstate="print">
                <a:clrChange>
                  <a:clrFrom>
                    <a:srgbClr val="010004"/>
                  </a:clrFrom>
                  <a:clrTo>
                    <a:srgbClr val="010004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 bwMode="auto">
              <a:xfrm>
                <a:off x="1386969" y="4648200"/>
                <a:ext cx="1188462" cy="3834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15" name="Group 38"/>
              <p:cNvGrpSpPr/>
              <p:nvPr/>
            </p:nvGrpSpPr>
            <p:grpSpPr>
              <a:xfrm>
                <a:off x="1289720" y="4800601"/>
                <a:ext cx="1382272" cy="1247"/>
                <a:chOff x="1137320" y="3810001"/>
                <a:chExt cx="1382272" cy="1247"/>
              </a:xfrm>
            </p:grpSpPr>
            <p:cxnSp>
              <p:nvCxnSpPr>
                <p:cNvPr id="111" name="Straight Connector 110"/>
                <p:cNvCxnSpPr/>
                <p:nvPr/>
              </p:nvCxnSpPr>
              <p:spPr>
                <a:xfrm rot="10800000">
                  <a:off x="1137320" y="3810752"/>
                  <a:ext cx="176693" cy="496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2" name="Straight Connector 111"/>
                <p:cNvCxnSpPr/>
                <p:nvPr/>
              </p:nvCxnSpPr>
              <p:spPr>
                <a:xfrm rot="10800000">
                  <a:off x="2357255" y="3810001"/>
                  <a:ext cx="162337" cy="751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00" name="Oval 99"/>
            <p:cNvSpPr/>
            <p:nvPr/>
          </p:nvSpPr>
          <p:spPr>
            <a:xfrm>
              <a:off x="3810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3" name="Oval 102"/>
            <p:cNvSpPr/>
            <p:nvPr/>
          </p:nvSpPr>
          <p:spPr>
            <a:xfrm>
              <a:off x="32004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6" name="Group 102"/>
          <p:cNvGrpSpPr/>
          <p:nvPr/>
        </p:nvGrpSpPr>
        <p:grpSpPr>
          <a:xfrm rot="18383644">
            <a:off x="3517198" y="4147350"/>
            <a:ext cx="1143000" cy="228600"/>
            <a:chOff x="381000" y="4724400"/>
            <a:chExt cx="3519317" cy="761998"/>
          </a:xfrm>
        </p:grpSpPr>
        <p:grpSp>
          <p:nvGrpSpPr>
            <p:cNvPr id="17" name="Group 40"/>
            <p:cNvGrpSpPr/>
            <p:nvPr/>
          </p:nvGrpSpPr>
          <p:grpSpPr>
            <a:xfrm>
              <a:off x="1073329" y="4850708"/>
              <a:ext cx="2119484" cy="635690"/>
              <a:chOff x="1289720" y="4648200"/>
              <a:chExt cx="1382272" cy="383498"/>
            </a:xfrm>
          </p:grpSpPr>
          <p:pic>
            <p:nvPicPr>
              <p:cNvPr id="123" name="Picture 122"/>
              <p:cNvPicPr/>
              <p:nvPr/>
            </p:nvPicPr>
            <p:blipFill>
              <a:blip r:embed="rId3" cstate="print">
                <a:clrChange>
                  <a:clrFrom>
                    <a:srgbClr val="010004"/>
                  </a:clrFrom>
                  <a:clrTo>
                    <a:srgbClr val="010004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 bwMode="auto">
              <a:xfrm>
                <a:off x="1386969" y="4648200"/>
                <a:ext cx="1188462" cy="3834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18" name="Group 38"/>
              <p:cNvGrpSpPr/>
              <p:nvPr/>
            </p:nvGrpSpPr>
            <p:grpSpPr>
              <a:xfrm>
                <a:off x="1289720" y="4800601"/>
                <a:ext cx="1382272" cy="1247"/>
                <a:chOff x="1137320" y="3810001"/>
                <a:chExt cx="1382272" cy="1247"/>
              </a:xfrm>
            </p:grpSpPr>
            <p:cxnSp>
              <p:nvCxnSpPr>
                <p:cNvPr id="129" name="Straight Connector 128"/>
                <p:cNvCxnSpPr/>
                <p:nvPr/>
              </p:nvCxnSpPr>
              <p:spPr>
                <a:xfrm rot="10800000">
                  <a:off x="1137320" y="3810752"/>
                  <a:ext cx="176693" cy="496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0" name="Straight Connector 129"/>
                <p:cNvCxnSpPr/>
                <p:nvPr/>
              </p:nvCxnSpPr>
              <p:spPr>
                <a:xfrm rot="10800000">
                  <a:off x="2357255" y="3810001"/>
                  <a:ext cx="162337" cy="751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20" name="Oval 119"/>
            <p:cNvSpPr/>
            <p:nvPr/>
          </p:nvSpPr>
          <p:spPr>
            <a:xfrm>
              <a:off x="3810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21" name="Oval 120"/>
            <p:cNvSpPr/>
            <p:nvPr/>
          </p:nvSpPr>
          <p:spPr>
            <a:xfrm>
              <a:off x="32004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9" name="Group 102"/>
          <p:cNvGrpSpPr/>
          <p:nvPr/>
        </p:nvGrpSpPr>
        <p:grpSpPr>
          <a:xfrm rot="18383644">
            <a:off x="4507798" y="4299751"/>
            <a:ext cx="1143000" cy="228600"/>
            <a:chOff x="381000" y="4724400"/>
            <a:chExt cx="3519317" cy="761998"/>
          </a:xfrm>
        </p:grpSpPr>
        <p:grpSp>
          <p:nvGrpSpPr>
            <p:cNvPr id="20" name="Group 40"/>
            <p:cNvGrpSpPr/>
            <p:nvPr/>
          </p:nvGrpSpPr>
          <p:grpSpPr>
            <a:xfrm>
              <a:off x="1073329" y="4850708"/>
              <a:ext cx="2119484" cy="635690"/>
              <a:chOff x="1289720" y="4648200"/>
              <a:chExt cx="1382272" cy="383498"/>
            </a:xfrm>
          </p:grpSpPr>
          <p:pic>
            <p:nvPicPr>
              <p:cNvPr id="145" name="Picture 144"/>
              <p:cNvPicPr/>
              <p:nvPr/>
            </p:nvPicPr>
            <p:blipFill>
              <a:blip r:embed="rId3" cstate="print">
                <a:clrChange>
                  <a:clrFrom>
                    <a:srgbClr val="010004"/>
                  </a:clrFrom>
                  <a:clrTo>
                    <a:srgbClr val="010004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 bwMode="auto">
              <a:xfrm>
                <a:off x="1386969" y="4648200"/>
                <a:ext cx="1188462" cy="3834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21" name="Group 38"/>
              <p:cNvGrpSpPr/>
              <p:nvPr/>
            </p:nvGrpSpPr>
            <p:grpSpPr>
              <a:xfrm>
                <a:off x="1289720" y="4800601"/>
                <a:ext cx="1382272" cy="1247"/>
                <a:chOff x="1137320" y="3810001"/>
                <a:chExt cx="1382272" cy="1247"/>
              </a:xfrm>
            </p:grpSpPr>
            <p:cxnSp>
              <p:nvCxnSpPr>
                <p:cNvPr id="147" name="Straight Connector 146"/>
                <p:cNvCxnSpPr/>
                <p:nvPr/>
              </p:nvCxnSpPr>
              <p:spPr>
                <a:xfrm rot="10800000">
                  <a:off x="1137320" y="3810752"/>
                  <a:ext cx="176693" cy="496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8" name="Straight Connector 147"/>
                <p:cNvCxnSpPr/>
                <p:nvPr/>
              </p:nvCxnSpPr>
              <p:spPr>
                <a:xfrm rot="10800000">
                  <a:off x="2357255" y="3810001"/>
                  <a:ext cx="162337" cy="751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38" name="Oval 137"/>
            <p:cNvSpPr/>
            <p:nvPr/>
          </p:nvSpPr>
          <p:spPr>
            <a:xfrm>
              <a:off x="3810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42" name="Oval 141"/>
            <p:cNvSpPr/>
            <p:nvPr/>
          </p:nvSpPr>
          <p:spPr>
            <a:xfrm>
              <a:off x="32004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68" name="TextBox 67"/>
          <p:cNvSpPr txBox="1"/>
          <p:nvPr/>
        </p:nvSpPr>
        <p:spPr>
          <a:xfrm>
            <a:off x="0" y="5410200"/>
            <a:ext cx="9144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solidFill>
                  <a:prstClr val="white"/>
                </a:solidFill>
              </a:rPr>
              <a:t>Modulator Prepared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Circular Arrow 148"/>
          <p:cNvSpPr>
            <a:spLocks noChangeAspect="1"/>
          </p:cNvSpPr>
          <p:nvPr/>
        </p:nvSpPr>
        <p:spPr>
          <a:xfrm rot="2394548">
            <a:off x="3697045" y="2630245"/>
            <a:ext cx="1311901" cy="1311901"/>
          </a:xfrm>
          <a:prstGeom prst="circularArrow">
            <a:avLst>
              <a:gd name="adj1" fmla="val 12500"/>
              <a:gd name="adj2" fmla="val 1072303"/>
              <a:gd name="adj3" fmla="val 20457681"/>
              <a:gd name="adj4" fmla="val 2433936"/>
              <a:gd name="adj5" fmla="val 12500"/>
            </a:avLst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2" name="Group 61"/>
          <p:cNvGrpSpPr/>
          <p:nvPr/>
        </p:nvGrpSpPr>
        <p:grpSpPr>
          <a:xfrm>
            <a:off x="3091149" y="1752600"/>
            <a:ext cx="2819400" cy="3276600"/>
            <a:chOff x="3091149" y="1752600"/>
            <a:chExt cx="2819400" cy="3276600"/>
          </a:xfrm>
        </p:grpSpPr>
        <p:sp>
          <p:nvSpPr>
            <p:cNvPr id="92" name="Rectangle 91"/>
            <p:cNvSpPr/>
            <p:nvPr/>
          </p:nvSpPr>
          <p:spPr>
            <a:xfrm>
              <a:off x="3200400" y="1752600"/>
              <a:ext cx="2590800" cy="32766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3" name="Group 35"/>
            <p:cNvGrpSpPr/>
            <p:nvPr/>
          </p:nvGrpSpPr>
          <p:grpSpPr>
            <a:xfrm>
              <a:off x="3091149" y="1905000"/>
              <a:ext cx="2819400" cy="2971800"/>
              <a:chOff x="2590800" y="5181599"/>
              <a:chExt cx="2819400" cy="1371600"/>
            </a:xfrm>
          </p:grpSpPr>
          <p:sp>
            <p:nvSpPr>
              <p:cNvPr id="90" name="Flowchart: Stored Data 17"/>
              <p:cNvSpPr/>
              <p:nvPr/>
            </p:nvSpPr>
            <p:spPr>
              <a:xfrm>
                <a:off x="2590800" y="5181599"/>
                <a:ext cx="304800" cy="1371600"/>
              </a:xfrm>
              <a:prstGeom prst="flowChartOnlineStorage">
                <a:avLst/>
              </a:prstGeom>
              <a:solidFill>
                <a:schemeClr val="bg1">
                  <a:lumMod val="95000"/>
                </a:schemeClr>
              </a:solidFill>
              <a:ln w="12700"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1" name="Flowchart: Stored Data 90"/>
              <p:cNvSpPr/>
              <p:nvPr/>
            </p:nvSpPr>
            <p:spPr>
              <a:xfrm rot="10800000">
                <a:off x="5105400" y="5181599"/>
                <a:ext cx="304800" cy="1371600"/>
              </a:xfrm>
              <a:prstGeom prst="flowChartOnlineStorage">
                <a:avLst/>
              </a:prstGeom>
              <a:solidFill>
                <a:schemeClr val="bg1">
                  <a:lumMod val="95000"/>
                </a:schemeClr>
              </a:solidFill>
              <a:ln w="12700"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4" name="Group 102"/>
          <p:cNvGrpSpPr/>
          <p:nvPr/>
        </p:nvGrpSpPr>
        <p:grpSpPr>
          <a:xfrm rot="18383644">
            <a:off x="3440998" y="2318550"/>
            <a:ext cx="1143000" cy="228600"/>
            <a:chOff x="381000" y="4724400"/>
            <a:chExt cx="3519317" cy="761998"/>
          </a:xfrm>
        </p:grpSpPr>
        <p:grpSp>
          <p:nvGrpSpPr>
            <p:cNvPr id="5" name="Group 40"/>
            <p:cNvGrpSpPr/>
            <p:nvPr/>
          </p:nvGrpSpPr>
          <p:grpSpPr>
            <a:xfrm>
              <a:off x="1073329" y="4850708"/>
              <a:ext cx="2119484" cy="635690"/>
              <a:chOff x="1289720" y="4648200"/>
              <a:chExt cx="1382272" cy="383498"/>
            </a:xfrm>
          </p:grpSpPr>
          <p:pic>
            <p:nvPicPr>
              <p:cNvPr id="107" name="Picture 106"/>
              <p:cNvPicPr/>
              <p:nvPr/>
            </p:nvPicPr>
            <p:blipFill>
              <a:blip r:embed="rId2" cstate="print">
                <a:clrChange>
                  <a:clrFrom>
                    <a:srgbClr val="010004"/>
                  </a:clrFrom>
                  <a:clrTo>
                    <a:srgbClr val="010004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 bwMode="auto">
              <a:xfrm>
                <a:off x="1386969" y="4648200"/>
                <a:ext cx="1188462" cy="3834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6" name="Group 38"/>
              <p:cNvGrpSpPr/>
              <p:nvPr/>
            </p:nvGrpSpPr>
            <p:grpSpPr>
              <a:xfrm>
                <a:off x="1289720" y="4800601"/>
                <a:ext cx="1382272" cy="1247"/>
                <a:chOff x="1137320" y="3810001"/>
                <a:chExt cx="1382272" cy="1247"/>
              </a:xfrm>
            </p:grpSpPr>
            <p:cxnSp>
              <p:nvCxnSpPr>
                <p:cNvPr id="109" name="Straight Connector 108"/>
                <p:cNvCxnSpPr/>
                <p:nvPr/>
              </p:nvCxnSpPr>
              <p:spPr>
                <a:xfrm rot="10800000">
                  <a:off x="1137320" y="3810752"/>
                  <a:ext cx="176693" cy="496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0" name="Straight Connector 109"/>
                <p:cNvCxnSpPr/>
                <p:nvPr/>
              </p:nvCxnSpPr>
              <p:spPr>
                <a:xfrm rot="10800000">
                  <a:off x="2357255" y="3810001"/>
                  <a:ext cx="162337" cy="751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05" name="Oval 104"/>
            <p:cNvSpPr/>
            <p:nvPr/>
          </p:nvSpPr>
          <p:spPr>
            <a:xfrm>
              <a:off x="3810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6" name="Oval 105"/>
            <p:cNvSpPr/>
            <p:nvPr/>
          </p:nvSpPr>
          <p:spPr>
            <a:xfrm>
              <a:off x="32004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" name="Group 102"/>
          <p:cNvGrpSpPr/>
          <p:nvPr/>
        </p:nvGrpSpPr>
        <p:grpSpPr>
          <a:xfrm rot="18383644">
            <a:off x="3440998" y="3080550"/>
            <a:ext cx="1143000" cy="228600"/>
            <a:chOff x="381000" y="4724400"/>
            <a:chExt cx="3519317" cy="761998"/>
          </a:xfrm>
        </p:grpSpPr>
        <p:grpSp>
          <p:nvGrpSpPr>
            <p:cNvPr id="8" name="Group 40"/>
            <p:cNvGrpSpPr/>
            <p:nvPr/>
          </p:nvGrpSpPr>
          <p:grpSpPr>
            <a:xfrm>
              <a:off x="1073329" y="4850708"/>
              <a:ext cx="2119484" cy="635690"/>
              <a:chOff x="1289720" y="4648200"/>
              <a:chExt cx="1382272" cy="383498"/>
            </a:xfrm>
          </p:grpSpPr>
          <p:pic>
            <p:nvPicPr>
              <p:cNvPr id="80" name="Picture 79"/>
              <p:cNvPicPr/>
              <p:nvPr/>
            </p:nvPicPr>
            <p:blipFill>
              <a:blip r:embed="rId2" cstate="print">
                <a:clrChange>
                  <a:clrFrom>
                    <a:srgbClr val="010004"/>
                  </a:clrFrom>
                  <a:clrTo>
                    <a:srgbClr val="010004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 bwMode="auto">
              <a:xfrm>
                <a:off x="1386969" y="4648200"/>
                <a:ext cx="1188462" cy="3834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9" name="Group 38"/>
              <p:cNvGrpSpPr/>
              <p:nvPr/>
            </p:nvGrpSpPr>
            <p:grpSpPr>
              <a:xfrm>
                <a:off x="1289720" y="4800601"/>
                <a:ext cx="1382272" cy="1247"/>
                <a:chOff x="1137320" y="3810001"/>
                <a:chExt cx="1382272" cy="1247"/>
              </a:xfrm>
            </p:grpSpPr>
            <p:cxnSp>
              <p:nvCxnSpPr>
                <p:cNvPr id="82" name="Straight Connector 81"/>
                <p:cNvCxnSpPr/>
                <p:nvPr/>
              </p:nvCxnSpPr>
              <p:spPr>
                <a:xfrm rot="10800000">
                  <a:off x="1137320" y="3810752"/>
                  <a:ext cx="176693" cy="496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3" name="Straight Connector 82"/>
                <p:cNvCxnSpPr/>
                <p:nvPr/>
              </p:nvCxnSpPr>
              <p:spPr>
                <a:xfrm rot="10800000">
                  <a:off x="2357255" y="3810001"/>
                  <a:ext cx="162337" cy="751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78" name="Oval 77"/>
            <p:cNvSpPr/>
            <p:nvPr/>
          </p:nvSpPr>
          <p:spPr>
            <a:xfrm>
              <a:off x="3810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9" name="Oval 78"/>
            <p:cNvSpPr/>
            <p:nvPr/>
          </p:nvSpPr>
          <p:spPr>
            <a:xfrm>
              <a:off x="32004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Group 102"/>
          <p:cNvGrpSpPr/>
          <p:nvPr/>
        </p:nvGrpSpPr>
        <p:grpSpPr>
          <a:xfrm rot="18383644">
            <a:off x="4355398" y="2547150"/>
            <a:ext cx="1143000" cy="228600"/>
            <a:chOff x="381000" y="4724400"/>
            <a:chExt cx="3519317" cy="761998"/>
          </a:xfrm>
        </p:grpSpPr>
        <p:grpSp>
          <p:nvGrpSpPr>
            <p:cNvPr id="11" name="Group 40"/>
            <p:cNvGrpSpPr/>
            <p:nvPr/>
          </p:nvGrpSpPr>
          <p:grpSpPr>
            <a:xfrm>
              <a:off x="1073329" y="4850708"/>
              <a:ext cx="2119484" cy="635690"/>
              <a:chOff x="1289720" y="4648200"/>
              <a:chExt cx="1382272" cy="383498"/>
            </a:xfrm>
          </p:grpSpPr>
          <p:pic>
            <p:nvPicPr>
              <p:cNvPr id="88" name="Picture 87"/>
              <p:cNvPicPr/>
              <p:nvPr/>
            </p:nvPicPr>
            <p:blipFill>
              <a:blip r:embed="rId2" cstate="print">
                <a:clrChange>
                  <a:clrFrom>
                    <a:srgbClr val="010004"/>
                  </a:clrFrom>
                  <a:clrTo>
                    <a:srgbClr val="010004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 bwMode="auto">
              <a:xfrm>
                <a:off x="1386969" y="4648200"/>
                <a:ext cx="1188462" cy="3834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12" name="Group 38"/>
              <p:cNvGrpSpPr/>
              <p:nvPr/>
            </p:nvGrpSpPr>
            <p:grpSpPr>
              <a:xfrm>
                <a:off x="1289720" y="4800601"/>
                <a:ext cx="1382272" cy="1247"/>
                <a:chOff x="1137320" y="3810001"/>
                <a:chExt cx="1382272" cy="1247"/>
              </a:xfrm>
            </p:grpSpPr>
            <p:cxnSp>
              <p:nvCxnSpPr>
                <p:cNvPr id="93" name="Straight Connector 92"/>
                <p:cNvCxnSpPr/>
                <p:nvPr/>
              </p:nvCxnSpPr>
              <p:spPr>
                <a:xfrm rot="10800000">
                  <a:off x="1137320" y="3810752"/>
                  <a:ext cx="176693" cy="496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4" name="Straight Connector 93"/>
                <p:cNvCxnSpPr/>
                <p:nvPr/>
              </p:nvCxnSpPr>
              <p:spPr>
                <a:xfrm rot="10800000">
                  <a:off x="2357255" y="3810001"/>
                  <a:ext cx="162337" cy="751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86" name="Oval 85"/>
            <p:cNvSpPr/>
            <p:nvPr/>
          </p:nvSpPr>
          <p:spPr>
            <a:xfrm>
              <a:off x="3810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7" name="Oval 86"/>
            <p:cNvSpPr/>
            <p:nvPr/>
          </p:nvSpPr>
          <p:spPr>
            <a:xfrm>
              <a:off x="32004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3" name="Group 102"/>
          <p:cNvGrpSpPr/>
          <p:nvPr/>
        </p:nvGrpSpPr>
        <p:grpSpPr>
          <a:xfrm rot="18383644">
            <a:off x="4507798" y="3385350"/>
            <a:ext cx="1143000" cy="228600"/>
            <a:chOff x="381000" y="4724400"/>
            <a:chExt cx="3519317" cy="761998"/>
          </a:xfrm>
        </p:grpSpPr>
        <p:grpSp>
          <p:nvGrpSpPr>
            <p:cNvPr id="14" name="Group 40"/>
            <p:cNvGrpSpPr/>
            <p:nvPr/>
          </p:nvGrpSpPr>
          <p:grpSpPr>
            <a:xfrm>
              <a:off x="1073329" y="4850708"/>
              <a:ext cx="2119484" cy="635690"/>
              <a:chOff x="1289720" y="4648200"/>
              <a:chExt cx="1382272" cy="383498"/>
            </a:xfrm>
          </p:grpSpPr>
          <p:pic>
            <p:nvPicPr>
              <p:cNvPr id="104" name="Picture 103"/>
              <p:cNvPicPr/>
              <p:nvPr/>
            </p:nvPicPr>
            <p:blipFill>
              <a:blip r:embed="rId2" cstate="print">
                <a:clrChange>
                  <a:clrFrom>
                    <a:srgbClr val="010004"/>
                  </a:clrFrom>
                  <a:clrTo>
                    <a:srgbClr val="010004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 bwMode="auto">
              <a:xfrm>
                <a:off x="1386969" y="4648200"/>
                <a:ext cx="1188462" cy="3834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15" name="Group 38"/>
              <p:cNvGrpSpPr/>
              <p:nvPr/>
            </p:nvGrpSpPr>
            <p:grpSpPr>
              <a:xfrm>
                <a:off x="1289720" y="4800601"/>
                <a:ext cx="1382272" cy="1247"/>
                <a:chOff x="1137320" y="3810001"/>
                <a:chExt cx="1382272" cy="1247"/>
              </a:xfrm>
            </p:grpSpPr>
            <p:cxnSp>
              <p:nvCxnSpPr>
                <p:cNvPr id="111" name="Straight Connector 110"/>
                <p:cNvCxnSpPr/>
                <p:nvPr/>
              </p:nvCxnSpPr>
              <p:spPr>
                <a:xfrm rot="10800000">
                  <a:off x="1137320" y="3810752"/>
                  <a:ext cx="176693" cy="496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2" name="Straight Connector 111"/>
                <p:cNvCxnSpPr/>
                <p:nvPr/>
              </p:nvCxnSpPr>
              <p:spPr>
                <a:xfrm rot="10800000">
                  <a:off x="2357255" y="3810001"/>
                  <a:ext cx="162337" cy="751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00" name="Oval 99"/>
            <p:cNvSpPr/>
            <p:nvPr/>
          </p:nvSpPr>
          <p:spPr>
            <a:xfrm>
              <a:off x="3810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3" name="Oval 102"/>
            <p:cNvSpPr/>
            <p:nvPr/>
          </p:nvSpPr>
          <p:spPr>
            <a:xfrm>
              <a:off x="32004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6" name="Group 102"/>
          <p:cNvGrpSpPr/>
          <p:nvPr/>
        </p:nvGrpSpPr>
        <p:grpSpPr>
          <a:xfrm rot="18383644">
            <a:off x="3517198" y="4147350"/>
            <a:ext cx="1143000" cy="228600"/>
            <a:chOff x="381000" y="4724400"/>
            <a:chExt cx="3519317" cy="761998"/>
          </a:xfrm>
        </p:grpSpPr>
        <p:grpSp>
          <p:nvGrpSpPr>
            <p:cNvPr id="17" name="Group 40"/>
            <p:cNvGrpSpPr/>
            <p:nvPr/>
          </p:nvGrpSpPr>
          <p:grpSpPr>
            <a:xfrm>
              <a:off x="1073329" y="4850708"/>
              <a:ext cx="2119484" cy="635690"/>
              <a:chOff x="1289720" y="4648200"/>
              <a:chExt cx="1382272" cy="383498"/>
            </a:xfrm>
          </p:grpSpPr>
          <p:pic>
            <p:nvPicPr>
              <p:cNvPr id="123" name="Picture 122"/>
              <p:cNvPicPr/>
              <p:nvPr/>
            </p:nvPicPr>
            <p:blipFill>
              <a:blip r:embed="rId2" cstate="print">
                <a:clrChange>
                  <a:clrFrom>
                    <a:srgbClr val="010004"/>
                  </a:clrFrom>
                  <a:clrTo>
                    <a:srgbClr val="010004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 bwMode="auto">
              <a:xfrm>
                <a:off x="1386969" y="4648200"/>
                <a:ext cx="1188462" cy="3834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18" name="Group 38"/>
              <p:cNvGrpSpPr/>
              <p:nvPr/>
            </p:nvGrpSpPr>
            <p:grpSpPr>
              <a:xfrm>
                <a:off x="1289720" y="4800601"/>
                <a:ext cx="1382272" cy="1247"/>
                <a:chOff x="1137320" y="3810001"/>
                <a:chExt cx="1382272" cy="1247"/>
              </a:xfrm>
            </p:grpSpPr>
            <p:cxnSp>
              <p:nvCxnSpPr>
                <p:cNvPr id="129" name="Straight Connector 128"/>
                <p:cNvCxnSpPr/>
                <p:nvPr/>
              </p:nvCxnSpPr>
              <p:spPr>
                <a:xfrm rot="10800000">
                  <a:off x="1137320" y="3810752"/>
                  <a:ext cx="176693" cy="496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0" name="Straight Connector 129"/>
                <p:cNvCxnSpPr/>
                <p:nvPr/>
              </p:nvCxnSpPr>
              <p:spPr>
                <a:xfrm rot="10800000">
                  <a:off x="2357255" y="3810001"/>
                  <a:ext cx="162337" cy="751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20" name="Oval 119"/>
            <p:cNvSpPr/>
            <p:nvPr/>
          </p:nvSpPr>
          <p:spPr>
            <a:xfrm>
              <a:off x="3810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21" name="Oval 120"/>
            <p:cNvSpPr/>
            <p:nvPr/>
          </p:nvSpPr>
          <p:spPr>
            <a:xfrm>
              <a:off x="32004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9" name="Group 102"/>
          <p:cNvGrpSpPr/>
          <p:nvPr/>
        </p:nvGrpSpPr>
        <p:grpSpPr>
          <a:xfrm rot="18383644">
            <a:off x="4507798" y="4299751"/>
            <a:ext cx="1143000" cy="228600"/>
            <a:chOff x="381000" y="4724400"/>
            <a:chExt cx="3519317" cy="761998"/>
          </a:xfrm>
        </p:grpSpPr>
        <p:grpSp>
          <p:nvGrpSpPr>
            <p:cNvPr id="20" name="Group 40"/>
            <p:cNvGrpSpPr/>
            <p:nvPr/>
          </p:nvGrpSpPr>
          <p:grpSpPr>
            <a:xfrm>
              <a:off x="1073329" y="4850708"/>
              <a:ext cx="2119484" cy="635690"/>
              <a:chOff x="1289720" y="4648200"/>
              <a:chExt cx="1382272" cy="383498"/>
            </a:xfrm>
          </p:grpSpPr>
          <p:pic>
            <p:nvPicPr>
              <p:cNvPr id="145" name="Picture 144"/>
              <p:cNvPicPr/>
              <p:nvPr/>
            </p:nvPicPr>
            <p:blipFill>
              <a:blip r:embed="rId2" cstate="print">
                <a:clrChange>
                  <a:clrFrom>
                    <a:srgbClr val="010004"/>
                  </a:clrFrom>
                  <a:clrTo>
                    <a:srgbClr val="010004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 bwMode="auto">
              <a:xfrm>
                <a:off x="1386969" y="4648200"/>
                <a:ext cx="1188462" cy="3834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21" name="Group 38"/>
              <p:cNvGrpSpPr/>
              <p:nvPr/>
            </p:nvGrpSpPr>
            <p:grpSpPr>
              <a:xfrm>
                <a:off x="1289720" y="4800601"/>
                <a:ext cx="1382272" cy="1247"/>
                <a:chOff x="1137320" y="3810001"/>
                <a:chExt cx="1382272" cy="1247"/>
              </a:xfrm>
            </p:grpSpPr>
            <p:cxnSp>
              <p:nvCxnSpPr>
                <p:cNvPr id="147" name="Straight Connector 146"/>
                <p:cNvCxnSpPr/>
                <p:nvPr/>
              </p:nvCxnSpPr>
              <p:spPr>
                <a:xfrm rot="10800000">
                  <a:off x="1137320" y="3810752"/>
                  <a:ext cx="176693" cy="496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8" name="Straight Connector 147"/>
                <p:cNvCxnSpPr/>
                <p:nvPr/>
              </p:nvCxnSpPr>
              <p:spPr>
                <a:xfrm rot="10800000">
                  <a:off x="2357255" y="3810001"/>
                  <a:ext cx="162337" cy="751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38" name="Oval 137"/>
            <p:cNvSpPr/>
            <p:nvPr/>
          </p:nvSpPr>
          <p:spPr>
            <a:xfrm>
              <a:off x="3810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42" name="Oval 141"/>
            <p:cNvSpPr/>
            <p:nvPr/>
          </p:nvSpPr>
          <p:spPr>
            <a:xfrm>
              <a:off x="32004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57" name="Straight Arrow Connector 56"/>
          <p:cNvCxnSpPr/>
          <p:nvPr/>
        </p:nvCxnSpPr>
        <p:spPr>
          <a:xfrm>
            <a:off x="1371600" y="3440017"/>
            <a:ext cx="1600200" cy="1588"/>
          </a:xfrm>
          <a:prstGeom prst="straightConnector1">
            <a:avLst/>
          </a:prstGeom>
          <a:ln w="76200" cap="rnd">
            <a:solidFill>
              <a:srgbClr val="08CE4A"/>
            </a:solidFill>
            <a:tailEnd type="arrow"/>
          </a:ln>
          <a:effectLst>
            <a:outerShdw sx="1000" sy="1000" algn="ctr" rotWithShape="0">
              <a:srgbClr val="000000"/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0" y="3135217"/>
            <a:ext cx="1295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prstClr val="white"/>
                </a:solidFill>
              </a:rPr>
              <a:t>785 nm</a:t>
            </a:r>
            <a:endParaRPr lang="en-US" sz="2800" baseline="-25000" dirty="0">
              <a:solidFill>
                <a:prstClr val="white"/>
              </a:solidFill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0" y="525780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08CE4A"/>
                </a:solidFill>
              </a:rPr>
              <a:t>Mixing Laser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Circular Arrow 148"/>
          <p:cNvSpPr>
            <a:spLocks noChangeAspect="1"/>
          </p:cNvSpPr>
          <p:nvPr/>
        </p:nvSpPr>
        <p:spPr>
          <a:xfrm rot="2394548">
            <a:off x="3697045" y="2630245"/>
            <a:ext cx="1311901" cy="1311901"/>
          </a:xfrm>
          <a:prstGeom prst="circularArrow">
            <a:avLst>
              <a:gd name="adj1" fmla="val 12500"/>
              <a:gd name="adj2" fmla="val 1072303"/>
              <a:gd name="adj3" fmla="val 20457681"/>
              <a:gd name="adj4" fmla="val 2433936"/>
              <a:gd name="adj5" fmla="val 12500"/>
            </a:avLst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2" name="Group 61"/>
          <p:cNvGrpSpPr/>
          <p:nvPr/>
        </p:nvGrpSpPr>
        <p:grpSpPr>
          <a:xfrm>
            <a:off x="3091149" y="1752600"/>
            <a:ext cx="2819400" cy="3276600"/>
            <a:chOff x="3091149" y="1752600"/>
            <a:chExt cx="2819400" cy="3276600"/>
          </a:xfrm>
        </p:grpSpPr>
        <p:sp>
          <p:nvSpPr>
            <p:cNvPr id="92" name="Rectangle 91"/>
            <p:cNvSpPr/>
            <p:nvPr/>
          </p:nvSpPr>
          <p:spPr>
            <a:xfrm>
              <a:off x="3200400" y="1752600"/>
              <a:ext cx="2590800" cy="32766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3" name="Group 35"/>
            <p:cNvGrpSpPr/>
            <p:nvPr/>
          </p:nvGrpSpPr>
          <p:grpSpPr>
            <a:xfrm>
              <a:off x="3091149" y="1905000"/>
              <a:ext cx="2819400" cy="2971800"/>
              <a:chOff x="2590800" y="5181599"/>
              <a:chExt cx="2819400" cy="1371600"/>
            </a:xfrm>
          </p:grpSpPr>
          <p:sp>
            <p:nvSpPr>
              <p:cNvPr id="90" name="Flowchart: Stored Data 17"/>
              <p:cNvSpPr/>
              <p:nvPr/>
            </p:nvSpPr>
            <p:spPr>
              <a:xfrm>
                <a:off x="2590800" y="5181599"/>
                <a:ext cx="304800" cy="1371600"/>
              </a:xfrm>
              <a:prstGeom prst="flowChartOnlineStorage">
                <a:avLst/>
              </a:prstGeom>
              <a:solidFill>
                <a:schemeClr val="bg1">
                  <a:lumMod val="95000"/>
                </a:schemeClr>
              </a:solidFill>
              <a:ln w="12700"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1" name="Flowchart: Stored Data 90"/>
              <p:cNvSpPr/>
              <p:nvPr/>
            </p:nvSpPr>
            <p:spPr>
              <a:xfrm rot="10800000">
                <a:off x="5105400" y="5181599"/>
                <a:ext cx="304800" cy="1371600"/>
              </a:xfrm>
              <a:prstGeom prst="flowChartOnlineStorage">
                <a:avLst/>
              </a:prstGeom>
              <a:solidFill>
                <a:schemeClr val="bg1">
                  <a:lumMod val="95000"/>
                </a:schemeClr>
              </a:solidFill>
              <a:ln w="12700"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4" name="Group 102"/>
          <p:cNvGrpSpPr/>
          <p:nvPr/>
        </p:nvGrpSpPr>
        <p:grpSpPr>
          <a:xfrm rot="18383644">
            <a:off x="3440998" y="2318550"/>
            <a:ext cx="1143000" cy="228600"/>
            <a:chOff x="381000" y="4724400"/>
            <a:chExt cx="3519317" cy="761998"/>
          </a:xfrm>
        </p:grpSpPr>
        <p:grpSp>
          <p:nvGrpSpPr>
            <p:cNvPr id="5" name="Group 40"/>
            <p:cNvGrpSpPr/>
            <p:nvPr/>
          </p:nvGrpSpPr>
          <p:grpSpPr>
            <a:xfrm>
              <a:off x="1073329" y="4850708"/>
              <a:ext cx="2119484" cy="635690"/>
              <a:chOff x="1289720" y="4648200"/>
              <a:chExt cx="1382272" cy="383498"/>
            </a:xfrm>
          </p:grpSpPr>
          <p:pic>
            <p:nvPicPr>
              <p:cNvPr id="107" name="Picture 106"/>
              <p:cNvPicPr/>
              <p:nvPr/>
            </p:nvPicPr>
            <p:blipFill>
              <a:blip r:embed="rId3" cstate="print">
                <a:clrChange>
                  <a:clrFrom>
                    <a:srgbClr val="010004"/>
                  </a:clrFrom>
                  <a:clrTo>
                    <a:srgbClr val="010004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 bwMode="auto">
              <a:xfrm>
                <a:off x="1386969" y="4648200"/>
                <a:ext cx="1188462" cy="3834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6" name="Group 38"/>
              <p:cNvGrpSpPr/>
              <p:nvPr/>
            </p:nvGrpSpPr>
            <p:grpSpPr>
              <a:xfrm>
                <a:off x="1289720" y="4800601"/>
                <a:ext cx="1382272" cy="1247"/>
                <a:chOff x="1137320" y="3810001"/>
                <a:chExt cx="1382272" cy="1247"/>
              </a:xfrm>
            </p:grpSpPr>
            <p:cxnSp>
              <p:nvCxnSpPr>
                <p:cNvPr id="109" name="Straight Connector 108"/>
                <p:cNvCxnSpPr/>
                <p:nvPr/>
              </p:nvCxnSpPr>
              <p:spPr>
                <a:xfrm rot="10800000">
                  <a:off x="1137320" y="3810752"/>
                  <a:ext cx="176693" cy="496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0" name="Straight Connector 109"/>
                <p:cNvCxnSpPr/>
                <p:nvPr/>
              </p:nvCxnSpPr>
              <p:spPr>
                <a:xfrm rot="10800000">
                  <a:off x="2357255" y="3810001"/>
                  <a:ext cx="162337" cy="751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05" name="Oval 104"/>
            <p:cNvSpPr/>
            <p:nvPr/>
          </p:nvSpPr>
          <p:spPr>
            <a:xfrm>
              <a:off x="3810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6" name="Oval 105"/>
            <p:cNvSpPr/>
            <p:nvPr/>
          </p:nvSpPr>
          <p:spPr>
            <a:xfrm>
              <a:off x="32004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" name="Group 102"/>
          <p:cNvGrpSpPr/>
          <p:nvPr/>
        </p:nvGrpSpPr>
        <p:grpSpPr>
          <a:xfrm rot="18383644">
            <a:off x="3440998" y="3080550"/>
            <a:ext cx="1143000" cy="228600"/>
            <a:chOff x="381000" y="4724400"/>
            <a:chExt cx="3519317" cy="761998"/>
          </a:xfrm>
        </p:grpSpPr>
        <p:grpSp>
          <p:nvGrpSpPr>
            <p:cNvPr id="8" name="Group 40"/>
            <p:cNvGrpSpPr/>
            <p:nvPr/>
          </p:nvGrpSpPr>
          <p:grpSpPr>
            <a:xfrm>
              <a:off x="1073329" y="4850708"/>
              <a:ext cx="2119484" cy="635690"/>
              <a:chOff x="1289720" y="4648200"/>
              <a:chExt cx="1382272" cy="383498"/>
            </a:xfrm>
          </p:grpSpPr>
          <p:pic>
            <p:nvPicPr>
              <p:cNvPr id="80" name="Picture 79"/>
              <p:cNvPicPr/>
              <p:nvPr/>
            </p:nvPicPr>
            <p:blipFill>
              <a:blip r:embed="rId3" cstate="print">
                <a:clrChange>
                  <a:clrFrom>
                    <a:srgbClr val="010004"/>
                  </a:clrFrom>
                  <a:clrTo>
                    <a:srgbClr val="010004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 bwMode="auto">
              <a:xfrm>
                <a:off x="1386969" y="4648200"/>
                <a:ext cx="1188462" cy="3834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9" name="Group 38"/>
              <p:cNvGrpSpPr/>
              <p:nvPr/>
            </p:nvGrpSpPr>
            <p:grpSpPr>
              <a:xfrm>
                <a:off x="1289720" y="4800601"/>
                <a:ext cx="1382272" cy="1247"/>
                <a:chOff x="1137320" y="3810001"/>
                <a:chExt cx="1382272" cy="1247"/>
              </a:xfrm>
            </p:grpSpPr>
            <p:cxnSp>
              <p:nvCxnSpPr>
                <p:cNvPr id="82" name="Straight Connector 81"/>
                <p:cNvCxnSpPr/>
                <p:nvPr/>
              </p:nvCxnSpPr>
              <p:spPr>
                <a:xfrm rot="10800000">
                  <a:off x="1137320" y="3810752"/>
                  <a:ext cx="176693" cy="496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3" name="Straight Connector 82"/>
                <p:cNvCxnSpPr/>
                <p:nvPr/>
              </p:nvCxnSpPr>
              <p:spPr>
                <a:xfrm rot="10800000">
                  <a:off x="2357255" y="3810001"/>
                  <a:ext cx="162337" cy="751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78" name="Oval 77"/>
            <p:cNvSpPr/>
            <p:nvPr/>
          </p:nvSpPr>
          <p:spPr>
            <a:xfrm>
              <a:off x="3810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9" name="Oval 78"/>
            <p:cNvSpPr/>
            <p:nvPr/>
          </p:nvSpPr>
          <p:spPr>
            <a:xfrm>
              <a:off x="32004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Group 102"/>
          <p:cNvGrpSpPr/>
          <p:nvPr/>
        </p:nvGrpSpPr>
        <p:grpSpPr>
          <a:xfrm rot="18383644">
            <a:off x="4355398" y="2547150"/>
            <a:ext cx="1143000" cy="228600"/>
            <a:chOff x="381000" y="4724400"/>
            <a:chExt cx="3519317" cy="761998"/>
          </a:xfrm>
        </p:grpSpPr>
        <p:grpSp>
          <p:nvGrpSpPr>
            <p:cNvPr id="11" name="Group 40"/>
            <p:cNvGrpSpPr/>
            <p:nvPr/>
          </p:nvGrpSpPr>
          <p:grpSpPr>
            <a:xfrm>
              <a:off x="1073329" y="4850708"/>
              <a:ext cx="2119484" cy="635690"/>
              <a:chOff x="1289720" y="4648200"/>
              <a:chExt cx="1382272" cy="383498"/>
            </a:xfrm>
          </p:grpSpPr>
          <p:pic>
            <p:nvPicPr>
              <p:cNvPr id="88" name="Picture 87"/>
              <p:cNvPicPr/>
              <p:nvPr/>
            </p:nvPicPr>
            <p:blipFill>
              <a:blip r:embed="rId3" cstate="print">
                <a:clrChange>
                  <a:clrFrom>
                    <a:srgbClr val="010004"/>
                  </a:clrFrom>
                  <a:clrTo>
                    <a:srgbClr val="010004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 bwMode="auto">
              <a:xfrm>
                <a:off x="1386969" y="4648200"/>
                <a:ext cx="1188462" cy="3834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12" name="Group 38"/>
              <p:cNvGrpSpPr/>
              <p:nvPr/>
            </p:nvGrpSpPr>
            <p:grpSpPr>
              <a:xfrm>
                <a:off x="1289720" y="4800601"/>
                <a:ext cx="1382272" cy="1247"/>
                <a:chOff x="1137320" y="3810001"/>
                <a:chExt cx="1382272" cy="1247"/>
              </a:xfrm>
            </p:grpSpPr>
            <p:cxnSp>
              <p:nvCxnSpPr>
                <p:cNvPr id="93" name="Straight Connector 92"/>
                <p:cNvCxnSpPr/>
                <p:nvPr/>
              </p:nvCxnSpPr>
              <p:spPr>
                <a:xfrm rot="10800000">
                  <a:off x="1137320" y="3810752"/>
                  <a:ext cx="176693" cy="496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4" name="Straight Connector 93"/>
                <p:cNvCxnSpPr/>
                <p:nvPr/>
              </p:nvCxnSpPr>
              <p:spPr>
                <a:xfrm rot="10800000">
                  <a:off x="2357255" y="3810001"/>
                  <a:ext cx="162337" cy="751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86" name="Oval 85"/>
            <p:cNvSpPr/>
            <p:nvPr/>
          </p:nvSpPr>
          <p:spPr>
            <a:xfrm>
              <a:off x="3810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7" name="Oval 86"/>
            <p:cNvSpPr/>
            <p:nvPr/>
          </p:nvSpPr>
          <p:spPr>
            <a:xfrm>
              <a:off x="32004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3" name="Group 102"/>
          <p:cNvGrpSpPr/>
          <p:nvPr/>
        </p:nvGrpSpPr>
        <p:grpSpPr>
          <a:xfrm rot="18383644">
            <a:off x="4507798" y="3385350"/>
            <a:ext cx="1143000" cy="228600"/>
            <a:chOff x="381000" y="4724400"/>
            <a:chExt cx="3519317" cy="761998"/>
          </a:xfrm>
        </p:grpSpPr>
        <p:grpSp>
          <p:nvGrpSpPr>
            <p:cNvPr id="14" name="Group 40"/>
            <p:cNvGrpSpPr/>
            <p:nvPr/>
          </p:nvGrpSpPr>
          <p:grpSpPr>
            <a:xfrm>
              <a:off x="1073329" y="4850708"/>
              <a:ext cx="2119484" cy="635690"/>
              <a:chOff x="1289720" y="4648200"/>
              <a:chExt cx="1382272" cy="383498"/>
            </a:xfrm>
          </p:grpSpPr>
          <p:pic>
            <p:nvPicPr>
              <p:cNvPr id="104" name="Picture 103"/>
              <p:cNvPicPr/>
              <p:nvPr/>
            </p:nvPicPr>
            <p:blipFill>
              <a:blip r:embed="rId3" cstate="print">
                <a:clrChange>
                  <a:clrFrom>
                    <a:srgbClr val="010004"/>
                  </a:clrFrom>
                  <a:clrTo>
                    <a:srgbClr val="010004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 bwMode="auto">
              <a:xfrm>
                <a:off x="1386969" y="4648200"/>
                <a:ext cx="1188462" cy="3834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15" name="Group 38"/>
              <p:cNvGrpSpPr/>
              <p:nvPr/>
            </p:nvGrpSpPr>
            <p:grpSpPr>
              <a:xfrm>
                <a:off x="1289720" y="4800601"/>
                <a:ext cx="1382272" cy="1247"/>
                <a:chOff x="1137320" y="3810001"/>
                <a:chExt cx="1382272" cy="1247"/>
              </a:xfrm>
            </p:grpSpPr>
            <p:cxnSp>
              <p:nvCxnSpPr>
                <p:cNvPr id="111" name="Straight Connector 110"/>
                <p:cNvCxnSpPr/>
                <p:nvPr/>
              </p:nvCxnSpPr>
              <p:spPr>
                <a:xfrm rot="10800000">
                  <a:off x="1137320" y="3810752"/>
                  <a:ext cx="176693" cy="496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2" name="Straight Connector 111"/>
                <p:cNvCxnSpPr/>
                <p:nvPr/>
              </p:nvCxnSpPr>
              <p:spPr>
                <a:xfrm rot="10800000">
                  <a:off x="2357255" y="3810001"/>
                  <a:ext cx="162337" cy="751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00" name="Oval 99"/>
            <p:cNvSpPr/>
            <p:nvPr/>
          </p:nvSpPr>
          <p:spPr>
            <a:xfrm>
              <a:off x="3810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3" name="Oval 102"/>
            <p:cNvSpPr/>
            <p:nvPr/>
          </p:nvSpPr>
          <p:spPr>
            <a:xfrm>
              <a:off x="32004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6" name="Group 102"/>
          <p:cNvGrpSpPr/>
          <p:nvPr/>
        </p:nvGrpSpPr>
        <p:grpSpPr>
          <a:xfrm rot="18383644">
            <a:off x="3517198" y="4147350"/>
            <a:ext cx="1143000" cy="228600"/>
            <a:chOff x="381000" y="4724400"/>
            <a:chExt cx="3519317" cy="761998"/>
          </a:xfrm>
        </p:grpSpPr>
        <p:grpSp>
          <p:nvGrpSpPr>
            <p:cNvPr id="17" name="Group 40"/>
            <p:cNvGrpSpPr/>
            <p:nvPr/>
          </p:nvGrpSpPr>
          <p:grpSpPr>
            <a:xfrm>
              <a:off x="1073329" y="4850708"/>
              <a:ext cx="2119484" cy="635690"/>
              <a:chOff x="1289720" y="4648200"/>
              <a:chExt cx="1382272" cy="383498"/>
            </a:xfrm>
          </p:grpSpPr>
          <p:pic>
            <p:nvPicPr>
              <p:cNvPr id="123" name="Picture 122"/>
              <p:cNvPicPr/>
              <p:nvPr/>
            </p:nvPicPr>
            <p:blipFill>
              <a:blip r:embed="rId3" cstate="print">
                <a:clrChange>
                  <a:clrFrom>
                    <a:srgbClr val="010004"/>
                  </a:clrFrom>
                  <a:clrTo>
                    <a:srgbClr val="010004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 bwMode="auto">
              <a:xfrm>
                <a:off x="1386969" y="4648200"/>
                <a:ext cx="1188462" cy="3834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18" name="Group 38"/>
              <p:cNvGrpSpPr/>
              <p:nvPr/>
            </p:nvGrpSpPr>
            <p:grpSpPr>
              <a:xfrm>
                <a:off x="1289720" y="4800601"/>
                <a:ext cx="1382272" cy="1247"/>
                <a:chOff x="1137320" y="3810001"/>
                <a:chExt cx="1382272" cy="1247"/>
              </a:xfrm>
            </p:grpSpPr>
            <p:cxnSp>
              <p:nvCxnSpPr>
                <p:cNvPr id="129" name="Straight Connector 128"/>
                <p:cNvCxnSpPr/>
                <p:nvPr/>
              </p:nvCxnSpPr>
              <p:spPr>
                <a:xfrm rot="10800000">
                  <a:off x="1137320" y="3810752"/>
                  <a:ext cx="176693" cy="496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0" name="Straight Connector 129"/>
                <p:cNvCxnSpPr/>
                <p:nvPr/>
              </p:nvCxnSpPr>
              <p:spPr>
                <a:xfrm rot="10800000">
                  <a:off x="2357255" y="3810001"/>
                  <a:ext cx="162337" cy="751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20" name="Oval 119"/>
            <p:cNvSpPr/>
            <p:nvPr/>
          </p:nvSpPr>
          <p:spPr>
            <a:xfrm>
              <a:off x="3810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21" name="Oval 120"/>
            <p:cNvSpPr/>
            <p:nvPr/>
          </p:nvSpPr>
          <p:spPr>
            <a:xfrm>
              <a:off x="32004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9" name="Group 102"/>
          <p:cNvGrpSpPr/>
          <p:nvPr/>
        </p:nvGrpSpPr>
        <p:grpSpPr>
          <a:xfrm rot="18383644">
            <a:off x="4507798" y="4299751"/>
            <a:ext cx="1143000" cy="228600"/>
            <a:chOff x="381000" y="4724400"/>
            <a:chExt cx="3519317" cy="761998"/>
          </a:xfrm>
        </p:grpSpPr>
        <p:grpSp>
          <p:nvGrpSpPr>
            <p:cNvPr id="20" name="Group 40"/>
            <p:cNvGrpSpPr/>
            <p:nvPr/>
          </p:nvGrpSpPr>
          <p:grpSpPr>
            <a:xfrm>
              <a:off x="1073329" y="4850708"/>
              <a:ext cx="2119484" cy="635690"/>
              <a:chOff x="1289720" y="4648200"/>
              <a:chExt cx="1382272" cy="383498"/>
            </a:xfrm>
          </p:grpSpPr>
          <p:pic>
            <p:nvPicPr>
              <p:cNvPr id="145" name="Picture 144"/>
              <p:cNvPicPr/>
              <p:nvPr/>
            </p:nvPicPr>
            <p:blipFill>
              <a:blip r:embed="rId3" cstate="print">
                <a:clrChange>
                  <a:clrFrom>
                    <a:srgbClr val="010004"/>
                  </a:clrFrom>
                  <a:clrTo>
                    <a:srgbClr val="010004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 bwMode="auto">
              <a:xfrm>
                <a:off x="1386969" y="4648200"/>
                <a:ext cx="1188462" cy="3834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21" name="Group 38"/>
              <p:cNvGrpSpPr/>
              <p:nvPr/>
            </p:nvGrpSpPr>
            <p:grpSpPr>
              <a:xfrm>
                <a:off x="1289720" y="4800601"/>
                <a:ext cx="1382272" cy="1247"/>
                <a:chOff x="1137320" y="3810001"/>
                <a:chExt cx="1382272" cy="1247"/>
              </a:xfrm>
            </p:grpSpPr>
            <p:cxnSp>
              <p:nvCxnSpPr>
                <p:cNvPr id="147" name="Straight Connector 146"/>
                <p:cNvCxnSpPr/>
                <p:nvPr/>
              </p:nvCxnSpPr>
              <p:spPr>
                <a:xfrm rot="10800000">
                  <a:off x="1137320" y="3810752"/>
                  <a:ext cx="176693" cy="496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8" name="Straight Connector 147"/>
                <p:cNvCxnSpPr/>
                <p:nvPr/>
              </p:nvCxnSpPr>
              <p:spPr>
                <a:xfrm rot="10800000">
                  <a:off x="2357255" y="3810001"/>
                  <a:ext cx="162337" cy="751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38" name="Oval 137"/>
            <p:cNvSpPr/>
            <p:nvPr/>
          </p:nvSpPr>
          <p:spPr>
            <a:xfrm>
              <a:off x="3810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42" name="Oval 141"/>
            <p:cNvSpPr/>
            <p:nvPr/>
          </p:nvSpPr>
          <p:spPr>
            <a:xfrm>
              <a:off x="32004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57" name="Straight Arrow Connector 56"/>
          <p:cNvCxnSpPr/>
          <p:nvPr/>
        </p:nvCxnSpPr>
        <p:spPr>
          <a:xfrm>
            <a:off x="1371600" y="3440017"/>
            <a:ext cx="1600200" cy="1588"/>
          </a:xfrm>
          <a:prstGeom prst="straightConnector1">
            <a:avLst/>
          </a:prstGeom>
          <a:ln w="76200" cap="rnd">
            <a:solidFill>
              <a:srgbClr val="08CE4A"/>
            </a:solidFill>
            <a:tailEnd type="arrow"/>
          </a:ln>
          <a:effectLst>
            <a:outerShdw sx="1000" sy="1000" algn="ctr" rotWithShape="0">
              <a:srgbClr val="000000"/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0" y="3135217"/>
            <a:ext cx="1295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prstClr val="white"/>
                </a:solidFill>
              </a:rPr>
              <a:t>785 nm</a:t>
            </a:r>
            <a:endParaRPr lang="en-US" sz="2800" baseline="-25000" dirty="0">
              <a:solidFill>
                <a:prstClr val="white"/>
              </a:solidFill>
            </a:endParaRPr>
          </a:p>
        </p:txBody>
      </p:sp>
      <p:cxnSp>
        <p:nvCxnSpPr>
          <p:cNvPr id="59" name="Straight Arrow Connector 58"/>
          <p:cNvCxnSpPr/>
          <p:nvPr/>
        </p:nvCxnSpPr>
        <p:spPr>
          <a:xfrm>
            <a:off x="6019800" y="3429000"/>
            <a:ext cx="1600200" cy="1588"/>
          </a:xfrm>
          <a:prstGeom prst="straightConnector1">
            <a:avLst/>
          </a:prstGeom>
          <a:ln w="76200" cap="rnd">
            <a:solidFill>
              <a:srgbClr val="08CE4A"/>
            </a:solidFill>
            <a:tailEnd type="arrow"/>
          </a:ln>
          <a:effectLst>
            <a:outerShdw sx="1000" sy="1000" algn="ctr" rotWithShape="0">
              <a:srgbClr val="000000"/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/>
          <p:cNvCxnSpPr/>
          <p:nvPr/>
        </p:nvCxnSpPr>
        <p:spPr>
          <a:xfrm>
            <a:off x="6019800" y="3046412"/>
            <a:ext cx="1600200" cy="1588"/>
          </a:xfrm>
          <a:prstGeom prst="straightConnector1">
            <a:avLst/>
          </a:prstGeom>
          <a:ln w="76200" cap="rnd">
            <a:solidFill>
              <a:srgbClr val="AC6B14"/>
            </a:solidFill>
            <a:tailEnd type="arrow"/>
          </a:ln>
          <a:effectLst>
            <a:outerShdw sx="1000" sy="1000" algn="ctr" rotWithShape="0">
              <a:srgbClr val="000000"/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/>
          <p:nvPr/>
        </p:nvCxnSpPr>
        <p:spPr>
          <a:xfrm>
            <a:off x="6019800" y="3810000"/>
            <a:ext cx="1600200" cy="1588"/>
          </a:xfrm>
          <a:prstGeom prst="straightConnector1">
            <a:avLst/>
          </a:prstGeom>
          <a:ln w="76200" cap="rnd">
            <a:solidFill>
              <a:srgbClr val="FF3300"/>
            </a:solidFill>
            <a:tailEnd type="arrow"/>
          </a:ln>
          <a:effectLst>
            <a:outerShdw sx="1000" sy="1000" algn="ctr" rotWithShape="0">
              <a:srgbClr val="000000"/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7620000" y="3134380"/>
            <a:ext cx="137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prstClr val="white"/>
                </a:solidFill>
              </a:rPr>
              <a:t>785 nm</a:t>
            </a:r>
            <a:endParaRPr lang="en-US" sz="2800" baseline="-25000" dirty="0">
              <a:solidFill>
                <a:prstClr val="white"/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7620000" y="2743200"/>
            <a:ext cx="1447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prstClr val="white"/>
                </a:solidFill>
              </a:rPr>
              <a:t>750 nm</a:t>
            </a:r>
            <a:endParaRPr lang="en-US" sz="2800" baseline="-25000" dirty="0">
              <a:solidFill>
                <a:prstClr val="white"/>
              </a:solidFill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7620000" y="3515380"/>
            <a:ext cx="1447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prstClr val="white"/>
                </a:solidFill>
              </a:rPr>
              <a:t>823 nm</a:t>
            </a:r>
            <a:endParaRPr lang="en-US" sz="2800" baseline="-25000" dirty="0">
              <a:solidFill>
                <a:prstClr val="white"/>
              </a:solidFill>
            </a:endParaRPr>
          </a:p>
        </p:txBody>
      </p:sp>
      <p:cxnSp>
        <p:nvCxnSpPr>
          <p:cNvPr id="65" name="Straight Arrow Connector 64"/>
          <p:cNvCxnSpPr/>
          <p:nvPr/>
        </p:nvCxnSpPr>
        <p:spPr>
          <a:xfrm>
            <a:off x="3657600" y="3440017"/>
            <a:ext cx="1600200" cy="1588"/>
          </a:xfrm>
          <a:prstGeom prst="straightConnector1">
            <a:avLst/>
          </a:prstGeom>
          <a:ln w="76200" cap="rnd">
            <a:solidFill>
              <a:srgbClr val="08CE4A"/>
            </a:solidFill>
            <a:tailEnd type="arrow"/>
          </a:ln>
          <a:effectLst>
            <a:outerShdw sx="1000" sy="1000" algn="ctr" rotWithShape="0">
              <a:srgbClr val="000000"/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0" y="525780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504825"/>
            <a:r>
              <a:rPr lang="en-US" sz="4800" dirty="0" smtClean="0">
                <a:solidFill>
                  <a:srgbClr val="FFC000"/>
                </a:solidFill>
              </a:rPr>
              <a:t>		</a:t>
            </a:r>
            <a:r>
              <a:rPr lang="en-US" sz="4800" dirty="0" smtClean="0">
                <a:solidFill>
                  <a:srgbClr val="FF0000"/>
                </a:solidFill>
              </a:rPr>
              <a:t> </a:t>
            </a:r>
            <a:r>
              <a:rPr lang="en-US" sz="4800" dirty="0" smtClean="0">
                <a:solidFill>
                  <a:srgbClr val="AC6B14"/>
                </a:solidFill>
              </a:rPr>
              <a:t>Anti-Stokes Sideband </a:t>
            </a:r>
          </a:p>
          <a:p>
            <a:pPr algn="r" defTabSz="504825"/>
            <a:r>
              <a:rPr lang="en-US" sz="4800" dirty="0" smtClean="0">
                <a:solidFill>
                  <a:srgbClr val="FF3300"/>
                </a:solidFill>
              </a:rPr>
              <a:t>Stokes Sideband</a:t>
            </a:r>
            <a:endParaRPr lang="en-US" sz="4800" dirty="0" smtClean="0">
              <a:solidFill>
                <a:srgbClr val="FFFF00"/>
              </a:solidFill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0" y="525780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08CE4A"/>
                </a:solidFill>
              </a:rPr>
              <a:t>Mixing Laser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omeganaught-blac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3564" y="685801"/>
            <a:ext cx="7930835" cy="55626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855844" y="0"/>
            <a:ext cx="3429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chemeClr val="bg1"/>
                </a:solidFill>
              </a:rPr>
              <a:t>Intensity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76600" y="6211669"/>
            <a:ext cx="259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chemeClr val="bg1"/>
                </a:solidFill>
              </a:rPr>
              <a:t>Wavelength</a:t>
            </a:r>
            <a:endParaRPr lang="en-US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omeganaught-blac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3564" y="685801"/>
            <a:ext cx="7930836" cy="55626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5257800" y="1524000"/>
            <a:ext cx="3657600" cy="769441"/>
          </a:xfrm>
          <a:prstGeom prst="rect">
            <a:avLst/>
          </a:prstGeom>
          <a:solidFill>
            <a:schemeClr val="tx1"/>
          </a:solidFill>
          <a:ln w="104775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l-GR" sz="4400" dirty="0" smtClean="0">
                <a:solidFill>
                  <a:srgbClr val="E838BA"/>
                </a:solidFill>
              </a:rPr>
              <a:t>ν</a:t>
            </a:r>
            <a:r>
              <a:rPr lang="en-US" sz="4400" baseline="-25000" dirty="0" smtClean="0">
                <a:solidFill>
                  <a:srgbClr val="E838BA"/>
                </a:solidFill>
              </a:rPr>
              <a:t>m </a:t>
            </a:r>
            <a:r>
              <a:rPr lang="en-US" sz="4400" dirty="0" smtClean="0">
                <a:solidFill>
                  <a:srgbClr val="E838BA"/>
                </a:solidFill>
              </a:rPr>
              <a:t>= </a:t>
            </a:r>
            <a:r>
              <a:rPr lang="en-US" sz="4400" b="1" dirty="0" smtClean="0">
                <a:solidFill>
                  <a:srgbClr val="E838BA"/>
                </a:solidFill>
              </a:rPr>
              <a:t>17.6 THz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855844" y="0"/>
            <a:ext cx="3429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chemeClr val="bg1"/>
                </a:solidFill>
              </a:rPr>
              <a:t>Intensity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76600" y="6211669"/>
            <a:ext cx="259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chemeClr val="bg1"/>
                </a:solidFill>
              </a:rPr>
              <a:t>Wavelength</a:t>
            </a:r>
            <a:endParaRPr lang="en-US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8" descr="ultrashort_pulse_plot2.eps                                     00061E3CSunduz                         ABA78158: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 t="8889"/>
          <a:stretch>
            <a:fillRect/>
          </a:stretch>
        </p:blipFill>
        <p:spPr bwMode="auto">
          <a:xfrm>
            <a:off x="901148" y="0"/>
            <a:ext cx="7315200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0" y="5826204"/>
            <a:ext cx="9144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solidFill>
                  <a:schemeClr val="bg1"/>
                </a:solidFill>
              </a:rPr>
              <a:t>70 frequencies</a:t>
            </a:r>
            <a:endParaRPr lang="en-US" sz="6600" dirty="0">
              <a:solidFill>
                <a:schemeClr val="bg1"/>
              </a:solidFill>
            </a:endParaRPr>
          </a:p>
        </p:txBody>
      </p:sp>
      <p:sp>
        <p:nvSpPr>
          <p:cNvPr id="8" name="Line 60"/>
          <p:cNvSpPr>
            <a:spLocks noChangeShapeType="1"/>
          </p:cNvSpPr>
          <p:nvPr/>
        </p:nvSpPr>
        <p:spPr bwMode="auto">
          <a:xfrm flipH="1">
            <a:off x="4992475" y="2590800"/>
            <a:ext cx="1636925" cy="0"/>
          </a:xfrm>
          <a:prstGeom prst="line">
            <a:avLst/>
          </a:prstGeom>
          <a:noFill/>
          <a:ln w="88900">
            <a:solidFill>
              <a:schemeClr val="bg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kern="0">
              <a:solidFill>
                <a:sysClr val="windowText" lastClr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9" name="Line 61"/>
          <p:cNvSpPr>
            <a:spLocks noChangeShapeType="1"/>
          </p:cNvSpPr>
          <p:nvPr/>
        </p:nvSpPr>
        <p:spPr bwMode="auto">
          <a:xfrm>
            <a:off x="2514600" y="2590800"/>
            <a:ext cx="1636925" cy="0"/>
          </a:xfrm>
          <a:prstGeom prst="line">
            <a:avLst/>
          </a:prstGeom>
          <a:noFill/>
          <a:ln w="88900">
            <a:solidFill>
              <a:schemeClr val="bg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kern="0">
              <a:solidFill>
                <a:sysClr val="windowText" lastClr="000000"/>
              </a:solidFill>
              <a:latin typeface="Times New Roman" charset="0"/>
              <a:ea typeface="ＭＳ Ｐゴシック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omeganaught-blac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3564" y="685801"/>
            <a:ext cx="7930836" cy="55626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105400" y="1066800"/>
            <a:ext cx="3810000" cy="1323439"/>
          </a:xfrm>
          <a:prstGeom prst="rect">
            <a:avLst/>
          </a:prstGeom>
          <a:solidFill>
            <a:schemeClr val="tx1"/>
          </a:solidFill>
          <a:ln w="1047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u="sng" dirty="0" smtClean="0">
                <a:solidFill>
                  <a:schemeClr val="bg1"/>
                </a:solidFill>
              </a:rPr>
              <a:t>Modulation Efficiency</a:t>
            </a:r>
          </a:p>
          <a:p>
            <a:pPr algn="ctr"/>
            <a:r>
              <a:rPr lang="en-US" sz="4800" dirty="0" smtClean="0">
                <a:solidFill>
                  <a:schemeClr val="bg1"/>
                </a:solidFill>
              </a:rPr>
              <a:t> 10</a:t>
            </a:r>
            <a:r>
              <a:rPr lang="en-US" sz="4800" baseline="30000" dirty="0" smtClean="0">
                <a:solidFill>
                  <a:schemeClr val="bg1"/>
                </a:solidFill>
              </a:rPr>
              <a:t>-5</a:t>
            </a:r>
            <a:endParaRPr lang="en-US" sz="4800" baseline="300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55844" y="0"/>
            <a:ext cx="3429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chemeClr val="bg1"/>
                </a:solidFill>
              </a:rPr>
              <a:t>Intensity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76600" y="6211669"/>
            <a:ext cx="259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chemeClr val="bg1"/>
                </a:solidFill>
              </a:rPr>
              <a:t>Wavelength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8600" y="838200"/>
            <a:ext cx="3810000" cy="2185214"/>
          </a:xfrm>
          <a:prstGeom prst="rect">
            <a:avLst/>
          </a:prstGeom>
          <a:noFill/>
          <a:ln w="1047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u="sng" dirty="0" smtClean="0">
                <a:solidFill>
                  <a:schemeClr val="bg1"/>
                </a:solidFill>
              </a:rPr>
              <a:t>Modulation Efficiency</a:t>
            </a:r>
          </a:p>
          <a:p>
            <a:pPr algn="ctr"/>
            <a:endParaRPr lang="en-US" sz="3200" u="sng" dirty="0" smtClean="0">
              <a:solidFill>
                <a:schemeClr val="bg1"/>
              </a:solidFill>
            </a:endParaRPr>
          </a:p>
          <a:p>
            <a:pPr algn="ctr"/>
            <a:r>
              <a:rPr lang="en-US" sz="3200" dirty="0" smtClean="0">
                <a:solidFill>
                  <a:schemeClr val="bg1"/>
                </a:solidFill>
              </a:rPr>
              <a:t>Total</a:t>
            </a:r>
            <a:r>
              <a:rPr lang="en-US" sz="32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3200" dirty="0" smtClean="0">
                <a:solidFill>
                  <a:srgbClr val="FFC000"/>
                </a:solidFill>
              </a:rPr>
              <a:t>Sideband</a:t>
            </a:r>
            <a:r>
              <a:rPr lang="en-US" sz="3200" dirty="0" smtClean="0">
                <a:solidFill>
                  <a:schemeClr val="accent6">
                    <a:lumMod val="75000"/>
                  </a:schemeClr>
                </a:solidFill>
              </a:rPr>
              <a:t> Power</a:t>
            </a:r>
          </a:p>
          <a:p>
            <a:pPr algn="ctr"/>
            <a:r>
              <a:rPr lang="en-US" sz="3200" dirty="0" smtClean="0">
                <a:solidFill>
                  <a:srgbClr val="34F875"/>
                </a:solidFill>
              </a:rPr>
              <a:t>Input Power</a:t>
            </a:r>
          </a:p>
          <a:p>
            <a:pPr algn="ctr"/>
            <a:endParaRPr lang="en-US" sz="800" dirty="0" smtClean="0">
              <a:solidFill>
                <a:schemeClr val="bg1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304800" y="2362200"/>
            <a:ext cx="3657600" cy="0"/>
          </a:xfrm>
          <a:prstGeom prst="line">
            <a:avLst/>
          </a:prstGeom>
          <a:ln w="666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" y="1295400"/>
            <a:ext cx="4724400" cy="1015663"/>
          </a:xfrm>
          <a:prstGeom prst="rect">
            <a:avLst/>
          </a:prstGeom>
          <a:solidFill>
            <a:schemeClr val="tx1"/>
          </a:solidFill>
          <a:ln w="104775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l-GR" sz="6000" dirty="0" smtClean="0">
                <a:solidFill>
                  <a:srgbClr val="E838BA"/>
                </a:solidFill>
              </a:rPr>
              <a:t>ν</a:t>
            </a:r>
            <a:r>
              <a:rPr lang="en-US" sz="6000" baseline="-25000" dirty="0" smtClean="0">
                <a:solidFill>
                  <a:srgbClr val="E838BA"/>
                </a:solidFill>
              </a:rPr>
              <a:t>m </a:t>
            </a:r>
            <a:r>
              <a:rPr lang="en-US" sz="6000" dirty="0" smtClean="0">
                <a:solidFill>
                  <a:srgbClr val="E838BA"/>
                </a:solidFill>
              </a:rPr>
              <a:t>= </a:t>
            </a:r>
            <a:r>
              <a:rPr lang="en-US" sz="6000" b="1" dirty="0" smtClean="0">
                <a:solidFill>
                  <a:srgbClr val="E838BA"/>
                </a:solidFill>
              </a:rPr>
              <a:t>17.6 THz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66800" y="2743200"/>
            <a:ext cx="79248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</a:rPr>
              <a:t>-3 or 4 Orders of Magnitude Higher Than Best EOMs or AOMs</a:t>
            </a:r>
          </a:p>
          <a:p>
            <a:r>
              <a:rPr lang="en-US" sz="4000" dirty="0" smtClean="0">
                <a:solidFill>
                  <a:schemeClr val="bg1"/>
                </a:solidFill>
              </a:rPr>
              <a:t>-90 THz </a:t>
            </a:r>
            <a:r>
              <a:rPr lang="en-US" sz="4000" dirty="0" err="1" smtClean="0">
                <a:solidFill>
                  <a:schemeClr val="bg1"/>
                </a:solidFill>
              </a:rPr>
              <a:t>Vibrational</a:t>
            </a:r>
            <a:r>
              <a:rPr lang="en-US" sz="4000" dirty="0" smtClean="0">
                <a:solidFill>
                  <a:schemeClr val="bg1"/>
                </a:solidFill>
              </a:rPr>
              <a:t> Experiments</a:t>
            </a:r>
          </a:p>
          <a:p>
            <a:r>
              <a:rPr lang="en-US" sz="4000" dirty="0" smtClean="0">
                <a:solidFill>
                  <a:schemeClr val="bg1"/>
                </a:solidFill>
              </a:rPr>
              <a:t>	-Nearly an Octave with 1 Order</a:t>
            </a:r>
            <a:endParaRPr lang="en-US" sz="4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 rot="16200000">
            <a:off x="-1705045" y="2543245"/>
            <a:ext cx="47275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4000" kern="0" dirty="0" smtClean="0">
                <a:solidFill>
                  <a:prstClr val="white"/>
                </a:solidFill>
              </a:rPr>
              <a:t>Modulation Efficiency</a:t>
            </a:r>
            <a:endParaRPr lang="en-US" sz="4000" kern="0" dirty="0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421925" y="5845312"/>
            <a:ext cx="38170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4000" kern="0" dirty="0" smtClean="0">
                <a:solidFill>
                  <a:prstClr val="white"/>
                </a:solidFill>
              </a:rPr>
              <a:t>Wavelength (</a:t>
            </a:r>
            <a:r>
              <a:rPr lang="en-US" sz="4000" kern="0" dirty="0" err="1" smtClean="0">
                <a:solidFill>
                  <a:prstClr val="white"/>
                </a:solidFill>
              </a:rPr>
              <a:t>μm</a:t>
            </a:r>
            <a:r>
              <a:rPr lang="en-US" sz="4000" kern="0" dirty="0" smtClean="0">
                <a:solidFill>
                  <a:prstClr val="white"/>
                </a:solidFill>
              </a:rPr>
              <a:t>)</a:t>
            </a:r>
            <a:endParaRPr lang="en-US" sz="4000" kern="0" dirty="0">
              <a:solidFill>
                <a:prstClr val="white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960488" y="5168899"/>
            <a:ext cx="909720" cy="7638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4400" kern="0" dirty="0" smtClean="0">
                <a:solidFill>
                  <a:prstClr val="white"/>
                </a:solidFill>
              </a:rPr>
              <a:t>0.1</a:t>
            </a:r>
            <a:endParaRPr lang="en-US" sz="4400" kern="0" dirty="0">
              <a:solidFill>
                <a:prstClr val="white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044189" y="5182638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kern="0" dirty="0" smtClean="0">
                <a:solidFill>
                  <a:prstClr val="white"/>
                </a:solidFill>
              </a:rPr>
              <a:t>1</a:t>
            </a:r>
            <a:endParaRPr lang="en-US" sz="4400" kern="0" dirty="0">
              <a:solidFill>
                <a:prstClr val="white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937355" y="5182729"/>
            <a:ext cx="771424" cy="7638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4400" kern="0" dirty="0" smtClean="0">
                <a:solidFill>
                  <a:prstClr val="white"/>
                </a:solidFill>
              </a:rPr>
              <a:t>10</a:t>
            </a:r>
            <a:endParaRPr lang="en-US" sz="4400" kern="0" dirty="0">
              <a:solidFill>
                <a:prstClr val="white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174153" y="4014779"/>
            <a:ext cx="1066958" cy="7638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4400" kern="0" dirty="0" smtClean="0">
                <a:solidFill>
                  <a:prstClr val="white"/>
                </a:solidFill>
              </a:rPr>
              <a:t>10</a:t>
            </a:r>
            <a:r>
              <a:rPr lang="en-US" sz="4400" kern="0" baseline="30000" dirty="0" smtClean="0">
                <a:solidFill>
                  <a:prstClr val="white"/>
                </a:solidFill>
              </a:rPr>
              <a:t>-8</a:t>
            </a:r>
            <a:endParaRPr lang="en-US" sz="4400" kern="0" baseline="30000" dirty="0">
              <a:solidFill>
                <a:prstClr val="white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188193" y="3135759"/>
            <a:ext cx="1066958" cy="7638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4400" kern="0" dirty="0" smtClean="0">
                <a:solidFill>
                  <a:prstClr val="white"/>
                </a:solidFill>
              </a:rPr>
              <a:t>10</a:t>
            </a:r>
            <a:r>
              <a:rPr lang="en-US" sz="4400" kern="0" baseline="30000" dirty="0" smtClean="0">
                <a:solidFill>
                  <a:prstClr val="white"/>
                </a:solidFill>
              </a:rPr>
              <a:t>-7</a:t>
            </a:r>
            <a:endParaRPr lang="en-US" sz="4400" kern="0" baseline="30000" dirty="0">
              <a:solidFill>
                <a:prstClr val="white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185921" y="2242904"/>
            <a:ext cx="1066958" cy="7638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4400" kern="0" dirty="0" smtClean="0">
                <a:solidFill>
                  <a:prstClr val="white"/>
                </a:solidFill>
              </a:rPr>
              <a:t>10</a:t>
            </a:r>
            <a:r>
              <a:rPr lang="en-US" sz="4400" kern="0" baseline="30000" dirty="0" smtClean="0">
                <a:solidFill>
                  <a:prstClr val="white"/>
                </a:solidFill>
              </a:rPr>
              <a:t>-6</a:t>
            </a:r>
            <a:endParaRPr lang="en-US" sz="4400" kern="0" baseline="30000" dirty="0">
              <a:solidFill>
                <a:prstClr val="white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174456" y="1350054"/>
            <a:ext cx="1066958" cy="7638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4400" kern="0" dirty="0" smtClean="0">
                <a:solidFill>
                  <a:prstClr val="white"/>
                </a:solidFill>
              </a:rPr>
              <a:t>10</a:t>
            </a:r>
            <a:r>
              <a:rPr lang="en-US" sz="4400" kern="0" baseline="30000" dirty="0" smtClean="0">
                <a:solidFill>
                  <a:prstClr val="white"/>
                </a:solidFill>
              </a:rPr>
              <a:t>-5</a:t>
            </a:r>
            <a:endParaRPr lang="en-US" sz="4400" kern="0" baseline="30000" dirty="0">
              <a:solidFill>
                <a:prstClr val="white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195221" y="457200"/>
            <a:ext cx="1066958" cy="7638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4400" kern="0" dirty="0" smtClean="0">
                <a:solidFill>
                  <a:prstClr val="white"/>
                </a:solidFill>
              </a:rPr>
              <a:t>10</a:t>
            </a:r>
            <a:r>
              <a:rPr lang="en-US" sz="4400" kern="0" baseline="30000" dirty="0" smtClean="0">
                <a:solidFill>
                  <a:prstClr val="white"/>
                </a:solidFill>
              </a:rPr>
              <a:t>-4</a:t>
            </a:r>
            <a:endParaRPr lang="en-US" sz="4400" kern="0" baseline="30000" dirty="0">
              <a:solidFill>
                <a:prstClr val="white"/>
              </a:solidFill>
            </a:endParaRPr>
          </a:p>
        </p:txBody>
      </p:sp>
      <p:pic>
        <p:nvPicPr>
          <p:cNvPr id="18" name="Picture 17" descr="wavelength vs. efficiency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36304" y="624840"/>
            <a:ext cx="6114288" cy="463296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590800" y="3505200"/>
            <a:ext cx="3657600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Broadband Modulation Capabilities</a:t>
            </a:r>
            <a:endParaRPr lang="en-US" dirty="0" smtClean="0"/>
          </a:p>
          <a:p>
            <a:endParaRPr lang="en-US" dirty="0"/>
          </a:p>
        </p:txBody>
      </p:sp>
      <p:cxnSp>
        <p:nvCxnSpPr>
          <p:cNvPr id="19" name="Straight Connector 18"/>
          <p:cNvCxnSpPr/>
          <p:nvPr/>
        </p:nvCxnSpPr>
        <p:spPr>
          <a:xfrm flipV="1">
            <a:off x="5791200" y="1490628"/>
            <a:ext cx="609600" cy="0"/>
          </a:xfrm>
          <a:prstGeom prst="line">
            <a:avLst/>
          </a:prstGeom>
          <a:ln w="34925" cap="rnd">
            <a:solidFill>
              <a:srgbClr val="006C3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V="1">
            <a:off x="5764696" y="2100228"/>
            <a:ext cx="612648" cy="0"/>
          </a:xfrm>
          <a:prstGeom prst="line">
            <a:avLst/>
          </a:prstGeom>
          <a:ln w="34925" cap="rnd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6553200" y="1219200"/>
            <a:ext cx="16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6C31"/>
                </a:solidFill>
              </a:rPr>
              <a:t>0.08 </a:t>
            </a:r>
            <a:r>
              <a:rPr lang="en-US" sz="2800" dirty="0" err="1" smtClean="0">
                <a:solidFill>
                  <a:srgbClr val="006C31"/>
                </a:solidFill>
              </a:rPr>
              <a:t>atm</a:t>
            </a:r>
            <a:endParaRPr lang="en-US" sz="2800" dirty="0">
              <a:solidFill>
                <a:srgbClr val="006C3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553200" y="1832112"/>
            <a:ext cx="16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C00000"/>
                </a:solidFill>
              </a:rPr>
              <a:t>0.33 </a:t>
            </a:r>
            <a:r>
              <a:rPr lang="en-US" sz="2800" dirty="0" err="1" smtClean="0">
                <a:solidFill>
                  <a:srgbClr val="C00000"/>
                </a:solidFill>
              </a:rPr>
              <a:t>atm</a:t>
            </a:r>
            <a:endParaRPr lang="en-US" sz="2800" dirty="0">
              <a:solidFill>
                <a:srgbClr val="C0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867400" y="914400"/>
            <a:ext cx="1828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u="sng" dirty="0" smtClean="0"/>
              <a:t>H</a:t>
            </a:r>
            <a:r>
              <a:rPr lang="en-US" sz="2000" u="sng" baseline="-25000" dirty="0" smtClean="0"/>
              <a:t>2</a:t>
            </a:r>
            <a:r>
              <a:rPr lang="en-US" sz="2000" u="sng" dirty="0" smtClean="0"/>
              <a:t> Pressure</a:t>
            </a:r>
            <a:endParaRPr lang="en-US" sz="2000" u="sng" dirty="0"/>
          </a:p>
        </p:txBody>
      </p:sp>
      <p:sp>
        <p:nvSpPr>
          <p:cNvPr id="36" name="Rectangle 35"/>
          <p:cNvSpPr/>
          <p:nvPr/>
        </p:nvSpPr>
        <p:spPr>
          <a:xfrm>
            <a:off x="5589104" y="914400"/>
            <a:ext cx="2438400" cy="1447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 rot="16200000">
            <a:off x="-1705045" y="2543245"/>
            <a:ext cx="47275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4000" kern="0" dirty="0" smtClean="0">
                <a:solidFill>
                  <a:prstClr val="white"/>
                </a:solidFill>
              </a:rPr>
              <a:t>Modulation Efficiency</a:t>
            </a:r>
            <a:endParaRPr lang="en-US" sz="4000" kern="0" dirty="0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421925" y="5845312"/>
            <a:ext cx="38170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4000" kern="0" dirty="0" smtClean="0">
                <a:solidFill>
                  <a:prstClr val="white"/>
                </a:solidFill>
              </a:rPr>
              <a:t>Wavelength (</a:t>
            </a:r>
            <a:r>
              <a:rPr lang="en-US" sz="4000" kern="0" dirty="0" err="1" smtClean="0">
                <a:solidFill>
                  <a:prstClr val="white"/>
                </a:solidFill>
              </a:rPr>
              <a:t>μm</a:t>
            </a:r>
            <a:r>
              <a:rPr lang="en-US" sz="4000" kern="0" dirty="0" smtClean="0">
                <a:solidFill>
                  <a:prstClr val="white"/>
                </a:solidFill>
              </a:rPr>
              <a:t>)</a:t>
            </a:r>
            <a:endParaRPr lang="en-US" sz="4000" kern="0" dirty="0">
              <a:solidFill>
                <a:prstClr val="white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960488" y="5168899"/>
            <a:ext cx="909720" cy="7638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4400" kern="0" dirty="0" smtClean="0">
                <a:solidFill>
                  <a:prstClr val="white"/>
                </a:solidFill>
              </a:rPr>
              <a:t>0.1</a:t>
            </a:r>
            <a:endParaRPr lang="en-US" sz="4400" kern="0" dirty="0">
              <a:solidFill>
                <a:prstClr val="white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044189" y="5182638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kern="0" dirty="0" smtClean="0">
                <a:solidFill>
                  <a:prstClr val="white"/>
                </a:solidFill>
              </a:rPr>
              <a:t>1</a:t>
            </a:r>
            <a:endParaRPr lang="en-US" sz="4400" kern="0" dirty="0">
              <a:solidFill>
                <a:prstClr val="white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937355" y="5182729"/>
            <a:ext cx="771424" cy="7638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4400" kern="0" dirty="0" smtClean="0">
                <a:solidFill>
                  <a:prstClr val="white"/>
                </a:solidFill>
              </a:rPr>
              <a:t>10</a:t>
            </a:r>
            <a:endParaRPr lang="en-US" sz="4400" kern="0" dirty="0">
              <a:solidFill>
                <a:prstClr val="white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174153" y="4014779"/>
            <a:ext cx="1066958" cy="7638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4400" kern="0" dirty="0" smtClean="0">
                <a:solidFill>
                  <a:prstClr val="white"/>
                </a:solidFill>
              </a:rPr>
              <a:t>10</a:t>
            </a:r>
            <a:r>
              <a:rPr lang="en-US" sz="4400" kern="0" baseline="30000" dirty="0" smtClean="0">
                <a:solidFill>
                  <a:prstClr val="white"/>
                </a:solidFill>
              </a:rPr>
              <a:t>-8</a:t>
            </a:r>
            <a:endParaRPr lang="en-US" sz="4400" kern="0" baseline="30000" dirty="0">
              <a:solidFill>
                <a:prstClr val="white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188193" y="3135759"/>
            <a:ext cx="1066958" cy="7638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4400" kern="0" dirty="0" smtClean="0">
                <a:solidFill>
                  <a:prstClr val="white"/>
                </a:solidFill>
              </a:rPr>
              <a:t>10</a:t>
            </a:r>
            <a:r>
              <a:rPr lang="en-US" sz="4400" kern="0" baseline="30000" dirty="0" smtClean="0">
                <a:solidFill>
                  <a:prstClr val="white"/>
                </a:solidFill>
              </a:rPr>
              <a:t>-7</a:t>
            </a:r>
            <a:endParaRPr lang="en-US" sz="4400" kern="0" baseline="30000" dirty="0">
              <a:solidFill>
                <a:prstClr val="white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185921" y="2242904"/>
            <a:ext cx="1066958" cy="7638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4400" kern="0" dirty="0" smtClean="0">
                <a:solidFill>
                  <a:prstClr val="white"/>
                </a:solidFill>
              </a:rPr>
              <a:t>10</a:t>
            </a:r>
            <a:r>
              <a:rPr lang="en-US" sz="4400" kern="0" baseline="30000" dirty="0" smtClean="0">
                <a:solidFill>
                  <a:prstClr val="white"/>
                </a:solidFill>
              </a:rPr>
              <a:t>-6</a:t>
            </a:r>
            <a:endParaRPr lang="en-US" sz="4400" kern="0" baseline="30000" dirty="0">
              <a:solidFill>
                <a:prstClr val="white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174456" y="1350054"/>
            <a:ext cx="1066958" cy="7638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4400" kern="0" dirty="0" smtClean="0">
                <a:solidFill>
                  <a:prstClr val="white"/>
                </a:solidFill>
              </a:rPr>
              <a:t>10</a:t>
            </a:r>
            <a:r>
              <a:rPr lang="en-US" sz="4400" kern="0" baseline="30000" dirty="0" smtClean="0">
                <a:solidFill>
                  <a:prstClr val="white"/>
                </a:solidFill>
              </a:rPr>
              <a:t>-5</a:t>
            </a:r>
            <a:endParaRPr lang="en-US" sz="4400" kern="0" baseline="30000" dirty="0">
              <a:solidFill>
                <a:prstClr val="white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195221" y="457200"/>
            <a:ext cx="1066958" cy="7638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4400" kern="0" dirty="0" smtClean="0">
                <a:solidFill>
                  <a:prstClr val="white"/>
                </a:solidFill>
              </a:rPr>
              <a:t>10</a:t>
            </a:r>
            <a:r>
              <a:rPr lang="en-US" sz="4400" kern="0" baseline="30000" dirty="0" smtClean="0">
                <a:solidFill>
                  <a:prstClr val="white"/>
                </a:solidFill>
              </a:rPr>
              <a:t>-4</a:t>
            </a:r>
            <a:endParaRPr lang="en-US" sz="4400" kern="0" baseline="30000" dirty="0">
              <a:solidFill>
                <a:prstClr val="white"/>
              </a:solidFill>
            </a:endParaRPr>
          </a:p>
        </p:txBody>
      </p:sp>
      <p:pic>
        <p:nvPicPr>
          <p:cNvPr id="18" name="Picture 17" descr="wavelength vs. efficiency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09800" y="624840"/>
            <a:ext cx="6114288" cy="4632960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2209800" y="533400"/>
            <a:ext cx="2057400" cy="4800600"/>
          </a:xfrm>
          <a:prstGeom prst="rect">
            <a:avLst/>
          </a:prstGeom>
          <a:solidFill>
            <a:schemeClr val="tx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5052392" y="965537"/>
            <a:ext cx="2971800" cy="1015663"/>
          </a:xfrm>
          <a:prstGeom prst="rect">
            <a:avLst/>
          </a:prstGeom>
          <a:noFill/>
          <a:ln w="476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Proportional to Frequency</a:t>
            </a:r>
          </a:p>
          <a:p>
            <a:pPr algn="ctr"/>
            <a:r>
              <a:rPr lang="en-US" sz="2000" dirty="0" smtClean="0"/>
              <a:t>Decreased Detuning</a:t>
            </a:r>
          </a:p>
          <a:p>
            <a:pPr algn="ctr"/>
            <a:r>
              <a:rPr lang="en-US" sz="2000" dirty="0" smtClean="0"/>
              <a:t>Better Spatial Overlap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 rot="16200000">
            <a:off x="-1705045" y="2543245"/>
            <a:ext cx="47275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4000" kern="0" dirty="0" smtClean="0">
                <a:solidFill>
                  <a:prstClr val="white"/>
                </a:solidFill>
              </a:rPr>
              <a:t>Modulation Efficiency</a:t>
            </a:r>
            <a:endParaRPr lang="en-US" sz="4000" kern="0" dirty="0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421925" y="5845312"/>
            <a:ext cx="38170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4000" kern="0" dirty="0" smtClean="0">
                <a:solidFill>
                  <a:prstClr val="white"/>
                </a:solidFill>
              </a:rPr>
              <a:t>Wavelength (</a:t>
            </a:r>
            <a:r>
              <a:rPr lang="en-US" sz="4000" kern="0" dirty="0" err="1" smtClean="0">
                <a:solidFill>
                  <a:prstClr val="white"/>
                </a:solidFill>
              </a:rPr>
              <a:t>μm</a:t>
            </a:r>
            <a:r>
              <a:rPr lang="en-US" sz="4000" kern="0" dirty="0" smtClean="0">
                <a:solidFill>
                  <a:prstClr val="white"/>
                </a:solidFill>
              </a:rPr>
              <a:t>)</a:t>
            </a:r>
            <a:endParaRPr lang="en-US" sz="4000" kern="0" dirty="0">
              <a:solidFill>
                <a:prstClr val="white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960488" y="5168899"/>
            <a:ext cx="909720" cy="7638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4400" kern="0" dirty="0" smtClean="0">
                <a:solidFill>
                  <a:prstClr val="white"/>
                </a:solidFill>
              </a:rPr>
              <a:t>0.1</a:t>
            </a:r>
            <a:endParaRPr lang="en-US" sz="4400" kern="0" dirty="0">
              <a:solidFill>
                <a:prstClr val="white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044189" y="5182638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kern="0" dirty="0" smtClean="0">
                <a:solidFill>
                  <a:prstClr val="white"/>
                </a:solidFill>
              </a:rPr>
              <a:t>1</a:t>
            </a:r>
            <a:endParaRPr lang="en-US" sz="4400" kern="0" dirty="0">
              <a:solidFill>
                <a:prstClr val="white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937355" y="5182729"/>
            <a:ext cx="771424" cy="7638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4400" kern="0" dirty="0" smtClean="0">
                <a:solidFill>
                  <a:prstClr val="white"/>
                </a:solidFill>
              </a:rPr>
              <a:t>10</a:t>
            </a:r>
            <a:endParaRPr lang="en-US" sz="4400" kern="0" dirty="0">
              <a:solidFill>
                <a:prstClr val="white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174153" y="4014779"/>
            <a:ext cx="1066958" cy="7638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4400" kern="0" dirty="0" smtClean="0">
                <a:solidFill>
                  <a:prstClr val="white"/>
                </a:solidFill>
              </a:rPr>
              <a:t>10</a:t>
            </a:r>
            <a:r>
              <a:rPr lang="en-US" sz="4400" kern="0" baseline="30000" dirty="0" smtClean="0">
                <a:solidFill>
                  <a:prstClr val="white"/>
                </a:solidFill>
              </a:rPr>
              <a:t>-8</a:t>
            </a:r>
            <a:endParaRPr lang="en-US" sz="4400" kern="0" baseline="30000" dirty="0">
              <a:solidFill>
                <a:prstClr val="white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188193" y="3135759"/>
            <a:ext cx="1066958" cy="7638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4400" kern="0" dirty="0" smtClean="0">
                <a:solidFill>
                  <a:prstClr val="white"/>
                </a:solidFill>
              </a:rPr>
              <a:t>10</a:t>
            </a:r>
            <a:r>
              <a:rPr lang="en-US" sz="4400" kern="0" baseline="30000" dirty="0" smtClean="0">
                <a:solidFill>
                  <a:prstClr val="white"/>
                </a:solidFill>
              </a:rPr>
              <a:t>-7</a:t>
            </a:r>
            <a:endParaRPr lang="en-US" sz="4400" kern="0" baseline="30000" dirty="0">
              <a:solidFill>
                <a:prstClr val="white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185921" y="2242904"/>
            <a:ext cx="1066958" cy="7638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4400" kern="0" dirty="0" smtClean="0">
                <a:solidFill>
                  <a:prstClr val="white"/>
                </a:solidFill>
              </a:rPr>
              <a:t>10</a:t>
            </a:r>
            <a:r>
              <a:rPr lang="en-US" sz="4400" kern="0" baseline="30000" dirty="0" smtClean="0">
                <a:solidFill>
                  <a:prstClr val="white"/>
                </a:solidFill>
              </a:rPr>
              <a:t>-6</a:t>
            </a:r>
            <a:endParaRPr lang="en-US" sz="4400" kern="0" baseline="30000" dirty="0">
              <a:solidFill>
                <a:prstClr val="white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174456" y="1350054"/>
            <a:ext cx="1066958" cy="7638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4400" kern="0" dirty="0" smtClean="0">
                <a:solidFill>
                  <a:prstClr val="white"/>
                </a:solidFill>
              </a:rPr>
              <a:t>10</a:t>
            </a:r>
            <a:r>
              <a:rPr lang="en-US" sz="4400" kern="0" baseline="30000" dirty="0" smtClean="0">
                <a:solidFill>
                  <a:prstClr val="white"/>
                </a:solidFill>
              </a:rPr>
              <a:t>-5</a:t>
            </a:r>
            <a:endParaRPr lang="en-US" sz="4400" kern="0" baseline="30000" dirty="0">
              <a:solidFill>
                <a:prstClr val="white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195221" y="457200"/>
            <a:ext cx="1066958" cy="7638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4400" kern="0" dirty="0" smtClean="0">
                <a:solidFill>
                  <a:prstClr val="white"/>
                </a:solidFill>
              </a:rPr>
              <a:t>10</a:t>
            </a:r>
            <a:r>
              <a:rPr lang="en-US" sz="4400" kern="0" baseline="30000" dirty="0" smtClean="0">
                <a:solidFill>
                  <a:prstClr val="white"/>
                </a:solidFill>
              </a:rPr>
              <a:t>-4</a:t>
            </a:r>
            <a:endParaRPr lang="en-US" sz="4400" kern="0" baseline="30000" dirty="0">
              <a:solidFill>
                <a:prstClr val="white"/>
              </a:solidFill>
            </a:endParaRPr>
          </a:p>
        </p:txBody>
      </p:sp>
      <p:pic>
        <p:nvPicPr>
          <p:cNvPr id="18" name="Picture 17" descr="wavelength vs. efficiency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36304" y="624840"/>
            <a:ext cx="6114288" cy="4632960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3733800" y="609600"/>
            <a:ext cx="4648200" cy="4800600"/>
          </a:xfrm>
          <a:prstGeom prst="rect">
            <a:avLst/>
          </a:prstGeom>
          <a:solidFill>
            <a:schemeClr val="tx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5486400" y="1295400"/>
            <a:ext cx="2286000" cy="461665"/>
          </a:xfrm>
          <a:prstGeom prst="rect">
            <a:avLst/>
          </a:prstGeom>
          <a:noFill/>
          <a:ln w="4762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Phase Mismatch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21920" y="228600"/>
            <a:ext cx="8915400" cy="1015663"/>
          </a:xfrm>
          <a:prstGeom prst="rect">
            <a:avLst/>
          </a:prstGeom>
          <a:solidFill>
            <a:schemeClr val="tx1"/>
          </a:solidFill>
          <a:ln w="1047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chemeClr val="bg1"/>
                </a:solidFill>
              </a:rPr>
              <a:t>Modulation Efficiency: 10</a:t>
            </a:r>
            <a:r>
              <a:rPr lang="en-US" sz="6000" baseline="30000" dirty="0" smtClean="0">
                <a:solidFill>
                  <a:schemeClr val="bg1"/>
                </a:solidFill>
              </a:rPr>
              <a:t>-5</a:t>
            </a:r>
            <a:endParaRPr lang="en-US" sz="6000" baseline="30000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1524000"/>
            <a:ext cx="9144000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solidFill>
                  <a:schemeClr val="bg1"/>
                </a:solidFill>
              </a:rPr>
              <a:t>Comparable for a New Method</a:t>
            </a:r>
          </a:p>
          <a:p>
            <a:pPr algn="ctr"/>
            <a:endParaRPr lang="en-US" sz="3200" dirty="0" smtClean="0">
              <a:solidFill>
                <a:schemeClr val="bg1"/>
              </a:solidFill>
            </a:endParaRPr>
          </a:p>
          <a:p>
            <a:pPr algn="ctr"/>
            <a:r>
              <a:rPr lang="en-US" sz="4800" dirty="0" smtClean="0">
                <a:solidFill>
                  <a:schemeClr val="bg1"/>
                </a:solidFill>
              </a:rPr>
              <a:t>100 GHz EOM </a:t>
            </a:r>
          </a:p>
          <a:p>
            <a:pPr algn="ctr"/>
            <a:r>
              <a:rPr lang="en-US" sz="4800" dirty="0" smtClean="0">
                <a:solidFill>
                  <a:schemeClr val="bg1"/>
                </a:solidFill>
              </a:rPr>
              <a:t>10</a:t>
            </a:r>
            <a:r>
              <a:rPr lang="en-US" sz="4800" baseline="30000" dirty="0" smtClean="0">
                <a:solidFill>
                  <a:schemeClr val="bg1"/>
                </a:solidFill>
              </a:rPr>
              <a:t>-4</a:t>
            </a:r>
          </a:p>
          <a:p>
            <a:pPr algn="ctr"/>
            <a:endParaRPr lang="en-US" sz="4800" baseline="30000" dirty="0" smtClean="0">
              <a:solidFill>
                <a:schemeClr val="bg1"/>
              </a:solidFill>
            </a:endParaRPr>
          </a:p>
          <a:p>
            <a:pPr algn="ctr"/>
            <a:endParaRPr lang="en-US" sz="4800" baseline="30000" dirty="0" smtClean="0">
              <a:solidFill>
                <a:schemeClr val="bg1"/>
              </a:solidFill>
            </a:endParaRPr>
          </a:p>
          <a:p>
            <a:pPr algn="ctr"/>
            <a:r>
              <a:rPr lang="en-US" sz="7200" baseline="30000" dirty="0" smtClean="0">
                <a:solidFill>
                  <a:schemeClr val="bg1"/>
                </a:solidFill>
              </a:rPr>
              <a:t>Plans to Improve…</a:t>
            </a:r>
          </a:p>
        </p:txBody>
      </p:sp>
      <p:sp>
        <p:nvSpPr>
          <p:cNvPr id="12" name="Rectangle 11"/>
          <p:cNvSpPr/>
          <p:nvPr/>
        </p:nvSpPr>
        <p:spPr>
          <a:xfrm>
            <a:off x="0" y="6397823"/>
            <a:ext cx="9144000" cy="3539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700" dirty="0" smtClean="0">
                <a:solidFill>
                  <a:prstClr val="white"/>
                </a:solidFill>
              </a:rPr>
              <a:t>1. </a:t>
            </a:r>
            <a:r>
              <a:rPr lang="en-US" sz="1600" dirty="0" smtClean="0">
                <a:solidFill>
                  <a:schemeClr val="bg1"/>
                </a:solidFill>
                <a:latin typeface="+mj-lt"/>
              </a:rPr>
              <a:t>M. </a:t>
            </a:r>
            <a:r>
              <a:rPr lang="en-US" sz="1600" dirty="0" err="1" smtClean="0">
                <a:solidFill>
                  <a:schemeClr val="bg1"/>
                </a:solidFill>
                <a:latin typeface="+mj-lt"/>
              </a:rPr>
              <a:t>Chacinski</a:t>
            </a:r>
            <a:r>
              <a:rPr lang="en-US" sz="1600" dirty="0" smtClean="0">
                <a:solidFill>
                  <a:schemeClr val="bg1"/>
                </a:solidFill>
                <a:latin typeface="+mj-lt"/>
              </a:rPr>
              <a:t> et al., Monolithically integrated 100 GHz DFB-TWEAM, J. </a:t>
            </a:r>
            <a:r>
              <a:rPr lang="en-US" sz="1600" dirty="0" err="1" smtClean="0">
                <a:solidFill>
                  <a:schemeClr val="bg1"/>
                </a:solidFill>
                <a:latin typeface="+mj-lt"/>
              </a:rPr>
              <a:t>Lightwave</a:t>
            </a:r>
            <a:r>
              <a:rPr lang="en-US" sz="1600" dirty="0" smtClean="0">
                <a:solidFill>
                  <a:schemeClr val="bg1"/>
                </a:solidFill>
                <a:latin typeface="+mj-lt"/>
              </a:rPr>
              <a:t> Tech. 27, 3410 (2009).</a:t>
            </a:r>
            <a:endParaRPr lang="en-US" sz="1700" dirty="0">
              <a:solidFill>
                <a:schemeClr val="bg1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213360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solidFill>
                  <a:schemeClr val="bg1"/>
                </a:solidFill>
              </a:rPr>
              <a:t>Low Efficiency + Low Power</a:t>
            </a:r>
          </a:p>
          <a:p>
            <a:pPr algn="ctr"/>
            <a:r>
              <a:rPr lang="en-US" sz="4800" dirty="0" smtClean="0">
                <a:solidFill>
                  <a:schemeClr val="bg1"/>
                </a:solidFill>
              </a:rPr>
              <a:t>= Few Cool Experimental Plots</a:t>
            </a:r>
            <a:endParaRPr lang="en-US" sz="4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213360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solidFill>
                  <a:schemeClr val="bg1"/>
                </a:solidFill>
              </a:rPr>
              <a:t>Low Efficiency + Low Power</a:t>
            </a:r>
          </a:p>
          <a:p>
            <a:pPr algn="ctr"/>
            <a:r>
              <a:rPr lang="en-US" sz="4800" dirty="0" smtClean="0">
                <a:solidFill>
                  <a:schemeClr val="bg1"/>
                </a:solidFill>
              </a:rPr>
              <a:t>= Few Cool Experimental Plots</a:t>
            </a:r>
            <a:endParaRPr lang="en-US" sz="48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480060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solidFill>
                  <a:schemeClr val="bg1"/>
                </a:solidFill>
              </a:rPr>
              <a:t>Power Insensitive Modulation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5105400" y="2895600"/>
            <a:ext cx="2971800" cy="0"/>
          </a:xfrm>
          <a:prstGeom prst="line">
            <a:avLst/>
          </a:prstGeom>
          <a:ln w="857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2410361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smtClean="0">
                <a:solidFill>
                  <a:schemeClr val="bg1"/>
                </a:solidFill>
              </a:rPr>
              <a:t>Simulations</a:t>
            </a:r>
            <a:endParaRPr lang="en-US" sz="8000" dirty="0">
              <a:solidFill>
                <a:schemeClr val="bg1"/>
              </a:solidFill>
            </a:endParaRPr>
          </a:p>
        </p:txBody>
      </p:sp>
      <p:pic>
        <p:nvPicPr>
          <p:cNvPr id="975876" name="Picture 4" descr="C:\Users\Lab User\AppData\Local\Microsoft\Windows\Temporary Internet Files\Content.IE5\92FTJL3P\MP910221033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4648200"/>
            <a:ext cx="1371600" cy="20622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/>
          <p:nvPr/>
        </p:nvGrpSpPr>
        <p:grpSpPr>
          <a:xfrm>
            <a:off x="152400" y="1981200"/>
            <a:ext cx="2667000" cy="1524000"/>
            <a:chOff x="2286000" y="1524000"/>
            <a:chExt cx="2667000" cy="1524000"/>
          </a:xfrm>
          <a:solidFill>
            <a:srgbClr val="006C31"/>
          </a:solidFill>
        </p:grpSpPr>
        <p:sp>
          <p:nvSpPr>
            <p:cNvPr id="8" name="Rounded Rectangle 7"/>
            <p:cNvSpPr/>
            <p:nvPr/>
          </p:nvSpPr>
          <p:spPr>
            <a:xfrm>
              <a:off x="2286000" y="1524000"/>
              <a:ext cx="2667000" cy="1524000"/>
            </a:xfrm>
            <a:prstGeom prst="roundRect">
              <a:avLst/>
            </a:prstGeom>
            <a:grpFill/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286000" y="1747391"/>
              <a:ext cx="2667000" cy="10772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3200" dirty="0" smtClean="0">
                  <a:solidFill>
                    <a:prstClr val="white"/>
                  </a:solidFill>
                </a:rPr>
                <a:t>Derive Hamiltonian </a:t>
              </a:r>
              <a:endParaRPr lang="en-US" sz="3200" dirty="0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8" descr="ultrashort_pulse_plot2.eps                                     00061E3CSunduz                         ABA78158: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 t="8889"/>
          <a:stretch>
            <a:fillRect/>
          </a:stretch>
        </p:blipFill>
        <p:spPr bwMode="auto">
          <a:xfrm>
            <a:off x="901148" y="0"/>
            <a:ext cx="7315200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Line 60"/>
          <p:cNvSpPr>
            <a:spLocks noChangeShapeType="1"/>
          </p:cNvSpPr>
          <p:nvPr/>
        </p:nvSpPr>
        <p:spPr bwMode="auto">
          <a:xfrm flipH="1">
            <a:off x="4763875" y="2590800"/>
            <a:ext cx="1636925" cy="0"/>
          </a:xfrm>
          <a:prstGeom prst="line">
            <a:avLst/>
          </a:prstGeom>
          <a:noFill/>
          <a:ln w="88900">
            <a:solidFill>
              <a:schemeClr val="bg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kern="0">
              <a:solidFill>
                <a:sysClr val="windowText" lastClr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6" name="Line 61"/>
          <p:cNvSpPr>
            <a:spLocks noChangeShapeType="1"/>
          </p:cNvSpPr>
          <p:nvPr/>
        </p:nvSpPr>
        <p:spPr bwMode="auto">
          <a:xfrm>
            <a:off x="2716696" y="2590800"/>
            <a:ext cx="1636925" cy="0"/>
          </a:xfrm>
          <a:prstGeom prst="line">
            <a:avLst/>
          </a:prstGeom>
          <a:noFill/>
          <a:ln w="88900">
            <a:solidFill>
              <a:schemeClr val="bg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kern="0">
              <a:solidFill>
                <a:sysClr val="windowText" lastClr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5826204"/>
            <a:ext cx="9144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solidFill>
                  <a:schemeClr val="bg1"/>
                </a:solidFill>
              </a:rPr>
              <a:t>300 frequencies</a:t>
            </a:r>
            <a:endParaRPr lang="en-US" sz="6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/>
          <p:nvPr/>
        </p:nvGrpSpPr>
        <p:grpSpPr>
          <a:xfrm>
            <a:off x="152400" y="1981200"/>
            <a:ext cx="2667000" cy="1524000"/>
            <a:chOff x="2286000" y="1524000"/>
            <a:chExt cx="2667000" cy="1524000"/>
          </a:xfrm>
          <a:solidFill>
            <a:srgbClr val="006C31"/>
          </a:solidFill>
        </p:grpSpPr>
        <p:sp>
          <p:nvSpPr>
            <p:cNvPr id="8" name="Rounded Rectangle 7"/>
            <p:cNvSpPr/>
            <p:nvPr/>
          </p:nvSpPr>
          <p:spPr>
            <a:xfrm>
              <a:off x="2286000" y="1524000"/>
              <a:ext cx="2667000" cy="1524000"/>
            </a:xfrm>
            <a:prstGeom prst="roundRect">
              <a:avLst/>
            </a:prstGeom>
            <a:grpFill/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286000" y="1747391"/>
              <a:ext cx="2667000" cy="10772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3200" dirty="0" smtClean="0">
                  <a:solidFill>
                    <a:prstClr val="white"/>
                  </a:solidFill>
                </a:rPr>
                <a:t>Derive Hamiltonian </a:t>
              </a:r>
              <a:endParaRPr lang="en-US" sz="32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3" name="Group 10"/>
          <p:cNvGrpSpPr/>
          <p:nvPr/>
        </p:nvGrpSpPr>
        <p:grpSpPr>
          <a:xfrm>
            <a:off x="152400" y="152400"/>
            <a:ext cx="2133600" cy="1569660"/>
            <a:chOff x="2286000" y="1501170"/>
            <a:chExt cx="2667000" cy="1569660"/>
          </a:xfrm>
          <a:solidFill>
            <a:srgbClr val="006C31"/>
          </a:solidFill>
        </p:grpSpPr>
        <p:sp>
          <p:nvSpPr>
            <p:cNvPr id="12" name="Rounded Rectangle 11"/>
            <p:cNvSpPr/>
            <p:nvPr/>
          </p:nvSpPr>
          <p:spPr>
            <a:xfrm>
              <a:off x="2286000" y="1524000"/>
              <a:ext cx="2667000" cy="1524000"/>
            </a:xfrm>
            <a:prstGeom prst="roundRect">
              <a:avLst/>
            </a:prstGeom>
            <a:grpFill/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286000" y="1501170"/>
              <a:ext cx="2667000" cy="156966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3200" dirty="0" smtClean="0">
                  <a:solidFill>
                    <a:prstClr val="white"/>
                  </a:solidFill>
                </a:rPr>
                <a:t>Measure Output Intensities</a:t>
              </a:r>
              <a:endParaRPr lang="en-US" sz="3200" dirty="0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/>
          <p:nvPr/>
        </p:nvGrpSpPr>
        <p:grpSpPr>
          <a:xfrm>
            <a:off x="152400" y="1981200"/>
            <a:ext cx="2667000" cy="1524000"/>
            <a:chOff x="2286000" y="1524000"/>
            <a:chExt cx="2667000" cy="1524000"/>
          </a:xfrm>
          <a:solidFill>
            <a:srgbClr val="006C31"/>
          </a:solidFill>
        </p:grpSpPr>
        <p:sp>
          <p:nvSpPr>
            <p:cNvPr id="8" name="Rounded Rectangle 7"/>
            <p:cNvSpPr/>
            <p:nvPr/>
          </p:nvSpPr>
          <p:spPr>
            <a:xfrm>
              <a:off x="2286000" y="1524000"/>
              <a:ext cx="2667000" cy="1524000"/>
            </a:xfrm>
            <a:prstGeom prst="roundRect">
              <a:avLst/>
            </a:prstGeom>
            <a:grpFill/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286000" y="1747391"/>
              <a:ext cx="2667000" cy="10772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3200" dirty="0" smtClean="0">
                  <a:solidFill>
                    <a:prstClr val="white"/>
                  </a:solidFill>
                </a:rPr>
                <a:t>Derive Hamiltonian </a:t>
              </a:r>
              <a:endParaRPr lang="en-US" sz="32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3" name="Group 10"/>
          <p:cNvGrpSpPr/>
          <p:nvPr/>
        </p:nvGrpSpPr>
        <p:grpSpPr>
          <a:xfrm>
            <a:off x="152400" y="152400"/>
            <a:ext cx="2133600" cy="1569660"/>
            <a:chOff x="2286000" y="1501170"/>
            <a:chExt cx="2667000" cy="1569660"/>
          </a:xfrm>
          <a:solidFill>
            <a:srgbClr val="006C31"/>
          </a:solidFill>
        </p:grpSpPr>
        <p:sp>
          <p:nvSpPr>
            <p:cNvPr id="12" name="Rounded Rectangle 11"/>
            <p:cNvSpPr/>
            <p:nvPr/>
          </p:nvSpPr>
          <p:spPr>
            <a:xfrm>
              <a:off x="2286000" y="1524000"/>
              <a:ext cx="2667000" cy="1524000"/>
            </a:xfrm>
            <a:prstGeom prst="roundRect">
              <a:avLst/>
            </a:prstGeom>
            <a:grpFill/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286000" y="1501170"/>
              <a:ext cx="2667000" cy="156966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3200" dirty="0" smtClean="0">
                  <a:solidFill>
                    <a:prstClr val="white"/>
                  </a:solidFill>
                </a:rPr>
                <a:t>Measure Output Intensities</a:t>
              </a:r>
              <a:endParaRPr lang="en-US" sz="3200" dirty="0">
                <a:solidFill>
                  <a:prstClr val="white"/>
                </a:solidFill>
              </a:endParaRPr>
            </a:p>
          </p:txBody>
        </p:sp>
      </p:grpSp>
      <p:sp>
        <p:nvSpPr>
          <p:cNvPr id="14" name="Right Arrow 13"/>
          <p:cNvSpPr/>
          <p:nvPr/>
        </p:nvSpPr>
        <p:spPr>
          <a:xfrm>
            <a:off x="2514600" y="492456"/>
            <a:ext cx="762000" cy="914400"/>
          </a:xfrm>
          <a:prstGeom prst="rightArrow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4" name="Group 14"/>
          <p:cNvGrpSpPr/>
          <p:nvPr/>
        </p:nvGrpSpPr>
        <p:grpSpPr>
          <a:xfrm>
            <a:off x="3505200" y="152400"/>
            <a:ext cx="2286000" cy="1569660"/>
            <a:chOff x="2286000" y="1501170"/>
            <a:chExt cx="2667000" cy="1569660"/>
          </a:xfrm>
          <a:solidFill>
            <a:srgbClr val="006C31"/>
          </a:solidFill>
        </p:grpSpPr>
        <p:sp>
          <p:nvSpPr>
            <p:cNvPr id="16" name="Rounded Rectangle 15"/>
            <p:cNvSpPr/>
            <p:nvPr/>
          </p:nvSpPr>
          <p:spPr>
            <a:xfrm>
              <a:off x="2286000" y="1524000"/>
              <a:ext cx="2667000" cy="1524000"/>
            </a:xfrm>
            <a:prstGeom prst="roundRect">
              <a:avLst/>
            </a:prstGeom>
            <a:grpFill/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286000" y="1501170"/>
              <a:ext cx="2667000" cy="156966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3200" dirty="0" smtClean="0">
                  <a:solidFill>
                    <a:prstClr val="white"/>
                  </a:solidFill>
                </a:rPr>
                <a:t>Calculate Circulating Intensities</a:t>
              </a:r>
              <a:endParaRPr lang="en-US" sz="3200" dirty="0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/>
          <p:nvPr/>
        </p:nvGrpSpPr>
        <p:grpSpPr>
          <a:xfrm>
            <a:off x="152400" y="1981200"/>
            <a:ext cx="2667000" cy="1524000"/>
            <a:chOff x="2286000" y="1524000"/>
            <a:chExt cx="2667000" cy="1524000"/>
          </a:xfrm>
          <a:solidFill>
            <a:srgbClr val="006C31"/>
          </a:solidFill>
        </p:grpSpPr>
        <p:sp>
          <p:nvSpPr>
            <p:cNvPr id="8" name="Rounded Rectangle 7"/>
            <p:cNvSpPr/>
            <p:nvPr/>
          </p:nvSpPr>
          <p:spPr>
            <a:xfrm>
              <a:off x="2286000" y="1524000"/>
              <a:ext cx="2667000" cy="1524000"/>
            </a:xfrm>
            <a:prstGeom prst="roundRect">
              <a:avLst/>
            </a:prstGeom>
            <a:grpFill/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286000" y="1747391"/>
              <a:ext cx="2667000" cy="10772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3200" dirty="0" smtClean="0">
                  <a:solidFill>
                    <a:prstClr val="white"/>
                  </a:solidFill>
                </a:rPr>
                <a:t>Derive Hamiltonian </a:t>
              </a:r>
              <a:endParaRPr lang="en-US" sz="32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3" name="Group 10"/>
          <p:cNvGrpSpPr/>
          <p:nvPr/>
        </p:nvGrpSpPr>
        <p:grpSpPr>
          <a:xfrm>
            <a:off x="152400" y="152400"/>
            <a:ext cx="2133600" cy="1569660"/>
            <a:chOff x="2286000" y="1501170"/>
            <a:chExt cx="2667000" cy="1569660"/>
          </a:xfrm>
          <a:solidFill>
            <a:srgbClr val="006C31"/>
          </a:solidFill>
        </p:grpSpPr>
        <p:sp>
          <p:nvSpPr>
            <p:cNvPr id="12" name="Rounded Rectangle 11"/>
            <p:cNvSpPr/>
            <p:nvPr/>
          </p:nvSpPr>
          <p:spPr>
            <a:xfrm>
              <a:off x="2286000" y="1524000"/>
              <a:ext cx="2667000" cy="1524000"/>
            </a:xfrm>
            <a:prstGeom prst="roundRect">
              <a:avLst/>
            </a:prstGeom>
            <a:grpFill/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286000" y="1501170"/>
              <a:ext cx="2667000" cy="156966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3200" dirty="0" smtClean="0">
                  <a:solidFill>
                    <a:prstClr val="white"/>
                  </a:solidFill>
                </a:rPr>
                <a:t>Measure Output Intensities</a:t>
              </a:r>
              <a:endParaRPr lang="en-US" sz="3200" dirty="0">
                <a:solidFill>
                  <a:prstClr val="white"/>
                </a:solidFill>
              </a:endParaRPr>
            </a:p>
          </p:txBody>
        </p:sp>
      </p:grpSp>
      <p:sp>
        <p:nvSpPr>
          <p:cNvPr id="14" name="Right Arrow 13"/>
          <p:cNvSpPr/>
          <p:nvPr/>
        </p:nvSpPr>
        <p:spPr>
          <a:xfrm>
            <a:off x="2514600" y="492456"/>
            <a:ext cx="762000" cy="914400"/>
          </a:xfrm>
          <a:prstGeom prst="rightArrow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4" name="Group 14"/>
          <p:cNvGrpSpPr/>
          <p:nvPr/>
        </p:nvGrpSpPr>
        <p:grpSpPr>
          <a:xfrm>
            <a:off x="3505200" y="152400"/>
            <a:ext cx="2286000" cy="1569660"/>
            <a:chOff x="2286000" y="1501170"/>
            <a:chExt cx="2667000" cy="1569660"/>
          </a:xfrm>
          <a:solidFill>
            <a:srgbClr val="006C31"/>
          </a:solidFill>
        </p:grpSpPr>
        <p:sp>
          <p:nvSpPr>
            <p:cNvPr id="16" name="Rounded Rectangle 15"/>
            <p:cNvSpPr/>
            <p:nvPr/>
          </p:nvSpPr>
          <p:spPr>
            <a:xfrm>
              <a:off x="2286000" y="1524000"/>
              <a:ext cx="2667000" cy="1524000"/>
            </a:xfrm>
            <a:prstGeom prst="roundRect">
              <a:avLst/>
            </a:prstGeom>
            <a:grpFill/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286000" y="1501170"/>
              <a:ext cx="2667000" cy="156966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3200" dirty="0" smtClean="0">
                  <a:solidFill>
                    <a:prstClr val="white"/>
                  </a:solidFill>
                </a:rPr>
                <a:t>Calculate Circulating Intensities</a:t>
              </a:r>
              <a:endParaRPr lang="en-US" sz="32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5" name="Group 35"/>
          <p:cNvGrpSpPr/>
          <p:nvPr/>
        </p:nvGrpSpPr>
        <p:grpSpPr>
          <a:xfrm>
            <a:off x="6400800" y="178474"/>
            <a:ext cx="2590800" cy="1524000"/>
            <a:chOff x="2286000" y="1524000"/>
            <a:chExt cx="2667000" cy="1524000"/>
          </a:xfrm>
          <a:solidFill>
            <a:srgbClr val="006C31"/>
          </a:solidFill>
        </p:grpSpPr>
        <p:sp>
          <p:nvSpPr>
            <p:cNvPr id="33" name="Rounded Rectangle 32"/>
            <p:cNvSpPr/>
            <p:nvPr/>
          </p:nvSpPr>
          <p:spPr>
            <a:xfrm>
              <a:off x="2286000" y="1524000"/>
              <a:ext cx="2667000" cy="1524000"/>
            </a:xfrm>
            <a:prstGeom prst="roundRect">
              <a:avLst/>
            </a:prstGeom>
            <a:grpFill/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2286000" y="1747391"/>
              <a:ext cx="2667000" cy="10772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3200" dirty="0" smtClean="0">
                  <a:solidFill>
                    <a:prstClr val="white"/>
                  </a:solidFill>
                </a:rPr>
                <a:t>Experimental Parameters</a:t>
              </a:r>
              <a:endParaRPr lang="en-US" sz="3200" dirty="0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41"/>
          <p:cNvSpPr/>
          <p:nvPr/>
        </p:nvSpPr>
        <p:spPr>
          <a:xfrm rot="10800000">
            <a:off x="7345680" y="1981200"/>
            <a:ext cx="502920" cy="883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 rot="5400000">
            <a:off x="5234940" y="219388"/>
            <a:ext cx="502920" cy="5029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2" name="Group 9"/>
          <p:cNvGrpSpPr/>
          <p:nvPr/>
        </p:nvGrpSpPr>
        <p:grpSpPr>
          <a:xfrm>
            <a:off x="152400" y="1981200"/>
            <a:ext cx="2667000" cy="1524000"/>
            <a:chOff x="2286000" y="1524000"/>
            <a:chExt cx="2667000" cy="1524000"/>
          </a:xfrm>
          <a:solidFill>
            <a:srgbClr val="006C31"/>
          </a:solidFill>
        </p:grpSpPr>
        <p:sp>
          <p:nvSpPr>
            <p:cNvPr id="8" name="Rounded Rectangle 7"/>
            <p:cNvSpPr/>
            <p:nvPr/>
          </p:nvSpPr>
          <p:spPr>
            <a:xfrm>
              <a:off x="2286000" y="1524000"/>
              <a:ext cx="2667000" cy="1524000"/>
            </a:xfrm>
            <a:prstGeom prst="roundRect">
              <a:avLst/>
            </a:prstGeom>
            <a:grpFill/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286000" y="1747391"/>
              <a:ext cx="2667000" cy="10772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3200" dirty="0" smtClean="0">
                  <a:solidFill>
                    <a:prstClr val="white"/>
                  </a:solidFill>
                </a:rPr>
                <a:t>Derive Hamiltonian </a:t>
              </a:r>
              <a:endParaRPr lang="en-US" sz="32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3" name="Group 10"/>
          <p:cNvGrpSpPr/>
          <p:nvPr/>
        </p:nvGrpSpPr>
        <p:grpSpPr>
          <a:xfrm>
            <a:off x="152400" y="152400"/>
            <a:ext cx="2133600" cy="1569660"/>
            <a:chOff x="2286000" y="1501170"/>
            <a:chExt cx="2667000" cy="1569660"/>
          </a:xfrm>
          <a:solidFill>
            <a:srgbClr val="006C31"/>
          </a:solidFill>
        </p:grpSpPr>
        <p:sp>
          <p:nvSpPr>
            <p:cNvPr id="12" name="Rounded Rectangle 11"/>
            <p:cNvSpPr/>
            <p:nvPr/>
          </p:nvSpPr>
          <p:spPr>
            <a:xfrm>
              <a:off x="2286000" y="1524000"/>
              <a:ext cx="2667000" cy="1524000"/>
            </a:xfrm>
            <a:prstGeom prst="roundRect">
              <a:avLst/>
            </a:prstGeom>
            <a:grpFill/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286000" y="1501170"/>
              <a:ext cx="2667000" cy="156966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3200" dirty="0" smtClean="0">
                  <a:solidFill>
                    <a:prstClr val="white"/>
                  </a:solidFill>
                </a:rPr>
                <a:t>Measure Output Intensities</a:t>
              </a:r>
              <a:endParaRPr lang="en-US" sz="3200" dirty="0">
                <a:solidFill>
                  <a:prstClr val="white"/>
                </a:solidFill>
              </a:endParaRPr>
            </a:p>
          </p:txBody>
        </p:sp>
      </p:grpSp>
      <p:sp>
        <p:nvSpPr>
          <p:cNvPr id="14" name="Right Arrow 13"/>
          <p:cNvSpPr/>
          <p:nvPr/>
        </p:nvSpPr>
        <p:spPr>
          <a:xfrm>
            <a:off x="2514600" y="492456"/>
            <a:ext cx="762000" cy="914400"/>
          </a:xfrm>
          <a:prstGeom prst="rightArrow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4" name="Group 14"/>
          <p:cNvGrpSpPr/>
          <p:nvPr/>
        </p:nvGrpSpPr>
        <p:grpSpPr>
          <a:xfrm>
            <a:off x="3505200" y="152400"/>
            <a:ext cx="2286000" cy="1569660"/>
            <a:chOff x="2286000" y="1501170"/>
            <a:chExt cx="2667000" cy="1569660"/>
          </a:xfrm>
          <a:solidFill>
            <a:srgbClr val="006C31"/>
          </a:solidFill>
        </p:grpSpPr>
        <p:sp>
          <p:nvSpPr>
            <p:cNvPr id="16" name="Rounded Rectangle 15"/>
            <p:cNvSpPr/>
            <p:nvPr/>
          </p:nvSpPr>
          <p:spPr>
            <a:xfrm>
              <a:off x="2286000" y="1524000"/>
              <a:ext cx="2667000" cy="1524000"/>
            </a:xfrm>
            <a:prstGeom prst="roundRect">
              <a:avLst/>
            </a:prstGeom>
            <a:grpFill/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286000" y="1501170"/>
              <a:ext cx="2667000" cy="156966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3200" dirty="0" smtClean="0">
                  <a:solidFill>
                    <a:prstClr val="white"/>
                  </a:solidFill>
                </a:rPr>
                <a:t>Calculate Circulating Intensities</a:t>
              </a:r>
              <a:endParaRPr lang="en-US" sz="3200" dirty="0">
                <a:solidFill>
                  <a:prstClr val="white"/>
                </a:solidFill>
              </a:endParaRPr>
            </a:p>
          </p:txBody>
        </p:sp>
      </p:grpSp>
      <p:sp>
        <p:nvSpPr>
          <p:cNvPr id="21" name="Right Arrow 20"/>
          <p:cNvSpPr/>
          <p:nvPr/>
        </p:nvSpPr>
        <p:spPr>
          <a:xfrm rot="5400000">
            <a:off x="7048500" y="3149048"/>
            <a:ext cx="2209800" cy="914400"/>
          </a:xfrm>
          <a:prstGeom prst="rightArrow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 rot="10800000">
            <a:off x="4450080" y="1981200"/>
            <a:ext cx="502920" cy="883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6" name="Group 22"/>
          <p:cNvGrpSpPr/>
          <p:nvPr/>
        </p:nvGrpSpPr>
        <p:grpSpPr>
          <a:xfrm>
            <a:off x="6705600" y="4648200"/>
            <a:ext cx="2133600" cy="2033320"/>
            <a:chOff x="2286000" y="1501170"/>
            <a:chExt cx="2667000" cy="1775430"/>
          </a:xfrm>
          <a:noFill/>
        </p:grpSpPr>
        <p:sp>
          <p:nvSpPr>
            <p:cNvPr id="24" name="Rounded Rectangle 23"/>
            <p:cNvSpPr/>
            <p:nvPr/>
          </p:nvSpPr>
          <p:spPr>
            <a:xfrm>
              <a:off x="2286000" y="1752600"/>
              <a:ext cx="2667000" cy="1524000"/>
            </a:xfrm>
            <a:prstGeom prst="roundRect">
              <a:avLst/>
            </a:prstGeom>
            <a:solidFill>
              <a:srgbClr val="006C31"/>
            </a:solidFill>
            <a:ln w="92075" cmpd="dbl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286000" y="1501170"/>
              <a:ext cx="2667000" cy="1569660"/>
            </a:xfrm>
            <a:prstGeom prst="rect">
              <a:avLst/>
            </a:prstGeom>
            <a:grpFill/>
            <a:ln w="92075" cmpd="dbl">
              <a:noFill/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l-GR" sz="9600" dirty="0" smtClean="0">
                  <a:solidFill>
                    <a:prstClr val="white"/>
                  </a:solidFill>
                </a:rPr>
                <a:t>ρ</a:t>
              </a:r>
              <a:r>
                <a:rPr lang="en-US" sz="9600" baseline="-25000" dirty="0" err="1" smtClean="0">
                  <a:solidFill>
                    <a:prstClr val="white"/>
                  </a:solidFill>
                </a:rPr>
                <a:t>ab</a:t>
              </a:r>
              <a:endParaRPr lang="en-US" sz="9600" baseline="-25000" dirty="0">
                <a:solidFill>
                  <a:prstClr val="white"/>
                </a:solidFill>
              </a:endParaRP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3276600" y="2438400"/>
            <a:ext cx="4953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prstClr val="black"/>
                </a:solidFill>
              </a:rPr>
              <a:t>Numerical Integration (t)</a:t>
            </a:r>
            <a:endParaRPr lang="en-US" sz="3200" dirty="0">
              <a:solidFill>
                <a:prstClr val="black"/>
              </a:solidFill>
            </a:endParaRPr>
          </a:p>
        </p:txBody>
      </p:sp>
      <p:grpSp>
        <p:nvGrpSpPr>
          <p:cNvPr id="10" name="Group 35"/>
          <p:cNvGrpSpPr/>
          <p:nvPr/>
        </p:nvGrpSpPr>
        <p:grpSpPr>
          <a:xfrm>
            <a:off x="6400800" y="178474"/>
            <a:ext cx="2590800" cy="1524000"/>
            <a:chOff x="2286000" y="1524000"/>
            <a:chExt cx="2667000" cy="1524000"/>
          </a:xfrm>
          <a:solidFill>
            <a:srgbClr val="006C31"/>
          </a:solidFill>
        </p:grpSpPr>
        <p:sp>
          <p:nvSpPr>
            <p:cNvPr id="37" name="Rounded Rectangle 36"/>
            <p:cNvSpPr/>
            <p:nvPr/>
          </p:nvSpPr>
          <p:spPr>
            <a:xfrm>
              <a:off x="2286000" y="1524000"/>
              <a:ext cx="2667000" cy="1524000"/>
            </a:xfrm>
            <a:prstGeom prst="roundRect">
              <a:avLst/>
            </a:prstGeom>
            <a:grpFill/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2286000" y="1747391"/>
              <a:ext cx="2667000" cy="10772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3200" dirty="0" smtClean="0">
                  <a:solidFill>
                    <a:prstClr val="white"/>
                  </a:solidFill>
                </a:rPr>
                <a:t>Experimental Parameters</a:t>
              </a:r>
              <a:endParaRPr lang="en-US" sz="3200" dirty="0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41"/>
          <p:cNvSpPr/>
          <p:nvPr/>
        </p:nvSpPr>
        <p:spPr>
          <a:xfrm rot="10800000">
            <a:off x="7345680" y="1981200"/>
            <a:ext cx="502920" cy="883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 rot="5400000">
            <a:off x="5234940" y="219388"/>
            <a:ext cx="502920" cy="5029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2" name="Group 9"/>
          <p:cNvGrpSpPr/>
          <p:nvPr/>
        </p:nvGrpSpPr>
        <p:grpSpPr>
          <a:xfrm>
            <a:off x="152400" y="1981200"/>
            <a:ext cx="2667000" cy="1524000"/>
            <a:chOff x="2286000" y="1524000"/>
            <a:chExt cx="2667000" cy="1524000"/>
          </a:xfrm>
          <a:solidFill>
            <a:srgbClr val="006C31"/>
          </a:solidFill>
        </p:grpSpPr>
        <p:sp>
          <p:nvSpPr>
            <p:cNvPr id="8" name="Rounded Rectangle 7"/>
            <p:cNvSpPr/>
            <p:nvPr/>
          </p:nvSpPr>
          <p:spPr>
            <a:xfrm>
              <a:off x="2286000" y="1524000"/>
              <a:ext cx="2667000" cy="1524000"/>
            </a:xfrm>
            <a:prstGeom prst="roundRect">
              <a:avLst/>
            </a:prstGeom>
            <a:grpFill/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286000" y="1747391"/>
              <a:ext cx="2667000" cy="10772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3200" dirty="0" smtClean="0">
                  <a:solidFill>
                    <a:prstClr val="white"/>
                  </a:solidFill>
                </a:rPr>
                <a:t>Derive Hamiltonian </a:t>
              </a:r>
              <a:endParaRPr lang="en-US" sz="32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3" name="Group 10"/>
          <p:cNvGrpSpPr/>
          <p:nvPr/>
        </p:nvGrpSpPr>
        <p:grpSpPr>
          <a:xfrm>
            <a:off x="152400" y="152400"/>
            <a:ext cx="2133600" cy="1569660"/>
            <a:chOff x="2286000" y="1501170"/>
            <a:chExt cx="2667000" cy="1569660"/>
          </a:xfrm>
          <a:solidFill>
            <a:srgbClr val="006C31"/>
          </a:solidFill>
        </p:grpSpPr>
        <p:sp>
          <p:nvSpPr>
            <p:cNvPr id="12" name="Rounded Rectangle 11"/>
            <p:cNvSpPr/>
            <p:nvPr/>
          </p:nvSpPr>
          <p:spPr>
            <a:xfrm>
              <a:off x="2286000" y="1524000"/>
              <a:ext cx="2667000" cy="1524000"/>
            </a:xfrm>
            <a:prstGeom prst="roundRect">
              <a:avLst/>
            </a:prstGeom>
            <a:grpFill/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286000" y="1501170"/>
              <a:ext cx="2667000" cy="156966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3200" dirty="0" smtClean="0">
                  <a:solidFill>
                    <a:prstClr val="white"/>
                  </a:solidFill>
                </a:rPr>
                <a:t>Measure Output Intensities</a:t>
              </a:r>
              <a:endParaRPr lang="en-US" sz="3200" dirty="0">
                <a:solidFill>
                  <a:prstClr val="white"/>
                </a:solidFill>
              </a:endParaRPr>
            </a:p>
          </p:txBody>
        </p:sp>
      </p:grpSp>
      <p:sp>
        <p:nvSpPr>
          <p:cNvPr id="14" name="Right Arrow 13"/>
          <p:cNvSpPr/>
          <p:nvPr/>
        </p:nvSpPr>
        <p:spPr>
          <a:xfrm>
            <a:off x="2514600" y="492456"/>
            <a:ext cx="762000" cy="914400"/>
          </a:xfrm>
          <a:prstGeom prst="rightArrow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4" name="Group 14"/>
          <p:cNvGrpSpPr/>
          <p:nvPr/>
        </p:nvGrpSpPr>
        <p:grpSpPr>
          <a:xfrm>
            <a:off x="3505200" y="152400"/>
            <a:ext cx="2286000" cy="1569660"/>
            <a:chOff x="2286000" y="1501170"/>
            <a:chExt cx="2667000" cy="1569660"/>
          </a:xfrm>
          <a:solidFill>
            <a:srgbClr val="006C31"/>
          </a:solidFill>
        </p:grpSpPr>
        <p:sp>
          <p:nvSpPr>
            <p:cNvPr id="16" name="Rounded Rectangle 15"/>
            <p:cNvSpPr/>
            <p:nvPr/>
          </p:nvSpPr>
          <p:spPr>
            <a:xfrm>
              <a:off x="2286000" y="1524000"/>
              <a:ext cx="2667000" cy="1524000"/>
            </a:xfrm>
            <a:prstGeom prst="roundRect">
              <a:avLst/>
            </a:prstGeom>
            <a:grpFill/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286000" y="1501170"/>
              <a:ext cx="2667000" cy="156966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3200" dirty="0" smtClean="0">
                  <a:solidFill>
                    <a:prstClr val="white"/>
                  </a:solidFill>
                </a:rPr>
                <a:t>Calculate Circulating Intensities</a:t>
              </a:r>
              <a:endParaRPr lang="en-US" sz="3200" dirty="0">
                <a:solidFill>
                  <a:prstClr val="white"/>
                </a:solidFill>
              </a:endParaRPr>
            </a:p>
          </p:txBody>
        </p:sp>
      </p:grpSp>
      <p:sp>
        <p:nvSpPr>
          <p:cNvPr id="21" name="Right Arrow 20"/>
          <p:cNvSpPr/>
          <p:nvPr/>
        </p:nvSpPr>
        <p:spPr>
          <a:xfrm rot="5400000">
            <a:off x="7048500" y="3149048"/>
            <a:ext cx="2209800" cy="914400"/>
          </a:xfrm>
          <a:prstGeom prst="rightArrow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 rot="10800000">
            <a:off x="4450080" y="1981200"/>
            <a:ext cx="502920" cy="883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6" name="Group 22"/>
          <p:cNvGrpSpPr/>
          <p:nvPr/>
        </p:nvGrpSpPr>
        <p:grpSpPr>
          <a:xfrm>
            <a:off x="6705600" y="4648200"/>
            <a:ext cx="2133600" cy="2033320"/>
            <a:chOff x="2286000" y="1501170"/>
            <a:chExt cx="2667000" cy="1775430"/>
          </a:xfrm>
          <a:noFill/>
        </p:grpSpPr>
        <p:sp>
          <p:nvSpPr>
            <p:cNvPr id="24" name="Rounded Rectangle 23"/>
            <p:cNvSpPr/>
            <p:nvPr/>
          </p:nvSpPr>
          <p:spPr>
            <a:xfrm>
              <a:off x="2286000" y="1752600"/>
              <a:ext cx="2667000" cy="1524000"/>
            </a:xfrm>
            <a:prstGeom prst="roundRect">
              <a:avLst/>
            </a:prstGeom>
            <a:solidFill>
              <a:srgbClr val="006C31"/>
            </a:solidFill>
            <a:ln w="92075" cmpd="dbl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286000" y="1501170"/>
              <a:ext cx="2667000" cy="1569660"/>
            </a:xfrm>
            <a:prstGeom prst="rect">
              <a:avLst/>
            </a:prstGeom>
            <a:grpFill/>
            <a:ln w="92075" cmpd="dbl">
              <a:noFill/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l-GR" sz="9600" dirty="0" smtClean="0">
                  <a:solidFill>
                    <a:prstClr val="white"/>
                  </a:solidFill>
                </a:rPr>
                <a:t>ρ</a:t>
              </a:r>
              <a:r>
                <a:rPr lang="en-US" sz="9600" baseline="-25000" dirty="0" err="1" smtClean="0">
                  <a:solidFill>
                    <a:prstClr val="white"/>
                  </a:solidFill>
                </a:rPr>
                <a:t>ab</a:t>
              </a:r>
              <a:endParaRPr lang="en-US" sz="9600" baseline="-25000" dirty="0">
                <a:solidFill>
                  <a:prstClr val="white"/>
                </a:solidFill>
              </a:endParaRP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3276600" y="2438400"/>
            <a:ext cx="4953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prstClr val="black"/>
                </a:solidFill>
              </a:rPr>
              <a:t>Numerical Integration (t)</a:t>
            </a:r>
            <a:endParaRPr lang="en-US" sz="3200" dirty="0">
              <a:solidFill>
                <a:prstClr val="black"/>
              </a:solidFill>
            </a:endParaRPr>
          </a:p>
        </p:txBody>
      </p:sp>
      <p:grpSp>
        <p:nvGrpSpPr>
          <p:cNvPr id="7" name="Group 26"/>
          <p:cNvGrpSpPr/>
          <p:nvPr/>
        </p:nvGrpSpPr>
        <p:grpSpPr>
          <a:xfrm>
            <a:off x="3733800" y="3535740"/>
            <a:ext cx="2667000" cy="1569660"/>
            <a:chOff x="2286000" y="1501170"/>
            <a:chExt cx="2667000" cy="1569660"/>
          </a:xfrm>
          <a:solidFill>
            <a:srgbClr val="006C31"/>
          </a:solidFill>
        </p:grpSpPr>
        <p:sp>
          <p:nvSpPr>
            <p:cNvPr id="28" name="Rounded Rectangle 27"/>
            <p:cNvSpPr/>
            <p:nvPr/>
          </p:nvSpPr>
          <p:spPr>
            <a:xfrm>
              <a:off x="2286000" y="1524000"/>
              <a:ext cx="2667000" cy="1524000"/>
            </a:xfrm>
            <a:prstGeom prst="roundRect">
              <a:avLst/>
            </a:prstGeom>
            <a:grpFill/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2286000" y="1501170"/>
              <a:ext cx="2667000" cy="156966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3200" dirty="0" smtClean="0">
                  <a:solidFill>
                    <a:prstClr val="white"/>
                  </a:solidFill>
                </a:rPr>
                <a:t>Derive Propagation Equation </a:t>
              </a:r>
              <a:endParaRPr lang="en-US" sz="32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Group 35"/>
          <p:cNvGrpSpPr/>
          <p:nvPr/>
        </p:nvGrpSpPr>
        <p:grpSpPr>
          <a:xfrm>
            <a:off x="6400800" y="178474"/>
            <a:ext cx="2590800" cy="1524000"/>
            <a:chOff x="2286000" y="1524000"/>
            <a:chExt cx="2667000" cy="1524000"/>
          </a:xfrm>
          <a:solidFill>
            <a:srgbClr val="006C31"/>
          </a:solidFill>
        </p:grpSpPr>
        <p:sp>
          <p:nvSpPr>
            <p:cNvPr id="37" name="Rounded Rectangle 36"/>
            <p:cNvSpPr/>
            <p:nvPr/>
          </p:nvSpPr>
          <p:spPr>
            <a:xfrm>
              <a:off x="2286000" y="1524000"/>
              <a:ext cx="2667000" cy="1524000"/>
            </a:xfrm>
            <a:prstGeom prst="roundRect">
              <a:avLst/>
            </a:prstGeom>
            <a:grpFill/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2286000" y="1747391"/>
              <a:ext cx="2667000" cy="10772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3200" dirty="0" smtClean="0">
                  <a:solidFill>
                    <a:prstClr val="white"/>
                  </a:solidFill>
                </a:rPr>
                <a:t>Experimental Parameters</a:t>
              </a:r>
              <a:endParaRPr lang="en-US" sz="3200" dirty="0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41"/>
          <p:cNvSpPr/>
          <p:nvPr/>
        </p:nvSpPr>
        <p:spPr>
          <a:xfrm rot="10800000">
            <a:off x="7345680" y="1981200"/>
            <a:ext cx="502920" cy="883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 rot="5400000">
            <a:off x="5234940" y="219388"/>
            <a:ext cx="502920" cy="5029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2" name="Group 9"/>
          <p:cNvGrpSpPr/>
          <p:nvPr/>
        </p:nvGrpSpPr>
        <p:grpSpPr>
          <a:xfrm>
            <a:off x="152400" y="1981200"/>
            <a:ext cx="2667000" cy="1524000"/>
            <a:chOff x="2286000" y="1524000"/>
            <a:chExt cx="2667000" cy="1524000"/>
          </a:xfrm>
          <a:solidFill>
            <a:srgbClr val="006C31"/>
          </a:solidFill>
        </p:grpSpPr>
        <p:sp>
          <p:nvSpPr>
            <p:cNvPr id="8" name="Rounded Rectangle 7"/>
            <p:cNvSpPr/>
            <p:nvPr/>
          </p:nvSpPr>
          <p:spPr>
            <a:xfrm>
              <a:off x="2286000" y="1524000"/>
              <a:ext cx="2667000" cy="1524000"/>
            </a:xfrm>
            <a:prstGeom prst="roundRect">
              <a:avLst/>
            </a:prstGeom>
            <a:grpFill/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286000" y="1747391"/>
              <a:ext cx="2667000" cy="10772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3200" dirty="0" smtClean="0">
                  <a:solidFill>
                    <a:prstClr val="white"/>
                  </a:solidFill>
                </a:rPr>
                <a:t>Derive Hamiltonian </a:t>
              </a:r>
              <a:endParaRPr lang="en-US" sz="32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3" name="Group 10"/>
          <p:cNvGrpSpPr/>
          <p:nvPr/>
        </p:nvGrpSpPr>
        <p:grpSpPr>
          <a:xfrm>
            <a:off x="152400" y="152400"/>
            <a:ext cx="2133600" cy="1569660"/>
            <a:chOff x="2286000" y="1501170"/>
            <a:chExt cx="2667000" cy="1569660"/>
          </a:xfrm>
          <a:solidFill>
            <a:srgbClr val="006C31"/>
          </a:solidFill>
        </p:grpSpPr>
        <p:sp>
          <p:nvSpPr>
            <p:cNvPr id="12" name="Rounded Rectangle 11"/>
            <p:cNvSpPr/>
            <p:nvPr/>
          </p:nvSpPr>
          <p:spPr>
            <a:xfrm>
              <a:off x="2286000" y="1524000"/>
              <a:ext cx="2667000" cy="1524000"/>
            </a:xfrm>
            <a:prstGeom prst="roundRect">
              <a:avLst/>
            </a:prstGeom>
            <a:grpFill/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286000" y="1501170"/>
              <a:ext cx="2667000" cy="156966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3200" dirty="0" smtClean="0">
                  <a:solidFill>
                    <a:prstClr val="white"/>
                  </a:solidFill>
                </a:rPr>
                <a:t>Measure Output Intensities</a:t>
              </a:r>
              <a:endParaRPr lang="en-US" sz="3200" dirty="0">
                <a:solidFill>
                  <a:prstClr val="white"/>
                </a:solidFill>
              </a:endParaRPr>
            </a:p>
          </p:txBody>
        </p:sp>
      </p:grpSp>
      <p:sp>
        <p:nvSpPr>
          <p:cNvPr id="14" name="Right Arrow 13"/>
          <p:cNvSpPr/>
          <p:nvPr/>
        </p:nvSpPr>
        <p:spPr>
          <a:xfrm>
            <a:off x="2514600" y="492456"/>
            <a:ext cx="762000" cy="914400"/>
          </a:xfrm>
          <a:prstGeom prst="rightArrow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4" name="Group 14"/>
          <p:cNvGrpSpPr/>
          <p:nvPr/>
        </p:nvGrpSpPr>
        <p:grpSpPr>
          <a:xfrm>
            <a:off x="3505200" y="152400"/>
            <a:ext cx="2286000" cy="1569660"/>
            <a:chOff x="2286000" y="1501170"/>
            <a:chExt cx="2667000" cy="1569660"/>
          </a:xfrm>
          <a:solidFill>
            <a:srgbClr val="006C31"/>
          </a:solidFill>
        </p:grpSpPr>
        <p:sp>
          <p:nvSpPr>
            <p:cNvPr id="16" name="Rounded Rectangle 15"/>
            <p:cNvSpPr/>
            <p:nvPr/>
          </p:nvSpPr>
          <p:spPr>
            <a:xfrm>
              <a:off x="2286000" y="1524000"/>
              <a:ext cx="2667000" cy="1524000"/>
            </a:xfrm>
            <a:prstGeom prst="roundRect">
              <a:avLst/>
            </a:prstGeom>
            <a:grpFill/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286000" y="1501170"/>
              <a:ext cx="2667000" cy="156966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3200" dirty="0" smtClean="0">
                  <a:solidFill>
                    <a:prstClr val="white"/>
                  </a:solidFill>
                </a:rPr>
                <a:t>Calculate Circulating Intensities</a:t>
              </a:r>
              <a:endParaRPr lang="en-US" sz="32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5" name="Group 17"/>
          <p:cNvGrpSpPr/>
          <p:nvPr/>
        </p:nvGrpSpPr>
        <p:grpSpPr>
          <a:xfrm>
            <a:off x="152400" y="5105400"/>
            <a:ext cx="2667000" cy="1524000"/>
            <a:chOff x="2286000" y="1524000"/>
            <a:chExt cx="2667000" cy="1524000"/>
          </a:xfrm>
          <a:solidFill>
            <a:srgbClr val="006C31"/>
          </a:solidFill>
        </p:grpSpPr>
        <p:sp>
          <p:nvSpPr>
            <p:cNvPr id="19" name="Rounded Rectangle 18"/>
            <p:cNvSpPr/>
            <p:nvPr/>
          </p:nvSpPr>
          <p:spPr>
            <a:xfrm>
              <a:off x="2286000" y="1524000"/>
              <a:ext cx="2667000" cy="1524000"/>
            </a:xfrm>
            <a:prstGeom prst="roundRect">
              <a:avLst/>
            </a:prstGeom>
            <a:grpFill/>
            <a:ln w="92075" cmpd="dbl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2286000" y="1624281"/>
              <a:ext cx="2667000" cy="132343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4000" dirty="0" smtClean="0">
                  <a:solidFill>
                    <a:prstClr val="white"/>
                  </a:solidFill>
                </a:rPr>
                <a:t>Modulation Efficiency</a:t>
              </a:r>
              <a:endParaRPr lang="en-US" sz="4000" dirty="0">
                <a:solidFill>
                  <a:prstClr val="white"/>
                </a:solidFill>
              </a:endParaRPr>
            </a:p>
          </p:txBody>
        </p:sp>
      </p:grpSp>
      <p:sp>
        <p:nvSpPr>
          <p:cNvPr id="21" name="Right Arrow 20"/>
          <p:cNvSpPr/>
          <p:nvPr/>
        </p:nvSpPr>
        <p:spPr>
          <a:xfrm rot="5400000">
            <a:off x="7048500" y="3149048"/>
            <a:ext cx="2209800" cy="914400"/>
          </a:xfrm>
          <a:prstGeom prst="rightArrow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 rot="10800000">
            <a:off x="4450080" y="1981200"/>
            <a:ext cx="502920" cy="883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6" name="Group 22"/>
          <p:cNvGrpSpPr/>
          <p:nvPr/>
        </p:nvGrpSpPr>
        <p:grpSpPr>
          <a:xfrm>
            <a:off x="6705600" y="4648200"/>
            <a:ext cx="2133600" cy="2033320"/>
            <a:chOff x="2286000" y="1501170"/>
            <a:chExt cx="2667000" cy="1775430"/>
          </a:xfrm>
          <a:noFill/>
        </p:grpSpPr>
        <p:sp>
          <p:nvSpPr>
            <p:cNvPr id="24" name="Rounded Rectangle 23"/>
            <p:cNvSpPr/>
            <p:nvPr/>
          </p:nvSpPr>
          <p:spPr>
            <a:xfrm>
              <a:off x="2286000" y="1752600"/>
              <a:ext cx="2667000" cy="1524000"/>
            </a:xfrm>
            <a:prstGeom prst="roundRect">
              <a:avLst/>
            </a:prstGeom>
            <a:solidFill>
              <a:srgbClr val="006C31"/>
            </a:solidFill>
            <a:ln w="92075" cmpd="dbl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286000" y="1501170"/>
              <a:ext cx="2667000" cy="1569660"/>
            </a:xfrm>
            <a:prstGeom prst="rect">
              <a:avLst/>
            </a:prstGeom>
            <a:grpFill/>
            <a:ln w="92075" cmpd="dbl">
              <a:noFill/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l-GR" sz="9600" dirty="0" smtClean="0">
                  <a:solidFill>
                    <a:prstClr val="white"/>
                  </a:solidFill>
                </a:rPr>
                <a:t>ρ</a:t>
              </a:r>
              <a:r>
                <a:rPr lang="en-US" sz="9600" baseline="-25000" dirty="0" err="1" smtClean="0">
                  <a:solidFill>
                    <a:prstClr val="white"/>
                  </a:solidFill>
                </a:rPr>
                <a:t>ab</a:t>
              </a:r>
              <a:endParaRPr lang="en-US" sz="9600" baseline="-25000" dirty="0">
                <a:solidFill>
                  <a:prstClr val="white"/>
                </a:solidFill>
              </a:endParaRP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3276600" y="2438400"/>
            <a:ext cx="4953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prstClr val="black"/>
                </a:solidFill>
              </a:rPr>
              <a:t>Numerical Integration (t)</a:t>
            </a:r>
            <a:endParaRPr lang="en-US" sz="3200" dirty="0">
              <a:solidFill>
                <a:prstClr val="black"/>
              </a:solidFill>
            </a:endParaRPr>
          </a:p>
        </p:txBody>
      </p:sp>
      <p:grpSp>
        <p:nvGrpSpPr>
          <p:cNvPr id="7" name="Group 26"/>
          <p:cNvGrpSpPr/>
          <p:nvPr/>
        </p:nvGrpSpPr>
        <p:grpSpPr>
          <a:xfrm>
            <a:off x="3733800" y="3535740"/>
            <a:ext cx="2667000" cy="1569660"/>
            <a:chOff x="2286000" y="1501170"/>
            <a:chExt cx="2667000" cy="1569660"/>
          </a:xfrm>
          <a:solidFill>
            <a:srgbClr val="006C31"/>
          </a:solidFill>
        </p:grpSpPr>
        <p:sp>
          <p:nvSpPr>
            <p:cNvPr id="28" name="Rounded Rectangle 27"/>
            <p:cNvSpPr/>
            <p:nvPr/>
          </p:nvSpPr>
          <p:spPr>
            <a:xfrm>
              <a:off x="2286000" y="1524000"/>
              <a:ext cx="2667000" cy="1524000"/>
            </a:xfrm>
            <a:prstGeom prst="roundRect">
              <a:avLst/>
            </a:prstGeom>
            <a:grpFill/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2286000" y="1501170"/>
              <a:ext cx="2667000" cy="156966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3200" dirty="0" smtClean="0">
                  <a:solidFill>
                    <a:prstClr val="white"/>
                  </a:solidFill>
                </a:rPr>
                <a:t>Derive Propagation Equation </a:t>
              </a:r>
              <a:endParaRPr lang="en-US" sz="32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Group 35"/>
          <p:cNvGrpSpPr/>
          <p:nvPr/>
        </p:nvGrpSpPr>
        <p:grpSpPr>
          <a:xfrm>
            <a:off x="6400800" y="178474"/>
            <a:ext cx="2590800" cy="1524000"/>
            <a:chOff x="2286000" y="1524000"/>
            <a:chExt cx="2667000" cy="1524000"/>
          </a:xfrm>
          <a:solidFill>
            <a:srgbClr val="006C31"/>
          </a:solidFill>
        </p:grpSpPr>
        <p:sp>
          <p:nvSpPr>
            <p:cNvPr id="37" name="Rounded Rectangle 36"/>
            <p:cNvSpPr/>
            <p:nvPr/>
          </p:nvSpPr>
          <p:spPr>
            <a:xfrm>
              <a:off x="2286000" y="1524000"/>
              <a:ext cx="2667000" cy="1524000"/>
            </a:xfrm>
            <a:prstGeom prst="roundRect">
              <a:avLst/>
            </a:prstGeom>
            <a:grpFill/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2286000" y="1747391"/>
              <a:ext cx="2667000" cy="10772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3200" dirty="0" smtClean="0">
                  <a:solidFill>
                    <a:prstClr val="white"/>
                  </a:solidFill>
                </a:rPr>
                <a:t>Experimental Parameters</a:t>
              </a:r>
              <a:endParaRPr lang="en-US" sz="3200" dirty="0">
                <a:solidFill>
                  <a:prstClr val="white"/>
                </a:solidFill>
              </a:endParaRPr>
            </a:p>
          </p:txBody>
        </p:sp>
      </p:grpSp>
      <p:sp>
        <p:nvSpPr>
          <p:cNvPr id="39" name="Right Arrow 38"/>
          <p:cNvSpPr/>
          <p:nvPr/>
        </p:nvSpPr>
        <p:spPr>
          <a:xfrm rot="10800000">
            <a:off x="3048000" y="5410200"/>
            <a:ext cx="3477904" cy="914400"/>
          </a:xfrm>
          <a:prstGeom prst="rightArrow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0" name="Rectangle 39"/>
          <p:cNvSpPr/>
          <p:nvPr/>
        </p:nvSpPr>
        <p:spPr>
          <a:xfrm rot="10800000">
            <a:off x="4814248" y="5257800"/>
            <a:ext cx="502920" cy="502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200400" y="5625152"/>
            <a:ext cx="3429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prstClr val="black"/>
                </a:solidFill>
              </a:rPr>
              <a:t>Numerical Integration (x)</a:t>
            </a:r>
            <a:endParaRPr lang="en-US" sz="2400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41"/>
          <p:cNvSpPr/>
          <p:nvPr/>
        </p:nvSpPr>
        <p:spPr>
          <a:xfrm rot="10800000">
            <a:off x="7345680" y="1981200"/>
            <a:ext cx="502920" cy="883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 rot="5400000">
            <a:off x="5234940" y="219388"/>
            <a:ext cx="502920" cy="5029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2" name="Group 9"/>
          <p:cNvGrpSpPr/>
          <p:nvPr/>
        </p:nvGrpSpPr>
        <p:grpSpPr>
          <a:xfrm>
            <a:off x="152400" y="1981200"/>
            <a:ext cx="2667000" cy="1524000"/>
            <a:chOff x="2286000" y="1524000"/>
            <a:chExt cx="2667000" cy="1524000"/>
          </a:xfrm>
          <a:solidFill>
            <a:srgbClr val="006C31"/>
          </a:solidFill>
        </p:grpSpPr>
        <p:sp>
          <p:nvSpPr>
            <p:cNvPr id="8" name="Rounded Rectangle 7"/>
            <p:cNvSpPr/>
            <p:nvPr/>
          </p:nvSpPr>
          <p:spPr>
            <a:xfrm>
              <a:off x="2286000" y="1524000"/>
              <a:ext cx="2667000" cy="1524000"/>
            </a:xfrm>
            <a:prstGeom prst="roundRect">
              <a:avLst/>
            </a:prstGeom>
            <a:grpFill/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286000" y="1747391"/>
              <a:ext cx="2667000" cy="10772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3200" dirty="0" smtClean="0">
                  <a:solidFill>
                    <a:prstClr val="white"/>
                  </a:solidFill>
                </a:rPr>
                <a:t>Derive Hamiltonian </a:t>
              </a:r>
              <a:endParaRPr lang="en-US" sz="32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3" name="Group 10"/>
          <p:cNvGrpSpPr/>
          <p:nvPr/>
        </p:nvGrpSpPr>
        <p:grpSpPr>
          <a:xfrm>
            <a:off x="152400" y="152400"/>
            <a:ext cx="2133600" cy="1569660"/>
            <a:chOff x="2286000" y="1501170"/>
            <a:chExt cx="2667000" cy="1569660"/>
          </a:xfrm>
          <a:solidFill>
            <a:srgbClr val="006C31"/>
          </a:solidFill>
        </p:grpSpPr>
        <p:sp>
          <p:nvSpPr>
            <p:cNvPr id="12" name="Rounded Rectangle 11"/>
            <p:cNvSpPr/>
            <p:nvPr/>
          </p:nvSpPr>
          <p:spPr>
            <a:xfrm>
              <a:off x="2286000" y="1524000"/>
              <a:ext cx="2667000" cy="1524000"/>
            </a:xfrm>
            <a:prstGeom prst="roundRect">
              <a:avLst/>
            </a:prstGeom>
            <a:grpFill/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286000" y="1501170"/>
              <a:ext cx="2667000" cy="156966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3200" dirty="0" smtClean="0">
                  <a:solidFill>
                    <a:prstClr val="white"/>
                  </a:solidFill>
                </a:rPr>
                <a:t>Measure Output Intensities</a:t>
              </a:r>
              <a:endParaRPr lang="en-US" sz="3200" dirty="0">
                <a:solidFill>
                  <a:prstClr val="white"/>
                </a:solidFill>
              </a:endParaRPr>
            </a:p>
          </p:txBody>
        </p:sp>
      </p:grpSp>
      <p:sp>
        <p:nvSpPr>
          <p:cNvPr id="14" name="Right Arrow 13"/>
          <p:cNvSpPr/>
          <p:nvPr/>
        </p:nvSpPr>
        <p:spPr>
          <a:xfrm>
            <a:off x="2514600" y="492456"/>
            <a:ext cx="762000" cy="914400"/>
          </a:xfrm>
          <a:prstGeom prst="rightArrow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4" name="Group 14"/>
          <p:cNvGrpSpPr/>
          <p:nvPr/>
        </p:nvGrpSpPr>
        <p:grpSpPr>
          <a:xfrm>
            <a:off x="3505200" y="152400"/>
            <a:ext cx="2286000" cy="1569660"/>
            <a:chOff x="2286000" y="1501170"/>
            <a:chExt cx="2667000" cy="1569660"/>
          </a:xfrm>
          <a:solidFill>
            <a:srgbClr val="006C31"/>
          </a:solidFill>
        </p:grpSpPr>
        <p:sp>
          <p:nvSpPr>
            <p:cNvPr id="16" name="Rounded Rectangle 15"/>
            <p:cNvSpPr/>
            <p:nvPr/>
          </p:nvSpPr>
          <p:spPr>
            <a:xfrm>
              <a:off x="2286000" y="1524000"/>
              <a:ext cx="2667000" cy="1524000"/>
            </a:xfrm>
            <a:prstGeom prst="roundRect">
              <a:avLst/>
            </a:prstGeom>
            <a:grpFill/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286000" y="1501170"/>
              <a:ext cx="2667000" cy="156966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3200" dirty="0" smtClean="0">
                  <a:solidFill>
                    <a:prstClr val="white"/>
                  </a:solidFill>
                </a:rPr>
                <a:t>Calculate Circulating Intensities</a:t>
              </a:r>
              <a:endParaRPr lang="en-US" sz="32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5" name="Group 17"/>
          <p:cNvGrpSpPr/>
          <p:nvPr/>
        </p:nvGrpSpPr>
        <p:grpSpPr>
          <a:xfrm>
            <a:off x="152400" y="5105400"/>
            <a:ext cx="2667000" cy="1524000"/>
            <a:chOff x="2286000" y="1524000"/>
            <a:chExt cx="2667000" cy="1524000"/>
          </a:xfrm>
          <a:solidFill>
            <a:srgbClr val="006C31"/>
          </a:solidFill>
        </p:grpSpPr>
        <p:sp>
          <p:nvSpPr>
            <p:cNvPr id="19" name="Rounded Rectangle 18"/>
            <p:cNvSpPr/>
            <p:nvPr/>
          </p:nvSpPr>
          <p:spPr>
            <a:xfrm>
              <a:off x="2286000" y="1524000"/>
              <a:ext cx="2667000" cy="1524000"/>
            </a:xfrm>
            <a:prstGeom prst="roundRect">
              <a:avLst/>
            </a:prstGeom>
            <a:grpFill/>
            <a:ln w="92075" cmpd="dbl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2286000" y="1624281"/>
              <a:ext cx="2667000" cy="132343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4000" dirty="0" smtClean="0">
                  <a:solidFill>
                    <a:prstClr val="white"/>
                  </a:solidFill>
                </a:rPr>
                <a:t>Modulation Efficiency</a:t>
              </a:r>
              <a:endParaRPr lang="en-US" sz="4000" dirty="0">
                <a:solidFill>
                  <a:prstClr val="white"/>
                </a:solidFill>
              </a:endParaRPr>
            </a:p>
          </p:txBody>
        </p:sp>
      </p:grpSp>
      <p:sp>
        <p:nvSpPr>
          <p:cNvPr id="21" name="Right Arrow 20"/>
          <p:cNvSpPr/>
          <p:nvPr/>
        </p:nvSpPr>
        <p:spPr>
          <a:xfrm rot="5400000">
            <a:off x="7048500" y="3149048"/>
            <a:ext cx="2209800" cy="914400"/>
          </a:xfrm>
          <a:prstGeom prst="rightArrow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 rot="10800000">
            <a:off x="4450080" y="1981200"/>
            <a:ext cx="502920" cy="883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6" name="Group 22"/>
          <p:cNvGrpSpPr/>
          <p:nvPr/>
        </p:nvGrpSpPr>
        <p:grpSpPr>
          <a:xfrm>
            <a:off x="6705600" y="4648200"/>
            <a:ext cx="2133600" cy="2033320"/>
            <a:chOff x="2286000" y="1501170"/>
            <a:chExt cx="2667000" cy="1775430"/>
          </a:xfrm>
          <a:noFill/>
        </p:grpSpPr>
        <p:sp>
          <p:nvSpPr>
            <p:cNvPr id="24" name="Rounded Rectangle 23"/>
            <p:cNvSpPr/>
            <p:nvPr/>
          </p:nvSpPr>
          <p:spPr>
            <a:xfrm>
              <a:off x="2286000" y="1752600"/>
              <a:ext cx="2667000" cy="1524000"/>
            </a:xfrm>
            <a:prstGeom prst="roundRect">
              <a:avLst/>
            </a:prstGeom>
            <a:solidFill>
              <a:srgbClr val="006C31"/>
            </a:solidFill>
            <a:ln w="92075" cmpd="dbl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286000" y="1501170"/>
              <a:ext cx="2667000" cy="1569660"/>
            </a:xfrm>
            <a:prstGeom prst="rect">
              <a:avLst/>
            </a:prstGeom>
            <a:grpFill/>
            <a:ln w="92075" cmpd="dbl">
              <a:noFill/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l-GR" sz="9600" dirty="0" smtClean="0">
                  <a:solidFill>
                    <a:prstClr val="white"/>
                  </a:solidFill>
                </a:rPr>
                <a:t>ρ</a:t>
              </a:r>
              <a:r>
                <a:rPr lang="en-US" sz="9600" baseline="-25000" dirty="0" err="1" smtClean="0">
                  <a:solidFill>
                    <a:prstClr val="white"/>
                  </a:solidFill>
                </a:rPr>
                <a:t>ab</a:t>
              </a:r>
              <a:endParaRPr lang="en-US" sz="9600" baseline="-25000" dirty="0">
                <a:solidFill>
                  <a:prstClr val="white"/>
                </a:solidFill>
              </a:endParaRP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3276600" y="2438400"/>
            <a:ext cx="4953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prstClr val="black"/>
                </a:solidFill>
              </a:rPr>
              <a:t>Numerical Integration (t)</a:t>
            </a:r>
            <a:endParaRPr lang="en-US" sz="3200" dirty="0">
              <a:solidFill>
                <a:prstClr val="black"/>
              </a:solidFill>
            </a:endParaRPr>
          </a:p>
        </p:txBody>
      </p:sp>
      <p:grpSp>
        <p:nvGrpSpPr>
          <p:cNvPr id="7" name="Group 26"/>
          <p:cNvGrpSpPr/>
          <p:nvPr/>
        </p:nvGrpSpPr>
        <p:grpSpPr>
          <a:xfrm>
            <a:off x="3733800" y="3535740"/>
            <a:ext cx="2667000" cy="1569660"/>
            <a:chOff x="2286000" y="1501170"/>
            <a:chExt cx="2667000" cy="1569660"/>
          </a:xfrm>
          <a:solidFill>
            <a:srgbClr val="006C31"/>
          </a:solidFill>
        </p:grpSpPr>
        <p:sp>
          <p:nvSpPr>
            <p:cNvPr id="28" name="Rounded Rectangle 27"/>
            <p:cNvSpPr/>
            <p:nvPr/>
          </p:nvSpPr>
          <p:spPr>
            <a:xfrm>
              <a:off x="2286000" y="1524000"/>
              <a:ext cx="2667000" cy="1524000"/>
            </a:xfrm>
            <a:prstGeom prst="roundRect">
              <a:avLst/>
            </a:prstGeom>
            <a:grpFill/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2286000" y="1501170"/>
              <a:ext cx="2667000" cy="156966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3200" dirty="0" smtClean="0">
                  <a:solidFill>
                    <a:prstClr val="white"/>
                  </a:solidFill>
                </a:rPr>
                <a:t>Derive Propagation Equation </a:t>
              </a:r>
              <a:endParaRPr lang="en-US" sz="32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Group 35"/>
          <p:cNvGrpSpPr/>
          <p:nvPr/>
        </p:nvGrpSpPr>
        <p:grpSpPr>
          <a:xfrm>
            <a:off x="6400800" y="178474"/>
            <a:ext cx="2590800" cy="1524000"/>
            <a:chOff x="2286000" y="1524000"/>
            <a:chExt cx="2667000" cy="1524000"/>
          </a:xfrm>
          <a:solidFill>
            <a:srgbClr val="006C31"/>
          </a:solidFill>
        </p:grpSpPr>
        <p:sp>
          <p:nvSpPr>
            <p:cNvPr id="37" name="Rounded Rectangle 36"/>
            <p:cNvSpPr/>
            <p:nvPr/>
          </p:nvSpPr>
          <p:spPr>
            <a:xfrm>
              <a:off x="2286000" y="1524000"/>
              <a:ext cx="2667000" cy="1524000"/>
            </a:xfrm>
            <a:prstGeom prst="roundRect">
              <a:avLst/>
            </a:prstGeom>
            <a:grpFill/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2286000" y="1747391"/>
              <a:ext cx="2667000" cy="10772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3200" dirty="0" smtClean="0">
                  <a:solidFill>
                    <a:prstClr val="white"/>
                  </a:solidFill>
                </a:rPr>
                <a:t>Experimental Parameters</a:t>
              </a:r>
              <a:endParaRPr lang="en-US" sz="3200" dirty="0">
                <a:solidFill>
                  <a:prstClr val="white"/>
                </a:solidFill>
              </a:endParaRPr>
            </a:p>
          </p:txBody>
        </p:sp>
      </p:grpSp>
      <p:sp>
        <p:nvSpPr>
          <p:cNvPr id="39" name="Right Arrow 38"/>
          <p:cNvSpPr/>
          <p:nvPr/>
        </p:nvSpPr>
        <p:spPr>
          <a:xfrm rot="10800000">
            <a:off x="3048000" y="5410200"/>
            <a:ext cx="3477904" cy="914400"/>
          </a:xfrm>
          <a:prstGeom prst="rightArrow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0" name="Rectangle 39"/>
          <p:cNvSpPr/>
          <p:nvPr/>
        </p:nvSpPr>
        <p:spPr>
          <a:xfrm rot="10800000">
            <a:off x="4814248" y="5257800"/>
            <a:ext cx="502920" cy="502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200400" y="5625152"/>
            <a:ext cx="3429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prstClr val="black"/>
                </a:solidFill>
              </a:rPr>
              <a:t>Numerical Integration (x)</a:t>
            </a:r>
            <a:endParaRPr lang="en-US" sz="2400" dirty="0">
              <a:solidFill>
                <a:prstClr val="black"/>
              </a:solidFill>
            </a:endParaRPr>
          </a:p>
        </p:txBody>
      </p:sp>
      <p:pic>
        <p:nvPicPr>
          <p:cNvPr id="1266693" name="Picture 5" descr="C:\Users\Lab User\AppData\Local\Microsoft\Windows\Temporary Internet Files\Content.IE5\1VCNSSY1\MP900314059[1]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24400" y="5105400"/>
            <a:ext cx="826507" cy="816864"/>
          </a:xfrm>
          <a:prstGeom prst="rect">
            <a:avLst/>
          </a:prstGeom>
          <a:noFill/>
        </p:spPr>
      </p:pic>
      <p:pic>
        <p:nvPicPr>
          <p:cNvPr id="1266694" name="Picture 6" descr="C:\Users\Lab User\AppData\Local\Microsoft\Windows\Temporary Internet Files\Content.IE5\92FTJL3P\MP900314055[1]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91200" y="5410200"/>
            <a:ext cx="914400" cy="886968"/>
          </a:xfrm>
          <a:prstGeom prst="rect">
            <a:avLst/>
          </a:prstGeom>
          <a:noFill/>
        </p:spPr>
      </p:pic>
      <p:pic>
        <p:nvPicPr>
          <p:cNvPr id="1266696" name="Picture 8" descr="C:\Users\Lab User\AppData\Local\Microsoft\Windows\Temporary Internet Files\Content.IE5\I8E2NEBV\MP900314060[1]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52800" y="5562600"/>
            <a:ext cx="990600" cy="724789"/>
          </a:xfrm>
          <a:prstGeom prst="rect">
            <a:avLst/>
          </a:prstGeom>
          <a:noFill/>
        </p:spPr>
      </p:pic>
      <p:pic>
        <p:nvPicPr>
          <p:cNvPr id="1266697" name="Picture 9" descr="C:\Users\Lab User\AppData\Local\Microsoft\Windows\Temporary Internet Files\Content.IE5\1VCNSSY1\MP900314063[1]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29200" y="5638800"/>
            <a:ext cx="990600" cy="832104"/>
          </a:xfrm>
          <a:prstGeom prst="rect">
            <a:avLst/>
          </a:prstGeom>
          <a:noFill/>
        </p:spPr>
      </p:pic>
      <p:pic>
        <p:nvPicPr>
          <p:cNvPr id="1266698" name="Picture 10" descr="C:\Users\Lab User\AppData\Local\Microsoft\Windows\Temporary Internet Files\Content.IE5\92FTJL3P\MP900314058[1]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14800" y="5410200"/>
            <a:ext cx="1199535" cy="929640"/>
          </a:xfrm>
          <a:prstGeom prst="rect">
            <a:avLst/>
          </a:prstGeom>
          <a:noFill/>
        </p:spPr>
      </p:pic>
      <p:sp>
        <p:nvSpPr>
          <p:cNvPr id="43" name="Cloud 42"/>
          <p:cNvSpPr/>
          <p:nvPr/>
        </p:nvSpPr>
        <p:spPr>
          <a:xfrm>
            <a:off x="152400" y="4953000"/>
            <a:ext cx="2743200" cy="1828800"/>
          </a:xfrm>
          <a:prstGeom prst="cloud">
            <a:avLst/>
          </a:prstGeom>
          <a:solidFill>
            <a:schemeClr val="bg1">
              <a:lumMod val="50000"/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667000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en-US" sz="5400" dirty="0" smtClean="0">
                <a:solidFill>
                  <a:schemeClr val="bg1"/>
                </a:solidFill>
              </a:rPr>
              <a:t>How can we improve our modulation efficiency?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5943600"/>
          </a:xfrm>
        </p:spPr>
        <p:txBody>
          <a:bodyPr anchor="t">
            <a:noAutofit/>
          </a:bodyPr>
          <a:lstStyle/>
          <a:p>
            <a:pPr algn="ctr"/>
            <a:r>
              <a:rPr lang="en-US" sz="7200" dirty="0" smtClean="0">
                <a:solidFill>
                  <a:schemeClr val="bg1"/>
                </a:solidFill>
              </a:rPr>
              <a:t>Increase Efficiency</a:t>
            </a:r>
            <a:br>
              <a:rPr lang="en-US" sz="7200" dirty="0" smtClean="0">
                <a:solidFill>
                  <a:schemeClr val="bg1"/>
                </a:solidFill>
              </a:rPr>
            </a:br>
            <a:endParaRPr lang="en-US" sz="72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5943600"/>
          </a:xfrm>
        </p:spPr>
        <p:txBody>
          <a:bodyPr anchor="t">
            <a:noAutofit/>
          </a:bodyPr>
          <a:lstStyle/>
          <a:p>
            <a:pPr algn="ctr"/>
            <a:r>
              <a:rPr lang="en-US" sz="7200" dirty="0" smtClean="0">
                <a:solidFill>
                  <a:schemeClr val="bg1"/>
                </a:solidFill>
              </a:rPr>
              <a:t>Increase Efficiency</a:t>
            </a:r>
            <a:br>
              <a:rPr lang="en-US" sz="7200" dirty="0" smtClean="0">
                <a:solidFill>
                  <a:schemeClr val="bg1"/>
                </a:solidFill>
              </a:rPr>
            </a:br>
            <a:r>
              <a:rPr lang="en-US" sz="7200" dirty="0" smtClean="0">
                <a:solidFill>
                  <a:schemeClr val="bg1"/>
                </a:solidFill>
              </a:rPr>
              <a:t/>
            </a:r>
            <a:br>
              <a:rPr lang="en-US" sz="7200" dirty="0" smtClean="0">
                <a:solidFill>
                  <a:schemeClr val="bg1"/>
                </a:solidFill>
              </a:rPr>
            </a:br>
            <a:r>
              <a:rPr lang="en-US" sz="7200" dirty="0" smtClean="0">
                <a:solidFill>
                  <a:schemeClr val="bg1"/>
                </a:solidFill>
              </a:rPr>
              <a:t>Increase Coherence</a:t>
            </a:r>
            <a:br>
              <a:rPr lang="en-US" sz="7200" dirty="0" smtClean="0">
                <a:solidFill>
                  <a:schemeClr val="bg1"/>
                </a:solidFill>
              </a:rPr>
            </a:br>
            <a:endParaRPr lang="en-US" sz="7200" dirty="0" smtClean="0">
              <a:solidFill>
                <a:schemeClr val="bg1"/>
              </a:solidFill>
            </a:endParaRPr>
          </a:p>
        </p:txBody>
      </p:sp>
      <p:sp>
        <p:nvSpPr>
          <p:cNvPr id="3" name="Down Arrow 2"/>
          <p:cNvSpPr/>
          <p:nvPr/>
        </p:nvSpPr>
        <p:spPr>
          <a:xfrm>
            <a:off x="4114800" y="1828800"/>
            <a:ext cx="914400" cy="685800"/>
          </a:xfrm>
          <a:prstGeom prst="downArrow">
            <a:avLst/>
          </a:prstGeom>
          <a:noFill/>
          <a:ln w="730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667000"/>
            <a:ext cx="8229600" cy="1143000"/>
          </a:xfrm>
        </p:spPr>
        <p:txBody>
          <a:bodyPr>
            <a:normAutofit/>
          </a:bodyPr>
          <a:lstStyle/>
          <a:p>
            <a:r>
              <a:rPr lang="en-US" sz="5400" dirty="0" smtClean="0">
                <a:solidFill>
                  <a:schemeClr val="bg1"/>
                </a:solidFill>
              </a:rPr>
              <a:t>Waveform Synthesis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5943600"/>
          </a:xfrm>
        </p:spPr>
        <p:txBody>
          <a:bodyPr anchor="t">
            <a:noAutofit/>
          </a:bodyPr>
          <a:lstStyle/>
          <a:p>
            <a:pPr algn="ctr"/>
            <a:r>
              <a:rPr lang="en-US" sz="7200" dirty="0" smtClean="0">
                <a:solidFill>
                  <a:schemeClr val="bg1"/>
                </a:solidFill>
              </a:rPr>
              <a:t>Increase Efficiency</a:t>
            </a:r>
            <a:br>
              <a:rPr lang="en-US" sz="7200" dirty="0" smtClean="0">
                <a:solidFill>
                  <a:schemeClr val="bg1"/>
                </a:solidFill>
              </a:rPr>
            </a:br>
            <a:r>
              <a:rPr lang="en-US" sz="7200" dirty="0" smtClean="0">
                <a:solidFill>
                  <a:schemeClr val="bg1"/>
                </a:solidFill>
              </a:rPr>
              <a:t/>
            </a:r>
            <a:br>
              <a:rPr lang="en-US" sz="7200" dirty="0" smtClean="0">
                <a:solidFill>
                  <a:schemeClr val="bg1"/>
                </a:solidFill>
              </a:rPr>
            </a:br>
            <a:r>
              <a:rPr lang="en-US" sz="7200" dirty="0" smtClean="0">
                <a:solidFill>
                  <a:schemeClr val="bg1"/>
                </a:solidFill>
              </a:rPr>
              <a:t>Increase Coherence</a:t>
            </a:r>
            <a:br>
              <a:rPr lang="en-US" sz="7200" dirty="0" smtClean="0">
                <a:solidFill>
                  <a:schemeClr val="bg1"/>
                </a:solidFill>
              </a:rPr>
            </a:br>
            <a:r>
              <a:rPr lang="en-US" sz="7200" dirty="0" smtClean="0">
                <a:solidFill>
                  <a:schemeClr val="bg1"/>
                </a:solidFill>
              </a:rPr>
              <a:t/>
            </a:r>
            <a:br>
              <a:rPr lang="en-US" sz="7200" dirty="0" smtClean="0">
                <a:solidFill>
                  <a:schemeClr val="bg1"/>
                </a:solidFill>
              </a:rPr>
            </a:br>
            <a:r>
              <a:rPr lang="en-US" sz="7200" dirty="0" smtClean="0">
                <a:solidFill>
                  <a:schemeClr val="bg1"/>
                </a:solidFill>
              </a:rPr>
              <a:t>Increase Intensities</a:t>
            </a:r>
          </a:p>
        </p:txBody>
      </p:sp>
      <p:sp>
        <p:nvSpPr>
          <p:cNvPr id="3" name="Down Arrow 2"/>
          <p:cNvSpPr/>
          <p:nvPr/>
        </p:nvSpPr>
        <p:spPr>
          <a:xfrm>
            <a:off x="4114800" y="1828800"/>
            <a:ext cx="914400" cy="685800"/>
          </a:xfrm>
          <a:prstGeom prst="downArrow">
            <a:avLst/>
          </a:prstGeom>
          <a:noFill/>
          <a:ln w="730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own Arrow 4"/>
          <p:cNvSpPr/>
          <p:nvPr/>
        </p:nvSpPr>
        <p:spPr>
          <a:xfrm>
            <a:off x="4114800" y="4114800"/>
            <a:ext cx="914400" cy="685800"/>
          </a:xfrm>
          <a:prstGeom prst="downArrow">
            <a:avLst/>
          </a:prstGeom>
          <a:noFill/>
          <a:ln w="730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971800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sz="9600" dirty="0" smtClean="0">
                <a:solidFill>
                  <a:prstClr val="white"/>
                </a:solidFill>
              </a:rPr>
              <a:t>ρ</a:t>
            </a:r>
            <a:r>
              <a:rPr lang="en-US" sz="9600" baseline="-25000" dirty="0" err="1" smtClean="0">
                <a:solidFill>
                  <a:prstClr val="white"/>
                </a:solidFill>
              </a:rPr>
              <a:t>ab</a:t>
            </a:r>
            <a:r>
              <a:rPr lang="en-US" sz="8000" baseline="-50000" dirty="0" err="1" smtClean="0">
                <a:solidFill>
                  <a:prstClr val="white"/>
                </a:solidFill>
              </a:rPr>
              <a:t>optimal</a:t>
            </a:r>
            <a:r>
              <a:rPr lang="en-US" sz="9600" baseline="-25000" dirty="0" smtClean="0">
                <a:solidFill>
                  <a:prstClr val="white"/>
                </a:solidFill>
              </a:rPr>
              <a:t> </a:t>
            </a:r>
            <a:r>
              <a:rPr lang="en-US" sz="9600" dirty="0" smtClean="0">
                <a:solidFill>
                  <a:prstClr val="white"/>
                </a:solidFill>
              </a:rPr>
              <a:t>= 0.5</a:t>
            </a:r>
            <a:endParaRPr lang="en-US" sz="9600" baseline="-25000" dirty="0" smtClean="0">
              <a:solidFill>
                <a:prstClr val="white"/>
              </a:solidFill>
            </a:endParaRPr>
          </a:p>
        </p:txBody>
      </p:sp>
      <p:grpSp>
        <p:nvGrpSpPr>
          <p:cNvPr id="2" name="Group 44"/>
          <p:cNvGrpSpPr>
            <a:grpSpLocks noChangeAspect="1"/>
          </p:cNvGrpSpPr>
          <p:nvPr/>
        </p:nvGrpSpPr>
        <p:grpSpPr>
          <a:xfrm>
            <a:off x="364286" y="457200"/>
            <a:ext cx="2074114" cy="1371600"/>
            <a:chOff x="685800" y="2006068"/>
            <a:chExt cx="2243423" cy="1483563"/>
          </a:xfrm>
        </p:grpSpPr>
        <p:cxnSp>
          <p:nvCxnSpPr>
            <p:cNvPr id="5" name="Straight Arrow Connector 4"/>
            <p:cNvCxnSpPr>
              <a:cxnSpLocks noChangeAspect="1"/>
            </p:cNvCxnSpPr>
            <p:nvPr/>
          </p:nvCxnSpPr>
          <p:spPr>
            <a:xfrm>
              <a:off x="901088" y="2764336"/>
              <a:ext cx="1886590" cy="0"/>
            </a:xfrm>
            <a:prstGeom prst="straightConnector1">
              <a:avLst/>
            </a:prstGeom>
            <a:ln w="79375" cap="rnd">
              <a:solidFill>
                <a:schemeClr val="bg1"/>
              </a:solidFill>
              <a:bevel/>
              <a:headEnd type="arrow"/>
              <a:tailEnd type="arrow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" name="Group 43"/>
            <p:cNvGrpSpPr>
              <a:grpSpLocks noChangeAspect="1"/>
            </p:cNvGrpSpPr>
            <p:nvPr/>
          </p:nvGrpSpPr>
          <p:grpSpPr>
            <a:xfrm>
              <a:off x="1068157" y="2006068"/>
              <a:ext cx="1495617" cy="480732"/>
              <a:chOff x="914399" y="3197904"/>
              <a:chExt cx="2362201" cy="764495"/>
            </a:xfrm>
          </p:grpSpPr>
          <p:grpSp>
            <p:nvGrpSpPr>
              <p:cNvPr id="6" name="Group 54"/>
              <p:cNvGrpSpPr/>
              <p:nvPr/>
            </p:nvGrpSpPr>
            <p:grpSpPr>
              <a:xfrm>
                <a:off x="914399" y="3197911"/>
                <a:ext cx="2012242" cy="764496"/>
                <a:chOff x="838200" y="3502702"/>
                <a:chExt cx="1314437" cy="459696"/>
              </a:xfrm>
            </p:grpSpPr>
            <p:grpSp>
              <p:nvGrpSpPr>
                <p:cNvPr id="7" name="Group 44"/>
                <p:cNvGrpSpPr/>
                <p:nvPr/>
              </p:nvGrpSpPr>
              <p:grpSpPr>
                <a:xfrm>
                  <a:off x="838200" y="3502702"/>
                  <a:ext cx="1314437" cy="459696"/>
                  <a:chOff x="847726" y="4572000"/>
                  <a:chExt cx="1314437" cy="459696"/>
                </a:xfrm>
              </p:grpSpPr>
              <p:pic>
                <p:nvPicPr>
                  <p:cNvPr id="11" name="Picture 10"/>
                  <p:cNvPicPr/>
                  <p:nvPr/>
                </p:nvPicPr>
                <p:blipFill>
                  <a:blip r:embed="rId3" cstate="print"/>
                  <a:stretch>
                    <a:fillRect/>
                  </a:stretch>
                </p:blipFill>
                <p:spPr bwMode="auto">
                  <a:xfrm>
                    <a:off x="1419213" y="4648617"/>
                    <a:ext cx="381000" cy="383079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grpSp>
                <p:nvGrpSpPr>
                  <p:cNvPr id="9" name="Group 38"/>
                  <p:cNvGrpSpPr/>
                  <p:nvPr/>
                </p:nvGrpSpPr>
                <p:grpSpPr>
                  <a:xfrm>
                    <a:off x="847726" y="4572000"/>
                    <a:ext cx="1314437" cy="457200"/>
                    <a:chOff x="695326" y="3581400"/>
                    <a:chExt cx="1314437" cy="457200"/>
                  </a:xfrm>
                </p:grpSpPr>
                <p:cxnSp>
                  <p:nvCxnSpPr>
                    <p:cNvPr id="13" name="Straight Connector 12"/>
                    <p:cNvCxnSpPr/>
                    <p:nvPr/>
                  </p:nvCxnSpPr>
                  <p:spPr>
                    <a:xfrm rot="10800000" flipV="1">
                      <a:off x="1624008" y="3809999"/>
                      <a:ext cx="385755" cy="4763"/>
                    </a:xfrm>
                    <a:prstGeom prst="line">
                      <a:avLst/>
                    </a:prstGeom>
                    <a:ln w="381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14" name="Oval 13"/>
                    <p:cNvSpPr/>
                    <p:nvPr/>
                  </p:nvSpPr>
                  <p:spPr>
                    <a:xfrm>
                      <a:off x="695326" y="3581400"/>
                      <a:ext cx="457200" cy="457200"/>
                    </a:xfrm>
                    <a:prstGeom prst="ellipse">
                      <a:avLst/>
                    </a:prstGeom>
                    <a:ln>
                      <a:noFill/>
                    </a:ln>
                    <a:scene3d>
                      <a:camera prst="orthographicFront"/>
                      <a:lightRig rig="threePt" dir="t"/>
                    </a:scene3d>
                    <a:sp3d>
                      <a:bevelT w="387350" h="158750"/>
                      <a:bevelB/>
                    </a:sp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solidFill>
                          <a:prstClr val="white"/>
                        </a:solidFill>
                      </a:endParaRPr>
                    </a:p>
                  </p:txBody>
                </p:sp>
              </p:grpSp>
            </p:grpSp>
            <p:cxnSp>
              <p:nvCxnSpPr>
                <p:cNvPr id="10" name="Straight Connector 9"/>
                <p:cNvCxnSpPr/>
                <p:nvPr/>
              </p:nvCxnSpPr>
              <p:spPr>
                <a:xfrm rot="10800000">
                  <a:off x="1266821" y="3732550"/>
                  <a:ext cx="171449" cy="2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8" name="Oval 7"/>
              <p:cNvSpPr/>
              <p:nvPr/>
            </p:nvSpPr>
            <p:spPr>
              <a:xfrm>
                <a:off x="2576683" y="3200400"/>
                <a:ext cx="699917" cy="760344"/>
              </a:xfrm>
              <a:prstGeom prst="ellipse">
                <a:avLst/>
              </a:prstGeom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87350" h="15875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2" name="Group 52"/>
            <p:cNvGrpSpPr>
              <a:grpSpLocks noChangeAspect="1"/>
            </p:cNvGrpSpPr>
            <p:nvPr/>
          </p:nvGrpSpPr>
          <p:grpSpPr>
            <a:xfrm>
              <a:off x="685800" y="3008901"/>
              <a:ext cx="2243423" cy="480730"/>
              <a:chOff x="381000" y="4724400"/>
              <a:chExt cx="3519317" cy="761998"/>
            </a:xfrm>
          </p:grpSpPr>
          <p:grpSp>
            <p:nvGrpSpPr>
              <p:cNvPr id="15" name="Group 40"/>
              <p:cNvGrpSpPr/>
              <p:nvPr/>
            </p:nvGrpSpPr>
            <p:grpSpPr>
              <a:xfrm>
                <a:off x="1073329" y="4850708"/>
                <a:ext cx="2119484" cy="635690"/>
                <a:chOff x="1289720" y="4648200"/>
                <a:chExt cx="1382272" cy="383498"/>
              </a:xfrm>
            </p:grpSpPr>
            <p:pic>
              <p:nvPicPr>
                <p:cNvPr id="19" name="Picture 18"/>
                <p:cNvPicPr/>
                <p:nvPr/>
              </p:nvPicPr>
              <p:blipFill>
                <a:blip r:embed="rId4" cstate="print"/>
                <a:stretch>
                  <a:fillRect/>
                </a:stretch>
              </p:blipFill>
              <p:spPr bwMode="auto">
                <a:xfrm>
                  <a:off x="1386969" y="4648200"/>
                  <a:ext cx="1188462" cy="38349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16" name="Group 38"/>
                <p:cNvGrpSpPr/>
                <p:nvPr/>
              </p:nvGrpSpPr>
              <p:grpSpPr>
                <a:xfrm>
                  <a:off x="1289720" y="4800601"/>
                  <a:ext cx="1382272" cy="1247"/>
                  <a:chOff x="1137320" y="3810001"/>
                  <a:chExt cx="1382272" cy="1247"/>
                </a:xfrm>
              </p:grpSpPr>
              <p:cxnSp>
                <p:nvCxnSpPr>
                  <p:cNvPr id="21" name="Straight Connector 20"/>
                  <p:cNvCxnSpPr/>
                  <p:nvPr/>
                </p:nvCxnSpPr>
                <p:spPr>
                  <a:xfrm rot="10800000">
                    <a:off x="1137320" y="3810752"/>
                    <a:ext cx="176693" cy="496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" name="Straight Connector 21"/>
                  <p:cNvCxnSpPr/>
                  <p:nvPr/>
                </p:nvCxnSpPr>
                <p:spPr>
                  <a:xfrm rot="10800000">
                    <a:off x="2357255" y="3810001"/>
                    <a:ext cx="162337" cy="751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17" name="Oval 16"/>
              <p:cNvSpPr/>
              <p:nvPr/>
            </p:nvSpPr>
            <p:spPr>
              <a:xfrm>
                <a:off x="381000" y="4724400"/>
                <a:ext cx="699917" cy="760344"/>
              </a:xfrm>
              <a:prstGeom prst="ellipse">
                <a:avLst/>
              </a:prstGeom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87350" h="15875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Oval 17"/>
              <p:cNvSpPr/>
              <p:nvPr/>
            </p:nvSpPr>
            <p:spPr>
              <a:xfrm>
                <a:off x="3200400" y="4724400"/>
                <a:ext cx="699917" cy="760344"/>
              </a:xfrm>
              <a:prstGeom prst="ellipse">
                <a:avLst/>
              </a:prstGeom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87350" h="15875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20" name="Group 45"/>
          <p:cNvGrpSpPr>
            <a:grpSpLocks noChangeAspect="1"/>
          </p:cNvGrpSpPr>
          <p:nvPr/>
        </p:nvGrpSpPr>
        <p:grpSpPr>
          <a:xfrm>
            <a:off x="6934200" y="381000"/>
            <a:ext cx="1416478" cy="1419789"/>
            <a:chOff x="5930098" y="1655066"/>
            <a:chExt cx="2045940" cy="2050723"/>
          </a:xfrm>
        </p:grpSpPr>
        <p:sp>
          <p:nvSpPr>
            <p:cNvPr id="23" name="Circular Arrow 22"/>
            <p:cNvSpPr>
              <a:spLocks noChangeAspect="1"/>
            </p:cNvSpPr>
            <p:nvPr/>
          </p:nvSpPr>
          <p:spPr>
            <a:xfrm rot="2394548">
              <a:off x="6616142" y="2055653"/>
              <a:ext cx="733170" cy="733170"/>
            </a:xfrm>
            <a:prstGeom prst="circularArrow">
              <a:avLst>
                <a:gd name="adj1" fmla="val 12500"/>
                <a:gd name="adj2" fmla="val 1072303"/>
                <a:gd name="adj3" fmla="val 20457681"/>
                <a:gd name="adj4" fmla="val 2433936"/>
                <a:gd name="adj5" fmla="val 12500"/>
              </a:avLst>
            </a:prstGeom>
            <a:solidFill>
              <a:schemeClr val="bg1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grpSp>
          <p:nvGrpSpPr>
            <p:cNvPr id="24" name="Group 61"/>
            <p:cNvGrpSpPr>
              <a:grpSpLocks/>
            </p:cNvGrpSpPr>
            <p:nvPr/>
          </p:nvGrpSpPr>
          <p:grpSpPr>
            <a:xfrm rot="3725752" flipV="1">
              <a:off x="5213882" y="2371282"/>
              <a:ext cx="2049462" cy="617030"/>
              <a:chOff x="914399" y="3197904"/>
              <a:chExt cx="2362201" cy="764495"/>
            </a:xfrm>
          </p:grpSpPr>
          <p:grpSp>
            <p:nvGrpSpPr>
              <p:cNvPr id="25" name="Group 54"/>
              <p:cNvGrpSpPr/>
              <p:nvPr/>
            </p:nvGrpSpPr>
            <p:grpSpPr>
              <a:xfrm>
                <a:off x="914399" y="3197911"/>
                <a:ext cx="2012242" cy="764496"/>
                <a:chOff x="838200" y="3502702"/>
                <a:chExt cx="1314437" cy="459696"/>
              </a:xfrm>
            </p:grpSpPr>
            <p:cxnSp>
              <p:nvCxnSpPr>
                <p:cNvPr id="27" name="Straight Connector 26"/>
                <p:cNvCxnSpPr/>
                <p:nvPr/>
              </p:nvCxnSpPr>
              <p:spPr>
                <a:xfrm rot="10800000">
                  <a:off x="1266821" y="3732550"/>
                  <a:ext cx="171449" cy="2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28" name="Group 44"/>
                <p:cNvGrpSpPr/>
                <p:nvPr/>
              </p:nvGrpSpPr>
              <p:grpSpPr>
                <a:xfrm>
                  <a:off x="838200" y="3502702"/>
                  <a:ext cx="1314437" cy="459696"/>
                  <a:chOff x="847726" y="4572000"/>
                  <a:chExt cx="1314437" cy="459696"/>
                </a:xfrm>
              </p:grpSpPr>
              <p:pic>
                <p:nvPicPr>
                  <p:cNvPr id="29" name="Picture 28"/>
                  <p:cNvPicPr/>
                  <p:nvPr/>
                </p:nvPicPr>
                <p:blipFill>
                  <a:blip r:embed="rId3" cstate="print">
                    <a:clrChange>
                      <a:clrFrom>
                        <a:srgbClr val="000100"/>
                      </a:clrFrom>
                      <a:clrTo>
                        <a:srgbClr val="000100">
                          <a:alpha val="0"/>
                        </a:srgbClr>
                      </a:clrTo>
                    </a:clrChange>
                  </a:blip>
                  <a:stretch>
                    <a:fillRect/>
                  </a:stretch>
                </p:blipFill>
                <p:spPr bwMode="auto">
                  <a:xfrm>
                    <a:off x="1419213" y="4648617"/>
                    <a:ext cx="381000" cy="383079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grpSp>
                <p:nvGrpSpPr>
                  <p:cNvPr id="30" name="Group 38"/>
                  <p:cNvGrpSpPr/>
                  <p:nvPr/>
                </p:nvGrpSpPr>
                <p:grpSpPr>
                  <a:xfrm>
                    <a:off x="847726" y="4572000"/>
                    <a:ext cx="1314437" cy="457200"/>
                    <a:chOff x="695326" y="3581400"/>
                    <a:chExt cx="1314437" cy="457200"/>
                  </a:xfrm>
                </p:grpSpPr>
                <p:cxnSp>
                  <p:nvCxnSpPr>
                    <p:cNvPr id="31" name="Straight Connector 30"/>
                    <p:cNvCxnSpPr/>
                    <p:nvPr/>
                  </p:nvCxnSpPr>
                  <p:spPr>
                    <a:xfrm rot="10800000" flipV="1">
                      <a:off x="1624008" y="3809999"/>
                      <a:ext cx="385755" cy="4763"/>
                    </a:xfrm>
                    <a:prstGeom prst="line">
                      <a:avLst/>
                    </a:prstGeom>
                    <a:ln w="381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32" name="Oval 31"/>
                    <p:cNvSpPr/>
                    <p:nvPr/>
                  </p:nvSpPr>
                  <p:spPr>
                    <a:xfrm>
                      <a:off x="695326" y="3581400"/>
                      <a:ext cx="457200" cy="457200"/>
                    </a:xfrm>
                    <a:prstGeom prst="ellipse">
                      <a:avLst/>
                    </a:prstGeom>
                    <a:ln>
                      <a:noFill/>
                    </a:ln>
                    <a:scene3d>
                      <a:camera prst="orthographicFront"/>
                      <a:lightRig rig="threePt" dir="t"/>
                    </a:scene3d>
                    <a:sp3d>
                      <a:bevelT w="387350" h="158750"/>
                      <a:bevelB/>
                    </a:sp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solidFill>
                          <a:prstClr val="white"/>
                        </a:solidFill>
                      </a:endParaRPr>
                    </a:p>
                  </p:txBody>
                </p:sp>
              </p:grpSp>
            </p:grpSp>
          </p:grpSp>
          <p:sp>
            <p:nvSpPr>
              <p:cNvPr id="26" name="Oval 25"/>
              <p:cNvSpPr/>
              <p:nvPr/>
            </p:nvSpPr>
            <p:spPr>
              <a:xfrm>
                <a:off x="2576683" y="3200400"/>
                <a:ext cx="699917" cy="760344"/>
              </a:xfrm>
              <a:prstGeom prst="ellipse">
                <a:avLst/>
              </a:prstGeom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87350" h="15875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3" name="Group 61"/>
            <p:cNvGrpSpPr>
              <a:grpSpLocks/>
            </p:cNvGrpSpPr>
            <p:nvPr/>
          </p:nvGrpSpPr>
          <p:grpSpPr>
            <a:xfrm rot="7026538" flipV="1">
              <a:off x="6642792" y="2372543"/>
              <a:ext cx="2049462" cy="617030"/>
              <a:chOff x="914399" y="3197904"/>
              <a:chExt cx="2362201" cy="764495"/>
            </a:xfrm>
          </p:grpSpPr>
          <p:grpSp>
            <p:nvGrpSpPr>
              <p:cNvPr id="34" name="Group 54"/>
              <p:cNvGrpSpPr/>
              <p:nvPr/>
            </p:nvGrpSpPr>
            <p:grpSpPr>
              <a:xfrm>
                <a:off x="914399" y="3197911"/>
                <a:ext cx="2012242" cy="764496"/>
                <a:chOff x="838200" y="3502702"/>
                <a:chExt cx="1314437" cy="459696"/>
              </a:xfrm>
            </p:grpSpPr>
            <p:cxnSp>
              <p:nvCxnSpPr>
                <p:cNvPr id="36" name="Straight Connector 35"/>
                <p:cNvCxnSpPr/>
                <p:nvPr/>
              </p:nvCxnSpPr>
              <p:spPr>
                <a:xfrm rot="10800000">
                  <a:off x="1266821" y="3732550"/>
                  <a:ext cx="171449" cy="2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37" name="Group 44"/>
                <p:cNvGrpSpPr/>
                <p:nvPr/>
              </p:nvGrpSpPr>
              <p:grpSpPr>
                <a:xfrm>
                  <a:off x="838200" y="3502702"/>
                  <a:ext cx="1314437" cy="459696"/>
                  <a:chOff x="847726" y="4572000"/>
                  <a:chExt cx="1314437" cy="459696"/>
                </a:xfrm>
              </p:grpSpPr>
              <p:pic>
                <p:nvPicPr>
                  <p:cNvPr id="38" name="Picture 37"/>
                  <p:cNvPicPr/>
                  <p:nvPr/>
                </p:nvPicPr>
                <p:blipFill>
                  <a:blip r:embed="rId3" cstate="print">
                    <a:clrChange>
                      <a:clrFrom>
                        <a:srgbClr val="000100"/>
                      </a:clrFrom>
                      <a:clrTo>
                        <a:srgbClr val="000100">
                          <a:alpha val="0"/>
                        </a:srgbClr>
                      </a:clrTo>
                    </a:clrChange>
                  </a:blip>
                  <a:stretch>
                    <a:fillRect/>
                  </a:stretch>
                </p:blipFill>
                <p:spPr bwMode="auto">
                  <a:xfrm>
                    <a:off x="1419213" y="4648617"/>
                    <a:ext cx="381000" cy="383079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grpSp>
                <p:nvGrpSpPr>
                  <p:cNvPr id="39" name="Group 38"/>
                  <p:cNvGrpSpPr/>
                  <p:nvPr/>
                </p:nvGrpSpPr>
                <p:grpSpPr>
                  <a:xfrm>
                    <a:off x="847726" y="4572000"/>
                    <a:ext cx="1314437" cy="457200"/>
                    <a:chOff x="695326" y="3581400"/>
                    <a:chExt cx="1314437" cy="457200"/>
                  </a:xfrm>
                </p:grpSpPr>
                <p:cxnSp>
                  <p:nvCxnSpPr>
                    <p:cNvPr id="40" name="Straight Connector 39"/>
                    <p:cNvCxnSpPr/>
                    <p:nvPr/>
                  </p:nvCxnSpPr>
                  <p:spPr>
                    <a:xfrm rot="10800000" flipV="1">
                      <a:off x="1624008" y="3809999"/>
                      <a:ext cx="385755" cy="4763"/>
                    </a:xfrm>
                    <a:prstGeom prst="line">
                      <a:avLst/>
                    </a:prstGeom>
                    <a:ln w="381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41" name="Oval 40"/>
                    <p:cNvSpPr/>
                    <p:nvPr/>
                  </p:nvSpPr>
                  <p:spPr>
                    <a:xfrm>
                      <a:off x="695326" y="3581400"/>
                      <a:ext cx="457200" cy="457200"/>
                    </a:xfrm>
                    <a:prstGeom prst="ellipse">
                      <a:avLst/>
                    </a:prstGeom>
                    <a:ln>
                      <a:noFill/>
                    </a:ln>
                    <a:scene3d>
                      <a:camera prst="orthographicFront"/>
                      <a:lightRig rig="threePt" dir="t"/>
                    </a:scene3d>
                    <a:sp3d>
                      <a:bevelT w="387350" h="158750"/>
                      <a:bevelB/>
                    </a:sp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solidFill>
                          <a:prstClr val="white"/>
                        </a:solidFill>
                      </a:endParaRPr>
                    </a:p>
                  </p:txBody>
                </p:sp>
              </p:grpSp>
            </p:grpSp>
          </p:grpSp>
          <p:sp>
            <p:nvSpPr>
              <p:cNvPr id="35" name="Oval 34"/>
              <p:cNvSpPr/>
              <p:nvPr/>
            </p:nvSpPr>
            <p:spPr>
              <a:xfrm>
                <a:off x="2576683" y="3200400"/>
                <a:ext cx="699917" cy="760344"/>
              </a:xfrm>
              <a:prstGeom prst="ellipse">
                <a:avLst/>
              </a:prstGeom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87350" h="15875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42" name="Rectangle 41"/>
          <p:cNvSpPr/>
          <p:nvPr/>
        </p:nvSpPr>
        <p:spPr>
          <a:xfrm>
            <a:off x="0" y="457200"/>
            <a:ext cx="91440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600" i="1" dirty="0" smtClean="0">
                <a:solidFill>
                  <a:prstClr val="white"/>
                </a:solidFill>
              </a:rPr>
              <a:t>Coherence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57200"/>
            <a:ext cx="9144000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dirty="0" err="1" smtClean="0">
                <a:solidFill>
                  <a:prstClr val="white"/>
                </a:solidFill>
              </a:rPr>
              <a:t>E</a:t>
            </a:r>
            <a:r>
              <a:rPr lang="en-US" sz="5400" baseline="-25000" dirty="0" err="1" smtClean="0">
                <a:solidFill>
                  <a:prstClr val="white"/>
                </a:solidFill>
              </a:rPr>
              <a:t>pulse</a:t>
            </a:r>
            <a:r>
              <a:rPr lang="en-US" sz="5400" dirty="0" smtClean="0">
                <a:solidFill>
                  <a:prstClr val="white"/>
                </a:solidFill>
              </a:rPr>
              <a:t> ≈ 100 </a:t>
            </a:r>
            <a:r>
              <a:rPr lang="en-US" sz="5400" dirty="0" err="1" smtClean="0">
                <a:solidFill>
                  <a:prstClr val="white"/>
                </a:solidFill>
              </a:rPr>
              <a:t>mJ</a:t>
            </a:r>
            <a:r>
              <a:rPr lang="en-US" sz="5400" dirty="0" smtClean="0">
                <a:solidFill>
                  <a:prstClr val="white"/>
                </a:solidFill>
              </a:rPr>
              <a:t>      </a:t>
            </a:r>
            <a:r>
              <a:rPr lang="en-US" sz="5400" dirty="0" err="1" smtClean="0">
                <a:solidFill>
                  <a:prstClr val="white"/>
                </a:solidFill>
              </a:rPr>
              <a:t>t</a:t>
            </a:r>
            <a:r>
              <a:rPr lang="en-US" sz="5400" baseline="-25000" dirty="0" err="1" smtClean="0">
                <a:solidFill>
                  <a:prstClr val="white"/>
                </a:solidFill>
              </a:rPr>
              <a:t>pulse</a:t>
            </a:r>
            <a:r>
              <a:rPr lang="en-US" sz="5400" baseline="-25000" dirty="0" smtClean="0">
                <a:solidFill>
                  <a:prstClr val="white"/>
                </a:solidFill>
              </a:rPr>
              <a:t> </a:t>
            </a:r>
            <a:r>
              <a:rPr lang="en-US" sz="5400" dirty="0" smtClean="0">
                <a:solidFill>
                  <a:prstClr val="white"/>
                </a:solidFill>
              </a:rPr>
              <a:t>≈ 10 ns</a:t>
            </a:r>
          </a:p>
          <a:p>
            <a:pPr algn="ctr"/>
            <a:endParaRPr lang="en-US" dirty="0" smtClean="0">
              <a:solidFill>
                <a:prstClr val="white"/>
              </a:solidFill>
            </a:endParaRPr>
          </a:p>
          <a:p>
            <a:pPr algn="ctr"/>
            <a:r>
              <a:rPr lang="en-US" sz="5400" dirty="0" smtClean="0">
                <a:solidFill>
                  <a:prstClr val="white"/>
                </a:solidFill>
              </a:rPr>
              <a:t>w</a:t>
            </a:r>
            <a:r>
              <a:rPr lang="en-US" sz="5400" baseline="-25000" dirty="0" smtClean="0">
                <a:solidFill>
                  <a:prstClr val="white"/>
                </a:solidFill>
              </a:rPr>
              <a:t>pulse</a:t>
            </a:r>
            <a:r>
              <a:rPr lang="en-US" sz="5400" dirty="0" smtClean="0">
                <a:solidFill>
                  <a:prstClr val="white"/>
                </a:solidFill>
              </a:rPr>
              <a:t> ≈ 400 </a:t>
            </a:r>
            <a:r>
              <a:rPr lang="el-GR" sz="5400" dirty="0" smtClean="0">
                <a:solidFill>
                  <a:prstClr val="white"/>
                </a:solidFill>
              </a:rPr>
              <a:t>μ</a:t>
            </a:r>
            <a:r>
              <a:rPr lang="en-US" sz="5400" dirty="0" smtClean="0">
                <a:solidFill>
                  <a:prstClr val="white"/>
                </a:solidFill>
              </a:rPr>
              <a:t>m</a:t>
            </a:r>
          </a:p>
          <a:p>
            <a:pPr algn="ctr"/>
            <a:endParaRPr lang="en-US" sz="6000" dirty="0" smtClean="0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57200"/>
            <a:ext cx="9144000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dirty="0" err="1" smtClean="0">
                <a:solidFill>
                  <a:prstClr val="white"/>
                </a:solidFill>
              </a:rPr>
              <a:t>E</a:t>
            </a:r>
            <a:r>
              <a:rPr lang="en-US" sz="5400" baseline="-25000" dirty="0" err="1" smtClean="0">
                <a:solidFill>
                  <a:prstClr val="white"/>
                </a:solidFill>
              </a:rPr>
              <a:t>pulse</a:t>
            </a:r>
            <a:r>
              <a:rPr lang="en-US" sz="5400" dirty="0" smtClean="0">
                <a:solidFill>
                  <a:prstClr val="white"/>
                </a:solidFill>
              </a:rPr>
              <a:t> ≈ 100 </a:t>
            </a:r>
            <a:r>
              <a:rPr lang="en-US" sz="5400" dirty="0" err="1" smtClean="0">
                <a:solidFill>
                  <a:prstClr val="white"/>
                </a:solidFill>
              </a:rPr>
              <a:t>mJ</a:t>
            </a:r>
            <a:r>
              <a:rPr lang="en-US" sz="5400" dirty="0" smtClean="0">
                <a:solidFill>
                  <a:prstClr val="white"/>
                </a:solidFill>
              </a:rPr>
              <a:t>      </a:t>
            </a:r>
            <a:r>
              <a:rPr lang="en-US" sz="5400" dirty="0" err="1" smtClean="0">
                <a:solidFill>
                  <a:prstClr val="white"/>
                </a:solidFill>
              </a:rPr>
              <a:t>t</a:t>
            </a:r>
            <a:r>
              <a:rPr lang="en-US" sz="5400" baseline="-25000" dirty="0" err="1" smtClean="0">
                <a:solidFill>
                  <a:prstClr val="white"/>
                </a:solidFill>
              </a:rPr>
              <a:t>pulse</a:t>
            </a:r>
            <a:r>
              <a:rPr lang="en-US" sz="5400" baseline="-25000" dirty="0" smtClean="0">
                <a:solidFill>
                  <a:prstClr val="white"/>
                </a:solidFill>
              </a:rPr>
              <a:t> </a:t>
            </a:r>
            <a:r>
              <a:rPr lang="en-US" sz="5400" dirty="0" smtClean="0">
                <a:solidFill>
                  <a:prstClr val="white"/>
                </a:solidFill>
              </a:rPr>
              <a:t>≈ 10 ns</a:t>
            </a:r>
          </a:p>
          <a:p>
            <a:pPr algn="ctr"/>
            <a:endParaRPr lang="en-US" dirty="0" smtClean="0">
              <a:solidFill>
                <a:prstClr val="white"/>
              </a:solidFill>
            </a:endParaRPr>
          </a:p>
          <a:p>
            <a:pPr algn="ctr"/>
            <a:r>
              <a:rPr lang="en-US" sz="5400" dirty="0" smtClean="0">
                <a:solidFill>
                  <a:prstClr val="white"/>
                </a:solidFill>
              </a:rPr>
              <a:t>w</a:t>
            </a:r>
            <a:r>
              <a:rPr lang="en-US" sz="5400" baseline="-25000" dirty="0" smtClean="0">
                <a:solidFill>
                  <a:prstClr val="white"/>
                </a:solidFill>
              </a:rPr>
              <a:t>pulse</a:t>
            </a:r>
            <a:r>
              <a:rPr lang="en-US" sz="5400" dirty="0" smtClean="0">
                <a:solidFill>
                  <a:prstClr val="white"/>
                </a:solidFill>
              </a:rPr>
              <a:t> ≈ 400 </a:t>
            </a:r>
            <a:r>
              <a:rPr lang="el-GR" sz="5400" dirty="0" smtClean="0">
                <a:solidFill>
                  <a:prstClr val="white"/>
                </a:solidFill>
              </a:rPr>
              <a:t>μ</a:t>
            </a:r>
            <a:r>
              <a:rPr lang="en-US" sz="5400" dirty="0" smtClean="0">
                <a:solidFill>
                  <a:prstClr val="white"/>
                </a:solidFill>
              </a:rPr>
              <a:t>m</a:t>
            </a:r>
          </a:p>
          <a:p>
            <a:pPr algn="ctr"/>
            <a:endParaRPr lang="en-US" sz="6000" dirty="0" smtClean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615440" y="4267200"/>
            <a:ext cx="5885907" cy="22775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6000" dirty="0" err="1" smtClean="0">
                <a:solidFill>
                  <a:prstClr val="white"/>
                </a:solidFill>
              </a:rPr>
              <a:t>I</a:t>
            </a:r>
            <a:r>
              <a:rPr lang="en-US" sz="6000" baseline="-25000" dirty="0" err="1" smtClean="0">
                <a:solidFill>
                  <a:prstClr val="white"/>
                </a:solidFill>
              </a:rPr>
              <a:t>pulse</a:t>
            </a:r>
            <a:r>
              <a:rPr lang="en-US" sz="6000" dirty="0" smtClean="0">
                <a:solidFill>
                  <a:prstClr val="white"/>
                </a:solidFill>
              </a:rPr>
              <a:t> </a:t>
            </a:r>
          </a:p>
          <a:p>
            <a:pPr algn="ctr"/>
            <a:endParaRPr lang="en-US" sz="1000" dirty="0" smtClean="0">
              <a:solidFill>
                <a:prstClr val="white"/>
              </a:solidFill>
            </a:endParaRPr>
          </a:p>
          <a:p>
            <a:pPr algn="ctr"/>
            <a:r>
              <a:rPr lang="en-US" sz="7200" dirty="0" smtClean="0">
                <a:solidFill>
                  <a:prstClr val="white"/>
                </a:solidFill>
              </a:rPr>
              <a:t>2,000 MW/cm</a:t>
            </a:r>
            <a:r>
              <a:rPr lang="en-US" sz="7200" baseline="30000" dirty="0" smtClean="0">
                <a:solidFill>
                  <a:prstClr val="white"/>
                </a:solidFill>
              </a:rPr>
              <a:t>2</a:t>
            </a:r>
          </a:p>
        </p:txBody>
      </p:sp>
      <p:sp>
        <p:nvSpPr>
          <p:cNvPr id="23" name="Right Arrow 22"/>
          <p:cNvSpPr/>
          <p:nvPr/>
        </p:nvSpPr>
        <p:spPr>
          <a:xfrm rot="5400000">
            <a:off x="4069080" y="3200400"/>
            <a:ext cx="990600" cy="838200"/>
          </a:xfrm>
          <a:prstGeom prst="rightArrow">
            <a:avLst/>
          </a:prstGeom>
          <a:noFill/>
          <a:ln w="920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971800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sz="9600" dirty="0" smtClean="0">
                <a:solidFill>
                  <a:prstClr val="white"/>
                </a:solidFill>
              </a:rPr>
              <a:t>ρ</a:t>
            </a:r>
            <a:r>
              <a:rPr lang="en-US" sz="9600" baseline="-25000" dirty="0" err="1" smtClean="0">
                <a:solidFill>
                  <a:prstClr val="white"/>
                </a:solidFill>
              </a:rPr>
              <a:t>ab</a:t>
            </a:r>
            <a:r>
              <a:rPr lang="en-US" sz="8000" baseline="-50000" dirty="0" err="1" smtClean="0">
                <a:solidFill>
                  <a:prstClr val="white"/>
                </a:solidFill>
              </a:rPr>
              <a:t>pulsed</a:t>
            </a:r>
            <a:r>
              <a:rPr lang="en-US" sz="9600" baseline="-25000" dirty="0" smtClean="0">
                <a:solidFill>
                  <a:prstClr val="white"/>
                </a:solidFill>
              </a:rPr>
              <a:t> </a:t>
            </a:r>
            <a:r>
              <a:rPr lang="en-US" sz="9600" dirty="0" smtClean="0">
                <a:solidFill>
                  <a:prstClr val="white"/>
                </a:solidFill>
              </a:rPr>
              <a:t>≈ 0.5</a:t>
            </a:r>
            <a:endParaRPr lang="en-US" sz="9600" baseline="-25000" dirty="0" smtClean="0">
              <a:solidFill>
                <a:prstClr val="white"/>
              </a:solidFill>
            </a:endParaRPr>
          </a:p>
        </p:txBody>
      </p:sp>
      <p:grpSp>
        <p:nvGrpSpPr>
          <p:cNvPr id="2" name="Group 44"/>
          <p:cNvGrpSpPr>
            <a:grpSpLocks noChangeAspect="1"/>
          </p:cNvGrpSpPr>
          <p:nvPr/>
        </p:nvGrpSpPr>
        <p:grpSpPr>
          <a:xfrm>
            <a:off x="364286" y="457200"/>
            <a:ext cx="2074114" cy="1371600"/>
            <a:chOff x="685800" y="2006068"/>
            <a:chExt cx="2243423" cy="1483563"/>
          </a:xfrm>
        </p:grpSpPr>
        <p:cxnSp>
          <p:nvCxnSpPr>
            <p:cNvPr id="5" name="Straight Arrow Connector 4"/>
            <p:cNvCxnSpPr>
              <a:cxnSpLocks noChangeAspect="1"/>
            </p:cNvCxnSpPr>
            <p:nvPr/>
          </p:nvCxnSpPr>
          <p:spPr>
            <a:xfrm>
              <a:off x="901088" y="2764336"/>
              <a:ext cx="1886590" cy="0"/>
            </a:xfrm>
            <a:prstGeom prst="straightConnector1">
              <a:avLst/>
            </a:prstGeom>
            <a:ln w="79375" cap="rnd">
              <a:solidFill>
                <a:schemeClr val="bg1"/>
              </a:solidFill>
              <a:bevel/>
              <a:headEnd type="arrow"/>
              <a:tailEnd type="arrow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" name="Group 43"/>
            <p:cNvGrpSpPr>
              <a:grpSpLocks noChangeAspect="1"/>
            </p:cNvGrpSpPr>
            <p:nvPr/>
          </p:nvGrpSpPr>
          <p:grpSpPr>
            <a:xfrm>
              <a:off x="1068157" y="2006068"/>
              <a:ext cx="1495617" cy="480732"/>
              <a:chOff x="914399" y="3197904"/>
              <a:chExt cx="2362201" cy="764495"/>
            </a:xfrm>
          </p:grpSpPr>
          <p:grpSp>
            <p:nvGrpSpPr>
              <p:cNvPr id="6" name="Group 54"/>
              <p:cNvGrpSpPr/>
              <p:nvPr/>
            </p:nvGrpSpPr>
            <p:grpSpPr>
              <a:xfrm>
                <a:off x="914399" y="3197911"/>
                <a:ext cx="2012242" cy="764496"/>
                <a:chOff x="838200" y="3502702"/>
                <a:chExt cx="1314437" cy="459696"/>
              </a:xfrm>
            </p:grpSpPr>
            <p:grpSp>
              <p:nvGrpSpPr>
                <p:cNvPr id="7" name="Group 44"/>
                <p:cNvGrpSpPr/>
                <p:nvPr/>
              </p:nvGrpSpPr>
              <p:grpSpPr>
                <a:xfrm>
                  <a:off x="838200" y="3502702"/>
                  <a:ext cx="1314437" cy="459696"/>
                  <a:chOff x="847726" y="4572000"/>
                  <a:chExt cx="1314437" cy="459696"/>
                </a:xfrm>
              </p:grpSpPr>
              <p:pic>
                <p:nvPicPr>
                  <p:cNvPr id="11" name="Picture 10"/>
                  <p:cNvPicPr/>
                  <p:nvPr/>
                </p:nvPicPr>
                <p:blipFill>
                  <a:blip r:embed="rId3" cstate="print"/>
                  <a:stretch>
                    <a:fillRect/>
                  </a:stretch>
                </p:blipFill>
                <p:spPr bwMode="auto">
                  <a:xfrm>
                    <a:off x="1419213" y="4648617"/>
                    <a:ext cx="381000" cy="383079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grpSp>
                <p:nvGrpSpPr>
                  <p:cNvPr id="9" name="Group 38"/>
                  <p:cNvGrpSpPr/>
                  <p:nvPr/>
                </p:nvGrpSpPr>
                <p:grpSpPr>
                  <a:xfrm>
                    <a:off x="847726" y="4572000"/>
                    <a:ext cx="1314437" cy="457200"/>
                    <a:chOff x="695326" y="3581400"/>
                    <a:chExt cx="1314437" cy="457200"/>
                  </a:xfrm>
                </p:grpSpPr>
                <p:cxnSp>
                  <p:nvCxnSpPr>
                    <p:cNvPr id="13" name="Straight Connector 12"/>
                    <p:cNvCxnSpPr/>
                    <p:nvPr/>
                  </p:nvCxnSpPr>
                  <p:spPr>
                    <a:xfrm rot="10800000" flipV="1">
                      <a:off x="1624008" y="3809999"/>
                      <a:ext cx="385755" cy="4763"/>
                    </a:xfrm>
                    <a:prstGeom prst="line">
                      <a:avLst/>
                    </a:prstGeom>
                    <a:ln w="381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14" name="Oval 13"/>
                    <p:cNvSpPr/>
                    <p:nvPr/>
                  </p:nvSpPr>
                  <p:spPr>
                    <a:xfrm>
                      <a:off x="695326" y="3581400"/>
                      <a:ext cx="457200" cy="457200"/>
                    </a:xfrm>
                    <a:prstGeom prst="ellipse">
                      <a:avLst/>
                    </a:prstGeom>
                    <a:ln>
                      <a:noFill/>
                    </a:ln>
                    <a:scene3d>
                      <a:camera prst="orthographicFront"/>
                      <a:lightRig rig="threePt" dir="t"/>
                    </a:scene3d>
                    <a:sp3d>
                      <a:bevelT w="387350" h="158750"/>
                      <a:bevelB/>
                    </a:sp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solidFill>
                          <a:prstClr val="white"/>
                        </a:solidFill>
                      </a:endParaRPr>
                    </a:p>
                  </p:txBody>
                </p:sp>
              </p:grpSp>
            </p:grpSp>
            <p:cxnSp>
              <p:nvCxnSpPr>
                <p:cNvPr id="10" name="Straight Connector 9"/>
                <p:cNvCxnSpPr/>
                <p:nvPr/>
              </p:nvCxnSpPr>
              <p:spPr>
                <a:xfrm rot="10800000">
                  <a:off x="1266821" y="3732550"/>
                  <a:ext cx="171449" cy="2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8" name="Oval 7"/>
              <p:cNvSpPr/>
              <p:nvPr/>
            </p:nvSpPr>
            <p:spPr>
              <a:xfrm>
                <a:off x="2576683" y="3200400"/>
                <a:ext cx="699917" cy="760344"/>
              </a:xfrm>
              <a:prstGeom prst="ellipse">
                <a:avLst/>
              </a:prstGeom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87350" h="15875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2" name="Group 52"/>
            <p:cNvGrpSpPr>
              <a:grpSpLocks noChangeAspect="1"/>
            </p:cNvGrpSpPr>
            <p:nvPr/>
          </p:nvGrpSpPr>
          <p:grpSpPr>
            <a:xfrm>
              <a:off x="685800" y="3008901"/>
              <a:ext cx="2243423" cy="480730"/>
              <a:chOff x="381000" y="4724400"/>
              <a:chExt cx="3519317" cy="761998"/>
            </a:xfrm>
          </p:grpSpPr>
          <p:grpSp>
            <p:nvGrpSpPr>
              <p:cNvPr id="15" name="Group 40"/>
              <p:cNvGrpSpPr/>
              <p:nvPr/>
            </p:nvGrpSpPr>
            <p:grpSpPr>
              <a:xfrm>
                <a:off x="1073329" y="4850708"/>
                <a:ext cx="2119484" cy="635690"/>
                <a:chOff x="1289720" y="4648200"/>
                <a:chExt cx="1382272" cy="383498"/>
              </a:xfrm>
            </p:grpSpPr>
            <p:pic>
              <p:nvPicPr>
                <p:cNvPr id="19" name="Picture 18"/>
                <p:cNvPicPr/>
                <p:nvPr/>
              </p:nvPicPr>
              <p:blipFill>
                <a:blip r:embed="rId4" cstate="print"/>
                <a:stretch>
                  <a:fillRect/>
                </a:stretch>
              </p:blipFill>
              <p:spPr bwMode="auto">
                <a:xfrm>
                  <a:off x="1386969" y="4648200"/>
                  <a:ext cx="1188462" cy="38349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16" name="Group 38"/>
                <p:cNvGrpSpPr/>
                <p:nvPr/>
              </p:nvGrpSpPr>
              <p:grpSpPr>
                <a:xfrm>
                  <a:off x="1289720" y="4800601"/>
                  <a:ext cx="1382272" cy="1247"/>
                  <a:chOff x="1137320" y="3810001"/>
                  <a:chExt cx="1382272" cy="1247"/>
                </a:xfrm>
              </p:grpSpPr>
              <p:cxnSp>
                <p:nvCxnSpPr>
                  <p:cNvPr id="21" name="Straight Connector 20"/>
                  <p:cNvCxnSpPr/>
                  <p:nvPr/>
                </p:nvCxnSpPr>
                <p:spPr>
                  <a:xfrm rot="10800000">
                    <a:off x="1137320" y="3810752"/>
                    <a:ext cx="176693" cy="496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" name="Straight Connector 21"/>
                  <p:cNvCxnSpPr/>
                  <p:nvPr/>
                </p:nvCxnSpPr>
                <p:spPr>
                  <a:xfrm rot="10800000">
                    <a:off x="2357255" y="3810001"/>
                    <a:ext cx="162337" cy="751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17" name="Oval 16"/>
              <p:cNvSpPr/>
              <p:nvPr/>
            </p:nvSpPr>
            <p:spPr>
              <a:xfrm>
                <a:off x="381000" y="4724400"/>
                <a:ext cx="699917" cy="760344"/>
              </a:xfrm>
              <a:prstGeom prst="ellipse">
                <a:avLst/>
              </a:prstGeom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87350" h="15875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Oval 17"/>
              <p:cNvSpPr/>
              <p:nvPr/>
            </p:nvSpPr>
            <p:spPr>
              <a:xfrm>
                <a:off x="3200400" y="4724400"/>
                <a:ext cx="699917" cy="760344"/>
              </a:xfrm>
              <a:prstGeom prst="ellipse">
                <a:avLst/>
              </a:prstGeom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87350" h="15875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20" name="Group 45"/>
          <p:cNvGrpSpPr>
            <a:grpSpLocks noChangeAspect="1"/>
          </p:cNvGrpSpPr>
          <p:nvPr/>
        </p:nvGrpSpPr>
        <p:grpSpPr>
          <a:xfrm>
            <a:off x="6934200" y="381000"/>
            <a:ext cx="1416478" cy="1419789"/>
            <a:chOff x="5930098" y="1655066"/>
            <a:chExt cx="2045940" cy="2050723"/>
          </a:xfrm>
        </p:grpSpPr>
        <p:sp>
          <p:nvSpPr>
            <p:cNvPr id="23" name="Circular Arrow 22"/>
            <p:cNvSpPr>
              <a:spLocks noChangeAspect="1"/>
            </p:cNvSpPr>
            <p:nvPr/>
          </p:nvSpPr>
          <p:spPr>
            <a:xfrm rot="2394548">
              <a:off x="6616142" y="2055653"/>
              <a:ext cx="733170" cy="733170"/>
            </a:xfrm>
            <a:prstGeom prst="circularArrow">
              <a:avLst>
                <a:gd name="adj1" fmla="val 12500"/>
                <a:gd name="adj2" fmla="val 1072303"/>
                <a:gd name="adj3" fmla="val 20457681"/>
                <a:gd name="adj4" fmla="val 2433936"/>
                <a:gd name="adj5" fmla="val 12500"/>
              </a:avLst>
            </a:prstGeom>
            <a:solidFill>
              <a:schemeClr val="bg1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grpSp>
          <p:nvGrpSpPr>
            <p:cNvPr id="24" name="Group 61"/>
            <p:cNvGrpSpPr>
              <a:grpSpLocks/>
            </p:cNvGrpSpPr>
            <p:nvPr/>
          </p:nvGrpSpPr>
          <p:grpSpPr>
            <a:xfrm rot="3725752" flipV="1">
              <a:off x="5213882" y="2371282"/>
              <a:ext cx="2049462" cy="617030"/>
              <a:chOff x="914399" y="3197904"/>
              <a:chExt cx="2362201" cy="764495"/>
            </a:xfrm>
          </p:grpSpPr>
          <p:grpSp>
            <p:nvGrpSpPr>
              <p:cNvPr id="25" name="Group 54"/>
              <p:cNvGrpSpPr/>
              <p:nvPr/>
            </p:nvGrpSpPr>
            <p:grpSpPr>
              <a:xfrm>
                <a:off x="914399" y="3197911"/>
                <a:ext cx="2012242" cy="764496"/>
                <a:chOff x="838200" y="3502702"/>
                <a:chExt cx="1314437" cy="459696"/>
              </a:xfrm>
            </p:grpSpPr>
            <p:cxnSp>
              <p:nvCxnSpPr>
                <p:cNvPr id="27" name="Straight Connector 26"/>
                <p:cNvCxnSpPr/>
                <p:nvPr/>
              </p:nvCxnSpPr>
              <p:spPr>
                <a:xfrm rot="10800000">
                  <a:off x="1266821" y="3732550"/>
                  <a:ext cx="171449" cy="2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28" name="Group 44"/>
                <p:cNvGrpSpPr/>
                <p:nvPr/>
              </p:nvGrpSpPr>
              <p:grpSpPr>
                <a:xfrm>
                  <a:off x="838200" y="3502702"/>
                  <a:ext cx="1314437" cy="459696"/>
                  <a:chOff x="847726" y="4572000"/>
                  <a:chExt cx="1314437" cy="459696"/>
                </a:xfrm>
              </p:grpSpPr>
              <p:pic>
                <p:nvPicPr>
                  <p:cNvPr id="29" name="Picture 28"/>
                  <p:cNvPicPr/>
                  <p:nvPr/>
                </p:nvPicPr>
                <p:blipFill>
                  <a:blip r:embed="rId3" cstate="print">
                    <a:clrChange>
                      <a:clrFrom>
                        <a:srgbClr val="000100"/>
                      </a:clrFrom>
                      <a:clrTo>
                        <a:srgbClr val="000100">
                          <a:alpha val="0"/>
                        </a:srgbClr>
                      </a:clrTo>
                    </a:clrChange>
                  </a:blip>
                  <a:stretch>
                    <a:fillRect/>
                  </a:stretch>
                </p:blipFill>
                <p:spPr bwMode="auto">
                  <a:xfrm>
                    <a:off x="1419213" y="4648617"/>
                    <a:ext cx="381000" cy="383079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grpSp>
                <p:nvGrpSpPr>
                  <p:cNvPr id="30" name="Group 38"/>
                  <p:cNvGrpSpPr/>
                  <p:nvPr/>
                </p:nvGrpSpPr>
                <p:grpSpPr>
                  <a:xfrm>
                    <a:off x="847726" y="4572000"/>
                    <a:ext cx="1314437" cy="457200"/>
                    <a:chOff x="695326" y="3581400"/>
                    <a:chExt cx="1314437" cy="457200"/>
                  </a:xfrm>
                </p:grpSpPr>
                <p:cxnSp>
                  <p:nvCxnSpPr>
                    <p:cNvPr id="31" name="Straight Connector 30"/>
                    <p:cNvCxnSpPr/>
                    <p:nvPr/>
                  </p:nvCxnSpPr>
                  <p:spPr>
                    <a:xfrm rot="10800000" flipV="1">
                      <a:off x="1624008" y="3809999"/>
                      <a:ext cx="385755" cy="4763"/>
                    </a:xfrm>
                    <a:prstGeom prst="line">
                      <a:avLst/>
                    </a:prstGeom>
                    <a:ln w="381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32" name="Oval 31"/>
                    <p:cNvSpPr/>
                    <p:nvPr/>
                  </p:nvSpPr>
                  <p:spPr>
                    <a:xfrm>
                      <a:off x="695326" y="3581400"/>
                      <a:ext cx="457200" cy="457200"/>
                    </a:xfrm>
                    <a:prstGeom prst="ellipse">
                      <a:avLst/>
                    </a:prstGeom>
                    <a:ln>
                      <a:noFill/>
                    </a:ln>
                    <a:scene3d>
                      <a:camera prst="orthographicFront"/>
                      <a:lightRig rig="threePt" dir="t"/>
                    </a:scene3d>
                    <a:sp3d>
                      <a:bevelT w="387350" h="158750"/>
                      <a:bevelB/>
                    </a:sp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solidFill>
                          <a:prstClr val="white"/>
                        </a:solidFill>
                      </a:endParaRPr>
                    </a:p>
                  </p:txBody>
                </p:sp>
              </p:grpSp>
            </p:grpSp>
          </p:grpSp>
          <p:sp>
            <p:nvSpPr>
              <p:cNvPr id="26" name="Oval 25"/>
              <p:cNvSpPr/>
              <p:nvPr/>
            </p:nvSpPr>
            <p:spPr>
              <a:xfrm>
                <a:off x="2576683" y="3200400"/>
                <a:ext cx="699917" cy="760344"/>
              </a:xfrm>
              <a:prstGeom prst="ellipse">
                <a:avLst/>
              </a:prstGeom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87350" h="15875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3" name="Group 61"/>
            <p:cNvGrpSpPr>
              <a:grpSpLocks/>
            </p:cNvGrpSpPr>
            <p:nvPr/>
          </p:nvGrpSpPr>
          <p:grpSpPr>
            <a:xfrm rot="7026538" flipV="1">
              <a:off x="6642792" y="2372543"/>
              <a:ext cx="2049462" cy="617030"/>
              <a:chOff x="914399" y="3197904"/>
              <a:chExt cx="2362201" cy="764495"/>
            </a:xfrm>
          </p:grpSpPr>
          <p:grpSp>
            <p:nvGrpSpPr>
              <p:cNvPr id="34" name="Group 54"/>
              <p:cNvGrpSpPr/>
              <p:nvPr/>
            </p:nvGrpSpPr>
            <p:grpSpPr>
              <a:xfrm>
                <a:off x="914399" y="3197911"/>
                <a:ext cx="2012242" cy="764496"/>
                <a:chOff x="838200" y="3502702"/>
                <a:chExt cx="1314437" cy="459696"/>
              </a:xfrm>
            </p:grpSpPr>
            <p:cxnSp>
              <p:nvCxnSpPr>
                <p:cNvPr id="36" name="Straight Connector 35"/>
                <p:cNvCxnSpPr/>
                <p:nvPr/>
              </p:nvCxnSpPr>
              <p:spPr>
                <a:xfrm rot="10800000">
                  <a:off x="1266821" y="3732550"/>
                  <a:ext cx="171449" cy="2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37" name="Group 44"/>
                <p:cNvGrpSpPr/>
                <p:nvPr/>
              </p:nvGrpSpPr>
              <p:grpSpPr>
                <a:xfrm>
                  <a:off x="838200" y="3502702"/>
                  <a:ext cx="1314437" cy="459696"/>
                  <a:chOff x="847726" y="4572000"/>
                  <a:chExt cx="1314437" cy="459696"/>
                </a:xfrm>
              </p:grpSpPr>
              <p:pic>
                <p:nvPicPr>
                  <p:cNvPr id="38" name="Picture 37"/>
                  <p:cNvPicPr/>
                  <p:nvPr/>
                </p:nvPicPr>
                <p:blipFill>
                  <a:blip r:embed="rId3" cstate="print">
                    <a:clrChange>
                      <a:clrFrom>
                        <a:srgbClr val="000100"/>
                      </a:clrFrom>
                      <a:clrTo>
                        <a:srgbClr val="000100">
                          <a:alpha val="0"/>
                        </a:srgbClr>
                      </a:clrTo>
                    </a:clrChange>
                  </a:blip>
                  <a:stretch>
                    <a:fillRect/>
                  </a:stretch>
                </p:blipFill>
                <p:spPr bwMode="auto">
                  <a:xfrm>
                    <a:off x="1419213" y="4648617"/>
                    <a:ext cx="381000" cy="383079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grpSp>
                <p:nvGrpSpPr>
                  <p:cNvPr id="39" name="Group 38"/>
                  <p:cNvGrpSpPr/>
                  <p:nvPr/>
                </p:nvGrpSpPr>
                <p:grpSpPr>
                  <a:xfrm>
                    <a:off x="847726" y="4572000"/>
                    <a:ext cx="1314437" cy="457200"/>
                    <a:chOff x="695326" y="3581400"/>
                    <a:chExt cx="1314437" cy="457200"/>
                  </a:xfrm>
                </p:grpSpPr>
                <p:cxnSp>
                  <p:nvCxnSpPr>
                    <p:cNvPr id="40" name="Straight Connector 39"/>
                    <p:cNvCxnSpPr/>
                    <p:nvPr/>
                  </p:nvCxnSpPr>
                  <p:spPr>
                    <a:xfrm rot="10800000" flipV="1">
                      <a:off x="1624008" y="3809999"/>
                      <a:ext cx="385755" cy="4763"/>
                    </a:xfrm>
                    <a:prstGeom prst="line">
                      <a:avLst/>
                    </a:prstGeom>
                    <a:ln w="381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41" name="Oval 40"/>
                    <p:cNvSpPr/>
                    <p:nvPr/>
                  </p:nvSpPr>
                  <p:spPr>
                    <a:xfrm>
                      <a:off x="695326" y="3581400"/>
                      <a:ext cx="457200" cy="457200"/>
                    </a:xfrm>
                    <a:prstGeom prst="ellipse">
                      <a:avLst/>
                    </a:prstGeom>
                    <a:ln>
                      <a:noFill/>
                    </a:ln>
                    <a:scene3d>
                      <a:camera prst="orthographicFront"/>
                      <a:lightRig rig="threePt" dir="t"/>
                    </a:scene3d>
                    <a:sp3d>
                      <a:bevelT w="387350" h="158750"/>
                      <a:bevelB/>
                    </a:sp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solidFill>
                          <a:prstClr val="white"/>
                        </a:solidFill>
                      </a:endParaRPr>
                    </a:p>
                  </p:txBody>
                </p:sp>
              </p:grpSp>
            </p:grpSp>
          </p:grpSp>
          <p:sp>
            <p:nvSpPr>
              <p:cNvPr id="35" name="Oval 34"/>
              <p:cNvSpPr/>
              <p:nvPr/>
            </p:nvSpPr>
            <p:spPr>
              <a:xfrm>
                <a:off x="2576683" y="3200400"/>
                <a:ext cx="699917" cy="760344"/>
              </a:xfrm>
              <a:prstGeom prst="ellipse">
                <a:avLst/>
              </a:prstGeom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87350" h="15875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42" name="Rectangle 41"/>
          <p:cNvSpPr/>
          <p:nvPr/>
        </p:nvSpPr>
        <p:spPr>
          <a:xfrm>
            <a:off x="0" y="457200"/>
            <a:ext cx="91440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600" i="1" dirty="0" smtClean="0">
                <a:solidFill>
                  <a:prstClr val="white"/>
                </a:solidFill>
              </a:rPr>
              <a:t>Coherence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667000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en-US" sz="5400" dirty="0" smtClean="0">
                <a:solidFill>
                  <a:schemeClr val="bg1"/>
                </a:solidFill>
              </a:rPr>
              <a:t>How do our </a:t>
            </a:r>
            <a:r>
              <a:rPr lang="en-US" sz="5400" dirty="0" err="1" smtClean="0">
                <a:solidFill>
                  <a:schemeClr val="bg1"/>
                </a:solidFill>
              </a:rPr>
              <a:t>intracavity</a:t>
            </a:r>
            <a:r>
              <a:rPr lang="en-US" sz="5400" dirty="0" smtClean="0">
                <a:solidFill>
                  <a:schemeClr val="bg1"/>
                </a:solidFill>
              </a:rPr>
              <a:t> intensities compare to pulsed laser intensities?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629879" y="685800"/>
            <a:ext cx="5887510" cy="22775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6000" dirty="0" err="1" smtClean="0">
                <a:solidFill>
                  <a:prstClr val="white"/>
                </a:solidFill>
              </a:rPr>
              <a:t>I</a:t>
            </a:r>
            <a:r>
              <a:rPr lang="en-US" sz="6000" baseline="-25000" dirty="0" err="1" smtClean="0">
                <a:solidFill>
                  <a:prstClr val="white"/>
                </a:solidFill>
              </a:rPr>
              <a:t>pump</a:t>
            </a:r>
            <a:r>
              <a:rPr lang="en-US" sz="6000" dirty="0" smtClean="0">
                <a:solidFill>
                  <a:prstClr val="white"/>
                </a:solidFill>
              </a:rPr>
              <a:t> </a:t>
            </a:r>
          </a:p>
          <a:p>
            <a:pPr algn="ctr"/>
            <a:endParaRPr lang="en-US" sz="1000" dirty="0" smtClean="0">
              <a:solidFill>
                <a:prstClr val="white"/>
              </a:solidFill>
            </a:endParaRPr>
          </a:p>
          <a:p>
            <a:pPr algn="ctr"/>
            <a:r>
              <a:rPr lang="en-US" sz="7200" dirty="0" smtClean="0">
                <a:solidFill>
                  <a:prstClr val="white"/>
                </a:solidFill>
              </a:rPr>
              <a:t>0.025 MW/cm</a:t>
            </a:r>
            <a:r>
              <a:rPr lang="en-US" sz="7200" baseline="30000" dirty="0" smtClean="0">
                <a:solidFill>
                  <a:prstClr val="white"/>
                </a:solidFill>
              </a:rPr>
              <a:t>2</a:t>
            </a:r>
          </a:p>
        </p:txBody>
      </p:sp>
      <p:sp>
        <p:nvSpPr>
          <p:cNvPr id="6" name="Rectangle 5"/>
          <p:cNvSpPr/>
          <p:nvPr/>
        </p:nvSpPr>
        <p:spPr>
          <a:xfrm>
            <a:off x="1625241" y="3733800"/>
            <a:ext cx="5887510" cy="22775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6000" dirty="0" err="1" smtClean="0">
                <a:solidFill>
                  <a:prstClr val="white"/>
                </a:solidFill>
              </a:rPr>
              <a:t>I</a:t>
            </a:r>
            <a:r>
              <a:rPr lang="en-US" sz="6000" baseline="-25000" dirty="0" err="1" smtClean="0">
                <a:solidFill>
                  <a:prstClr val="white"/>
                </a:solidFill>
              </a:rPr>
              <a:t>Stokes</a:t>
            </a:r>
            <a:r>
              <a:rPr lang="en-US" sz="6000" dirty="0" smtClean="0">
                <a:solidFill>
                  <a:prstClr val="white"/>
                </a:solidFill>
              </a:rPr>
              <a:t> </a:t>
            </a:r>
          </a:p>
          <a:p>
            <a:pPr algn="ctr"/>
            <a:endParaRPr lang="en-US" sz="1000" dirty="0" smtClean="0">
              <a:solidFill>
                <a:prstClr val="white"/>
              </a:solidFill>
            </a:endParaRPr>
          </a:p>
          <a:p>
            <a:pPr algn="ctr"/>
            <a:r>
              <a:rPr lang="en-US" sz="7200" dirty="0" smtClean="0">
                <a:solidFill>
                  <a:prstClr val="white"/>
                </a:solidFill>
              </a:rPr>
              <a:t>0.503 MW/cm</a:t>
            </a:r>
            <a:r>
              <a:rPr lang="en-US" sz="7200" baseline="30000" dirty="0" smtClean="0">
                <a:solidFill>
                  <a:prstClr val="white"/>
                </a:solidFill>
              </a:rPr>
              <a:t>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971800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sz="9600" dirty="0" smtClean="0">
                <a:solidFill>
                  <a:prstClr val="white"/>
                </a:solidFill>
              </a:rPr>
              <a:t>ρ</a:t>
            </a:r>
            <a:r>
              <a:rPr lang="en-US" sz="9600" baseline="-25000" dirty="0" err="1" smtClean="0">
                <a:solidFill>
                  <a:prstClr val="white"/>
                </a:solidFill>
              </a:rPr>
              <a:t>ab</a:t>
            </a:r>
            <a:r>
              <a:rPr lang="en-US" sz="9600" dirty="0" smtClean="0">
                <a:solidFill>
                  <a:prstClr val="white"/>
                </a:solidFill>
              </a:rPr>
              <a:t>≈ 6.7 x 10</a:t>
            </a:r>
            <a:r>
              <a:rPr lang="en-US" sz="9600" baseline="30000" dirty="0" smtClean="0">
                <a:solidFill>
                  <a:prstClr val="white"/>
                </a:solidFill>
              </a:rPr>
              <a:t>-5</a:t>
            </a:r>
          </a:p>
        </p:txBody>
      </p:sp>
      <p:grpSp>
        <p:nvGrpSpPr>
          <p:cNvPr id="2" name="Group 44"/>
          <p:cNvGrpSpPr>
            <a:grpSpLocks noChangeAspect="1"/>
          </p:cNvGrpSpPr>
          <p:nvPr/>
        </p:nvGrpSpPr>
        <p:grpSpPr>
          <a:xfrm>
            <a:off x="364286" y="457200"/>
            <a:ext cx="2074114" cy="1371600"/>
            <a:chOff x="685800" y="2006068"/>
            <a:chExt cx="2243423" cy="1483563"/>
          </a:xfrm>
        </p:grpSpPr>
        <p:cxnSp>
          <p:nvCxnSpPr>
            <p:cNvPr id="5" name="Straight Arrow Connector 4"/>
            <p:cNvCxnSpPr>
              <a:cxnSpLocks noChangeAspect="1"/>
            </p:cNvCxnSpPr>
            <p:nvPr/>
          </p:nvCxnSpPr>
          <p:spPr>
            <a:xfrm>
              <a:off x="901088" y="2764336"/>
              <a:ext cx="1886590" cy="0"/>
            </a:xfrm>
            <a:prstGeom prst="straightConnector1">
              <a:avLst/>
            </a:prstGeom>
            <a:ln w="79375" cap="rnd">
              <a:solidFill>
                <a:schemeClr val="bg1"/>
              </a:solidFill>
              <a:bevel/>
              <a:headEnd type="arrow"/>
              <a:tailEnd type="arrow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" name="Group 43"/>
            <p:cNvGrpSpPr>
              <a:grpSpLocks noChangeAspect="1"/>
            </p:cNvGrpSpPr>
            <p:nvPr/>
          </p:nvGrpSpPr>
          <p:grpSpPr>
            <a:xfrm>
              <a:off x="1068157" y="2006068"/>
              <a:ext cx="1495617" cy="480732"/>
              <a:chOff x="914399" y="3197904"/>
              <a:chExt cx="2362201" cy="764495"/>
            </a:xfrm>
          </p:grpSpPr>
          <p:grpSp>
            <p:nvGrpSpPr>
              <p:cNvPr id="6" name="Group 54"/>
              <p:cNvGrpSpPr/>
              <p:nvPr/>
            </p:nvGrpSpPr>
            <p:grpSpPr>
              <a:xfrm>
                <a:off x="914399" y="3197911"/>
                <a:ext cx="2012242" cy="764496"/>
                <a:chOff x="838200" y="3502702"/>
                <a:chExt cx="1314437" cy="459696"/>
              </a:xfrm>
            </p:grpSpPr>
            <p:grpSp>
              <p:nvGrpSpPr>
                <p:cNvPr id="7" name="Group 44"/>
                <p:cNvGrpSpPr/>
                <p:nvPr/>
              </p:nvGrpSpPr>
              <p:grpSpPr>
                <a:xfrm>
                  <a:off x="838200" y="3502702"/>
                  <a:ext cx="1314437" cy="459696"/>
                  <a:chOff x="847726" y="4572000"/>
                  <a:chExt cx="1314437" cy="459696"/>
                </a:xfrm>
              </p:grpSpPr>
              <p:pic>
                <p:nvPicPr>
                  <p:cNvPr id="11" name="Picture 10"/>
                  <p:cNvPicPr/>
                  <p:nvPr/>
                </p:nvPicPr>
                <p:blipFill>
                  <a:blip r:embed="rId3" cstate="print"/>
                  <a:stretch>
                    <a:fillRect/>
                  </a:stretch>
                </p:blipFill>
                <p:spPr bwMode="auto">
                  <a:xfrm>
                    <a:off x="1419213" y="4648617"/>
                    <a:ext cx="381000" cy="383079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grpSp>
                <p:nvGrpSpPr>
                  <p:cNvPr id="9" name="Group 38"/>
                  <p:cNvGrpSpPr/>
                  <p:nvPr/>
                </p:nvGrpSpPr>
                <p:grpSpPr>
                  <a:xfrm>
                    <a:off x="847726" y="4572000"/>
                    <a:ext cx="1314437" cy="457200"/>
                    <a:chOff x="695326" y="3581400"/>
                    <a:chExt cx="1314437" cy="457200"/>
                  </a:xfrm>
                </p:grpSpPr>
                <p:cxnSp>
                  <p:nvCxnSpPr>
                    <p:cNvPr id="13" name="Straight Connector 12"/>
                    <p:cNvCxnSpPr/>
                    <p:nvPr/>
                  </p:nvCxnSpPr>
                  <p:spPr>
                    <a:xfrm rot="10800000" flipV="1">
                      <a:off x="1624008" y="3809999"/>
                      <a:ext cx="385755" cy="4763"/>
                    </a:xfrm>
                    <a:prstGeom prst="line">
                      <a:avLst/>
                    </a:prstGeom>
                    <a:ln w="381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14" name="Oval 13"/>
                    <p:cNvSpPr/>
                    <p:nvPr/>
                  </p:nvSpPr>
                  <p:spPr>
                    <a:xfrm>
                      <a:off x="695326" y="3581400"/>
                      <a:ext cx="457200" cy="457200"/>
                    </a:xfrm>
                    <a:prstGeom prst="ellipse">
                      <a:avLst/>
                    </a:prstGeom>
                    <a:ln>
                      <a:noFill/>
                    </a:ln>
                    <a:scene3d>
                      <a:camera prst="orthographicFront"/>
                      <a:lightRig rig="threePt" dir="t"/>
                    </a:scene3d>
                    <a:sp3d>
                      <a:bevelT w="387350" h="158750"/>
                      <a:bevelB/>
                    </a:sp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solidFill>
                          <a:prstClr val="white"/>
                        </a:solidFill>
                      </a:endParaRPr>
                    </a:p>
                  </p:txBody>
                </p:sp>
              </p:grpSp>
            </p:grpSp>
            <p:cxnSp>
              <p:nvCxnSpPr>
                <p:cNvPr id="10" name="Straight Connector 9"/>
                <p:cNvCxnSpPr/>
                <p:nvPr/>
              </p:nvCxnSpPr>
              <p:spPr>
                <a:xfrm rot="10800000">
                  <a:off x="1266821" y="3732550"/>
                  <a:ext cx="171449" cy="2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8" name="Oval 7"/>
              <p:cNvSpPr/>
              <p:nvPr/>
            </p:nvSpPr>
            <p:spPr>
              <a:xfrm>
                <a:off x="2576683" y="3200400"/>
                <a:ext cx="699917" cy="760344"/>
              </a:xfrm>
              <a:prstGeom prst="ellipse">
                <a:avLst/>
              </a:prstGeom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87350" h="15875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2" name="Group 52"/>
            <p:cNvGrpSpPr>
              <a:grpSpLocks noChangeAspect="1"/>
            </p:cNvGrpSpPr>
            <p:nvPr/>
          </p:nvGrpSpPr>
          <p:grpSpPr>
            <a:xfrm>
              <a:off x="685800" y="3008901"/>
              <a:ext cx="2243423" cy="480730"/>
              <a:chOff x="381000" y="4724400"/>
              <a:chExt cx="3519317" cy="761998"/>
            </a:xfrm>
          </p:grpSpPr>
          <p:grpSp>
            <p:nvGrpSpPr>
              <p:cNvPr id="15" name="Group 40"/>
              <p:cNvGrpSpPr/>
              <p:nvPr/>
            </p:nvGrpSpPr>
            <p:grpSpPr>
              <a:xfrm>
                <a:off x="1073329" y="4850708"/>
                <a:ext cx="2119484" cy="635690"/>
                <a:chOff x="1289720" y="4648200"/>
                <a:chExt cx="1382272" cy="383498"/>
              </a:xfrm>
            </p:grpSpPr>
            <p:pic>
              <p:nvPicPr>
                <p:cNvPr id="19" name="Picture 18"/>
                <p:cNvPicPr/>
                <p:nvPr/>
              </p:nvPicPr>
              <p:blipFill>
                <a:blip r:embed="rId4" cstate="print"/>
                <a:stretch>
                  <a:fillRect/>
                </a:stretch>
              </p:blipFill>
              <p:spPr bwMode="auto">
                <a:xfrm>
                  <a:off x="1386969" y="4648200"/>
                  <a:ext cx="1188462" cy="38349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16" name="Group 38"/>
                <p:cNvGrpSpPr/>
                <p:nvPr/>
              </p:nvGrpSpPr>
              <p:grpSpPr>
                <a:xfrm>
                  <a:off x="1289720" y="4800601"/>
                  <a:ext cx="1382272" cy="1247"/>
                  <a:chOff x="1137320" y="3810001"/>
                  <a:chExt cx="1382272" cy="1247"/>
                </a:xfrm>
              </p:grpSpPr>
              <p:cxnSp>
                <p:nvCxnSpPr>
                  <p:cNvPr id="21" name="Straight Connector 20"/>
                  <p:cNvCxnSpPr/>
                  <p:nvPr/>
                </p:nvCxnSpPr>
                <p:spPr>
                  <a:xfrm rot="10800000">
                    <a:off x="1137320" y="3810752"/>
                    <a:ext cx="176693" cy="496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" name="Straight Connector 21"/>
                  <p:cNvCxnSpPr/>
                  <p:nvPr/>
                </p:nvCxnSpPr>
                <p:spPr>
                  <a:xfrm rot="10800000">
                    <a:off x="2357255" y="3810001"/>
                    <a:ext cx="162337" cy="751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17" name="Oval 16"/>
              <p:cNvSpPr/>
              <p:nvPr/>
            </p:nvSpPr>
            <p:spPr>
              <a:xfrm>
                <a:off x="381000" y="4724400"/>
                <a:ext cx="699917" cy="760344"/>
              </a:xfrm>
              <a:prstGeom prst="ellipse">
                <a:avLst/>
              </a:prstGeom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87350" h="15875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Oval 17"/>
              <p:cNvSpPr/>
              <p:nvPr/>
            </p:nvSpPr>
            <p:spPr>
              <a:xfrm>
                <a:off x="3200400" y="4724400"/>
                <a:ext cx="699917" cy="760344"/>
              </a:xfrm>
              <a:prstGeom prst="ellipse">
                <a:avLst/>
              </a:prstGeom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87350" h="15875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20" name="Group 45"/>
          <p:cNvGrpSpPr>
            <a:grpSpLocks noChangeAspect="1"/>
          </p:cNvGrpSpPr>
          <p:nvPr/>
        </p:nvGrpSpPr>
        <p:grpSpPr>
          <a:xfrm>
            <a:off x="6934200" y="381000"/>
            <a:ext cx="1416478" cy="1419789"/>
            <a:chOff x="5930098" y="1655066"/>
            <a:chExt cx="2045940" cy="2050723"/>
          </a:xfrm>
        </p:grpSpPr>
        <p:sp>
          <p:nvSpPr>
            <p:cNvPr id="23" name="Circular Arrow 22"/>
            <p:cNvSpPr>
              <a:spLocks noChangeAspect="1"/>
            </p:cNvSpPr>
            <p:nvPr/>
          </p:nvSpPr>
          <p:spPr>
            <a:xfrm rot="2394548">
              <a:off x="6616142" y="2055653"/>
              <a:ext cx="733170" cy="733170"/>
            </a:xfrm>
            <a:prstGeom prst="circularArrow">
              <a:avLst>
                <a:gd name="adj1" fmla="val 12500"/>
                <a:gd name="adj2" fmla="val 1072303"/>
                <a:gd name="adj3" fmla="val 20457681"/>
                <a:gd name="adj4" fmla="val 2433936"/>
                <a:gd name="adj5" fmla="val 12500"/>
              </a:avLst>
            </a:prstGeom>
            <a:solidFill>
              <a:schemeClr val="bg1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grpSp>
          <p:nvGrpSpPr>
            <p:cNvPr id="24" name="Group 61"/>
            <p:cNvGrpSpPr>
              <a:grpSpLocks/>
            </p:cNvGrpSpPr>
            <p:nvPr/>
          </p:nvGrpSpPr>
          <p:grpSpPr>
            <a:xfrm rot="3725752" flipV="1">
              <a:off x="5213882" y="2371282"/>
              <a:ext cx="2049462" cy="617030"/>
              <a:chOff x="914399" y="3197904"/>
              <a:chExt cx="2362201" cy="764495"/>
            </a:xfrm>
          </p:grpSpPr>
          <p:grpSp>
            <p:nvGrpSpPr>
              <p:cNvPr id="25" name="Group 54"/>
              <p:cNvGrpSpPr/>
              <p:nvPr/>
            </p:nvGrpSpPr>
            <p:grpSpPr>
              <a:xfrm>
                <a:off x="914399" y="3197911"/>
                <a:ext cx="2012242" cy="764496"/>
                <a:chOff x="838200" y="3502702"/>
                <a:chExt cx="1314437" cy="459696"/>
              </a:xfrm>
            </p:grpSpPr>
            <p:cxnSp>
              <p:nvCxnSpPr>
                <p:cNvPr id="27" name="Straight Connector 26"/>
                <p:cNvCxnSpPr/>
                <p:nvPr/>
              </p:nvCxnSpPr>
              <p:spPr>
                <a:xfrm rot="10800000">
                  <a:off x="1266821" y="3732550"/>
                  <a:ext cx="171449" cy="2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28" name="Group 44"/>
                <p:cNvGrpSpPr/>
                <p:nvPr/>
              </p:nvGrpSpPr>
              <p:grpSpPr>
                <a:xfrm>
                  <a:off x="838200" y="3502702"/>
                  <a:ext cx="1314437" cy="459696"/>
                  <a:chOff x="847726" y="4572000"/>
                  <a:chExt cx="1314437" cy="459696"/>
                </a:xfrm>
              </p:grpSpPr>
              <p:pic>
                <p:nvPicPr>
                  <p:cNvPr id="29" name="Picture 28"/>
                  <p:cNvPicPr/>
                  <p:nvPr/>
                </p:nvPicPr>
                <p:blipFill>
                  <a:blip r:embed="rId3" cstate="print">
                    <a:clrChange>
                      <a:clrFrom>
                        <a:srgbClr val="000100"/>
                      </a:clrFrom>
                      <a:clrTo>
                        <a:srgbClr val="000100">
                          <a:alpha val="0"/>
                        </a:srgbClr>
                      </a:clrTo>
                    </a:clrChange>
                  </a:blip>
                  <a:stretch>
                    <a:fillRect/>
                  </a:stretch>
                </p:blipFill>
                <p:spPr bwMode="auto">
                  <a:xfrm>
                    <a:off x="1419213" y="4648617"/>
                    <a:ext cx="381000" cy="383079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grpSp>
                <p:nvGrpSpPr>
                  <p:cNvPr id="30" name="Group 38"/>
                  <p:cNvGrpSpPr/>
                  <p:nvPr/>
                </p:nvGrpSpPr>
                <p:grpSpPr>
                  <a:xfrm>
                    <a:off x="847726" y="4572000"/>
                    <a:ext cx="1314437" cy="457200"/>
                    <a:chOff x="695326" y="3581400"/>
                    <a:chExt cx="1314437" cy="457200"/>
                  </a:xfrm>
                </p:grpSpPr>
                <p:cxnSp>
                  <p:nvCxnSpPr>
                    <p:cNvPr id="31" name="Straight Connector 30"/>
                    <p:cNvCxnSpPr/>
                    <p:nvPr/>
                  </p:nvCxnSpPr>
                  <p:spPr>
                    <a:xfrm rot="10800000" flipV="1">
                      <a:off x="1624008" y="3809999"/>
                      <a:ext cx="385755" cy="4763"/>
                    </a:xfrm>
                    <a:prstGeom prst="line">
                      <a:avLst/>
                    </a:prstGeom>
                    <a:ln w="381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32" name="Oval 31"/>
                    <p:cNvSpPr/>
                    <p:nvPr/>
                  </p:nvSpPr>
                  <p:spPr>
                    <a:xfrm>
                      <a:off x="695326" y="3581400"/>
                      <a:ext cx="457200" cy="457200"/>
                    </a:xfrm>
                    <a:prstGeom prst="ellipse">
                      <a:avLst/>
                    </a:prstGeom>
                    <a:ln>
                      <a:noFill/>
                    </a:ln>
                    <a:scene3d>
                      <a:camera prst="orthographicFront"/>
                      <a:lightRig rig="threePt" dir="t"/>
                    </a:scene3d>
                    <a:sp3d>
                      <a:bevelT w="387350" h="158750"/>
                      <a:bevelB/>
                    </a:sp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solidFill>
                          <a:prstClr val="white"/>
                        </a:solidFill>
                      </a:endParaRPr>
                    </a:p>
                  </p:txBody>
                </p:sp>
              </p:grpSp>
            </p:grpSp>
          </p:grpSp>
          <p:sp>
            <p:nvSpPr>
              <p:cNvPr id="26" name="Oval 25"/>
              <p:cNvSpPr/>
              <p:nvPr/>
            </p:nvSpPr>
            <p:spPr>
              <a:xfrm>
                <a:off x="2576683" y="3200400"/>
                <a:ext cx="699917" cy="760344"/>
              </a:xfrm>
              <a:prstGeom prst="ellipse">
                <a:avLst/>
              </a:prstGeom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87350" h="15875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3" name="Group 61"/>
            <p:cNvGrpSpPr>
              <a:grpSpLocks/>
            </p:cNvGrpSpPr>
            <p:nvPr/>
          </p:nvGrpSpPr>
          <p:grpSpPr>
            <a:xfrm rot="7026538" flipV="1">
              <a:off x="6642792" y="2372543"/>
              <a:ext cx="2049462" cy="617030"/>
              <a:chOff x="914399" y="3197904"/>
              <a:chExt cx="2362201" cy="764495"/>
            </a:xfrm>
          </p:grpSpPr>
          <p:grpSp>
            <p:nvGrpSpPr>
              <p:cNvPr id="34" name="Group 54"/>
              <p:cNvGrpSpPr/>
              <p:nvPr/>
            </p:nvGrpSpPr>
            <p:grpSpPr>
              <a:xfrm>
                <a:off x="914399" y="3197911"/>
                <a:ext cx="2012242" cy="764496"/>
                <a:chOff x="838200" y="3502702"/>
                <a:chExt cx="1314437" cy="459696"/>
              </a:xfrm>
            </p:grpSpPr>
            <p:cxnSp>
              <p:nvCxnSpPr>
                <p:cNvPr id="36" name="Straight Connector 35"/>
                <p:cNvCxnSpPr/>
                <p:nvPr/>
              </p:nvCxnSpPr>
              <p:spPr>
                <a:xfrm rot="10800000">
                  <a:off x="1266821" y="3732550"/>
                  <a:ext cx="171449" cy="2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37" name="Group 44"/>
                <p:cNvGrpSpPr/>
                <p:nvPr/>
              </p:nvGrpSpPr>
              <p:grpSpPr>
                <a:xfrm>
                  <a:off x="838200" y="3502702"/>
                  <a:ext cx="1314437" cy="459696"/>
                  <a:chOff x="847726" y="4572000"/>
                  <a:chExt cx="1314437" cy="459696"/>
                </a:xfrm>
              </p:grpSpPr>
              <p:pic>
                <p:nvPicPr>
                  <p:cNvPr id="38" name="Picture 37"/>
                  <p:cNvPicPr/>
                  <p:nvPr/>
                </p:nvPicPr>
                <p:blipFill>
                  <a:blip r:embed="rId3" cstate="print">
                    <a:clrChange>
                      <a:clrFrom>
                        <a:srgbClr val="000100"/>
                      </a:clrFrom>
                      <a:clrTo>
                        <a:srgbClr val="000100">
                          <a:alpha val="0"/>
                        </a:srgbClr>
                      </a:clrTo>
                    </a:clrChange>
                  </a:blip>
                  <a:stretch>
                    <a:fillRect/>
                  </a:stretch>
                </p:blipFill>
                <p:spPr bwMode="auto">
                  <a:xfrm>
                    <a:off x="1419213" y="4648617"/>
                    <a:ext cx="381000" cy="383079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grpSp>
                <p:nvGrpSpPr>
                  <p:cNvPr id="39" name="Group 38"/>
                  <p:cNvGrpSpPr/>
                  <p:nvPr/>
                </p:nvGrpSpPr>
                <p:grpSpPr>
                  <a:xfrm>
                    <a:off x="847726" y="4572000"/>
                    <a:ext cx="1314437" cy="457200"/>
                    <a:chOff x="695326" y="3581400"/>
                    <a:chExt cx="1314437" cy="457200"/>
                  </a:xfrm>
                </p:grpSpPr>
                <p:cxnSp>
                  <p:nvCxnSpPr>
                    <p:cNvPr id="40" name="Straight Connector 39"/>
                    <p:cNvCxnSpPr/>
                    <p:nvPr/>
                  </p:nvCxnSpPr>
                  <p:spPr>
                    <a:xfrm rot="10800000" flipV="1">
                      <a:off x="1624008" y="3809999"/>
                      <a:ext cx="385755" cy="4763"/>
                    </a:xfrm>
                    <a:prstGeom prst="line">
                      <a:avLst/>
                    </a:prstGeom>
                    <a:ln w="381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41" name="Oval 40"/>
                    <p:cNvSpPr/>
                    <p:nvPr/>
                  </p:nvSpPr>
                  <p:spPr>
                    <a:xfrm>
                      <a:off x="695326" y="3581400"/>
                      <a:ext cx="457200" cy="457200"/>
                    </a:xfrm>
                    <a:prstGeom prst="ellipse">
                      <a:avLst/>
                    </a:prstGeom>
                    <a:ln>
                      <a:noFill/>
                    </a:ln>
                    <a:scene3d>
                      <a:camera prst="orthographicFront"/>
                      <a:lightRig rig="threePt" dir="t"/>
                    </a:scene3d>
                    <a:sp3d>
                      <a:bevelT w="387350" h="158750"/>
                      <a:bevelB/>
                    </a:sp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solidFill>
                          <a:prstClr val="white"/>
                        </a:solidFill>
                      </a:endParaRPr>
                    </a:p>
                  </p:txBody>
                </p:sp>
              </p:grpSp>
            </p:grpSp>
          </p:grpSp>
          <p:sp>
            <p:nvSpPr>
              <p:cNvPr id="35" name="Oval 34"/>
              <p:cNvSpPr/>
              <p:nvPr/>
            </p:nvSpPr>
            <p:spPr>
              <a:xfrm>
                <a:off x="2576683" y="3200400"/>
                <a:ext cx="699917" cy="760344"/>
              </a:xfrm>
              <a:prstGeom prst="ellipse">
                <a:avLst/>
              </a:prstGeom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87350" h="15875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42" name="Rectangle 41"/>
          <p:cNvSpPr/>
          <p:nvPr/>
        </p:nvSpPr>
        <p:spPr>
          <a:xfrm>
            <a:off x="0" y="457200"/>
            <a:ext cx="91440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600" i="1" dirty="0" smtClean="0">
                <a:solidFill>
                  <a:prstClr val="white"/>
                </a:solidFill>
              </a:rPr>
              <a:t>Coherence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04800" y="2667000"/>
            <a:ext cx="8534400" cy="1143000"/>
          </a:xfrm>
        </p:spPr>
        <p:txBody>
          <a:bodyPr>
            <a:noAutofit/>
          </a:bodyPr>
          <a:lstStyle/>
          <a:p>
            <a:pPr algn="ctr"/>
            <a:r>
              <a:rPr lang="en-US" sz="5400" dirty="0" smtClean="0">
                <a:solidFill>
                  <a:schemeClr val="bg1"/>
                </a:solidFill>
              </a:rPr>
              <a:t>Why are our </a:t>
            </a:r>
            <a:br>
              <a:rPr lang="en-US" sz="5400" dirty="0" smtClean="0">
                <a:solidFill>
                  <a:schemeClr val="bg1"/>
                </a:solidFill>
              </a:rPr>
            </a:br>
            <a:r>
              <a:rPr lang="en-US" sz="5400" dirty="0" smtClean="0">
                <a:solidFill>
                  <a:schemeClr val="bg1"/>
                </a:solidFill>
              </a:rPr>
              <a:t>intensities limited?</a:t>
            </a:r>
          </a:p>
        </p:txBody>
      </p:sp>
      <p:pic>
        <p:nvPicPr>
          <p:cNvPr id="3" name="Picture 1" descr="C:\Users\Lab User\AppData\Local\Microsoft\Windows\Temporary Internet Files\Content.IE5\92FTJL3P\MP900442326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9800" y="4495800"/>
            <a:ext cx="2743200" cy="18288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248400" y="6324600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In Tent City: Problems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2385" name="Picture 1"/>
          <p:cNvPicPr>
            <a:picLocks noChangeAspect="1" noChangeArrowheads="1"/>
          </p:cNvPicPr>
          <p:nvPr/>
        </p:nvPicPr>
        <p:blipFill>
          <a:blip r:embed="rId2" cstate="print">
            <a:biLevel thresh="50000"/>
          </a:blip>
          <a:srcRect l="11724" t="10762" r="9196" b="11510"/>
          <a:stretch>
            <a:fillRect/>
          </a:stretch>
        </p:blipFill>
        <p:spPr bwMode="auto">
          <a:xfrm>
            <a:off x="762000" y="762000"/>
            <a:ext cx="7500322" cy="5668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 rot="16200000">
            <a:off x="-2222212" y="2984213"/>
            <a:ext cx="5181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bg1"/>
                </a:solidFill>
              </a:rPr>
              <a:t>Pump Output Power (W)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67000" y="6349425"/>
            <a:ext cx="3733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bg1"/>
                </a:solidFill>
              </a:rPr>
              <a:t>Incident Power (W)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 rot="5400000">
            <a:off x="5778787" y="2984213"/>
            <a:ext cx="5791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bg1"/>
                </a:solidFill>
              </a:rPr>
              <a:t>Circulating Intensity (MW/cm</a:t>
            </a:r>
            <a:r>
              <a:rPr lang="en-US" sz="3200" baseline="30000" dirty="0" smtClean="0">
                <a:solidFill>
                  <a:schemeClr val="bg1"/>
                </a:solidFill>
              </a:rPr>
              <a:t>2</a:t>
            </a:r>
            <a:r>
              <a:rPr lang="en-US" sz="3200" dirty="0" smtClean="0">
                <a:solidFill>
                  <a:schemeClr val="bg1"/>
                </a:solidFill>
              </a:rPr>
              <a:t>)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693504" y="0"/>
            <a:ext cx="3733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bg1"/>
                </a:solidFill>
              </a:rPr>
              <a:t>Evacuated Cavity</a:t>
            </a:r>
            <a:endParaRPr lang="en-US" sz="4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square- black 2 no labe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4074" y="394855"/>
            <a:ext cx="8383713" cy="51816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0" y="5750004"/>
            <a:ext cx="9144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solidFill>
                  <a:schemeClr val="bg1"/>
                </a:solidFill>
              </a:rPr>
              <a:t>2 frequencies</a:t>
            </a:r>
            <a:endParaRPr lang="en-US" sz="6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6241" name="Picture 1"/>
          <p:cNvPicPr>
            <a:picLocks noChangeAspect="1" noChangeArrowheads="1"/>
          </p:cNvPicPr>
          <p:nvPr/>
        </p:nvPicPr>
        <p:blipFill>
          <a:blip r:embed="rId2" cstate="print"/>
          <a:srcRect l="10596" b="10301"/>
          <a:stretch>
            <a:fillRect/>
          </a:stretch>
        </p:blipFill>
        <p:spPr bwMode="auto">
          <a:xfrm>
            <a:off x="1371600" y="667763"/>
            <a:ext cx="7434263" cy="568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 rot="16200000">
            <a:off x="-1902767" y="2839016"/>
            <a:ext cx="5181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bg1"/>
                </a:solidFill>
              </a:rPr>
              <a:t>Pump and Stokes </a:t>
            </a:r>
          </a:p>
          <a:p>
            <a:pPr algn="ctr"/>
            <a:r>
              <a:rPr lang="en-US" sz="3200" dirty="0" smtClean="0">
                <a:solidFill>
                  <a:schemeClr val="bg1"/>
                </a:solidFill>
              </a:rPr>
              <a:t>Output Power (</a:t>
            </a:r>
            <a:r>
              <a:rPr lang="en-US" sz="3200" dirty="0" err="1" smtClean="0">
                <a:solidFill>
                  <a:schemeClr val="bg1"/>
                </a:solidFill>
              </a:rPr>
              <a:t>mW</a:t>
            </a:r>
            <a:r>
              <a:rPr lang="en-US" sz="3200" dirty="0" smtClean="0">
                <a:solidFill>
                  <a:schemeClr val="bg1"/>
                </a:solidFill>
              </a:rPr>
              <a:t>)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57600" y="6349425"/>
            <a:ext cx="3733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bg1"/>
                </a:solidFill>
              </a:rPr>
              <a:t>Incident Power (W)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11" name="Diamond 10"/>
          <p:cNvSpPr/>
          <p:nvPr/>
        </p:nvSpPr>
        <p:spPr>
          <a:xfrm>
            <a:off x="5943600" y="4419600"/>
            <a:ext cx="228600" cy="228600"/>
          </a:xfrm>
          <a:prstGeom prst="diamond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Isosceles Triangle 11"/>
          <p:cNvSpPr/>
          <p:nvPr/>
        </p:nvSpPr>
        <p:spPr>
          <a:xfrm>
            <a:off x="5943600" y="4800600"/>
            <a:ext cx="228600" cy="228600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6172200" y="4306956"/>
            <a:ext cx="2133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Stokes Power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172200" y="4674704"/>
            <a:ext cx="2133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Pump Power</a:t>
            </a:r>
            <a:endParaRPr lang="en-US" sz="2400" dirty="0"/>
          </a:p>
        </p:txBody>
      </p:sp>
      <p:sp>
        <p:nvSpPr>
          <p:cNvPr id="15" name="Rectangle 14"/>
          <p:cNvSpPr/>
          <p:nvPr/>
        </p:nvSpPr>
        <p:spPr>
          <a:xfrm>
            <a:off x="5840896" y="4330148"/>
            <a:ext cx="2133600" cy="8382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3505200" y="0"/>
            <a:ext cx="3733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bg1"/>
                </a:solidFill>
              </a:rPr>
              <a:t>H</a:t>
            </a:r>
            <a:r>
              <a:rPr lang="en-US" sz="4000" baseline="-25000" dirty="0" smtClean="0">
                <a:solidFill>
                  <a:schemeClr val="bg1"/>
                </a:solidFill>
              </a:rPr>
              <a:t>2</a:t>
            </a:r>
            <a:r>
              <a:rPr lang="en-US" sz="4000" dirty="0" smtClean="0">
                <a:solidFill>
                  <a:schemeClr val="bg1"/>
                </a:solidFill>
              </a:rPr>
              <a:t>-Filled Cavity</a:t>
            </a:r>
            <a:endParaRPr lang="en-US" sz="4000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590800" y="1219200"/>
            <a:ext cx="2514600" cy="1754326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/>
              <a:t>Raman Lasing</a:t>
            </a:r>
            <a:endParaRPr lang="en-US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6241" name="Picture 1"/>
          <p:cNvPicPr>
            <a:picLocks noChangeAspect="1" noChangeArrowheads="1"/>
          </p:cNvPicPr>
          <p:nvPr/>
        </p:nvPicPr>
        <p:blipFill>
          <a:blip r:embed="rId2" cstate="print"/>
          <a:srcRect l="10596" b="10301"/>
          <a:stretch>
            <a:fillRect/>
          </a:stretch>
        </p:blipFill>
        <p:spPr bwMode="auto">
          <a:xfrm>
            <a:off x="1371600" y="667763"/>
            <a:ext cx="7434263" cy="568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 rot="16200000">
            <a:off x="-1902767" y="2839016"/>
            <a:ext cx="5181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bg1"/>
                </a:solidFill>
              </a:rPr>
              <a:t>Pump and Stokes </a:t>
            </a:r>
          </a:p>
          <a:p>
            <a:pPr algn="ctr"/>
            <a:r>
              <a:rPr lang="en-US" sz="3200" dirty="0" smtClean="0">
                <a:solidFill>
                  <a:schemeClr val="bg1"/>
                </a:solidFill>
              </a:rPr>
              <a:t>Output Power (</a:t>
            </a:r>
            <a:r>
              <a:rPr lang="en-US" sz="3200" dirty="0" err="1" smtClean="0">
                <a:solidFill>
                  <a:schemeClr val="bg1"/>
                </a:solidFill>
              </a:rPr>
              <a:t>mW</a:t>
            </a:r>
            <a:r>
              <a:rPr lang="en-US" sz="3200" dirty="0" smtClean="0">
                <a:solidFill>
                  <a:schemeClr val="bg1"/>
                </a:solidFill>
              </a:rPr>
              <a:t>)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57600" y="6349425"/>
            <a:ext cx="3733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bg1"/>
                </a:solidFill>
              </a:rPr>
              <a:t>Incident Power (W)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11" name="Diamond 10"/>
          <p:cNvSpPr/>
          <p:nvPr/>
        </p:nvSpPr>
        <p:spPr>
          <a:xfrm>
            <a:off x="5943600" y="4419600"/>
            <a:ext cx="228600" cy="228600"/>
          </a:xfrm>
          <a:prstGeom prst="diamond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Isosceles Triangle 11"/>
          <p:cNvSpPr/>
          <p:nvPr/>
        </p:nvSpPr>
        <p:spPr>
          <a:xfrm>
            <a:off x="5943600" y="4800600"/>
            <a:ext cx="228600" cy="228600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6172200" y="4306956"/>
            <a:ext cx="2133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Stokes Power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172200" y="4674704"/>
            <a:ext cx="2133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Pump Power</a:t>
            </a:r>
            <a:endParaRPr lang="en-US" sz="2400" dirty="0"/>
          </a:p>
        </p:txBody>
      </p:sp>
      <p:sp>
        <p:nvSpPr>
          <p:cNvPr id="15" name="Rectangle 14"/>
          <p:cNvSpPr/>
          <p:nvPr/>
        </p:nvSpPr>
        <p:spPr>
          <a:xfrm>
            <a:off x="5840896" y="4330148"/>
            <a:ext cx="2133600" cy="8382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3505200" y="0"/>
            <a:ext cx="3733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bg1"/>
                </a:solidFill>
              </a:rPr>
              <a:t>H</a:t>
            </a:r>
            <a:r>
              <a:rPr lang="en-US" sz="4000" baseline="-25000" dirty="0" smtClean="0">
                <a:solidFill>
                  <a:schemeClr val="bg1"/>
                </a:solidFill>
              </a:rPr>
              <a:t>2</a:t>
            </a:r>
            <a:r>
              <a:rPr lang="en-US" sz="4000" dirty="0" smtClean="0">
                <a:solidFill>
                  <a:schemeClr val="bg1"/>
                </a:solidFill>
              </a:rPr>
              <a:t>-Filled Cavity</a:t>
            </a:r>
            <a:endParaRPr lang="en-US" sz="4000" dirty="0">
              <a:solidFill>
                <a:schemeClr val="bg1"/>
              </a:solidFill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 flipV="1">
            <a:off x="2286000" y="1143000"/>
            <a:ext cx="2133600" cy="4495800"/>
          </a:xfrm>
          <a:prstGeom prst="line">
            <a:avLst/>
          </a:prstGeom>
          <a:ln w="53975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04800" y="2667000"/>
            <a:ext cx="8534400" cy="1143000"/>
          </a:xfrm>
        </p:spPr>
        <p:txBody>
          <a:bodyPr>
            <a:noAutofit/>
          </a:bodyPr>
          <a:lstStyle/>
          <a:p>
            <a:pPr algn="ctr"/>
            <a:r>
              <a:rPr lang="en-US" sz="5400" dirty="0" smtClean="0">
                <a:solidFill>
                  <a:schemeClr val="bg1"/>
                </a:solidFill>
              </a:rPr>
              <a:t>What can we do about this?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Block Arc 222"/>
          <p:cNvSpPr/>
          <p:nvPr/>
        </p:nvSpPr>
        <p:spPr>
          <a:xfrm rot="10800000" flipH="1">
            <a:off x="3914739" y="3469296"/>
            <a:ext cx="1274373" cy="317881"/>
          </a:xfrm>
          <a:prstGeom prst="blockArc">
            <a:avLst/>
          </a:prstGeom>
          <a:solidFill>
            <a:srgbClr val="FF0000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24" name="Isosceles Triangle 223"/>
          <p:cNvSpPr/>
          <p:nvPr/>
        </p:nvSpPr>
        <p:spPr>
          <a:xfrm rot="16200000">
            <a:off x="4441975" y="3354666"/>
            <a:ext cx="412974" cy="972503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5" name="Cube 224"/>
          <p:cNvSpPr/>
          <p:nvPr/>
        </p:nvSpPr>
        <p:spPr>
          <a:xfrm rot="11616880" flipH="1">
            <a:off x="3683101" y="2502390"/>
            <a:ext cx="273049" cy="140848"/>
          </a:xfrm>
          <a:prstGeom prst="cube">
            <a:avLst>
              <a:gd name="adj" fmla="val 70977"/>
            </a:avLst>
          </a:prstGeom>
          <a:gradFill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lin ang="2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6" name="Straight Connector 225"/>
          <p:cNvCxnSpPr/>
          <p:nvPr/>
        </p:nvCxnSpPr>
        <p:spPr>
          <a:xfrm flipH="1" flipV="1">
            <a:off x="3329428" y="2584170"/>
            <a:ext cx="471417" cy="0"/>
          </a:xfrm>
          <a:prstGeom prst="line">
            <a:avLst/>
          </a:prstGeom>
          <a:ln w="82550" cap="rnd">
            <a:solidFill>
              <a:srgbClr val="FF0000"/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7" name="Cube 226"/>
          <p:cNvSpPr/>
          <p:nvPr/>
        </p:nvSpPr>
        <p:spPr>
          <a:xfrm flipH="1">
            <a:off x="2916739" y="2275371"/>
            <a:ext cx="1534510" cy="661713"/>
          </a:xfrm>
          <a:prstGeom prst="cube">
            <a:avLst>
              <a:gd name="adj" fmla="val 25000"/>
            </a:avLst>
          </a:prstGeom>
          <a:noFill/>
          <a:ln w="25400" cap="rnd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3600000" rev="0"/>
            </a:camera>
            <a:lightRig rig="threePt" dir="t"/>
          </a:scene3d>
          <a:sp3d prstMaterial="powder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8" name="Oval 227"/>
          <p:cNvSpPr/>
          <p:nvPr/>
        </p:nvSpPr>
        <p:spPr>
          <a:xfrm rot="14420728" flipV="1">
            <a:off x="214137" y="2368773"/>
            <a:ext cx="476172" cy="43079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isometricLeftDown"/>
            <a:lightRig rig="threePt" dir="t"/>
          </a:scene3d>
          <a:sp3d prstMaterial="plastic">
            <a:bevelT w="0" h="1968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9" name="Rectangle 228"/>
          <p:cNvSpPr/>
          <p:nvPr/>
        </p:nvSpPr>
        <p:spPr>
          <a:xfrm flipH="1">
            <a:off x="3785733" y="3602485"/>
            <a:ext cx="163242" cy="5678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0" name="Block Arc 229"/>
          <p:cNvSpPr/>
          <p:nvPr/>
        </p:nvSpPr>
        <p:spPr>
          <a:xfrm rot="10800000" flipH="1">
            <a:off x="3894215" y="3479182"/>
            <a:ext cx="1421612" cy="464595"/>
          </a:xfrm>
          <a:prstGeom prst="blockArc">
            <a:avLst/>
          </a:prstGeom>
          <a:solidFill>
            <a:srgbClr val="FF0000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31" name="Block Arc 230"/>
          <p:cNvSpPr/>
          <p:nvPr/>
        </p:nvSpPr>
        <p:spPr>
          <a:xfrm flipH="1">
            <a:off x="3829938" y="3912215"/>
            <a:ext cx="1421612" cy="464596"/>
          </a:xfrm>
          <a:prstGeom prst="blockArc">
            <a:avLst/>
          </a:prstGeom>
          <a:solidFill>
            <a:srgbClr val="FF0000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32" name="Isosceles Triangle 231"/>
          <p:cNvSpPr/>
          <p:nvPr/>
        </p:nvSpPr>
        <p:spPr>
          <a:xfrm rot="16200000" flipH="1">
            <a:off x="4578356" y="3508271"/>
            <a:ext cx="371031" cy="765948"/>
          </a:xfrm>
          <a:prstGeom prst="triangle">
            <a:avLst>
              <a:gd name="adj" fmla="val 51739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3" name="Isosceles Triangle 232"/>
          <p:cNvSpPr/>
          <p:nvPr/>
        </p:nvSpPr>
        <p:spPr>
          <a:xfrm rot="5400000" flipH="1">
            <a:off x="4129940" y="3343757"/>
            <a:ext cx="412974" cy="972503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4" name="Block Arc 233"/>
          <p:cNvSpPr/>
          <p:nvPr/>
        </p:nvSpPr>
        <p:spPr>
          <a:xfrm rot="10800000" flipH="1">
            <a:off x="3829889" y="3547636"/>
            <a:ext cx="1421612" cy="317881"/>
          </a:xfrm>
          <a:prstGeom prst="blockArc">
            <a:avLst/>
          </a:prstGeom>
          <a:solidFill>
            <a:srgbClr val="2C05D1"/>
          </a:solidFill>
          <a:ln>
            <a:noFill/>
          </a:ln>
          <a:effectLst>
            <a:glow rad="101600">
              <a:srgbClr val="2C05D1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35" name="Block Arc 234"/>
          <p:cNvSpPr/>
          <p:nvPr/>
        </p:nvSpPr>
        <p:spPr>
          <a:xfrm flipH="1">
            <a:off x="3826536" y="3900838"/>
            <a:ext cx="1421612" cy="317881"/>
          </a:xfrm>
          <a:prstGeom prst="blockArc">
            <a:avLst/>
          </a:prstGeom>
          <a:solidFill>
            <a:srgbClr val="2C05D1"/>
          </a:solidFill>
          <a:ln>
            <a:noFill/>
          </a:ln>
          <a:effectLst>
            <a:glow rad="101600">
              <a:srgbClr val="2C05D1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36" name="Isosceles Triangle 235"/>
          <p:cNvSpPr/>
          <p:nvPr/>
        </p:nvSpPr>
        <p:spPr>
          <a:xfrm rot="16200000" flipH="1">
            <a:off x="4633539" y="3503516"/>
            <a:ext cx="253864" cy="765948"/>
          </a:xfrm>
          <a:prstGeom prst="triangle">
            <a:avLst>
              <a:gd name="adj" fmla="val 51739"/>
            </a:avLst>
          </a:prstGeom>
          <a:solidFill>
            <a:srgbClr val="2C05D1"/>
          </a:solidFill>
          <a:ln>
            <a:noFill/>
          </a:ln>
          <a:effectLst>
            <a:glow rad="101600">
              <a:srgbClr val="2C05D1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7" name="Rectangle 236"/>
          <p:cNvSpPr/>
          <p:nvPr/>
        </p:nvSpPr>
        <p:spPr>
          <a:xfrm flipH="1">
            <a:off x="5132471" y="3688916"/>
            <a:ext cx="112229" cy="388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8" name="Rectangle 237"/>
          <p:cNvSpPr/>
          <p:nvPr/>
        </p:nvSpPr>
        <p:spPr>
          <a:xfrm flipH="1">
            <a:off x="3721109" y="3954444"/>
            <a:ext cx="163242" cy="388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9" name="Isosceles Triangle 238"/>
          <p:cNvSpPr/>
          <p:nvPr/>
        </p:nvSpPr>
        <p:spPr>
          <a:xfrm rot="5400000" flipH="1">
            <a:off x="4167110" y="3558130"/>
            <a:ext cx="206487" cy="642769"/>
          </a:xfrm>
          <a:prstGeom prst="triangle">
            <a:avLst/>
          </a:prstGeom>
          <a:solidFill>
            <a:srgbClr val="2C05D1"/>
          </a:solidFill>
          <a:ln>
            <a:noFill/>
          </a:ln>
          <a:effectLst>
            <a:glow rad="101600">
              <a:srgbClr val="2C05D1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1" name="Rectangle 240"/>
          <p:cNvSpPr/>
          <p:nvPr/>
        </p:nvSpPr>
        <p:spPr>
          <a:xfrm flipH="1">
            <a:off x="5298820" y="3485742"/>
            <a:ext cx="163242" cy="388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3" name="Rectangle 242"/>
          <p:cNvSpPr/>
          <p:nvPr/>
        </p:nvSpPr>
        <p:spPr>
          <a:xfrm flipH="1">
            <a:off x="5220890" y="3976043"/>
            <a:ext cx="163242" cy="388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4" name="Rectangle 243"/>
          <p:cNvSpPr/>
          <p:nvPr/>
        </p:nvSpPr>
        <p:spPr>
          <a:xfrm flipH="1">
            <a:off x="5170558" y="3505200"/>
            <a:ext cx="325502" cy="3529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7" name="Rectangle 246"/>
          <p:cNvSpPr/>
          <p:nvPr/>
        </p:nvSpPr>
        <p:spPr>
          <a:xfrm flipH="1">
            <a:off x="3775549" y="3711357"/>
            <a:ext cx="163242" cy="3529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8" name="Straight Connector 247"/>
          <p:cNvCxnSpPr/>
          <p:nvPr/>
        </p:nvCxnSpPr>
        <p:spPr>
          <a:xfrm rot="10800000" flipH="1">
            <a:off x="1122124" y="3887814"/>
            <a:ext cx="932913" cy="1"/>
          </a:xfrm>
          <a:prstGeom prst="line">
            <a:avLst/>
          </a:prstGeom>
          <a:ln w="136525" cap="rnd">
            <a:solidFill>
              <a:srgbClr val="FF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9" name="Straight Connector 248"/>
          <p:cNvCxnSpPr/>
          <p:nvPr/>
        </p:nvCxnSpPr>
        <p:spPr>
          <a:xfrm>
            <a:off x="5275303" y="3887814"/>
            <a:ext cx="263897" cy="0"/>
          </a:xfrm>
          <a:prstGeom prst="line">
            <a:avLst/>
          </a:prstGeom>
          <a:ln w="111125" cap="rnd">
            <a:solidFill>
              <a:srgbClr val="FF0000"/>
            </a:solidFill>
            <a:prstDash val="solid"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0" name="Straight Connector 249"/>
          <p:cNvCxnSpPr/>
          <p:nvPr/>
        </p:nvCxnSpPr>
        <p:spPr>
          <a:xfrm flipH="1">
            <a:off x="5194474" y="3886401"/>
            <a:ext cx="318892" cy="0"/>
          </a:xfrm>
          <a:prstGeom prst="line">
            <a:avLst/>
          </a:prstGeom>
          <a:ln w="73025" cap="rnd">
            <a:solidFill>
              <a:srgbClr val="2C05D1">
                <a:alpha val="44000"/>
              </a:srgbClr>
            </a:solidFill>
            <a:prstDash val="solid"/>
          </a:ln>
          <a:effectLst>
            <a:glow rad="139700">
              <a:srgbClr val="2C05D1">
                <a:alpha val="4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1" name="Straight Connector 250"/>
          <p:cNvCxnSpPr/>
          <p:nvPr/>
        </p:nvCxnSpPr>
        <p:spPr>
          <a:xfrm rot="10800000" flipH="1">
            <a:off x="5190285" y="3885950"/>
            <a:ext cx="272070" cy="0"/>
          </a:xfrm>
          <a:prstGeom prst="line">
            <a:avLst/>
          </a:prstGeom>
          <a:ln w="53975" cap="rnd">
            <a:solidFill>
              <a:srgbClr val="08CE4A">
                <a:alpha val="44000"/>
              </a:srgbClr>
            </a:solidFill>
          </a:ln>
          <a:effectLst>
            <a:glow rad="101600">
              <a:srgbClr val="08CE4A">
                <a:alpha val="6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2" name="Straight Connector 251"/>
          <p:cNvCxnSpPr>
            <a:stCxn id="263" idx="0"/>
          </p:cNvCxnSpPr>
          <p:nvPr/>
        </p:nvCxnSpPr>
        <p:spPr>
          <a:xfrm rot="16200000" flipV="1">
            <a:off x="2681054" y="4026912"/>
            <a:ext cx="462936" cy="207828"/>
          </a:xfrm>
          <a:prstGeom prst="line">
            <a:avLst/>
          </a:prstGeom>
          <a:ln w="38100" cap="rnd">
            <a:solidFill>
              <a:srgbClr val="FF0000"/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3" name="Rectangle 252"/>
          <p:cNvSpPr/>
          <p:nvPr/>
        </p:nvSpPr>
        <p:spPr>
          <a:xfrm flipH="1">
            <a:off x="3725749" y="3477376"/>
            <a:ext cx="163242" cy="388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54" name="Straight Connector 253"/>
          <p:cNvCxnSpPr/>
          <p:nvPr/>
        </p:nvCxnSpPr>
        <p:spPr>
          <a:xfrm rot="10800000" flipH="1" flipV="1">
            <a:off x="2101538" y="3887814"/>
            <a:ext cx="1728398" cy="900"/>
          </a:xfrm>
          <a:prstGeom prst="line">
            <a:avLst/>
          </a:prstGeom>
          <a:ln w="133350" cap="rnd">
            <a:solidFill>
              <a:srgbClr val="FF0000"/>
            </a:solidFill>
            <a:prstDash val="solid"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5" name="Rectangle 254"/>
          <p:cNvSpPr/>
          <p:nvPr/>
        </p:nvSpPr>
        <p:spPr>
          <a:xfrm flipH="1">
            <a:off x="3924007" y="3465572"/>
            <a:ext cx="1259561" cy="7918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57" name="Straight Connector 256"/>
          <p:cNvCxnSpPr/>
          <p:nvPr/>
        </p:nvCxnSpPr>
        <p:spPr>
          <a:xfrm>
            <a:off x="467981" y="2595122"/>
            <a:ext cx="573288" cy="1232523"/>
          </a:xfrm>
          <a:prstGeom prst="line">
            <a:avLst/>
          </a:prstGeom>
          <a:ln w="136525" cap="rnd">
            <a:solidFill>
              <a:srgbClr val="FF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8" name="Straight Connector 257"/>
          <p:cNvCxnSpPr/>
          <p:nvPr/>
        </p:nvCxnSpPr>
        <p:spPr>
          <a:xfrm flipH="1">
            <a:off x="485409" y="2590469"/>
            <a:ext cx="637783" cy="0"/>
          </a:xfrm>
          <a:prstGeom prst="line">
            <a:avLst/>
          </a:prstGeom>
          <a:ln w="136525" cap="rnd">
            <a:solidFill>
              <a:srgbClr val="FF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9" name="Down Arrow 258"/>
          <p:cNvSpPr/>
          <p:nvPr/>
        </p:nvSpPr>
        <p:spPr>
          <a:xfrm rot="20231834" flipH="1">
            <a:off x="3074570" y="4571468"/>
            <a:ext cx="163242" cy="206487"/>
          </a:xfrm>
          <a:prstGeom prst="down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0" name="Oval 259"/>
          <p:cNvSpPr/>
          <p:nvPr/>
        </p:nvSpPr>
        <p:spPr>
          <a:xfrm rot="5400000" flipH="1">
            <a:off x="837540" y="3672417"/>
            <a:ext cx="476172" cy="430794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isometricLeftDown">
              <a:rot lat="2100000" lon="8100000" rev="0"/>
            </a:camera>
            <a:lightRig rig="threePt" dir="t"/>
          </a:scene3d>
          <a:sp3d prstMaterial="plastic">
            <a:bevelT w="0" h="1968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1" name="Cube 260"/>
          <p:cNvSpPr/>
          <p:nvPr/>
        </p:nvSpPr>
        <p:spPr>
          <a:xfrm flipH="1">
            <a:off x="1383274" y="3623129"/>
            <a:ext cx="930006" cy="485256"/>
          </a:xfrm>
          <a:prstGeom prst="cube">
            <a:avLst>
              <a:gd name="adj" fmla="val 25000"/>
            </a:avLst>
          </a:prstGeom>
          <a:solidFill>
            <a:schemeClr val="bg1">
              <a:lumMod val="50000"/>
              <a:alpha val="17000"/>
            </a:schemeClr>
          </a:solidFill>
          <a:ln w="25400" cap="rnd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3600000" rev="0"/>
            </a:camera>
            <a:lightRig rig="threePt" dir="t"/>
          </a:scene3d>
          <a:sp3d prstMaterial="powder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62" name="Straight Connector 261"/>
          <p:cNvCxnSpPr/>
          <p:nvPr/>
        </p:nvCxnSpPr>
        <p:spPr>
          <a:xfrm flipH="1">
            <a:off x="1681517" y="3623129"/>
            <a:ext cx="346347" cy="12131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3" name="Can 262"/>
          <p:cNvSpPr/>
          <p:nvPr/>
        </p:nvSpPr>
        <p:spPr>
          <a:xfrm rot="9306952" flipH="1">
            <a:off x="2822898" y="4261266"/>
            <a:ext cx="356248" cy="139004"/>
          </a:xfrm>
          <a:prstGeom prst="can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4" name="Cube 263"/>
          <p:cNvSpPr/>
          <p:nvPr/>
        </p:nvSpPr>
        <p:spPr>
          <a:xfrm rot="9426951" flipH="1">
            <a:off x="2580270" y="4329163"/>
            <a:ext cx="956464" cy="264822"/>
          </a:xfrm>
          <a:prstGeom prst="cube">
            <a:avLst>
              <a:gd name="adj" fmla="val 25000"/>
            </a:avLst>
          </a:prstGeom>
          <a:solidFill>
            <a:schemeClr val="tx2">
              <a:lumMod val="60000"/>
              <a:lumOff val="40000"/>
            </a:schemeClr>
          </a:solidFill>
          <a:ln w="25400" cap="rnd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7800000" rev="21540000"/>
            </a:camera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65" name="Straight Connector 264"/>
          <p:cNvCxnSpPr>
            <a:cxnSpLocks noChangeAspect="1"/>
          </p:cNvCxnSpPr>
          <p:nvPr/>
        </p:nvCxnSpPr>
        <p:spPr>
          <a:xfrm rot="16200000" flipV="1">
            <a:off x="3775971" y="2627766"/>
            <a:ext cx="105191" cy="45572"/>
          </a:xfrm>
          <a:prstGeom prst="line">
            <a:avLst/>
          </a:prstGeom>
          <a:ln w="82550" cap="rnd">
            <a:solidFill>
              <a:srgbClr val="FF0000"/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" name="Can 265"/>
          <p:cNvSpPr/>
          <p:nvPr/>
        </p:nvSpPr>
        <p:spPr>
          <a:xfrm rot="9306952" flipH="1">
            <a:off x="3770932" y="2712104"/>
            <a:ext cx="222214" cy="94003"/>
          </a:xfrm>
          <a:prstGeom prst="can">
            <a:avLst/>
          </a:prstGeom>
          <a:solidFill>
            <a:srgbClr val="FF0000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67" name="Straight Connector 266"/>
          <p:cNvCxnSpPr/>
          <p:nvPr/>
        </p:nvCxnSpPr>
        <p:spPr>
          <a:xfrm rot="16200000" flipH="1">
            <a:off x="1582290" y="4128148"/>
            <a:ext cx="945669" cy="465002"/>
          </a:xfrm>
          <a:prstGeom prst="line">
            <a:avLst/>
          </a:prstGeom>
          <a:ln w="53975" cap="rnd">
            <a:solidFill>
              <a:srgbClr val="08CE4A"/>
            </a:solidFill>
          </a:ln>
          <a:effectLst>
            <a:glow rad="139700">
              <a:srgbClr val="08CE4A">
                <a:alpha val="4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8" name="Can 267"/>
          <p:cNvSpPr/>
          <p:nvPr/>
        </p:nvSpPr>
        <p:spPr>
          <a:xfrm rot="9306952" flipH="1">
            <a:off x="1761255" y="4186903"/>
            <a:ext cx="482394" cy="97244"/>
          </a:xfrm>
          <a:prstGeom prst="can">
            <a:avLst>
              <a:gd name="adj" fmla="val 50000"/>
            </a:avLst>
          </a:prstGeom>
          <a:solidFill>
            <a:schemeClr val="bg1">
              <a:lumMod val="50000"/>
              <a:alpha val="57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69" name="Straight Connector 268"/>
          <p:cNvCxnSpPr/>
          <p:nvPr/>
        </p:nvCxnSpPr>
        <p:spPr>
          <a:xfrm rot="10800000" flipH="1">
            <a:off x="1819629" y="3887814"/>
            <a:ext cx="2028037" cy="0"/>
          </a:xfrm>
          <a:prstGeom prst="line">
            <a:avLst/>
          </a:prstGeom>
          <a:ln w="53975" cap="rnd">
            <a:solidFill>
              <a:srgbClr val="08CE4A"/>
            </a:solidFill>
          </a:ln>
          <a:effectLst>
            <a:glow rad="139700">
              <a:srgbClr val="08CE4A">
                <a:alpha val="4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0" name="Oval 269"/>
          <p:cNvSpPr/>
          <p:nvPr/>
        </p:nvSpPr>
        <p:spPr>
          <a:xfrm flipH="1">
            <a:off x="3528777" y="3610997"/>
            <a:ext cx="91112" cy="541799"/>
          </a:xfrm>
          <a:prstGeom prst="ellipse">
            <a:avLst/>
          </a:prstGeom>
          <a:solidFill>
            <a:schemeClr val="bg1">
              <a:lumMod val="65000"/>
              <a:alpha val="72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1" name="Straight Connector 80"/>
          <p:cNvCxnSpPr/>
          <p:nvPr/>
        </p:nvCxnSpPr>
        <p:spPr>
          <a:xfrm flipV="1">
            <a:off x="3962400" y="3886200"/>
            <a:ext cx="1217113" cy="0"/>
          </a:xfrm>
          <a:prstGeom prst="line">
            <a:avLst/>
          </a:prstGeom>
          <a:ln w="53975" cap="rnd">
            <a:solidFill>
              <a:srgbClr val="08CE4A"/>
            </a:solidFill>
          </a:ln>
          <a:effectLst>
            <a:glow rad="139700">
              <a:srgbClr val="08CE4A">
                <a:alpha val="4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1" name="Cube 270"/>
          <p:cNvSpPr/>
          <p:nvPr/>
        </p:nvSpPr>
        <p:spPr>
          <a:xfrm rot="5045004" flipH="1">
            <a:off x="2753745" y="3634789"/>
            <a:ext cx="119255" cy="473874"/>
          </a:xfrm>
          <a:prstGeom prst="cube">
            <a:avLst>
              <a:gd name="adj" fmla="val 25000"/>
            </a:avLst>
          </a:prstGeom>
          <a:solidFill>
            <a:schemeClr val="bg1">
              <a:lumMod val="50000"/>
              <a:alpha val="27000"/>
            </a:schemeClr>
          </a:solidFill>
          <a:ln w="25400" cap="rnd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3600000" rev="13200000"/>
            </a:camera>
            <a:lightRig rig="threePt" dir="t"/>
          </a:scene3d>
          <a:sp3d prstMaterial="powder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2" name="Flowchart: Stored Data 18"/>
          <p:cNvSpPr/>
          <p:nvPr/>
        </p:nvSpPr>
        <p:spPr>
          <a:xfrm rot="10800000" flipH="1">
            <a:off x="3847669" y="3502403"/>
            <a:ext cx="152674" cy="718200"/>
          </a:xfrm>
          <a:prstGeom prst="flowChartOnlineStorage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73" name="Straight Connector 272"/>
          <p:cNvCxnSpPr/>
          <p:nvPr/>
        </p:nvCxnSpPr>
        <p:spPr>
          <a:xfrm flipH="1" flipV="1">
            <a:off x="2584823" y="2584170"/>
            <a:ext cx="750418" cy="0"/>
          </a:xfrm>
          <a:prstGeom prst="line">
            <a:avLst/>
          </a:prstGeom>
          <a:ln w="82550" cap="flat">
            <a:solidFill>
              <a:srgbClr val="FF0000"/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4" name="Cube 273"/>
          <p:cNvSpPr/>
          <p:nvPr/>
        </p:nvSpPr>
        <p:spPr>
          <a:xfrm flipH="1">
            <a:off x="1354627" y="4417183"/>
            <a:ext cx="1534510" cy="661713"/>
          </a:xfrm>
          <a:prstGeom prst="cube">
            <a:avLst>
              <a:gd name="adj" fmla="val 25000"/>
            </a:avLst>
          </a:prstGeom>
          <a:noFill/>
          <a:ln w="25400" cap="rnd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3600000" rev="0"/>
            </a:camera>
            <a:lightRig rig="threePt" dir="t"/>
          </a:scene3d>
          <a:sp3d prstMaterial="powder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75" name="Straight Connector 274"/>
          <p:cNvCxnSpPr/>
          <p:nvPr/>
        </p:nvCxnSpPr>
        <p:spPr>
          <a:xfrm rot="10800000" flipH="1" flipV="1">
            <a:off x="1949829" y="4839023"/>
            <a:ext cx="334802" cy="0"/>
          </a:xfrm>
          <a:prstGeom prst="line">
            <a:avLst/>
          </a:prstGeom>
          <a:ln w="53975" cap="rnd">
            <a:solidFill>
              <a:srgbClr val="08CE4A"/>
            </a:solidFill>
          </a:ln>
          <a:effectLst>
            <a:glow rad="139700">
              <a:srgbClr val="08CE4A">
                <a:alpha val="4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6" name="Can 275"/>
          <p:cNvSpPr/>
          <p:nvPr/>
        </p:nvSpPr>
        <p:spPr>
          <a:xfrm rot="16200000" flipH="1">
            <a:off x="1850681" y="4791604"/>
            <a:ext cx="210812" cy="99087"/>
          </a:xfrm>
          <a:prstGeom prst="can">
            <a:avLst/>
          </a:prstGeom>
          <a:solidFill>
            <a:srgbClr val="08CE4A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7" name="Cube 276"/>
          <p:cNvSpPr/>
          <p:nvPr/>
        </p:nvSpPr>
        <p:spPr>
          <a:xfrm flipH="1">
            <a:off x="1986732" y="2363599"/>
            <a:ext cx="1302008" cy="485256"/>
          </a:xfrm>
          <a:prstGeom prst="cube">
            <a:avLst>
              <a:gd name="adj" fmla="val 25000"/>
            </a:avLst>
          </a:prstGeom>
          <a:solidFill>
            <a:schemeClr val="tx2">
              <a:lumMod val="60000"/>
              <a:lumOff val="40000"/>
            </a:schemeClr>
          </a:solidFill>
          <a:ln w="25400" cap="rnd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3600000" rev="0"/>
            </a:camera>
            <a:lightRig rig="threePt" dir="t"/>
          </a:scene3d>
          <a:sp3d prstMaterial="powder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78" name="Straight Connector 277"/>
          <p:cNvCxnSpPr/>
          <p:nvPr/>
        </p:nvCxnSpPr>
        <p:spPr>
          <a:xfrm flipH="1">
            <a:off x="1949574" y="2602424"/>
            <a:ext cx="362661" cy="0"/>
          </a:xfrm>
          <a:prstGeom prst="line">
            <a:avLst/>
          </a:prstGeom>
          <a:ln w="82550" cap="rnd">
            <a:solidFill>
              <a:srgbClr val="FF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9" name="Isosceles Triangle 278"/>
          <p:cNvSpPr/>
          <p:nvPr/>
        </p:nvSpPr>
        <p:spPr>
          <a:xfrm rot="5088102" flipH="1" flipV="1">
            <a:off x="1018425" y="2002985"/>
            <a:ext cx="1000244" cy="956675"/>
          </a:xfrm>
          <a:prstGeom prst="triangle">
            <a:avLst/>
          </a:prstGeom>
          <a:solidFill>
            <a:srgbClr val="FFC000"/>
          </a:solidFill>
          <a:ln w="635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120000" lon="4200000" rev="0"/>
            </a:camera>
            <a:lightRig rig="threePt" dir="t"/>
          </a:scene3d>
          <a:sp3d>
            <a:bevelT w="101600" h="196850" prst="convex"/>
            <a:bevelB w="0" h="2222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0" name="Cube 279"/>
          <p:cNvSpPr/>
          <p:nvPr/>
        </p:nvSpPr>
        <p:spPr>
          <a:xfrm rot="6325671" flipH="1">
            <a:off x="2170615" y="4793335"/>
            <a:ext cx="259037" cy="148467"/>
          </a:xfrm>
          <a:prstGeom prst="cube">
            <a:avLst>
              <a:gd name="adj" fmla="val 70977"/>
            </a:avLst>
          </a:prstGeom>
          <a:gradFill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lin ang="2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6" name="Flowchart: Stored Data 255"/>
          <p:cNvSpPr/>
          <p:nvPr/>
        </p:nvSpPr>
        <p:spPr>
          <a:xfrm flipH="1">
            <a:off x="5107230" y="3502403"/>
            <a:ext cx="152674" cy="718199"/>
          </a:xfrm>
          <a:prstGeom prst="flowChartOnlineStorage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/>
          <p:cNvSpPr/>
          <p:nvPr/>
        </p:nvSpPr>
        <p:spPr>
          <a:xfrm>
            <a:off x="0" y="5715000"/>
            <a:ext cx="9144000" cy="1143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/>
          <p:cNvSpPr txBox="1"/>
          <p:nvPr/>
        </p:nvSpPr>
        <p:spPr>
          <a:xfrm>
            <a:off x="0" y="5867400"/>
            <a:ext cx="3429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4397375" algn="l"/>
                <a:tab pos="4400550" algn="l"/>
                <a:tab pos="8743950" algn="l"/>
                <a:tab pos="13544550" algn="l"/>
              </a:tabLst>
              <a:defRPr/>
            </a:pPr>
            <a:r>
              <a:rPr lang="en-US" b="1" kern="0" dirty="0" smtClean="0">
                <a:solidFill>
                  <a:schemeClr val="bg1"/>
                </a:solidFill>
              </a:rPr>
              <a:t>FA </a:t>
            </a:r>
            <a:r>
              <a:rPr lang="en-US" kern="0" dirty="0" smtClean="0">
                <a:solidFill>
                  <a:schemeClr val="bg1"/>
                </a:solidFill>
              </a:rPr>
              <a:t>– Fiber Amplifier </a:t>
            </a:r>
          </a:p>
          <a:p>
            <a:pPr marR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4397375" algn="l"/>
                <a:tab pos="4400550" algn="l"/>
                <a:tab pos="8743950" algn="l"/>
                <a:tab pos="13544550" algn="l"/>
              </a:tabLst>
              <a:defRPr/>
            </a:pPr>
            <a:r>
              <a:rPr lang="en-US" b="1" kern="0" dirty="0" smtClean="0">
                <a:solidFill>
                  <a:schemeClr val="bg1"/>
                </a:solidFill>
              </a:rPr>
              <a:t>EOM </a:t>
            </a:r>
            <a:r>
              <a:rPr lang="en-US" kern="0" dirty="0" smtClean="0">
                <a:solidFill>
                  <a:schemeClr val="bg1"/>
                </a:solidFill>
              </a:rPr>
              <a:t>– Electro-Optic Modulator</a:t>
            </a:r>
          </a:p>
          <a:p>
            <a:pPr marR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4397375" algn="l"/>
                <a:tab pos="4400550" algn="l"/>
                <a:tab pos="8743950" algn="l"/>
                <a:tab pos="13544550" algn="l"/>
              </a:tabLst>
              <a:defRPr/>
            </a:pPr>
            <a:r>
              <a:rPr lang="en-US" b="1" kern="0" dirty="0" smtClean="0">
                <a:solidFill>
                  <a:schemeClr val="bg1"/>
                </a:solidFill>
              </a:rPr>
              <a:t>ECDL </a:t>
            </a:r>
            <a:r>
              <a:rPr lang="en-US" kern="0" dirty="0" smtClean="0">
                <a:solidFill>
                  <a:schemeClr val="bg1"/>
                </a:solidFill>
              </a:rPr>
              <a:t>– External Cavity Diode </a:t>
            </a:r>
            <a:r>
              <a:rPr lang="en-US" kern="0" dirty="0" smtClean="0">
                <a:solidFill>
                  <a:sysClr val="windowText" lastClr="000000"/>
                </a:solidFill>
              </a:rPr>
              <a:t>Laser</a:t>
            </a:r>
          </a:p>
        </p:txBody>
      </p:sp>
      <p:sp>
        <p:nvSpPr>
          <p:cNvPr id="32" name="Rectangle 31"/>
          <p:cNvSpPr/>
          <p:nvPr/>
        </p:nvSpPr>
        <p:spPr>
          <a:xfrm>
            <a:off x="6172200" y="5867400"/>
            <a:ext cx="3048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4397375" algn="l"/>
                <a:tab pos="4400550" algn="l"/>
                <a:tab pos="8743950" algn="l"/>
                <a:tab pos="13544550" algn="l"/>
              </a:tabLst>
              <a:defRPr/>
            </a:pPr>
            <a:r>
              <a:rPr lang="en-US" b="1" kern="0" dirty="0" smtClean="0">
                <a:solidFill>
                  <a:schemeClr val="bg1"/>
                </a:solidFill>
              </a:rPr>
              <a:t>PBS </a:t>
            </a:r>
            <a:r>
              <a:rPr lang="en-US" kern="0" dirty="0" smtClean="0">
                <a:solidFill>
                  <a:schemeClr val="bg1"/>
                </a:solidFill>
              </a:rPr>
              <a:t>– Polarizing Beam Splitter</a:t>
            </a:r>
          </a:p>
          <a:p>
            <a:pPr lvl="0">
              <a:tabLst>
                <a:tab pos="4397375" algn="l"/>
                <a:tab pos="4400550" algn="l"/>
                <a:tab pos="8743950" algn="l"/>
                <a:tab pos="13544550" algn="l"/>
              </a:tabLst>
              <a:defRPr/>
            </a:pPr>
            <a:r>
              <a:rPr lang="en-US" b="1" kern="0" dirty="0" smtClean="0">
                <a:solidFill>
                  <a:schemeClr val="bg1"/>
                </a:solidFill>
              </a:rPr>
              <a:t>MML</a:t>
            </a:r>
            <a:r>
              <a:rPr lang="en-US" kern="0" dirty="0" smtClean="0">
                <a:solidFill>
                  <a:schemeClr val="bg1"/>
                </a:solidFill>
              </a:rPr>
              <a:t> – Mode-Matching Lens </a:t>
            </a:r>
          </a:p>
          <a:p>
            <a:pPr lvl="0">
              <a:tabLst>
                <a:tab pos="4397375" algn="l"/>
                <a:tab pos="4400550" algn="l"/>
                <a:tab pos="8743950" algn="l"/>
                <a:tab pos="13544550" algn="l"/>
              </a:tabLst>
              <a:defRPr/>
            </a:pPr>
            <a:r>
              <a:rPr lang="en-US" b="1" kern="0" dirty="0" smtClean="0">
                <a:solidFill>
                  <a:schemeClr val="bg1"/>
                </a:solidFill>
              </a:rPr>
              <a:t>HFC</a:t>
            </a:r>
            <a:r>
              <a:rPr lang="en-US" kern="0" dirty="0" smtClean="0">
                <a:solidFill>
                  <a:schemeClr val="bg1"/>
                </a:solidFill>
              </a:rPr>
              <a:t> – High Finesse Cavity</a:t>
            </a:r>
          </a:p>
        </p:txBody>
      </p:sp>
      <p:sp>
        <p:nvSpPr>
          <p:cNvPr id="33" name="Rectangle 32"/>
          <p:cNvSpPr/>
          <p:nvPr/>
        </p:nvSpPr>
        <p:spPr>
          <a:xfrm>
            <a:off x="3581400" y="5867400"/>
            <a:ext cx="29718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4397375" algn="l"/>
                <a:tab pos="4400550" algn="l"/>
                <a:tab pos="8743950" algn="l"/>
                <a:tab pos="13544550" algn="l"/>
              </a:tabLst>
              <a:defRPr/>
            </a:pPr>
            <a:r>
              <a:rPr lang="el-GR" b="1" kern="0" dirty="0" smtClean="0">
                <a:solidFill>
                  <a:schemeClr val="bg1"/>
                </a:solidFill>
              </a:rPr>
              <a:t>λ/2</a:t>
            </a:r>
            <a:r>
              <a:rPr lang="en-US" b="1" kern="0" dirty="0" smtClean="0">
                <a:solidFill>
                  <a:schemeClr val="bg1"/>
                </a:solidFill>
              </a:rPr>
              <a:t> </a:t>
            </a:r>
            <a:r>
              <a:rPr lang="en-US" kern="0" dirty="0" smtClean="0">
                <a:solidFill>
                  <a:schemeClr val="bg1"/>
                </a:solidFill>
              </a:rPr>
              <a:t>– Half-Wave Plate</a:t>
            </a:r>
          </a:p>
          <a:p>
            <a:pPr lvl="0">
              <a:tabLst>
                <a:tab pos="4397375" algn="l"/>
                <a:tab pos="4400550" algn="l"/>
                <a:tab pos="8743950" algn="l"/>
                <a:tab pos="13544550" algn="l"/>
              </a:tabLst>
              <a:defRPr/>
            </a:pPr>
            <a:r>
              <a:rPr lang="en-US" b="1" kern="0" dirty="0" smtClean="0">
                <a:solidFill>
                  <a:schemeClr val="bg1"/>
                </a:solidFill>
              </a:rPr>
              <a:t>GS</a:t>
            </a:r>
            <a:r>
              <a:rPr lang="en-US" kern="0" dirty="0" smtClean="0">
                <a:solidFill>
                  <a:schemeClr val="bg1"/>
                </a:solidFill>
              </a:rPr>
              <a:t> – Glass Slide</a:t>
            </a:r>
          </a:p>
          <a:p>
            <a:pPr lvl="0">
              <a:tabLst>
                <a:tab pos="4397375" algn="l"/>
                <a:tab pos="4400550" algn="l"/>
                <a:tab pos="8743950" algn="l"/>
                <a:tab pos="13544550" algn="l"/>
              </a:tabLst>
              <a:defRPr/>
            </a:pPr>
            <a:r>
              <a:rPr lang="en-US" b="1" kern="0" dirty="0" smtClean="0">
                <a:solidFill>
                  <a:schemeClr val="bg1"/>
                </a:solidFill>
              </a:rPr>
              <a:t>PD</a:t>
            </a:r>
            <a:r>
              <a:rPr lang="en-US" kern="0" dirty="0" smtClean="0">
                <a:solidFill>
                  <a:schemeClr val="bg1"/>
                </a:solidFill>
              </a:rPr>
              <a:t> – Photodiode</a:t>
            </a:r>
          </a:p>
        </p:txBody>
      </p:sp>
      <p:sp>
        <p:nvSpPr>
          <p:cNvPr id="35" name="Rectangle 34"/>
          <p:cNvSpPr/>
          <p:nvPr/>
        </p:nvSpPr>
        <p:spPr>
          <a:xfrm>
            <a:off x="0" y="0"/>
            <a:ext cx="91440" cy="57912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9052560" y="0"/>
            <a:ext cx="91440" cy="57912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Box 37"/>
          <p:cNvSpPr txBox="1"/>
          <p:nvPr/>
        </p:nvSpPr>
        <p:spPr>
          <a:xfrm>
            <a:off x="2667000" y="1447800"/>
            <a:ext cx="1905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kern="0" dirty="0" smtClean="0">
                <a:solidFill>
                  <a:srgbClr val="FF0000"/>
                </a:solidFill>
                <a:latin typeface="+mj-lt"/>
              </a:rPr>
              <a:t>1064nm</a:t>
            </a:r>
            <a:r>
              <a:rPr lang="en-US" sz="2000" kern="0" dirty="0" smtClean="0">
                <a:solidFill>
                  <a:sysClr val="windowText" lastClr="000000"/>
                </a:solidFill>
                <a:latin typeface="+mj-lt"/>
              </a:rPr>
              <a:t> ECDL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kern="0" dirty="0" smtClean="0">
                <a:solidFill>
                  <a:sysClr val="windowText" lastClr="000000"/>
                </a:solidFill>
                <a:latin typeface="+mj-lt"/>
              </a:rPr>
              <a:t> – </a:t>
            </a:r>
            <a:r>
              <a:rPr lang="en-US" sz="2000" i="1" kern="0" dirty="0" smtClean="0">
                <a:solidFill>
                  <a:srgbClr val="FF0000"/>
                </a:solidFill>
                <a:latin typeface="+mj-lt"/>
              </a:rPr>
              <a:t>Raman Pump</a:t>
            </a:r>
            <a:endParaRPr lang="en-US" sz="2000" i="1" kern="0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048000" y="3200400"/>
            <a:ext cx="76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kern="0" dirty="0" smtClean="0">
                <a:solidFill>
                  <a:sysClr val="windowText" lastClr="000000"/>
                </a:solidFill>
                <a:latin typeface="+mj-lt"/>
              </a:rPr>
              <a:t>MML</a:t>
            </a:r>
            <a:endParaRPr lang="en-US" sz="2000" kern="0" dirty="0">
              <a:solidFill>
                <a:sysClr val="windowText" lastClr="000000"/>
              </a:solidFill>
              <a:latin typeface="+mj-lt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429001" y="4191000"/>
            <a:ext cx="22097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sz="2000" kern="0" dirty="0" smtClean="0">
                <a:solidFill>
                  <a:sysClr val="windowText" lastClr="000000"/>
                </a:solidFill>
                <a:latin typeface="+mj-lt"/>
              </a:rPr>
              <a:t>H</a:t>
            </a:r>
            <a:r>
              <a:rPr lang="en-US" sz="2000" kern="0" baseline="-25000" dirty="0" smtClean="0">
                <a:solidFill>
                  <a:sysClr val="windowText" lastClr="000000"/>
                </a:solidFill>
                <a:latin typeface="+mj-lt"/>
              </a:rPr>
              <a:t>2</a:t>
            </a:r>
            <a:r>
              <a:rPr lang="en-US" sz="2000" kern="0" dirty="0" smtClean="0">
                <a:solidFill>
                  <a:sysClr val="windowText" lastClr="000000"/>
                </a:solidFill>
                <a:latin typeface="+mj-lt"/>
              </a:rPr>
              <a:t>-Filled HFC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2362200" y="3333690"/>
            <a:ext cx="7026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kern="0" dirty="0" smtClean="0">
                <a:solidFill>
                  <a:sysClr val="windowText" lastClr="000000"/>
                </a:solidFill>
              </a:rPr>
              <a:t>GS</a:t>
            </a:r>
            <a:endParaRPr lang="en-US" sz="2000" kern="0" dirty="0">
              <a:solidFill>
                <a:sysClr val="windowText" lastClr="000000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743200" y="4724400"/>
            <a:ext cx="137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kern="0" dirty="0" smtClean="0">
                <a:solidFill>
                  <a:sysClr val="windowText" lastClr="000000"/>
                </a:solidFill>
                <a:latin typeface="+mj-lt"/>
              </a:rPr>
              <a:t>To Locking Circuit</a:t>
            </a:r>
            <a:endParaRPr lang="en-US" kern="0" dirty="0">
              <a:solidFill>
                <a:sysClr val="windowText" lastClr="000000"/>
              </a:solidFill>
              <a:latin typeface="+mj-lt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0" y="0"/>
            <a:ext cx="9144000" cy="1143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TextBox 46"/>
          <p:cNvSpPr txBox="1"/>
          <p:nvPr/>
        </p:nvSpPr>
        <p:spPr>
          <a:xfrm>
            <a:off x="2196548" y="2428460"/>
            <a:ext cx="91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sz="2000" kern="0" dirty="0" smtClean="0">
                <a:solidFill>
                  <a:sysClr val="windowText" lastClr="000000"/>
                </a:solidFill>
                <a:latin typeface="+mj-lt"/>
              </a:rPr>
              <a:t>EOM</a:t>
            </a:r>
            <a:endParaRPr lang="en-US" sz="2000" kern="0" dirty="0">
              <a:solidFill>
                <a:sysClr val="windowText" lastClr="000000"/>
              </a:solidFill>
              <a:latin typeface="+mj-lt"/>
            </a:endParaRPr>
          </a:p>
        </p:txBody>
      </p:sp>
      <p:sp>
        <p:nvSpPr>
          <p:cNvPr id="46" name="TextBox 45"/>
          <p:cNvSpPr txBox="1"/>
          <p:nvPr/>
        </p:nvSpPr>
        <p:spPr>
          <a:xfrm rot="20303932">
            <a:off x="2715772" y="4206846"/>
            <a:ext cx="714360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kern="0" dirty="0" smtClean="0">
                <a:solidFill>
                  <a:sysClr val="windowText" lastClr="000000"/>
                </a:solidFill>
              </a:rPr>
              <a:t>PD</a:t>
            </a:r>
            <a:endParaRPr lang="en-US" sz="2000" kern="0" dirty="0">
              <a:solidFill>
                <a:sysClr val="windowText" lastClr="000000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461052" y="3226904"/>
            <a:ext cx="7026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sz="2000" kern="0" dirty="0" smtClean="0">
                <a:solidFill>
                  <a:sysClr val="windowText" lastClr="000000"/>
                </a:solidFill>
                <a:latin typeface="+mj-lt"/>
              </a:rPr>
              <a:t>PBS</a:t>
            </a:r>
            <a:endParaRPr lang="en-US" sz="2000" kern="0" dirty="0">
              <a:solidFill>
                <a:sysClr val="windowText" lastClr="000000"/>
              </a:solidFill>
              <a:latin typeface="+mj-lt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1219200" y="4114800"/>
            <a:ext cx="53251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l-GR" sz="2000" kern="0" dirty="0" smtClean="0">
                <a:solidFill>
                  <a:sysClr val="windowText" lastClr="000000"/>
                </a:solidFill>
              </a:rPr>
              <a:t>λ</a:t>
            </a:r>
            <a:r>
              <a:rPr lang="en-US" sz="2000" kern="0" dirty="0" smtClean="0">
                <a:solidFill>
                  <a:sysClr val="windowText" lastClr="000000"/>
                </a:solidFill>
              </a:rPr>
              <a:t>/2</a:t>
            </a:r>
            <a:endParaRPr lang="en-US" sz="2000" kern="0" dirty="0">
              <a:solidFill>
                <a:sysClr val="windowText" lastClr="000000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0" y="5029200"/>
            <a:ext cx="22189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sz="2000" dirty="0" smtClean="0">
                <a:solidFill>
                  <a:srgbClr val="08CE4A"/>
                </a:solidFill>
                <a:latin typeface="+mj-lt"/>
              </a:rPr>
              <a:t>785 nm </a:t>
            </a:r>
            <a:r>
              <a:rPr lang="en-US" sz="2000" kern="0" dirty="0" smtClean="0">
                <a:solidFill>
                  <a:sysClr val="windowText" lastClr="000000"/>
                </a:solidFill>
                <a:latin typeface="+mj-lt"/>
              </a:rPr>
              <a:t>ECDL –  </a:t>
            </a:r>
            <a:r>
              <a:rPr lang="en-US" sz="2000" i="1" dirty="0" smtClean="0">
                <a:solidFill>
                  <a:srgbClr val="08CE4A"/>
                </a:solidFill>
                <a:latin typeface="+mj-lt"/>
              </a:rPr>
              <a:t>Mixing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0" y="35004"/>
            <a:ext cx="9144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400" dirty="0" smtClean="0">
                <a:solidFill>
                  <a:schemeClr val="bg1"/>
                </a:solidFill>
              </a:rPr>
              <a:t>Raman Lasing Necessary</a:t>
            </a:r>
            <a:endParaRPr lang="en-US" sz="6400" dirty="0">
              <a:solidFill>
                <a:schemeClr val="bg1"/>
              </a:solidFill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990600" y="1905000"/>
            <a:ext cx="8350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lt"/>
              </a:rPr>
              <a:t>Yb FA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Rectangle 243"/>
          <p:cNvSpPr/>
          <p:nvPr/>
        </p:nvSpPr>
        <p:spPr>
          <a:xfrm flipH="1">
            <a:off x="5160898" y="3379304"/>
            <a:ext cx="325502" cy="685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Cube 80"/>
          <p:cNvSpPr/>
          <p:nvPr/>
        </p:nvSpPr>
        <p:spPr>
          <a:xfrm rot="9983120">
            <a:off x="5080230" y="2637969"/>
            <a:ext cx="280291" cy="141192"/>
          </a:xfrm>
          <a:prstGeom prst="cube">
            <a:avLst>
              <a:gd name="adj" fmla="val 70977"/>
            </a:avLst>
          </a:prstGeom>
          <a:gradFill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lin ang="2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Oval 83"/>
          <p:cNvSpPr/>
          <p:nvPr/>
        </p:nvSpPr>
        <p:spPr>
          <a:xfrm>
            <a:off x="8438428" y="2498838"/>
            <a:ext cx="477336" cy="44222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isometricLeftDown"/>
            <a:lightRig rig="threePt" dir="t"/>
          </a:scene3d>
          <a:sp3d prstMaterial="plastic">
            <a:bevelT w="0" h="1968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7" name="Straight Connector 86"/>
          <p:cNvCxnSpPr>
            <a:cxnSpLocks noChangeAspect="1"/>
          </p:cNvCxnSpPr>
          <p:nvPr/>
        </p:nvCxnSpPr>
        <p:spPr>
          <a:xfrm rot="5400000" flipH="1" flipV="1">
            <a:off x="5158475" y="2763103"/>
            <a:ext cx="105448" cy="46781"/>
          </a:xfrm>
          <a:prstGeom prst="line">
            <a:avLst/>
          </a:prstGeom>
          <a:ln w="53975" cap="rnd">
            <a:solidFill>
              <a:srgbClr val="6609CD"/>
            </a:solidFill>
          </a:ln>
          <a:effectLst>
            <a:glow rad="101600">
              <a:srgbClr val="2C05D1">
                <a:alpha val="6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Can 87"/>
          <p:cNvSpPr/>
          <p:nvPr/>
        </p:nvSpPr>
        <p:spPr>
          <a:xfrm rot="12293048">
            <a:off x="5042251" y="2848196"/>
            <a:ext cx="228109" cy="94233"/>
          </a:xfrm>
          <a:prstGeom prst="can">
            <a:avLst/>
          </a:prstGeom>
          <a:solidFill>
            <a:srgbClr val="6609CD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TextBox 89"/>
          <p:cNvSpPr txBox="1"/>
          <p:nvPr/>
        </p:nvSpPr>
        <p:spPr>
          <a:xfrm>
            <a:off x="4723373" y="1666460"/>
            <a:ext cx="1905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6609CD"/>
                </a:solidFill>
              </a:rPr>
              <a:t>1555nm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 smtClean="0"/>
              <a:t>ECDL</a:t>
            </a:r>
          </a:p>
          <a:p>
            <a:pPr algn="ctr"/>
            <a:r>
              <a:rPr lang="en-US" sz="2000" dirty="0" smtClean="0"/>
              <a:t> – </a:t>
            </a:r>
            <a:r>
              <a:rPr lang="en-US" sz="2000" i="1" dirty="0" smtClean="0">
                <a:solidFill>
                  <a:srgbClr val="6609CD"/>
                </a:solidFill>
              </a:rPr>
              <a:t>Raman Stokes</a:t>
            </a:r>
            <a:endParaRPr lang="en-US" sz="2000" i="1" dirty="0">
              <a:solidFill>
                <a:srgbClr val="6609CD"/>
              </a:solidFill>
            </a:endParaRPr>
          </a:p>
        </p:txBody>
      </p:sp>
      <p:cxnSp>
        <p:nvCxnSpPr>
          <p:cNvPr id="93" name="Straight Connector 92"/>
          <p:cNvCxnSpPr/>
          <p:nvPr/>
        </p:nvCxnSpPr>
        <p:spPr>
          <a:xfrm rot="5400000" flipH="1" flipV="1">
            <a:off x="5925846" y="4019584"/>
            <a:ext cx="464069" cy="213340"/>
          </a:xfrm>
          <a:prstGeom prst="line">
            <a:avLst/>
          </a:prstGeom>
          <a:ln w="38100" cap="rnd">
            <a:solidFill>
              <a:srgbClr val="6609CD"/>
            </a:solidFill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TextBox 96"/>
          <p:cNvSpPr txBox="1"/>
          <p:nvPr/>
        </p:nvSpPr>
        <p:spPr>
          <a:xfrm>
            <a:off x="5906129" y="3359424"/>
            <a:ext cx="7026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sz="2000" kern="0" dirty="0" smtClean="0">
                <a:solidFill>
                  <a:sysClr val="windowText" lastClr="000000"/>
                </a:solidFill>
                <a:latin typeface="+mj-lt"/>
              </a:rPr>
              <a:t>GS</a:t>
            </a:r>
            <a:endParaRPr lang="en-US" sz="2000" kern="0" dirty="0">
              <a:solidFill>
                <a:sysClr val="windowText" lastClr="000000"/>
              </a:solidFill>
              <a:latin typeface="+mj-lt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6552173" y="5095460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kern="0" dirty="0" smtClean="0">
                <a:solidFill>
                  <a:sysClr val="windowText" lastClr="000000"/>
                </a:solidFill>
              </a:rPr>
              <a:t>To Detector</a:t>
            </a:r>
            <a:endParaRPr lang="en-US" kern="0" dirty="0">
              <a:solidFill>
                <a:sysClr val="windowText" lastClr="000000"/>
              </a:solidFill>
            </a:endParaRPr>
          </a:p>
        </p:txBody>
      </p:sp>
      <p:cxnSp>
        <p:nvCxnSpPr>
          <p:cNvPr id="102" name="Straight Connector 101"/>
          <p:cNvCxnSpPr/>
          <p:nvPr/>
        </p:nvCxnSpPr>
        <p:spPr>
          <a:xfrm flipV="1">
            <a:off x="6741541" y="2733260"/>
            <a:ext cx="682165" cy="3142"/>
          </a:xfrm>
          <a:prstGeom prst="line">
            <a:avLst/>
          </a:prstGeom>
          <a:ln w="53975" cap="rnd">
            <a:solidFill>
              <a:srgbClr val="6609CD"/>
            </a:solidFill>
          </a:ln>
          <a:effectLst>
            <a:glow rad="101600">
              <a:srgbClr val="2C05D1">
                <a:alpha val="6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TextBox 103"/>
          <p:cNvSpPr txBox="1"/>
          <p:nvPr/>
        </p:nvSpPr>
        <p:spPr>
          <a:xfrm>
            <a:off x="7237973" y="1981200"/>
            <a:ext cx="8350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lt"/>
              </a:rPr>
              <a:t>Er FA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4419600" y="4903304"/>
            <a:ext cx="121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kern="0" dirty="0" smtClean="0">
                <a:solidFill>
                  <a:sysClr val="windowText" lastClr="000000"/>
                </a:solidFill>
                <a:latin typeface="+mj-lt"/>
              </a:rPr>
              <a:t>To Locking Circuit</a:t>
            </a:r>
            <a:endParaRPr lang="en-US" kern="0" dirty="0">
              <a:solidFill>
                <a:sysClr val="windowText" lastClr="000000"/>
              </a:solidFill>
              <a:latin typeface="+mj-lt"/>
            </a:endParaRPr>
          </a:p>
        </p:txBody>
      </p:sp>
      <p:cxnSp>
        <p:nvCxnSpPr>
          <p:cNvPr id="107" name="Straight Connector 106"/>
          <p:cNvCxnSpPr/>
          <p:nvPr/>
        </p:nvCxnSpPr>
        <p:spPr>
          <a:xfrm flipH="1" flipV="1">
            <a:off x="6051136" y="4357276"/>
            <a:ext cx="43837" cy="814384"/>
          </a:xfrm>
          <a:prstGeom prst="line">
            <a:avLst/>
          </a:prstGeom>
          <a:ln w="38100" cap="rnd">
            <a:solidFill>
              <a:srgbClr val="6609CD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Down Arrow 111"/>
          <p:cNvSpPr/>
          <p:nvPr/>
        </p:nvSpPr>
        <p:spPr>
          <a:xfrm rot="5124129">
            <a:off x="5593456" y="5165196"/>
            <a:ext cx="167571" cy="206991"/>
          </a:xfrm>
          <a:prstGeom prst="down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3" name="Can 112"/>
          <p:cNvSpPr/>
          <p:nvPr/>
        </p:nvSpPr>
        <p:spPr>
          <a:xfrm rot="10726230">
            <a:off x="5915549" y="5074234"/>
            <a:ext cx="365697" cy="139344"/>
          </a:xfrm>
          <a:prstGeom prst="can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Cube 113"/>
          <p:cNvSpPr/>
          <p:nvPr/>
        </p:nvSpPr>
        <p:spPr>
          <a:xfrm rot="10606231">
            <a:off x="5612213" y="5154884"/>
            <a:ext cx="981833" cy="265469"/>
          </a:xfrm>
          <a:prstGeom prst="cube">
            <a:avLst>
              <a:gd name="adj" fmla="val 25000"/>
            </a:avLst>
          </a:prstGeom>
          <a:solidFill>
            <a:schemeClr val="tx2">
              <a:lumMod val="60000"/>
              <a:lumOff val="40000"/>
            </a:schemeClr>
          </a:solidFill>
          <a:ln w="25400" cap="rnd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7800000" rev="21540000"/>
            </a:camera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TextBox 114"/>
          <p:cNvSpPr txBox="1"/>
          <p:nvPr/>
        </p:nvSpPr>
        <p:spPr>
          <a:xfrm rot="21553808">
            <a:off x="5756425" y="5051738"/>
            <a:ext cx="714360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kern="0" dirty="0" smtClean="0">
                <a:solidFill>
                  <a:sysClr val="windowText" lastClr="000000"/>
                </a:solidFill>
              </a:rPr>
              <a:t>PD</a:t>
            </a:r>
            <a:endParaRPr lang="en-US" sz="2000" kern="0" dirty="0">
              <a:solidFill>
                <a:sysClr val="windowText" lastClr="000000"/>
              </a:solidFill>
            </a:endParaRPr>
          </a:p>
        </p:txBody>
      </p:sp>
      <p:cxnSp>
        <p:nvCxnSpPr>
          <p:cNvPr id="109" name="Straight Connector 108"/>
          <p:cNvCxnSpPr/>
          <p:nvPr/>
        </p:nvCxnSpPr>
        <p:spPr>
          <a:xfrm>
            <a:off x="6037825" y="4366793"/>
            <a:ext cx="590548" cy="804867"/>
          </a:xfrm>
          <a:prstGeom prst="line">
            <a:avLst/>
          </a:prstGeom>
          <a:ln w="12700" cap="rnd">
            <a:solidFill>
              <a:srgbClr val="08CE4A"/>
            </a:solidFill>
          </a:ln>
          <a:effectLst>
            <a:glow rad="101600">
              <a:srgbClr val="08CE4A">
                <a:alpha val="6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Isosceles Triangle 109"/>
          <p:cNvSpPr/>
          <p:nvPr/>
        </p:nvSpPr>
        <p:spPr>
          <a:xfrm rot="16200000">
            <a:off x="5856367" y="4109143"/>
            <a:ext cx="560077" cy="526735"/>
          </a:xfrm>
          <a:prstGeom prst="triangle">
            <a:avLst/>
          </a:prstGeom>
          <a:scene3d>
            <a:camera prst="orthographicFront"/>
            <a:lightRig rig="threePt" dir="t"/>
          </a:scene3d>
          <a:sp3d prstMaterial="clear">
            <a:bevelT w="38100" h="3048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1" name="Straight Connector 110"/>
          <p:cNvCxnSpPr>
            <a:endCxn id="95" idx="4"/>
          </p:cNvCxnSpPr>
          <p:nvPr/>
        </p:nvCxnSpPr>
        <p:spPr>
          <a:xfrm flipV="1">
            <a:off x="6037825" y="3889550"/>
            <a:ext cx="255012" cy="472488"/>
          </a:xfrm>
          <a:prstGeom prst="line">
            <a:avLst/>
          </a:prstGeom>
          <a:ln w="12700" cap="rnd">
            <a:solidFill>
              <a:srgbClr val="08CE4A"/>
            </a:solidFill>
          </a:ln>
          <a:effectLst>
            <a:glow rad="101600">
              <a:srgbClr val="08CE4A">
                <a:alpha val="6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3" name="Block Arc 222"/>
          <p:cNvSpPr/>
          <p:nvPr/>
        </p:nvSpPr>
        <p:spPr>
          <a:xfrm rot="10800000" flipH="1">
            <a:off x="3914739" y="3469296"/>
            <a:ext cx="1274373" cy="317881"/>
          </a:xfrm>
          <a:prstGeom prst="blockArc">
            <a:avLst/>
          </a:prstGeom>
          <a:solidFill>
            <a:srgbClr val="FF0000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24" name="Isosceles Triangle 223"/>
          <p:cNvSpPr/>
          <p:nvPr/>
        </p:nvSpPr>
        <p:spPr>
          <a:xfrm rot="16200000">
            <a:off x="4441975" y="3354666"/>
            <a:ext cx="412974" cy="972503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5" name="Cube 224"/>
          <p:cNvSpPr/>
          <p:nvPr/>
        </p:nvSpPr>
        <p:spPr>
          <a:xfrm rot="11616880" flipH="1">
            <a:off x="3683101" y="2502390"/>
            <a:ext cx="273049" cy="140848"/>
          </a:xfrm>
          <a:prstGeom prst="cube">
            <a:avLst>
              <a:gd name="adj" fmla="val 70977"/>
            </a:avLst>
          </a:prstGeom>
          <a:gradFill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lin ang="2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6" name="Straight Connector 225"/>
          <p:cNvCxnSpPr/>
          <p:nvPr/>
        </p:nvCxnSpPr>
        <p:spPr>
          <a:xfrm flipH="1" flipV="1">
            <a:off x="3329428" y="2584170"/>
            <a:ext cx="471417" cy="0"/>
          </a:xfrm>
          <a:prstGeom prst="line">
            <a:avLst/>
          </a:prstGeom>
          <a:ln w="82550" cap="rnd">
            <a:solidFill>
              <a:srgbClr val="FF0000"/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7" name="Cube 226"/>
          <p:cNvSpPr/>
          <p:nvPr/>
        </p:nvSpPr>
        <p:spPr>
          <a:xfrm flipH="1">
            <a:off x="2916739" y="2275371"/>
            <a:ext cx="1534510" cy="661713"/>
          </a:xfrm>
          <a:prstGeom prst="cube">
            <a:avLst>
              <a:gd name="adj" fmla="val 25000"/>
            </a:avLst>
          </a:prstGeom>
          <a:noFill/>
          <a:ln w="25400" cap="rnd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3600000" rev="0"/>
            </a:camera>
            <a:lightRig rig="threePt" dir="t"/>
          </a:scene3d>
          <a:sp3d prstMaterial="powder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8" name="Oval 227"/>
          <p:cNvSpPr/>
          <p:nvPr/>
        </p:nvSpPr>
        <p:spPr>
          <a:xfrm rot="14420728" flipV="1">
            <a:off x="214137" y="2368773"/>
            <a:ext cx="476172" cy="43079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isometricLeftDown"/>
            <a:lightRig rig="threePt" dir="t"/>
          </a:scene3d>
          <a:sp3d prstMaterial="plastic">
            <a:bevelT w="0" h="1968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9" name="Rectangle 228"/>
          <p:cNvSpPr/>
          <p:nvPr/>
        </p:nvSpPr>
        <p:spPr>
          <a:xfrm flipH="1">
            <a:off x="3785733" y="3602485"/>
            <a:ext cx="163242" cy="5678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0" name="Block Arc 229"/>
          <p:cNvSpPr/>
          <p:nvPr/>
        </p:nvSpPr>
        <p:spPr>
          <a:xfrm rot="10800000" flipH="1">
            <a:off x="3894215" y="3479182"/>
            <a:ext cx="1421612" cy="464595"/>
          </a:xfrm>
          <a:prstGeom prst="blockArc">
            <a:avLst/>
          </a:prstGeom>
          <a:solidFill>
            <a:srgbClr val="FF0000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31" name="Block Arc 230"/>
          <p:cNvSpPr/>
          <p:nvPr/>
        </p:nvSpPr>
        <p:spPr>
          <a:xfrm flipH="1">
            <a:off x="3829938" y="3912215"/>
            <a:ext cx="1421612" cy="464596"/>
          </a:xfrm>
          <a:prstGeom prst="blockArc">
            <a:avLst/>
          </a:prstGeom>
          <a:solidFill>
            <a:srgbClr val="FF0000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33" name="Isosceles Triangle 232"/>
          <p:cNvSpPr/>
          <p:nvPr/>
        </p:nvSpPr>
        <p:spPr>
          <a:xfrm rot="5400000" flipH="1">
            <a:off x="4129940" y="3343757"/>
            <a:ext cx="412974" cy="972503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6609CD"/>
              </a:solidFill>
            </a:endParaRPr>
          </a:p>
        </p:txBody>
      </p:sp>
      <p:sp>
        <p:nvSpPr>
          <p:cNvPr id="234" name="Block Arc 233"/>
          <p:cNvSpPr/>
          <p:nvPr/>
        </p:nvSpPr>
        <p:spPr>
          <a:xfrm rot="10800000" flipH="1">
            <a:off x="3829889" y="3547636"/>
            <a:ext cx="1421612" cy="317881"/>
          </a:xfrm>
          <a:prstGeom prst="blockArc">
            <a:avLst/>
          </a:prstGeom>
          <a:solidFill>
            <a:srgbClr val="6609CD"/>
          </a:solidFill>
          <a:ln>
            <a:noFill/>
          </a:ln>
          <a:effectLst>
            <a:glow rad="101600">
              <a:srgbClr val="6609CD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35" name="Block Arc 234"/>
          <p:cNvSpPr/>
          <p:nvPr/>
        </p:nvSpPr>
        <p:spPr>
          <a:xfrm flipH="1">
            <a:off x="3826536" y="3900838"/>
            <a:ext cx="1421612" cy="317881"/>
          </a:xfrm>
          <a:prstGeom prst="blockArc">
            <a:avLst/>
          </a:prstGeom>
          <a:solidFill>
            <a:srgbClr val="6609CD"/>
          </a:solidFill>
          <a:ln>
            <a:noFill/>
          </a:ln>
          <a:effectLst>
            <a:glow rad="101600">
              <a:srgbClr val="6609CD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36" name="Isosceles Triangle 235"/>
          <p:cNvSpPr/>
          <p:nvPr/>
        </p:nvSpPr>
        <p:spPr>
          <a:xfrm rot="16200000" flipH="1">
            <a:off x="4633539" y="3503516"/>
            <a:ext cx="253864" cy="765948"/>
          </a:xfrm>
          <a:prstGeom prst="triangle">
            <a:avLst>
              <a:gd name="adj" fmla="val 51739"/>
            </a:avLst>
          </a:prstGeom>
          <a:solidFill>
            <a:srgbClr val="2C05D1"/>
          </a:solidFill>
          <a:ln>
            <a:noFill/>
          </a:ln>
          <a:effectLst>
            <a:glow rad="101600">
              <a:srgbClr val="2C05D1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7" name="Rectangle 236"/>
          <p:cNvSpPr/>
          <p:nvPr/>
        </p:nvSpPr>
        <p:spPr>
          <a:xfrm flipH="1">
            <a:off x="5132471" y="3715420"/>
            <a:ext cx="112229" cy="388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8" name="Rectangle 237"/>
          <p:cNvSpPr/>
          <p:nvPr/>
        </p:nvSpPr>
        <p:spPr>
          <a:xfrm flipH="1">
            <a:off x="3721108" y="3954444"/>
            <a:ext cx="241291" cy="388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9" name="Isosceles Triangle 238"/>
          <p:cNvSpPr/>
          <p:nvPr/>
        </p:nvSpPr>
        <p:spPr>
          <a:xfrm rot="5400000" flipH="1">
            <a:off x="4167110" y="3558130"/>
            <a:ext cx="206487" cy="642769"/>
          </a:xfrm>
          <a:prstGeom prst="triangle">
            <a:avLst/>
          </a:prstGeom>
          <a:solidFill>
            <a:srgbClr val="2C05D1"/>
          </a:solidFill>
          <a:ln>
            <a:noFill/>
          </a:ln>
          <a:effectLst>
            <a:glow rad="101600">
              <a:srgbClr val="2C05D1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1" name="Rectangle 240"/>
          <p:cNvSpPr/>
          <p:nvPr/>
        </p:nvSpPr>
        <p:spPr>
          <a:xfrm flipH="1">
            <a:off x="5168348" y="3512246"/>
            <a:ext cx="304800" cy="388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3" name="Rectangle 242"/>
          <p:cNvSpPr/>
          <p:nvPr/>
        </p:nvSpPr>
        <p:spPr>
          <a:xfrm flipH="1">
            <a:off x="5181600" y="3988258"/>
            <a:ext cx="202532" cy="388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7" name="Rectangle 246"/>
          <p:cNvSpPr/>
          <p:nvPr/>
        </p:nvSpPr>
        <p:spPr>
          <a:xfrm flipH="1">
            <a:off x="3775549" y="3711357"/>
            <a:ext cx="163242" cy="3529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8" name="Straight Connector 247"/>
          <p:cNvCxnSpPr/>
          <p:nvPr/>
        </p:nvCxnSpPr>
        <p:spPr>
          <a:xfrm rot="10800000" flipH="1">
            <a:off x="1122124" y="3887814"/>
            <a:ext cx="932913" cy="1"/>
          </a:xfrm>
          <a:prstGeom prst="line">
            <a:avLst/>
          </a:prstGeom>
          <a:ln w="136525" cap="rnd">
            <a:solidFill>
              <a:srgbClr val="FF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2" name="Straight Connector 251"/>
          <p:cNvCxnSpPr>
            <a:stCxn id="263" idx="0"/>
          </p:cNvCxnSpPr>
          <p:nvPr/>
        </p:nvCxnSpPr>
        <p:spPr>
          <a:xfrm rot="16200000" flipV="1">
            <a:off x="2681054" y="4026912"/>
            <a:ext cx="462936" cy="207828"/>
          </a:xfrm>
          <a:prstGeom prst="line">
            <a:avLst/>
          </a:prstGeom>
          <a:ln w="38100" cap="rnd">
            <a:solidFill>
              <a:srgbClr val="FF0000"/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3" name="Rectangle 252"/>
          <p:cNvSpPr/>
          <p:nvPr/>
        </p:nvSpPr>
        <p:spPr>
          <a:xfrm flipH="1">
            <a:off x="3725749" y="3477376"/>
            <a:ext cx="163242" cy="388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54" name="Straight Connector 253"/>
          <p:cNvCxnSpPr/>
          <p:nvPr/>
        </p:nvCxnSpPr>
        <p:spPr>
          <a:xfrm rot="10800000" flipH="1" flipV="1">
            <a:off x="2101538" y="3887814"/>
            <a:ext cx="1728398" cy="900"/>
          </a:xfrm>
          <a:prstGeom prst="line">
            <a:avLst/>
          </a:prstGeom>
          <a:ln w="133350" cap="rnd">
            <a:solidFill>
              <a:srgbClr val="FF0000"/>
            </a:solidFill>
            <a:prstDash val="solid"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5" name="Rectangle 254"/>
          <p:cNvSpPr/>
          <p:nvPr/>
        </p:nvSpPr>
        <p:spPr>
          <a:xfrm flipH="1">
            <a:off x="3924007" y="3465572"/>
            <a:ext cx="1259561" cy="7918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57" name="Straight Connector 256"/>
          <p:cNvCxnSpPr/>
          <p:nvPr/>
        </p:nvCxnSpPr>
        <p:spPr>
          <a:xfrm>
            <a:off x="467981" y="2595122"/>
            <a:ext cx="573288" cy="1232523"/>
          </a:xfrm>
          <a:prstGeom prst="line">
            <a:avLst/>
          </a:prstGeom>
          <a:ln w="136525" cap="rnd">
            <a:solidFill>
              <a:srgbClr val="FF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8" name="Straight Connector 257"/>
          <p:cNvCxnSpPr/>
          <p:nvPr/>
        </p:nvCxnSpPr>
        <p:spPr>
          <a:xfrm flipH="1">
            <a:off x="485409" y="2590469"/>
            <a:ext cx="637783" cy="0"/>
          </a:xfrm>
          <a:prstGeom prst="line">
            <a:avLst/>
          </a:prstGeom>
          <a:ln w="136525" cap="rnd">
            <a:solidFill>
              <a:srgbClr val="FF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9" name="Down Arrow 258"/>
          <p:cNvSpPr/>
          <p:nvPr/>
        </p:nvSpPr>
        <p:spPr>
          <a:xfrm rot="20231834" flipH="1">
            <a:off x="3074570" y="4571468"/>
            <a:ext cx="163242" cy="206487"/>
          </a:xfrm>
          <a:prstGeom prst="down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0" name="Oval 259"/>
          <p:cNvSpPr/>
          <p:nvPr/>
        </p:nvSpPr>
        <p:spPr>
          <a:xfrm rot="5400000" flipH="1">
            <a:off x="837540" y="3672417"/>
            <a:ext cx="476172" cy="430794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isometricLeftDown">
              <a:rot lat="2100000" lon="8100000" rev="0"/>
            </a:camera>
            <a:lightRig rig="threePt" dir="t"/>
          </a:scene3d>
          <a:sp3d prstMaterial="plastic">
            <a:bevelT w="0" h="1968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1" name="Cube 260"/>
          <p:cNvSpPr/>
          <p:nvPr/>
        </p:nvSpPr>
        <p:spPr>
          <a:xfrm flipH="1">
            <a:off x="1383274" y="3623129"/>
            <a:ext cx="930006" cy="485256"/>
          </a:xfrm>
          <a:prstGeom prst="cube">
            <a:avLst>
              <a:gd name="adj" fmla="val 25000"/>
            </a:avLst>
          </a:prstGeom>
          <a:solidFill>
            <a:schemeClr val="bg1">
              <a:lumMod val="50000"/>
              <a:alpha val="17000"/>
            </a:schemeClr>
          </a:solidFill>
          <a:ln w="25400" cap="rnd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3600000" rev="0"/>
            </a:camera>
            <a:lightRig rig="threePt" dir="t"/>
          </a:scene3d>
          <a:sp3d prstMaterial="powder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62" name="Straight Connector 261"/>
          <p:cNvCxnSpPr/>
          <p:nvPr/>
        </p:nvCxnSpPr>
        <p:spPr>
          <a:xfrm flipH="1">
            <a:off x="1681517" y="3623129"/>
            <a:ext cx="346347" cy="12131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3" name="Can 262"/>
          <p:cNvSpPr/>
          <p:nvPr/>
        </p:nvSpPr>
        <p:spPr>
          <a:xfrm rot="9306952" flipH="1">
            <a:off x="2822898" y="4261266"/>
            <a:ext cx="356248" cy="139004"/>
          </a:xfrm>
          <a:prstGeom prst="can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4" name="Cube 263"/>
          <p:cNvSpPr/>
          <p:nvPr/>
        </p:nvSpPr>
        <p:spPr>
          <a:xfrm rot="9426951" flipH="1">
            <a:off x="2580270" y="4329163"/>
            <a:ext cx="956464" cy="264822"/>
          </a:xfrm>
          <a:prstGeom prst="cube">
            <a:avLst>
              <a:gd name="adj" fmla="val 25000"/>
            </a:avLst>
          </a:prstGeom>
          <a:solidFill>
            <a:schemeClr val="tx2">
              <a:lumMod val="60000"/>
              <a:lumOff val="40000"/>
            </a:schemeClr>
          </a:solidFill>
          <a:ln w="25400" cap="rnd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7800000" rev="21540000"/>
            </a:camera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65" name="Straight Connector 264"/>
          <p:cNvCxnSpPr>
            <a:cxnSpLocks noChangeAspect="1"/>
          </p:cNvCxnSpPr>
          <p:nvPr/>
        </p:nvCxnSpPr>
        <p:spPr>
          <a:xfrm rot="16200000" flipV="1">
            <a:off x="3775971" y="2627766"/>
            <a:ext cx="105191" cy="45572"/>
          </a:xfrm>
          <a:prstGeom prst="line">
            <a:avLst/>
          </a:prstGeom>
          <a:ln w="82550" cap="rnd">
            <a:solidFill>
              <a:srgbClr val="FF0000"/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" name="Can 265"/>
          <p:cNvSpPr/>
          <p:nvPr/>
        </p:nvSpPr>
        <p:spPr>
          <a:xfrm rot="9306952" flipH="1">
            <a:off x="3770932" y="2712104"/>
            <a:ext cx="222214" cy="94003"/>
          </a:xfrm>
          <a:prstGeom prst="can">
            <a:avLst/>
          </a:prstGeom>
          <a:solidFill>
            <a:srgbClr val="FF0000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67" name="Straight Connector 266"/>
          <p:cNvCxnSpPr/>
          <p:nvPr/>
        </p:nvCxnSpPr>
        <p:spPr>
          <a:xfrm rot="16200000" flipH="1">
            <a:off x="1582290" y="4128148"/>
            <a:ext cx="945669" cy="465002"/>
          </a:xfrm>
          <a:prstGeom prst="line">
            <a:avLst/>
          </a:prstGeom>
          <a:ln w="53975" cap="rnd">
            <a:solidFill>
              <a:srgbClr val="08CE4A"/>
            </a:solidFill>
          </a:ln>
          <a:effectLst>
            <a:glow rad="139700">
              <a:srgbClr val="08CE4A">
                <a:alpha val="4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8" name="Can 267"/>
          <p:cNvSpPr/>
          <p:nvPr/>
        </p:nvSpPr>
        <p:spPr>
          <a:xfrm rot="9306952" flipH="1">
            <a:off x="1761255" y="4186903"/>
            <a:ext cx="482394" cy="97244"/>
          </a:xfrm>
          <a:prstGeom prst="can">
            <a:avLst>
              <a:gd name="adj" fmla="val 50000"/>
            </a:avLst>
          </a:prstGeom>
          <a:solidFill>
            <a:schemeClr val="bg1">
              <a:lumMod val="50000"/>
              <a:alpha val="57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69" name="Straight Connector 268"/>
          <p:cNvCxnSpPr/>
          <p:nvPr/>
        </p:nvCxnSpPr>
        <p:spPr>
          <a:xfrm rot="10800000" flipH="1">
            <a:off x="1819629" y="3887814"/>
            <a:ext cx="2028037" cy="0"/>
          </a:xfrm>
          <a:prstGeom prst="line">
            <a:avLst/>
          </a:prstGeom>
          <a:ln w="53975" cap="rnd">
            <a:solidFill>
              <a:srgbClr val="08CE4A"/>
            </a:solidFill>
          </a:ln>
          <a:effectLst>
            <a:glow rad="139700">
              <a:srgbClr val="08CE4A">
                <a:alpha val="4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0" name="Oval 269"/>
          <p:cNvSpPr/>
          <p:nvPr/>
        </p:nvSpPr>
        <p:spPr>
          <a:xfrm flipH="1">
            <a:off x="3528777" y="3610997"/>
            <a:ext cx="91112" cy="541799"/>
          </a:xfrm>
          <a:prstGeom prst="ellipse">
            <a:avLst/>
          </a:prstGeom>
          <a:solidFill>
            <a:schemeClr val="bg1">
              <a:lumMod val="65000"/>
              <a:alpha val="72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1" name="Cube 270"/>
          <p:cNvSpPr/>
          <p:nvPr/>
        </p:nvSpPr>
        <p:spPr>
          <a:xfrm rot="5045004" flipH="1">
            <a:off x="2753745" y="3634789"/>
            <a:ext cx="119255" cy="473874"/>
          </a:xfrm>
          <a:prstGeom prst="cube">
            <a:avLst>
              <a:gd name="adj" fmla="val 25000"/>
            </a:avLst>
          </a:prstGeom>
          <a:solidFill>
            <a:schemeClr val="bg1">
              <a:lumMod val="50000"/>
              <a:alpha val="27000"/>
            </a:schemeClr>
          </a:solidFill>
          <a:ln w="25400" cap="rnd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3600000" rev="13200000"/>
            </a:camera>
            <a:lightRig rig="threePt" dir="t"/>
          </a:scene3d>
          <a:sp3d prstMaterial="powder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73" name="Straight Connector 272"/>
          <p:cNvCxnSpPr/>
          <p:nvPr/>
        </p:nvCxnSpPr>
        <p:spPr>
          <a:xfrm flipH="1" flipV="1">
            <a:off x="2584823" y="2584170"/>
            <a:ext cx="750418" cy="0"/>
          </a:xfrm>
          <a:prstGeom prst="line">
            <a:avLst/>
          </a:prstGeom>
          <a:ln w="82550" cap="flat">
            <a:solidFill>
              <a:srgbClr val="FF0000"/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4" name="Cube 273"/>
          <p:cNvSpPr/>
          <p:nvPr/>
        </p:nvSpPr>
        <p:spPr>
          <a:xfrm flipH="1">
            <a:off x="1354627" y="4417183"/>
            <a:ext cx="1534510" cy="661713"/>
          </a:xfrm>
          <a:prstGeom prst="cube">
            <a:avLst>
              <a:gd name="adj" fmla="val 25000"/>
            </a:avLst>
          </a:prstGeom>
          <a:noFill/>
          <a:ln w="25400" cap="rnd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3600000" rev="0"/>
            </a:camera>
            <a:lightRig rig="threePt" dir="t"/>
          </a:scene3d>
          <a:sp3d prstMaterial="powder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75" name="Straight Connector 274"/>
          <p:cNvCxnSpPr/>
          <p:nvPr/>
        </p:nvCxnSpPr>
        <p:spPr>
          <a:xfrm rot="10800000" flipH="1" flipV="1">
            <a:off x="1949829" y="4839023"/>
            <a:ext cx="334802" cy="0"/>
          </a:xfrm>
          <a:prstGeom prst="line">
            <a:avLst/>
          </a:prstGeom>
          <a:ln w="53975" cap="rnd">
            <a:solidFill>
              <a:srgbClr val="08CE4A"/>
            </a:solidFill>
          </a:ln>
          <a:effectLst>
            <a:glow rad="139700">
              <a:srgbClr val="08CE4A">
                <a:alpha val="4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6" name="Can 275"/>
          <p:cNvSpPr/>
          <p:nvPr/>
        </p:nvSpPr>
        <p:spPr>
          <a:xfrm rot="16200000" flipH="1">
            <a:off x="1850681" y="4791604"/>
            <a:ext cx="210812" cy="99087"/>
          </a:xfrm>
          <a:prstGeom prst="can">
            <a:avLst/>
          </a:prstGeom>
          <a:solidFill>
            <a:srgbClr val="08CE4A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7" name="Cube 276"/>
          <p:cNvSpPr/>
          <p:nvPr/>
        </p:nvSpPr>
        <p:spPr>
          <a:xfrm flipH="1">
            <a:off x="1986732" y="2363599"/>
            <a:ext cx="1302008" cy="485256"/>
          </a:xfrm>
          <a:prstGeom prst="cube">
            <a:avLst>
              <a:gd name="adj" fmla="val 25000"/>
            </a:avLst>
          </a:prstGeom>
          <a:solidFill>
            <a:schemeClr val="tx2">
              <a:lumMod val="60000"/>
              <a:lumOff val="40000"/>
            </a:schemeClr>
          </a:solidFill>
          <a:ln w="25400" cap="rnd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3600000" rev="0"/>
            </a:camera>
            <a:lightRig rig="threePt" dir="t"/>
          </a:scene3d>
          <a:sp3d prstMaterial="powder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78" name="Straight Connector 277"/>
          <p:cNvCxnSpPr/>
          <p:nvPr/>
        </p:nvCxnSpPr>
        <p:spPr>
          <a:xfrm flipH="1">
            <a:off x="1949574" y="2602424"/>
            <a:ext cx="362661" cy="0"/>
          </a:xfrm>
          <a:prstGeom prst="line">
            <a:avLst/>
          </a:prstGeom>
          <a:ln w="82550" cap="rnd">
            <a:solidFill>
              <a:srgbClr val="FF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9" name="Isosceles Triangle 278"/>
          <p:cNvSpPr/>
          <p:nvPr/>
        </p:nvSpPr>
        <p:spPr>
          <a:xfrm rot="5088102" flipH="1" flipV="1">
            <a:off x="1018425" y="2002985"/>
            <a:ext cx="1000244" cy="956675"/>
          </a:xfrm>
          <a:prstGeom prst="triangle">
            <a:avLst/>
          </a:prstGeom>
          <a:solidFill>
            <a:srgbClr val="FFC000"/>
          </a:solidFill>
          <a:ln w="635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120000" lon="4200000" rev="0"/>
            </a:camera>
            <a:lightRig rig="threePt" dir="t"/>
          </a:scene3d>
          <a:sp3d>
            <a:bevelT w="101600" h="196850" prst="convex"/>
            <a:bevelB w="0" h="2222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0" name="Cube 279"/>
          <p:cNvSpPr/>
          <p:nvPr/>
        </p:nvSpPr>
        <p:spPr>
          <a:xfrm rot="6325671" flipH="1">
            <a:off x="2170615" y="4793335"/>
            <a:ext cx="259037" cy="148467"/>
          </a:xfrm>
          <a:prstGeom prst="cube">
            <a:avLst>
              <a:gd name="adj" fmla="val 70977"/>
            </a:avLst>
          </a:prstGeom>
          <a:gradFill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lin ang="2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/>
          <p:cNvSpPr/>
          <p:nvPr/>
        </p:nvSpPr>
        <p:spPr>
          <a:xfrm>
            <a:off x="0" y="5715000"/>
            <a:ext cx="9144000" cy="1143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/>
          <p:cNvSpPr txBox="1"/>
          <p:nvPr/>
        </p:nvSpPr>
        <p:spPr>
          <a:xfrm>
            <a:off x="0" y="5867400"/>
            <a:ext cx="3429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4397375" algn="l"/>
                <a:tab pos="4400550" algn="l"/>
                <a:tab pos="8743950" algn="l"/>
                <a:tab pos="13544550" algn="l"/>
              </a:tabLst>
              <a:defRPr/>
            </a:pPr>
            <a:r>
              <a:rPr lang="en-US" b="1" kern="0" dirty="0" smtClean="0">
                <a:solidFill>
                  <a:schemeClr val="bg1"/>
                </a:solidFill>
              </a:rPr>
              <a:t>FA </a:t>
            </a:r>
            <a:r>
              <a:rPr lang="en-US" kern="0" dirty="0" smtClean="0">
                <a:solidFill>
                  <a:schemeClr val="bg1"/>
                </a:solidFill>
              </a:rPr>
              <a:t>– Fiber Amplifier </a:t>
            </a:r>
          </a:p>
          <a:p>
            <a:pPr marR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4397375" algn="l"/>
                <a:tab pos="4400550" algn="l"/>
                <a:tab pos="8743950" algn="l"/>
                <a:tab pos="13544550" algn="l"/>
              </a:tabLst>
              <a:defRPr/>
            </a:pPr>
            <a:r>
              <a:rPr lang="en-US" b="1" kern="0" dirty="0" smtClean="0">
                <a:solidFill>
                  <a:schemeClr val="bg1"/>
                </a:solidFill>
              </a:rPr>
              <a:t>EOM </a:t>
            </a:r>
            <a:r>
              <a:rPr lang="en-US" kern="0" dirty="0" smtClean="0">
                <a:solidFill>
                  <a:schemeClr val="bg1"/>
                </a:solidFill>
              </a:rPr>
              <a:t>– Electro-Optic Modulator</a:t>
            </a:r>
          </a:p>
          <a:p>
            <a:pPr marR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4397375" algn="l"/>
                <a:tab pos="4400550" algn="l"/>
                <a:tab pos="8743950" algn="l"/>
                <a:tab pos="13544550" algn="l"/>
              </a:tabLst>
              <a:defRPr/>
            </a:pPr>
            <a:r>
              <a:rPr lang="en-US" b="1" kern="0" dirty="0" smtClean="0">
                <a:solidFill>
                  <a:schemeClr val="bg1"/>
                </a:solidFill>
              </a:rPr>
              <a:t>ECDL </a:t>
            </a:r>
            <a:r>
              <a:rPr lang="en-US" kern="0" dirty="0" smtClean="0">
                <a:solidFill>
                  <a:schemeClr val="bg1"/>
                </a:solidFill>
              </a:rPr>
              <a:t>– External Cavity Diode </a:t>
            </a:r>
            <a:r>
              <a:rPr lang="en-US" kern="0" dirty="0" smtClean="0">
                <a:solidFill>
                  <a:sysClr val="windowText" lastClr="000000"/>
                </a:solidFill>
              </a:rPr>
              <a:t>Laser</a:t>
            </a:r>
          </a:p>
        </p:txBody>
      </p:sp>
      <p:sp>
        <p:nvSpPr>
          <p:cNvPr id="32" name="Rectangle 31"/>
          <p:cNvSpPr/>
          <p:nvPr/>
        </p:nvSpPr>
        <p:spPr>
          <a:xfrm>
            <a:off x="6172200" y="5867400"/>
            <a:ext cx="3048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4397375" algn="l"/>
                <a:tab pos="4400550" algn="l"/>
                <a:tab pos="8743950" algn="l"/>
                <a:tab pos="13544550" algn="l"/>
              </a:tabLst>
              <a:defRPr/>
            </a:pPr>
            <a:r>
              <a:rPr lang="en-US" b="1" kern="0" dirty="0" smtClean="0">
                <a:solidFill>
                  <a:schemeClr val="bg1"/>
                </a:solidFill>
              </a:rPr>
              <a:t>PBS </a:t>
            </a:r>
            <a:r>
              <a:rPr lang="en-US" kern="0" dirty="0" smtClean="0">
                <a:solidFill>
                  <a:schemeClr val="bg1"/>
                </a:solidFill>
              </a:rPr>
              <a:t>– Polarizing Beam Splitter</a:t>
            </a:r>
          </a:p>
          <a:p>
            <a:pPr lvl="0">
              <a:tabLst>
                <a:tab pos="4397375" algn="l"/>
                <a:tab pos="4400550" algn="l"/>
                <a:tab pos="8743950" algn="l"/>
                <a:tab pos="13544550" algn="l"/>
              </a:tabLst>
              <a:defRPr/>
            </a:pPr>
            <a:r>
              <a:rPr lang="en-US" b="1" kern="0" dirty="0" smtClean="0">
                <a:solidFill>
                  <a:schemeClr val="bg1"/>
                </a:solidFill>
              </a:rPr>
              <a:t>MML</a:t>
            </a:r>
            <a:r>
              <a:rPr lang="en-US" kern="0" dirty="0" smtClean="0">
                <a:solidFill>
                  <a:schemeClr val="bg1"/>
                </a:solidFill>
              </a:rPr>
              <a:t> – Mode-Matching Lens </a:t>
            </a:r>
          </a:p>
          <a:p>
            <a:pPr lvl="0">
              <a:tabLst>
                <a:tab pos="4397375" algn="l"/>
                <a:tab pos="4400550" algn="l"/>
                <a:tab pos="8743950" algn="l"/>
                <a:tab pos="13544550" algn="l"/>
              </a:tabLst>
              <a:defRPr/>
            </a:pPr>
            <a:r>
              <a:rPr lang="en-US" b="1" kern="0" dirty="0" smtClean="0">
                <a:solidFill>
                  <a:schemeClr val="bg1"/>
                </a:solidFill>
              </a:rPr>
              <a:t>HFC</a:t>
            </a:r>
            <a:r>
              <a:rPr lang="en-US" kern="0" dirty="0" smtClean="0">
                <a:solidFill>
                  <a:schemeClr val="bg1"/>
                </a:solidFill>
              </a:rPr>
              <a:t> – High Finesse Cavity</a:t>
            </a:r>
          </a:p>
        </p:txBody>
      </p:sp>
      <p:sp>
        <p:nvSpPr>
          <p:cNvPr id="33" name="Rectangle 32"/>
          <p:cNvSpPr/>
          <p:nvPr/>
        </p:nvSpPr>
        <p:spPr>
          <a:xfrm>
            <a:off x="3581400" y="5867400"/>
            <a:ext cx="29718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4397375" algn="l"/>
                <a:tab pos="4400550" algn="l"/>
                <a:tab pos="8743950" algn="l"/>
                <a:tab pos="13544550" algn="l"/>
              </a:tabLst>
              <a:defRPr/>
            </a:pPr>
            <a:r>
              <a:rPr lang="el-GR" b="1" kern="0" dirty="0" smtClean="0">
                <a:solidFill>
                  <a:schemeClr val="bg1"/>
                </a:solidFill>
              </a:rPr>
              <a:t>λ/2</a:t>
            </a:r>
            <a:r>
              <a:rPr lang="en-US" b="1" kern="0" dirty="0" smtClean="0">
                <a:solidFill>
                  <a:schemeClr val="bg1"/>
                </a:solidFill>
              </a:rPr>
              <a:t> </a:t>
            </a:r>
            <a:r>
              <a:rPr lang="en-US" kern="0" dirty="0" smtClean="0">
                <a:solidFill>
                  <a:schemeClr val="bg1"/>
                </a:solidFill>
              </a:rPr>
              <a:t>– Half-Wave Plate</a:t>
            </a:r>
          </a:p>
          <a:p>
            <a:pPr lvl="0">
              <a:tabLst>
                <a:tab pos="4397375" algn="l"/>
                <a:tab pos="4400550" algn="l"/>
                <a:tab pos="8743950" algn="l"/>
                <a:tab pos="13544550" algn="l"/>
              </a:tabLst>
              <a:defRPr/>
            </a:pPr>
            <a:r>
              <a:rPr lang="en-US" b="1" kern="0" dirty="0" smtClean="0">
                <a:solidFill>
                  <a:schemeClr val="bg1"/>
                </a:solidFill>
              </a:rPr>
              <a:t>GS</a:t>
            </a:r>
            <a:r>
              <a:rPr lang="en-US" kern="0" dirty="0" smtClean="0">
                <a:solidFill>
                  <a:schemeClr val="bg1"/>
                </a:solidFill>
              </a:rPr>
              <a:t> – Glass Slide</a:t>
            </a:r>
          </a:p>
          <a:p>
            <a:pPr lvl="0">
              <a:tabLst>
                <a:tab pos="4397375" algn="l"/>
                <a:tab pos="4400550" algn="l"/>
                <a:tab pos="8743950" algn="l"/>
                <a:tab pos="13544550" algn="l"/>
              </a:tabLst>
              <a:defRPr/>
            </a:pPr>
            <a:r>
              <a:rPr lang="en-US" b="1" kern="0" dirty="0" smtClean="0">
                <a:solidFill>
                  <a:schemeClr val="bg1"/>
                </a:solidFill>
              </a:rPr>
              <a:t>PD</a:t>
            </a:r>
            <a:r>
              <a:rPr lang="en-US" kern="0" dirty="0" smtClean="0">
                <a:solidFill>
                  <a:schemeClr val="bg1"/>
                </a:solidFill>
              </a:rPr>
              <a:t> – Photodiode</a:t>
            </a:r>
          </a:p>
        </p:txBody>
      </p:sp>
      <p:sp>
        <p:nvSpPr>
          <p:cNvPr id="35" name="Rectangle 34"/>
          <p:cNvSpPr/>
          <p:nvPr/>
        </p:nvSpPr>
        <p:spPr>
          <a:xfrm>
            <a:off x="0" y="0"/>
            <a:ext cx="91440" cy="57912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9052560" y="0"/>
            <a:ext cx="91440" cy="57912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Box 37"/>
          <p:cNvSpPr txBox="1"/>
          <p:nvPr/>
        </p:nvSpPr>
        <p:spPr>
          <a:xfrm>
            <a:off x="2667000" y="1447800"/>
            <a:ext cx="1905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kern="0" dirty="0" smtClean="0">
                <a:solidFill>
                  <a:srgbClr val="FF0000"/>
                </a:solidFill>
                <a:latin typeface="+mj-lt"/>
              </a:rPr>
              <a:t>1064nm</a:t>
            </a:r>
            <a:r>
              <a:rPr lang="en-US" sz="2000" kern="0" dirty="0" smtClean="0">
                <a:solidFill>
                  <a:sysClr val="windowText" lastClr="000000"/>
                </a:solidFill>
                <a:latin typeface="+mj-lt"/>
              </a:rPr>
              <a:t> ECDL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kern="0" dirty="0" smtClean="0">
                <a:solidFill>
                  <a:sysClr val="windowText" lastClr="000000"/>
                </a:solidFill>
                <a:latin typeface="+mj-lt"/>
              </a:rPr>
              <a:t> – </a:t>
            </a:r>
            <a:r>
              <a:rPr lang="en-US" sz="2000" i="1" kern="0" dirty="0" smtClean="0">
                <a:solidFill>
                  <a:srgbClr val="FF0000"/>
                </a:solidFill>
                <a:latin typeface="+mj-lt"/>
              </a:rPr>
              <a:t>Raman Pump</a:t>
            </a:r>
            <a:endParaRPr lang="en-US" sz="2000" i="1" kern="0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048000" y="3200400"/>
            <a:ext cx="76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kern="0" dirty="0" smtClean="0">
                <a:solidFill>
                  <a:sysClr val="windowText" lastClr="000000"/>
                </a:solidFill>
                <a:latin typeface="+mj-lt"/>
              </a:rPr>
              <a:t>MML</a:t>
            </a:r>
            <a:endParaRPr lang="en-US" sz="2000" kern="0" dirty="0">
              <a:solidFill>
                <a:sysClr val="windowText" lastClr="000000"/>
              </a:solidFill>
              <a:latin typeface="+mj-lt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429001" y="4191000"/>
            <a:ext cx="22097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sz="2000" kern="0" dirty="0" smtClean="0">
                <a:solidFill>
                  <a:sysClr val="windowText" lastClr="000000"/>
                </a:solidFill>
                <a:latin typeface="+mj-lt"/>
              </a:rPr>
              <a:t>D</a:t>
            </a:r>
            <a:r>
              <a:rPr lang="en-US" sz="2000" kern="0" baseline="-25000" dirty="0" smtClean="0">
                <a:solidFill>
                  <a:sysClr val="windowText" lastClr="000000"/>
                </a:solidFill>
                <a:latin typeface="+mj-lt"/>
              </a:rPr>
              <a:t>2</a:t>
            </a:r>
            <a:r>
              <a:rPr lang="en-US" sz="2000" kern="0" dirty="0" smtClean="0">
                <a:solidFill>
                  <a:sysClr val="windowText" lastClr="000000"/>
                </a:solidFill>
                <a:latin typeface="+mj-lt"/>
              </a:rPr>
              <a:t>-Filled HFC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2362200" y="3333690"/>
            <a:ext cx="7026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kern="0" dirty="0" smtClean="0">
                <a:solidFill>
                  <a:sysClr val="windowText" lastClr="000000"/>
                </a:solidFill>
              </a:rPr>
              <a:t>GS</a:t>
            </a:r>
            <a:endParaRPr lang="en-US" sz="2000" kern="0" dirty="0">
              <a:solidFill>
                <a:sysClr val="windowText" lastClr="000000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743200" y="4724400"/>
            <a:ext cx="137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kern="0" dirty="0" smtClean="0">
                <a:solidFill>
                  <a:sysClr val="windowText" lastClr="000000"/>
                </a:solidFill>
                <a:latin typeface="+mj-lt"/>
              </a:rPr>
              <a:t>To Locking Circuit</a:t>
            </a:r>
            <a:endParaRPr lang="en-US" kern="0" dirty="0">
              <a:solidFill>
                <a:sysClr val="windowText" lastClr="000000"/>
              </a:solidFill>
              <a:latin typeface="+mj-lt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0" y="0"/>
            <a:ext cx="9144000" cy="1143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TextBox 46"/>
          <p:cNvSpPr txBox="1"/>
          <p:nvPr/>
        </p:nvSpPr>
        <p:spPr>
          <a:xfrm>
            <a:off x="2196548" y="2428460"/>
            <a:ext cx="91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sz="2000" kern="0" dirty="0" smtClean="0">
                <a:solidFill>
                  <a:sysClr val="windowText" lastClr="000000"/>
                </a:solidFill>
                <a:latin typeface="+mj-lt"/>
              </a:rPr>
              <a:t>EOM</a:t>
            </a:r>
            <a:endParaRPr lang="en-US" sz="2000" kern="0" dirty="0">
              <a:solidFill>
                <a:sysClr val="windowText" lastClr="000000"/>
              </a:solidFill>
              <a:latin typeface="+mj-lt"/>
            </a:endParaRPr>
          </a:p>
        </p:txBody>
      </p:sp>
      <p:sp>
        <p:nvSpPr>
          <p:cNvPr id="46" name="TextBox 45"/>
          <p:cNvSpPr txBox="1"/>
          <p:nvPr/>
        </p:nvSpPr>
        <p:spPr>
          <a:xfrm rot="20303932">
            <a:off x="2715772" y="4206846"/>
            <a:ext cx="714360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kern="0" dirty="0" smtClean="0">
                <a:solidFill>
                  <a:sysClr val="windowText" lastClr="000000"/>
                </a:solidFill>
              </a:rPr>
              <a:t>PD</a:t>
            </a:r>
            <a:endParaRPr lang="en-US" sz="2000" kern="0" dirty="0">
              <a:solidFill>
                <a:sysClr val="windowText" lastClr="000000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461052" y="3226904"/>
            <a:ext cx="7026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sz="2000" kern="0" dirty="0" smtClean="0">
                <a:solidFill>
                  <a:sysClr val="windowText" lastClr="000000"/>
                </a:solidFill>
                <a:latin typeface="+mj-lt"/>
              </a:rPr>
              <a:t>PBS</a:t>
            </a:r>
            <a:endParaRPr lang="en-US" sz="2000" kern="0" dirty="0">
              <a:solidFill>
                <a:sysClr val="windowText" lastClr="000000"/>
              </a:solidFill>
              <a:latin typeface="+mj-lt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1219200" y="4114800"/>
            <a:ext cx="53251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l-GR" sz="2000" kern="0" dirty="0" smtClean="0">
                <a:solidFill>
                  <a:sysClr val="windowText" lastClr="000000"/>
                </a:solidFill>
              </a:rPr>
              <a:t>λ</a:t>
            </a:r>
            <a:r>
              <a:rPr lang="en-US" sz="2000" kern="0" dirty="0" smtClean="0">
                <a:solidFill>
                  <a:sysClr val="windowText" lastClr="000000"/>
                </a:solidFill>
              </a:rPr>
              <a:t>/2</a:t>
            </a:r>
            <a:endParaRPr lang="en-US" sz="2000" kern="0" dirty="0">
              <a:solidFill>
                <a:sysClr val="windowText" lastClr="000000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0" y="5029200"/>
            <a:ext cx="22189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sz="2000" dirty="0" smtClean="0">
                <a:solidFill>
                  <a:srgbClr val="08CE4A"/>
                </a:solidFill>
                <a:latin typeface="+mj-lt"/>
              </a:rPr>
              <a:t>785 nm </a:t>
            </a:r>
            <a:r>
              <a:rPr lang="en-US" sz="2000" kern="0" dirty="0" smtClean="0">
                <a:solidFill>
                  <a:sysClr val="windowText" lastClr="000000"/>
                </a:solidFill>
                <a:latin typeface="+mj-lt"/>
              </a:rPr>
              <a:t>ECDL –  </a:t>
            </a:r>
            <a:r>
              <a:rPr lang="en-US" sz="2000" i="1" dirty="0" smtClean="0">
                <a:solidFill>
                  <a:srgbClr val="08CE4A"/>
                </a:solidFill>
                <a:latin typeface="+mj-lt"/>
              </a:rPr>
              <a:t>Mixing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990600" y="1905000"/>
            <a:ext cx="8350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lt"/>
              </a:rPr>
              <a:t>Yb FA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j-lt"/>
            </a:endParaRPr>
          </a:p>
        </p:txBody>
      </p:sp>
      <p:cxnSp>
        <p:nvCxnSpPr>
          <p:cNvPr id="91" name="Straight Connector 90"/>
          <p:cNvCxnSpPr/>
          <p:nvPr/>
        </p:nvCxnSpPr>
        <p:spPr>
          <a:xfrm flipH="1">
            <a:off x="5215305" y="3884850"/>
            <a:ext cx="2834641" cy="0"/>
          </a:xfrm>
          <a:prstGeom prst="line">
            <a:avLst/>
          </a:prstGeom>
          <a:ln w="136525" cap="rnd">
            <a:solidFill>
              <a:srgbClr val="6609CD"/>
            </a:solidFill>
            <a:prstDash val="solid"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TextBox 97"/>
          <p:cNvSpPr txBox="1"/>
          <p:nvPr/>
        </p:nvSpPr>
        <p:spPr>
          <a:xfrm>
            <a:off x="5181600" y="3200400"/>
            <a:ext cx="76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kern="0" dirty="0" smtClean="0">
                <a:solidFill>
                  <a:sysClr val="windowText" lastClr="000000"/>
                </a:solidFill>
                <a:latin typeface="+mj-lt"/>
              </a:rPr>
              <a:t>MML</a:t>
            </a:r>
            <a:endParaRPr lang="en-US" sz="2000" kern="0" dirty="0">
              <a:solidFill>
                <a:sysClr val="windowText" lastClr="000000"/>
              </a:solidFill>
              <a:latin typeface="+mj-lt"/>
            </a:endParaRPr>
          </a:p>
        </p:txBody>
      </p:sp>
      <p:cxnSp>
        <p:nvCxnSpPr>
          <p:cNvPr id="119" name="Straight Connector 118"/>
          <p:cNvCxnSpPr>
            <a:endCxn id="95" idx="4"/>
          </p:cNvCxnSpPr>
          <p:nvPr/>
        </p:nvCxnSpPr>
        <p:spPr>
          <a:xfrm>
            <a:off x="3915563" y="3886200"/>
            <a:ext cx="2377274" cy="3350"/>
          </a:xfrm>
          <a:prstGeom prst="line">
            <a:avLst/>
          </a:prstGeom>
          <a:ln w="53975" cap="rnd">
            <a:solidFill>
              <a:srgbClr val="08CE4A"/>
            </a:solidFill>
          </a:ln>
          <a:effectLst>
            <a:glow rad="139700">
              <a:srgbClr val="08CE4A">
                <a:alpha val="4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Oval 95"/>
          <p:cNvSpPr/>
          <p:nvPr/>
        </p:nvSpPr>
        <p:spPr>
          <a:xfrm>
            <a:off x="5431751" y="3624206"/>
            <a:ext cx="93529" cy="543125"/>
          </a:xfrm>
          <a:prstGeom prst="ellipse">
            <a:avLst/>
          </a:prstGeom>
          <a:solidFill>
            <a:schemeClr val="bg1">
              <a:lumMod val="65000"/>
              <a:alpha val="72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Cube 94"/>
          <p:cNvSpPr/>
          <p:nvPr/>
        </p:nvSpPr>
        <p:spPr>
          <a:xfrm rot="20416216">
            <a:off x="6199887" y="3642351"/>
            <a:ext cx="119547" cy="486443"/>
          </a:xfrm>
          <a:prstGeom prst="cube">
            <a:avLst>
              <a:gd name="adj" fmla="val 25000"/>
            </a:avLst>
          </a:prstGeom>
          <a:solidFill>
            <a:schemeClr val="bg1">
              <a:lumMod val="50000"/>
              <a:alpha val="27000"/>
            </a:schemeClr>
          </a:solidFill>
          <a:ln w="25400" cap="rnd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3600000" rev="13200000"/>
            </a:camera>
            <a:lightRig rig="threePt" dir="t"/>
          </a:scene3d>
          <a:sp3d prstMaterial="powder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Flowchart: Stored Data 116"/>
          <p:cNvSpPr/>
          <p:nvPr/>
        </p:nvSpPr>
        <p:spPr>
          <a:xfrm flipH="1">
            <a:off x="5107230" y="3502403"/>
            <a:ext cx="152674" cy="718199"/>
          </a:xfrm>
          <a:prstGeom prst="flowChartOnlineStorage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Cube 100"/>
          <p:cNvSpPr/>
          <p:nvPr/>
        </p:nvSpPr>
        <p:spPr>
          <a:xfrm flipH="1">
            <a:off x="5750057" y="2471097"/>
            <a:ext cx="1336543" cy="486443"/>
          </a:xfrm>
          <a:prstGeom prst="cube">
            <a:avLst>
              <a:gd name="adj" fmla="val 25000"/>
            </a:avLst>
          </a:prstGeom>
          <a:solidFill>
            <a:schemeClr val="tx2">
              <a:lumMod val="60000"/>
              <a:lumOff val="40000"/>
            </a:schemeClr>
          </a:solidFill>
          <a:ln w="25400" cap="rnd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3600000" rev="0"/>
            </a:camera>
            <a:lightRig rig="threePt" dir="t"/>
          </a:scene3d>
          <a:sp3d prstMaterial="powder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2" name="Straight Connector 81"/>
          <p:cNvCxnSpPr/>
          <p:nvPr/>
        </p:nvCxnSpPr>
        <p:spPr>
          <a:xfrm>
            <a:off x="5239655" y="2736402"/>
            <a:ext cx="856345" cy="0"/>
          </a:xfrm>
          <a:prstGeom prst="line">
            <a:avLst/>
          </a:prstGeom>
          <a:ln w="53975" cap="rnd">
            <a:solidFill>
              <a:srgbClr val="6609CD"/>
            </a:solidFill>
          </a:ln>
          <a:effectLst>
            <a:glow rad="139700">
              <a:srgbClr val="2C05D1">
                <a:alpha val="4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Cube 82"/>
          <p:cNvSpPr/>
          <p:nvPr/>
        </p:nvSpPr>
        <p:spPr>
          <a:xfrm flipH="1">
            <a:off x="4495800" y="2410394"/>
            <a:ext cx="1575211" cy="663331"/>
          </a:xfrm>
          <a:prstGeom prst="cube">
            <a:avLst>
              <a:gd name="adj" fmla="val 25000"/>
            </a:avLst>
          </a:prstGeom>
          <a:noFill/>
          <a:ln w="25400" cap="rnd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3600000" rev="0"/>
            </a:camera>
            <a:lightRig rig="threePt" dir="t"/>
          </a:scene3d>
          <a:sp3d prstMaterial="powder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TextBox 104"/>
          <p:cNvSpPr txBox="1"/>
          <p:nvPr/>
        </p:nvSpPr>
        <p:spPr>
          <a:xfrm>
            <a:off x="5995985" y="2571690"/>
            <a:ext cx="91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sz="2000" kern="0" dirty="0" smtClean="0">
                <a:solidFill>
                  <a:sysClr val="windowText" lastClr="000000"/>
                </a:solidFill>
                <a:latin typeface="+mj-lt"/>
              </a:rPr>
              <a:t>EOM</a:t>
            </a:r>
            <a:endParaRPr lang="en-US" sz="2000" kern="0" dirty="0">
              <a:solidFill>
                <a:sysClr val="windowText" lastClr="000000"/>
              </a:solidFill>
              <a:latin typeface="+mj-lt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6400800" y="4191000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kern="0" dirty="0" smtClean="0">
                <a:solidFill>
                  <a:sysClr val="windowText" lastClr="000000"/>
                </a:solidFill>
              </a:rPr>
              <a:t>Prism</a:t>
            </a: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0" y="35004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400" dirty="0" smtClean="0">
                <a:solidFill>
                  <a:schemeClr val="bg1"/>
                </a:solidFill>
              </a:rPr>
              <a:t>Raman Lasing </a:t>
            </a:r>
            <a:r>
              <a:rPr lang="en-US" sz="6400" i="1" dirty="0" smtClean="0">
                <a:solidFill>
                  <a:schemeClr val="bg1"/>
                </a:solidFill>
              </a:rPr>
              <a:t>Unnecessary</a:t>
            </a:r>
            <a:endParaRPr lang="en-US" sz="6400" i="1" dirty="0">
              <a:solidFill>
                <a:schemeClr val="bg1"/>
              </a:solidFill>
            </a:endParaRPr>
          </a:p>
        </p:txBody>
      </p:sp>
      <p:sp>
        <p:nvSpPr>
          <p:cNvPr id="272" name="Flowchart: Stored Data 18"/>
          <p:cNvSpPr/>
          <p:nvPr/>
        </p:nvSpPr>
        <p:spPr>
          <a:xfrm rot="10800000" flipH="1">
            <a:off x="3847669" y="3502403"/>
            <a:ext cx="152674" cy="718200"/>
          </a:xfrm>
          <a:prstGeom prst="flowChartOnlineStorage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Donut 115"/>
          <p:cNvSpPr/>
          <p:nvPr/>
        </p:nvSpPr>
        <p:spPr>
          <a:xfrm>
            <a:off x="3581400" y="4038600"/>
            <a:ext cx="838200" cy="762000"/>
          </a:xfrm>
          <a:prstGeom prst="donut">
            <a:avLst>
              <a:gd name="adj" fmla="val 14566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85" name="Straight Connector 84"/>
          <p:cNvCxnSpPr/>
          <p:nvPr/>
        </p:nvCxnSpPr>
        <p:spPr>
          <a:xfrm flipH="1">
            <a:off x="8000814" y="2743200"/>
            <a:ext cx="609786" cy="1206784"/>
          </a:xfrm>
          <a:prstGeom prst="line">
            <a:avLst/>
          </a:prstGeom>
          <a:ln w="136525" cap="rnd">
            <a:solidFill>
              <a:srgbClr val="6609CD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Oval 91"/>
          <p:cNvSpPr/>
          <p:nvPr/>
        </p:nvSpPr>
        <p:spPr>
          <a:xfrm>
            <a:off x="7804832" y="3680590"/>
            <a:ext cx="477337" cy="44222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isometricLeftDown">
              <a:rot lat="2100000" lon="8100000" rev="0"/>
            </a:camera>
            <a:lightRig rig="threePt" dir="t"/>
          </a:scene3d>
          <a:sp3d prstMaterial="plastic">
            <a:bevelT w="0" h="1968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6" name="Straight Connector 85"/>
          <p:cNvCxnSpPr/>
          <p:nvPr/>
        </p:nvCxnSpPr>
        <p:spPr>
          <a:xfrm>
            <a:off x="7943850" y="2726263"/>
            <a:ext cx="654700" cy="0"/>
          </a:xfrm>
          <a:prstGeom prst="line">
            <a:avLst/>
          </a:prstGeom>
          <a:ln w="136525" cap="rnd">
            <a:solidFill>
              <a:srgbClr val="6609CD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Isosceles Triangle 102"/>
          <p:cNvSpPr/>
          <p:nvPr/>
        </p:nvSpPr>
        <p:spPr>
          <a:xfrm rot="5600959">
            <a:off x="7056560" y="2072816"/>
            <a:ext cx="1002691" cy="982051"/>
          </a:xfrm>
          <a:prstGeom prst="triangle">
            <a:avLst/>
          </a:prstGeom>
          <a:solidFill>
            <a:schemeClr val="accent2"/>
          </a:solidFill>
          <a:ln w="635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120000" lon="4200000" rev="0"/>
            </a:camera>
            <a:lightRig rig="threePt" dir="t"/>
          </a:scene3d>
          <a:sp3d>
            <a:bevelT w="95250" h="120650" prst="convex"/>
            <a:bevelB w="0" h="2222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" name="Group 224"/>
          <p:cNvGrpSpPr/>
          <p:nvPr/>
        </p:nvGrpSpPr>
        <p:grpSpPr>
          <a:xfrm>
            <a:off x="3185071" y="1752600"/>
            <a:ext cx="2819400" cy="3276600"/>
            <a:chOff x="3087756" y="1752600"/>
            <a:chExt cx="2819400" cy="3276600"/>
          </a:xfrm>
        </p:grpSpPr>
        <p:cxnSp>
          <p:nvCxnSpPr>
            <p:cNvPr id="165" name="Straight Arrow Connector 164"/>
            <p:cNvCxnSpPr/>
            <p:nvPr/>
          </p:nvCxnSpPr>
          <p:spPr>
            <a:xfrm>
              <a:off x="3425607" y="3035808"/>
              <a:ext cx="2133600" cy="1588"/>
            </a:xfrm>
            <a:prstGeom prst="straightConnector1">
              <a:avLst/>
            </a:prstGeom>
            <a:ln w="215900" cap="rnd">
              <a:solidFill>
                <a:srgbClr val="FF0000"/>
              </a:solidFill>
              <a:headEnd type="arrow"/>
              <a:tailEnd type="arrow"/>
            </a:ln>
            <a:effectLst>
              <a:outerShdw sx="1000" sy="1000" algn="ctr" rotWithShape="0">
                <a:srgbClr val="000000"/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Arrow Connector 165"/>
            <p:cNvCxnSpPr/>
            <p:nvPr/>
          </p:nvCxnSpPr>
          <p:spPr>
            <a:xfrm>
              <a:off x="3425607" y="3785616"/>
              <a:ext cx="2133600" cy="1588"/>
            </a:xfrm>
            <a:prstGeom prst="straightConnector1">
              <a:avLst/>
            </a:prstGeom>
            <a:ln w="215900" cap="rnd">
              <a:solidFill>
                <a:srgbClr val="6609CD"/>
              </a:solidFill>
              <a:headEnd type="arrow"/>
              <a:tailEnd type="arrow"/>
            </a:ln>
            <a:effectLst>
              <a:outerShdw sx="1000" sy="1000" algn="ctr" rotWithShape="0">
                <a:srgbClr val="000000"/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7" name="Rectangle 166"/>
            <p:cNvSpPr/>
            <p:nvPr/>
          </p:nvSpPr>
          <p:spPr>
            <a:xfrm>
              <a:off x="3197007" y="1752600"/>
              <a:ext cx="2590800" cy="32766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68" name="Group 35"/>
            <p:cNvGrpSpPr/>
            <p:nvPr/>
          </p:nvGrpSpPr>
          <p:grpSpPr>
            <a:xfrm>
              <a:off x="3087756" y="1905000"/>
              <a:ext cx="2819400" cy="2971800"/>
              <a:chOff x="2590800" y="5181599"/>
              <a:chExt cx="2819400" cy="1371600"/>
            </a:xfrm>
          </p:grpSpPr>
          <p:sp>
            <p:nvSpPr>
              <p:cNvPr id="169" name="Flowchart: Stored Data 17"/>
              <p:cNvSpPr/>
              <p:nvPr/>
            </p:nvSpPr>
            <p:spPr>
              <a:xfrm>
                <a:off x="2590800" y="5181599"/>
                <a:ext cx="304800" cy="1371600"/>
              </a:xfrm>
              <a:prstGeom prst="flowChartOnlineStorage">
                <a:avLst/>
              </a:prstGeom>
              <a:solidFill>
                <a:schemeClr val="bg1">
                  <a:lumMod val="95000"/>
                </a:schemeClr>
              </a:solidFill>
              <a:ln w="12700"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0" name="Flowchart: Stored Data 169"/>
              <p:cNvSpPr/>
              <p:nvPr/>
            </p:nvSpPr>
            <p:spPr>
              <a:xfrm rot="10800000">
                <a:off x="5105400" y="5181599"/>
                <a:ext cx="304800" cy="1371600"/>
              </a:xfrm>
              <a:prstGeom prst="flowChartOnlineStorage">
                <a:avLst/>
              </a:prstGeom>
              <a:solidFill>
                <a:schemeClr val="bg1">
                  <a:lumMod val="95000"/>
                </a:schemeClr>
              </a:solidFill>
              <a:ln w="12700"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71" name="Group 102"/>
            <p:cNvGrpSpPr/>
            <p:nvPr/>
          </p:nvGrpSpPr>
          <p:grpSpPr>
            <a:xfrm>
              <a:off x="4340007" y="3962400"/>
              <a:ext cx="1143000" cy="228600"/>
              <a:chOff x="381000" y="4724400"/>
              <a:chExt cx="3519317" cy="761998"/>
            </a:xfrm>
          </p:grpSpPr>
          <p:grpSp>
            <p:nvGrpSpPr>
              <p:cNvPr id="172" name="Group 40"/>
              <p:cNvGrpSpPr/>
              <p:nvPr/>
            </p:nvGrpSpPr>
            <p:grpSpPr>
              <a:xfrm>
                <a:off x="1073329" y="4850708"/>
                <a:ext cx="2119484" cy="635690"/>
                <a:chOff x="1289720" y="4648200"/>
                <a:chExt cx="1382272" cy="383498"/>
              </a:xfrm>
            </p:grpSpPr>
            <p:pic>
              <p:nvPicPr>
                <p:cNvPr id="175" name="Picture 174"/>
                <p:cNvPicPr/>
                <p:nvPr/>
              </p:nvPicPr>
              <p:blipFill>
                <a:blip r:embed="rId3" cstate="print">
                  <a:clrChange>
                    <a:clrFrom>
                      <a:srgbClr val="010002"/>
                    </a:clrFrom>
                    <a:clrTo>
                      <a:srgbClr val="010002">
                        <a:alpha val="0"/>
                      </a:srgbClr>
                    </a:clrTo>
                  </a:clrChange>
                </a:blip>
                <a:stretch>
                  <a:fillRect/>
                </a:stretch>
              </p:blipFill>
              <p:spPr bwMode="auto">
                <a:xfrm>
                  <a:off x="1386969" y="4648200"/>
                  <a:ext cx="1188462" cy="38349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176" name="Group 38"/>
                <p:cNvGrpSpPr/>
                <p:nvPr/>
              </p:nvGrpSpPr>
              <p:grpSpPr>
                <a:xfrm>
                  <a:off x="1289720" y="4800601"/>
                  <a:ext cx="1382272" cy="1247"/>
                  <a:chOff x="1137320" y="3810001"/>
                  <a:chExt cx="1382272" cy="1247"/>
                </a:xfrm>
              </p:grpSpPr>
              <p:cxnSp>
                <p:nvCxnSpPr>
                  <p:cNvPr id="177" name="Straight Connector 176"/>
                  <p:cNvCxnSpPr/>
                  <p:nvPr/>
                </p:nvCxnSpPr>
                <p:spPr>
                  <a:xfrm rot="10800000">
                    <a:off x="1137320" y="3810752"/>
                    <a:ext cx="176693" cy="496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8" name="Straight Connector 177"/>
                  <p:cNvCxnSpPr/>
                  <p:nvPr/>
                </p:nvCxnSpPr>
                <p:spPr>
                  <a:xfrm rot="10800000">
                    <a:off x="2357255" y="3810001"/>
                    <a:ext cx="162337" cy="751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173" name="Oval 172"/>
              <p:cNvSpPr/>
              <p:nvPr/>
            </p:nvSpPr>
            <p:spPr>
              <a:xfrm>
                <a:off x="381000" y="4724400"/>
                <a:ext cx="699917" cy="760344"/>
              </a:xfrm>
              <a:prstGeom prst="ellipse">
                <a:avLst/>
              </a:prstGeom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87350" h="15875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4" name="Oval 173"/>
              <p:cNvSpPr/>
              <p:nvPr/>
            </p:nvSpPr>
            <p:spPr>
              <a:xfrm>
                <a:off x="3200400" y="4724400"/>
                <a:ext cx="699917" cy="760344"/>
              </a:xfrm>
              <a:prstGeom prst="ellipse">
                <a:avLst/>
              </a:prstGeom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87350" h="15875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179" name="Straight Arrow Connector 11"/>
            <p:cNvCxnSpPr/>
            <p:nvPr/>
          </p:nvCxnSpPr>
          <p:spPr>
            <a:xfrm>
              <a:off x="4644807" y="3810000"/>
              <a:ext cx="533400" cy="1588"/>
            </a:xfrm>
            <a:prstGeom prst="straightConnector1">
              <a:avLst/>
            </a:prstGeom>
            <a:ln w="31750" cap="rnd">
              <a:solidFill>
                <a:schemeClr val="bg1"/>
              </a:solidFill>
              <a:bevel/>
              <a:headEnd type="arrow"/>
              <a:tailEnd type="arrow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0" name="Group 102"/>
            <p:cNvGrpSpPr/>
            <p:nvPr/>
          </p:nvGrpSpPr>
          <p:grpSpPr>
            <a:xfrm>
              <a:off x="3425607" y="2971800"/>
              <a:ext cx="1143000" cy="228600"/>
              <a:chOff x="381000" y="4724400"/>
              <a:chExt cx="3519317" cy="761998"/>
            </a:xfrm>
          </p:grpSpPr>
          <p:grpSp>
            <p:nvGrpSpPr>
              <p:cNvPr id="181" name="Group 40"/>
              <p:cNvGrpSpPr/>
              <p:nvPr/>
            </p:nvGrpSpPr>
            <p:grpSpPr>
              <a:xfrm>
                <a:off x="1073329" y="4850708"/>
                <a:ext cx="2119484" cy="635690"/>
                <a:chOff x="1289720" y="4648200"/>
                <a:chExt cx="1382272" cy="383498"/>
              </a:xfrm>
            </p:grpSpPr>
            <p:pic>
              <p:nvPicPr>
                <p:cNvPr id="184" name="Picture 183"/>
                <p:cNvPicPr/>
                <p:nvPr/>
              </p:nvPicPr>
              <p:blipFill>
                <a:blip r:embed="rId3" cstate="print">
                  <a:clrChange>
                    <a:clrFrom>
                      <a:srgbClr val="010002"/>
                    </a:clrFrom>
                    <a:clrTo>
                      <a:srgbClr val="010002">
                        <a:alpha val="0"/>
                      </a:srgbClr>
                    </a:clrTo>
                  </a:clrChange>
                </a:blip>
                <a:stretch>
                  <a:fillRect/>
                </a:stretch>
              </p:blipFill>
              <p:spPr bwMode="auto">
                <a:xfrm>
                  <a:off x="1386969" y="4648200"/>
                  <a:ext cx="1188462" cy="38349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185" name="Group 38"/>
                <p:cNvGrpSpPr/>
                <p:nvPr/>
              </p:nvGrpSpPr>
              <p:grpSpPr>
                <a:xfrm>
                  <a:off x="1289720" y="4800601"/>
                  <a:ext cx="1382272" cy="1247"/>
                  <a:chOff x="1137320" y="3810001"/>
                  <a:chExt cx="1382272" cy="1247"/>
                </a:xfrm>
              </p:grpSpPr>
              <p:cxnSp>
                <p:nvCxnSpPr>
                  <p:cNvPr id="186" name="Straight Connector 185"/>
                  <p:cNvCxnSpPr/>
                  <p:nvPr/>
                </p:nvCxnSpPr>
                <p:spPr>
                  <a:xfrm rot="10800000">
                    <a:off x="1137320" y="3810752"/>
                    <a:ext cx="176693" cy="496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7" name="Straight Connector 186"/>
                  <p:cNvCxnSpPr/>
                  <p:nvPr/>
                </p:nvCxnSpPr>
                <p:spPr>
                  <a:xfrm rot="10800000">
                    <a:off x="2357255" y="3810001"/>
                    <a:ext cx="162337" cy="751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182" name="Oval 181"/>
              <p:cNvSpPr/>
              <p:nvPr/>
            </p:nvSpPr>
            <p:spPr>
              <a:xfrm>
                <a:off x="381000" y="4724400"/>
                <a:ext cx="699917" cy="760344"/>
              </a:xfrm>
              <a:prstGeom prst="ellipse">
                <a:avLst/>
              </a:prstGeom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87350" h="15875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3" name="Oval 182"/>
              <p:cNvSpPr/>
              <p:nvPr/>
            </p:nvSpPr>
            <p:spPr>
              <a:xfrm>
                <a:off x="3200400" y="4724400"/>
                <a:ext cx="699917" cy="760344"/>
              </a:xfrm>
              <a:prstGeom prst="ellipse">
                <a:avLst/>
              </a:prstGeom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87350" h="15875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188" name="Straight Arrow Connector 11"/>
            <p:cNvCxnSpPr/>
            <p:nvPr/>
          </p:nvCxnSpPr>
          <p:spPr>
            <a:xfrm>
              <a:off x="3730407" y="2819400"/>
              <a:ext cx="533400" cy="1588"/>
            </a:xfrm>
            <a:prstGeom prst="straightConnector1">
              <a:avLst/>
            </a:prstGeom>
            <a:ln w="31750" cap="rnd">
              <a:solidFill>
                <a:schemeClr val="bg1"/>
              </a:solidFill>
              <a:bevel/>
              <a:headEnd type="arrow"/>
              <a:tailEnd type="arrow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9" name="Group 102"/>
            <p:cNvGrpSpPr/>
            <p:nvPr/>
          </p:nvGrpSpPr>
          <p:grpSpPr>
            <a:xfrm>
              <a:off x="3959007" y="3505200"/>
              <a:ext cx="1143000" cy="228600"/>
              <a:chOff x="381000" y="4724400"/>
              <a:chExt cx="3519317" cy="761998"/>
            </a:xfrm>
          </p:grpSpPr>
          <p:grpSp>
            <p:nvGrpSpPr>
              <p:cNvPr id="190" name="Group 40"/>
              <p:cNvGrpSpPr/>
              <p:nvPr/>
            </p:nvGrpSpPr>
            <p:grpSpPr>
              <a:xfrm>
                <a:off x="1073329" y="4850708"/>
                <a:ext cx="2119484" cy="635690"/>
                <a:chOff x="1289720" y="4648200"/>
                <a:chExt cx="1382272" cy="383498"/>
              </a:xfrm>
            </p:grpSpPr>
            <p:pic>
              <p:nvPicPr>
                <p:cNvPr id="193" name="Picture 192"/>
                <p:cNvPicPr/>
                <p:nvPr/>
              </p:nvPicPr>
              <p:blipFill>
                <a:blip r:embed="rId3" cstate="print">
                  <a:clrChange>
                    <a:clrFrom>
                      <a:srgbClr val="010002"/>
                    </a:clrFrom>
                    <a:clrTo>
                      <a:srgbClr val="010002">
                        <a:alpha val="0"/>
                      </a:srgbClr>
                    </a:clrTo>
                  </a:clrChange>
                </a:blip>
                <a:stretch>
                  <a:fillRect/>
                </a:stretch>
              </p:blipFill>
              <p:spPr bwMode="auto">
                <a:xfrm>
                  <a:off x="1386969" y="4648200"/>
                  <a:ext cx="1188462" cy="38349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194" name="Group 38"/>
                <p:cNvGrpSpPr/>
                <p:nvPr/>
              </p:nvGrpSpPr>
              <p:grpSpPr>
                <a:xfrm>
                  <a:off x="1289720" y="4800601"/>
                  <a:ext cx="1382272" cy="1247"/>
                  <a:chOff x="1137320" y="3810001"/>
                  <a:chExt cx="1382272" cy="1247"/>
                </a:xfrm>
              </p:grpSpPr>
              <p:cxnSp>
                <p:nvCxnSpPr>
                  <p:cNvPr id="195" name="Straight Connector 194"/>
                  <p:cNvCxnSpPr/>
                  <p:nvPr/>
                </p:nvCxnSpPr>
                <p:spPr>
                  <a:xfrm rot="10800000">
                    <a:off x="1137320" y="3810752"/>
                    <a:ext cx="176693" cy="496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6" name="Straight Connector 195"/>
                  <p:cNvCxnSpPr/>
                  <p:nvPr/>
                </p:nvCxnSpPr>
                <p:spPr>
                  <a:xfrm rot="10800000">
                    <a:off x="2357255" y="3810001"/>
                    <a:ext cx="162337" cy="751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191" name="Oval 190"/>
              <p:cNvSpPr/>
              <p:nvPr/>
            </p:nvSpPr>
            <p:spPr>
              <a:xfrm>
                <a:off x="381000" y="4724400"/>
                <a:ext cx="699917" cy="760344"/>
              </a:xfrm>
              <a:prstGeom prst="ellipse">
                <a:avLst/>
              </a:prstGeom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87350" h="15875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2" name="Oval 191"/>
              <p:cNvSpPr/>
              <p:nvPr/>
            </p:nvSpPr>
            <p:spPr>
              <a:xfrm>
                <a:off x="3200400" y="4724400"/>
                <a:ext cx="699917" cy="760344"/>
              </a:xfrm>
              <a:prstGeom prst="ellipse">
                <a:avLst/>
              </a:prstGeom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87350" h="15875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197" name="Straight Arrow Connector 11"/>
            <p:cNvCxnSpPr/>
            <p:nvPr/>
          </p:nvCxnSpPr>
          <p:spPr>
            <a:xfrm>
              <a:off x="4263807" y="3352800"/>
              <a:ext cx="533400" cy="1588"/>
            </a:xfrm>
            <a:prstGeom prst="straightConnector1">
              <a:avLst/>
            </a:prstGeom>
            <a:ln w="31750" cap="rnd">
              <a:solidFill>
                <a:schemeClr val="bg1"/>
              </a:solidFill>
              <a:bevel/>
              <a:headEnd type="arrow"/>
              <a:tailEnd type="arrow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8" name="Group 102"/>
            <p:cNvGrpSpPr/>
            <p:nvPr/>
          </p:nvGrpSpPr>
          <p:grpSpPr>
            <a:xfrm>
              <a:off x="4492407" y="2667000"/>
              <a:ext cx="1143000" cy="228600"/>
              <a:chOff x="381000" y="4724400"/>
              <a:chExt cx="3519317" cy="761998"/>
            </a:xfrm>
          </p:grpSpPr>
          <p:grpSp>
            <p:nvGrpSpPr>
              <p:cNvPr id="199" name="Group 40"/>
              <p:cNvGrpSpPr/>
              <p:nvPr/>
            </p:nvGrpSpPr>
            <p:grpSpPr>
              <a:xfrm>
                <a:off x="1073329" y="4850708"/>
                <a:ext cx="2119484" cy="635690"/>
                <a:chOff x="1289720" y="4648200"/>
                <a:chExt cx="1382272" cy="383498"/>
              </a:xfrm>
            </p:grpSpPr>
            <p:pic>
              <p:nvPicPr>
                <p:cNvPr id="202" name="Picture 201"/>
                <p:cNvPicPr/>
                <p:nvPr/>
              </p:nvPicPr>
              <p:blipFill>
                <a:blip r:embed="rId3" cstate="print">
                  <a:clrChange>
                    <a:clrFrom>
                      <a:srgbClr val="010002"/>
                    </a:clrFrom>
                    <a:clrTo>
                      <a:srgbClr val="010002">
                        <a:alpha val="0"/>
                      </a:srgbClr>
                    </a:clrTo>
                  </a:clrChange>
                </a:blip>
                <a:stretch>
                  <a:fillRect/>
                </a:stretch>
              </p:blipFill>
              <p:spPr bwMode="auto">
                <a:xfrm>
                  <a:off x="1386969" y="4648200"/>
                  <a:ext cx="1188462" cy="38349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203" name="Group 38"/>
                <p:cNvGrpSpPr/>
                <p:nvPr/>
              </p:nvGrpSpPr>
              <p:grpSpPr>
                <a:xfrm>
                  <a:off x="1289720" y="4800601"/>
                  <a:ext cx="1382272" cy="1247"/>
                  <a:chOff x="1137320" y="3810001"/>
                  <a:chExt cx="1382272" cy="1247"/>
                </a:xfrm>
              </p:grpSpPr>
              <p:cxnSp>
                <p:nvCxnSpPr>
                  <p:cNvPr id="204" name="Straight Connector 203"/>
                  <p:cNvCxnSpPr/>
                  <p:nvPr/>
                </p:nvCxnSpPr>
                <p:spPr>
                  <a:xfrm rot="10800000">
                    <a:off x="1137320" y="3810752"/>
                    <a:ext cx="176693" cy="496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5" name="Straight Connector 204"/>
                  <p:cNvCxnSpPr/>
                  <p:nvPr/>
                </p:nvCxnSpPr>
                <p:spPr>
                  <a:xfrm rot="10800000">
                    <a:off x="2357255" y="3810001"/>
                    <a:ext cx="162337" cy="751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200" name="Oval 199"/>
              <p:cNvSpPr/>
              <p:nvPr/>
            </p:nvSpPr>
            <p:spPr>
              <a:xfrm>
                <a:off x="381000" y="4724400"/>
                <a:ext cx="699917" cy="760344"/>
              </a:xfrm>
              <a:prstGeom prst="ellipse">
                <a:avLst/>
              </a:prstGeom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87350" h="15875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01" name="Oval 200"/>
              <p:cNvSpPr/>
              <p:nvPr/>
            </p:nvSpPr>
            <p:spPr>
              <a:xfrm>
                <a:off x="3200400" y="4724400"/>
                <a:ext cx="699917" cy="760344"/>
              </a:xfrm>
              <a:prstGeom prst="ellipse">
                <a:avLst/>
              </a:prstGeom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87350" h="15875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206" name="Straight Arrow Connector 11"/>
            <p:cNvCxnSpPr/>
            <p:nvPr/>
          </p:nvCxnSpPr>
          <p:spPr>
            <a:xfrm>
              <a:off x="4797207" y="2514600"/>
              <a:ext cx="533400" cy="1588"/>
            </a:xfrm>
            <a:prstGeom prst="straightConnector1">
              <a:avLst/>
            </a:prstGeom>
            <a:ln w="31750" cap="rnd">
              <a:solidFill>
                <a:schemeClr val="bg1"/>
              </a:solidFill>
              <a:bevel/>
              <a:headEnd type="arrow"/>
              <a:tailEnd type="arrow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7" name="Group 102"/>
            <p:cNvGrpSpPr/>
            <p:nvPr/>
          </p:nvGrpSpPr>
          <p:grpSpPr>
            <a:xfrm>
              <a:off x="3501807" y="2286000"/>
              <a:ext cx="1143000" cy="228600"/>
              <a:chOff x="381000" y="4724400"/>
              <a:chExt cx="3519317" cy="761998"/>
            </a:xfrm>
          </p:grpSpPr>
          <p:grpSp>
            <p:nvGrpSpPr>
              <p:cNvPr id="208" name="Group 40"/>
              <p:cNvGrpSpPr/>
              <p:nvPr/>
            </p:nvGrpSpPr>
            <p:grpSpPr>
              <a:xfrm>
                <a:off x="1073329" y="4850708"/>
                <a:ext cx="2119484" cy="635690"/>
                <a:chOff x="1289720" y="4648200"/>
                <a:chExt cx="1382272" cy="383498"/>
              </a:xfrm>
            </p:grpSpPr>
            <p:pic>
              <p:nvPicPr>
                <p:cNvPr id="211" name="Picture 210"/>
                <p:cNvPicPr/>
                <p:nvPr/>
              </p:nvPicPr>
              <p:blipFill>
                <a:blip r:embed="rId3" cstate="print">
                  <a:clrChange>
                    <a:clrFrom>
                      <a:srgbClr val="010002"/>
                    </a:clrFrom>
                    <a:clrTo>
                      <a:srgbClr val="010002">
                        <a:alpha val="0"/>
                      </a:srgbClr>
                    </a:clrTo>
                  </a:clrChange>
                </a:blip>
                <a:stretch>
                  <a:fillRect/>
                </a:stretch>
              </p:blipFill>
              <p:spPr bwMode="auto">
                <a:xfrm>
                  <a:off x="1386969" y="4648200"/>
                  <a:ext cx="1188462" cy="38349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212" name="Group 38"/>
                <p:cNvGrpSpPr/>
                <p:nvPr/>
              </p:nvGrpSpPr>
              <p:grpSpPr>
                <a:xfrm>
                  <a:off x="1289720" y="4800601"/>
                  <a:ext cx="1382272" cy="1247"/>
                  <a:chOff x="1137320" y="3810001"/>
                  <a:chExt cx="1382272" cy="1247"/>
                </a:xfrm>
              </p:grpSpPr>
              <p:cxnSp>
                <p:nvCxnSpPr>
                  <p:cNvPr id="213" name="Straight Connector 212"/>
                  <p:cNvCxnSpPr/>
                  <p:nvPr/>
                </p:nvCxnSpPr>
                <p:spPr>
                  <a:xfrm rot="10800000">
                    <a:off x="1137320" y="3810752"/>
                    <a:ext cx="176693" cy="496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4" name="Straight Connector 213"/>
                  <p:cNvCxnSpPr/>
                  <p:nvPr/>
                </p:nvCxnSpPr>
                <p:spPr>
                  <a:xfrm rot="10800000">
                    <a:off x="2357255" y="3810001"/>
                    <a:ext cx="162337" cy="751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209" name="Oval 208"/>
              <p:cNvSpPr/>
              <p:nvPr/>
            </p:nvSpPr>
            <p:spPr>
              <a:xfrm>
                <a:off x="381000" y="4724400"/>
                <a:ext cx="699917" cy="760344"/>
              </a:xfrm>
              <a:prstGeom prst="ellipse">
                <a:avLst/>
              </a:prstGeom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87350" h="15875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0" name="Oval 209"/>
              <p:cNvSpPr/>
              <p:nvPr/>
            </p:nvSpPr>
            <p:spPr>
              <a:xfrm>
                <a:off x="3200400" y="4724400"/>
                <a:ext cx="699917" cy="760344"/>
              </a:xfrm>
              <a:prstGeom prst="ellipse">
                <a:avLst/>
              </a:prstGeom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87350" h="15875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215" name="Straight Arrow Connector 11"/>
            <p:cNvCxnSpPr/>
            <p:nvPr/>
          </p:nvCxnSpPr>
          <p:spPr>
            <a:xfrm>
              <a:off x="3806607" y="2133600"/>
              <a:ext cx="533400" cy="1588"/>
            </a:xfrm>
            <a:prstGeom prst="straightConnector1">
              <a:avLst/>
            </a:prstGeom>
            <a:ln w="31750" cap="rnd">
              <a:solidFill>
                <a:schemeClr val="bg1"/>
              </a:solidFill>
              <a:bevel/>
              <a:headEnd type="arrow"/>
              <a:tailEnd type="arrow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6" name="Group 102"/>
            <p:cNvGrpSpPr/>
            <p:nvPr/>
          </p:nvGrpSpPr>
          <p:grpSpPr>
            <a:xfrm>
              <a:off x="3425607" y="4495800"/>
              <a:ext cx="1143000" cy="228600"/>
              <a:chOff x="381000" y="4724400"/>
              <a:chExt cx="3519317" cy="761998"/>
            </a:xfrm>
          </p:grpSpPr>
          <p:grpSp>
            <p:nvGrpSpPr>
              <p:cNvPr id="217" name="Group 40"/>
              <p:cNvGrpSpPr/>
              <p:nvPr/>
            </p:nvGrpSpPr>
            <p:grpSpPr>
              <a:xfrm>
                <a:off x="1073329" y="4850708"/>
                <a:ext cx="2119484" cy="635690"/>
                <a:chOff x="1289720" y="4648200"/>
                <a:chExt cx="1382272" cy="383498"/>
              </a:xfrm>
            </p:grpSpPr>
            <p:pic>
              <p:nvPicPr>
                <p:cNvPr id="220" name="Picture 219"/>
                <p:cNvPicPr/>
                <p:nvPr/>
              </p:nvPicPr>
              <p:blipFill>
                <a:blip r:embed="rId3" cstate="print">
                  <a:clrChange>
                    <a:clrFrom>
                      <a:srgbClr val="010002"/>
                    </a:clrFrom>
                    <a:clrTo>
                      <a:srgbClr val="010002">
                        <a:alpha val="0"/>
                      </a:srgbClr>
                    </a:clrTo>
                  </a:clrChange>
                </a:blip>
                <a:stretch>
                  <a:fillRect/>
                </a:stretch>
              </p:blipFill>
              <p:spPr bwMode="auto">
                <a:xfrm>
                  <a:off x="1386969" y="4648200"/>
                  <a:ext cx="1188462" cy="38349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221" name="Group 38"/>
                <p:cNvGrpSpPr/>
                <p:nvPr/>
              </p:nvGrpSpPr>
              <p:grpSpPr>
                <a:xfrm>
                  <a:off x="1289720" y="4800601"/>
                  <a:ext cx="1382272" cy="1247"/>
                  <a:chOff x="1137320" y="3810001"/>
                  <a:chExt cx="1382272" cy="1247"/>
                </a:xfrm>
              </p:grpSpPr>
              <p:cxnSp>
                <p:nvCxnSpPr>
                  <p:cNvPr id="222" name="Straight Connector 221"/>
                  <p:cNvCxnSpPr/>
                  <p:nvPr/>
                </p:nvCxnSpPr>
                <p:spPr>
                  <a:xfrm rot="10800000">
                    <a:off x="1137320" y="3810752"/>
                    <a:ext cx="176693" cy="496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3" name="Straight Connector 222"/>
                  <p:cNvCxnSpPr/>
                  <p:nvPr/>
                </p:nvCxnSpPr>
                <p:spPr>
                  <a:xfrm rot="10800000">
                    <a:off x="2357255" y="3810001"/>
                    <a:ext cx="162337" cy="751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218" name="Oval 217"/>
              <p:cNvSpPr/>
              <p:nvPr/>
            </p:nvSpPr>
            <p:spPr>
              <a:xfrm>
                <a:off x="381000" y="4724400"/>
                <a:ext cx="699917" cy="760344"/>
              </a:xfrm>
              <a:prstGeom prst="ellipse">
                <a:avLst/>
              </a:prstGeom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87350" h="15875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9" name="Oval 218"/>
              <p:cNvSpPr/>
              <p:nvPr/>
            </p:nvSpPr>
            <p:spPr>
              <a:xfrm>
                <a:off x="3200400" y="4724400"/>
                <a:ext cx="699917" cy="760344"/>
              </a:xfrm>
              <a:prstGeom prst="ellipse">
                <a:avLst/>
              </a:prstGeom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87350" h="15875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224" name="Straight Arrow Connector 11"/>
            <p:cNvCxnSpPr/>
            <p:nvPr/>
          </p:nvCxnSpPr>
          <p:spPr>
            <a:xfrm>
              <a:off x="3730407" y="4343400"/>
              <a:ext cx="533400" cy="1588"/>
            </a:xfrm>
            <a:prstGeom prst="straightConnector1">
              <a:avLst/>
            </a:prstGeom>
            <a:ln w="31750" cap="rnd">
              <a:solidFill>
                <a:schemeClr val="bg1"/>
              </a:solidFill>
              <a:bevel/>
              <a:headEnd type="arrow"/>
              <a:tailEnd type="arrow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7" name="Straight Arrow Connector 56"/>
          <p:cNvCxnSpPr/>
          <p:nvPr/>
        </p:nvCxnSpPr>
        <p:spPr>
          <a:xfrm>
            <a:off x="1505359" y="3034748"/>
            <a:ext cx="1600200" cy="1588"/>
          </a:xfrm>
          <a:prstGeom prst="straightConnector1">
            <a:avLst/>
          </a:prstGeom>
          <a:ln w="101600" cap="rnd">
            <a:solidFill>
              <a:srgbClr val="FF0000"/>
            </a:solidFill>
            <a:tailEnd type="arrow"/>
          </a:ln>
          <a:effectLst>
            <a:outerShdw sx="1000" sy="1000" algn="ctr" rotWithShape="0">
              <a:srgbClr val="000000"/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0" y="2743200"/>
            <a:ext cx="16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prstClr val="white"/>
                </a:solidFill>
              </a:rPr>
              <a:t>1064 nm</a:t>
            </a:r>
            <a:endParaRPr lang="en-US" sz="2800" baseline="-25000" dirty="0">
              <a:solidFill>
                <a:prstClr val="white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0" y="5257800"/>
            <a:ext cx="8382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FF0000"/>
                </a:solidFill>
              </a:rPr>
              <a:t>Raman Pump Laser</a:t>
            </a:r>
          </a:p>
          <a:p>
            <a:r>
              <a:rPr lang="en-US" sz="4800" dirty="0" smtClean="0">
                <a:solidFill>
                  <a:srgbClr val="7030A0"/>
                </a:solidFill>
              </a:rPr>
              <a:t>Raman Stokes Laser</a:t>
            </a:r>
          </a:p>
          <a:p>
            <a:endParaRPr lang="en-US" sz="4800" dirty="0" smtClean="0">
              <a:solidFill>
                <a:srgbClr val="FF3300"/>
              </a:solidFill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7675085" y="3518452"/>
            <a:ext cx="14689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prstClr val="white"/>
                </a:solidFill>
              </a:rPr>
              <a:t>1555 nm</a:t>
            </a:r>
            <a:endParaRPr lang="en-US" sz="2800" baseline="-25000" dirty="0">
              <a:solidFill>
                <a:prstClr val="white"/>
              </a:solidFill>
            </a:endParaRPr>
          </a:p>
        </p:txBody>
      </p:sp>
      <p:cxnSp>
        <p:nvCxnSpPr>
          <p:cNvPr id="70" name="Straight Arrow Connector 69"/>
          <p:cNvCxnSpPr/>
          <p:nvPr/>
        </p:nvCxnSpPr>
        <p:spPr>
          <a:xfrm flipH="1">
            <a:off x="6096000" y="3786544"/>
            <a:ext cx="1600200" cy="1588"/>
          </a:xfrm>
          <a:prstGeom prst="straightConnector1">
            <a:avLst/>
          </a:prstGeom>
          <a:ln w="101600" cap="rnd">
            <a:solidFill>
              <a:srgbClr val="6609CD"/>
            </a:solidFill>
            <a:tailEnd type="arrow"/>
          </a:ln>
          <a:effectLst>
            <a:outerShdw sx="1000" sy="1000" algn="ctr" rotWithShape="0">
              <a:srgbClr val="000000"/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4"/>
          <p:cNvGrpSpPr>
            <a:grpSpLocks noChangeAspect="1"/>
          </p:cNvGrpSpPr>
          <p:nvPr/>
        </p:nvGrpSpPr>
        <p:grpSpPr>
          <a:xfrm>
            <a:off x="990600" y="304800"/>
            <a:ext cx="2074114" cy="1371600"/>
            <a:chOff x="685800" y="2006068"/>
            <a:chExt cx="2243423" cy="1483563"/>
          </a:xfrm>
        </p:grpSpPr>
        <p:cxnSp>
          <p:nvCxnSpPr>
            <p:cNvPr id="22" name="Straight Arrow Connector 21"/>
            <p:cNvCxnSpPr>
              <a:cxnSpLocks noChangeAspect="1"/>
            </p:cNvCxnSpPr>
            <p:nvPr/>
          </p:nvCxnSpPr>
          <p:spPr>
            <a:xfrm>
              <a:off x="901088" y="2764336"/>
              <a:ext cx="1886590" cy="0"/>
            </a:xfrm>
            <a:prstGeom prst="straightConnector1">
              <a:avLst/>
            </a:prstGeom>
            <a:ln w="79375" cap="rnd">
              <a:solidFill>
                <a:schemeClr val="bg1"/>
              </a:solidFill>
              <a:bevel/>
              <a:headEnd type="arrow"/>
              <a:tailEnd type="arrow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" name="Group 43"/>
            <p:cNvGrpSpPr>
              <a:grpSpLocks noChangeAspect="1"/>
            </p:cNvGrpSpPr>
            <p:nvPr/>
          </p:nvGrpSpPr>
          <p:grpSpPr>
            <a:xfrm>
              <a:off x="1068157" y="2006068"/>
              <a:ext cx="1495617" cy="480732"/>
              <a:chOff x="914399" y="3197904"/>
              <a:chExt cx="2362201" cy="764495"/>
            </a:xfrm>
          </p:grpSpPr>
          <p:grpSp>
            <p:nvGrpSpPr>
              <p:cNvPr id="7" name="Group 54"/>
              <p:cNvGrpSpPr/>
              <p:nvPr/>
            </p:nvGrpSpPr>
            <p:grpSpPr>
              <a:xfrm>
                <a:off x="914399" y="3197911"/>
                <a:ext cx="2012242" cy="764496"/>
                <a:chOff x="838200" y="3502702"/>
                <a:chExt cx="1314437" cy="459696"/>
              </a:xfrm>
            </p:grpSpPr>
            <p:grpSp>
              <p:nvGrpSpPr>
                <p:cNvPr id="8" name="Group 44"/>
                <p:cNvGrpSpPr/>
                <p:nvPr/>
              </p:nvGrpSpPr>
              <p:grpSpPr>
                <a:xfrm>
                  <a:off x="838200" y="3502702"/>
                  <a:ext cx="1314437" cy="459696"/>
                  <a:chOff x="847726" y="4572000"/>
                  <a:chExt cx="1314437" cy="459696"/>
                </a:xfrm>
              </p:grpSpPr>
              <p:pic>
                <p:nvPicPr>
                  <p:cNvPr id="36" name="Picture 35"/>
                  <p:cNvPicPr/>
                  <p:nvPr/>
                </p:nvPicPr>
                <p:blipFill>
                  <a:blip r:embed="rId3" cstate="print"/>
                  <a:stretch>
                    <a:fillRect/>
                  </a:stretch>
                </p:blipFill>
                <p:spPr bwMode="auto">
                  <a:xfrm>
                    <a:off x="1419213" y="4648617"/>
                    <a:ext cx="381000" cy="383079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grpSp>
                <p:nvGrpSpPr>
                  <p:cNvPr id="9" name="Group 38"/>
                  <p:cNvGrpSpPr/>
                  <p:nvPr/>
                </p:nvGrpSpPr>
                <p:grpSpPr>
                  <a:xfrm>
                    <a:off x="847726" y="4572000"/>
                    <a:ext cx="1314437" cy="457200"/>
                    <a:chOff x="695326" y="3581400"/>
                    <a:chExt cx="1314437" cy="457200"/>
                  </a:xfrm>
                </p:grpSpPr>
                <p:cxnSp>
                  <p:nvCxnSpPr>
                    <p:cNvPr id="38" name="Straight Connector 12"/>
                    <p:cNvCxnSpPr/>
                    <p:nvPr/>
                  </p:nvCxnSpPr>
                  <p:spPr>
                    <a:xfrm rot="10800000" flipV="1">
                      <a:off x="1624008" y="3809999"/>
                      <a:ext cx="385755" cy="4763"/>
                    </a:xfrm>
                    <a:prstGeom prst="line">
                      <a:avLst/>
                    </a:prstGeom>
                    <a:ln w="381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39" name="Oval 38"/>
                    <p:cNvSpPr/>
                    <p:nvPr/>
                  </p:nvSpPr>
                  <p:spPr>
                    <a:xfrm>
                      <a:off x="695326" y="3581400"/>
                      <a:ext cx="457200" cy="457200"/>
                    </a:xfrm>
                    <a:prstGeom prst="ellipse">
                      <a:avLst/>
                    </a:prstGeom>
                    <a:ln>
                      <a:noFill/>
                    </a:ln>
                    <a:scene3d>
                      <a:camera prst="orthographicFront"/>
                      <a:lightRig rig="threePt" dir="t"/>
                    </a:scene3d>
                    <a:sp3d>
                      <a:bevelT w="387350" h="158750"/>
                      <a:bevelB/>
                    </a:sp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solidFill>
                          <a:prstClr val="white"/>
                        </a:solidFill>
                      </a:endParaRPr>
                    </a:p>
                  </p:txBody>
                </p:sp>
              </p:grpSp>
            </p:grpSp>
            <p:cxnSp>
              <p:nvCxnSpPr>
                <p:cNvPr id="35" name="Straight Connector 9"/>
                <p:cNvCxnSpPr/>
                <p:nvPr/>
              </p:nvCxnSpPr>
              <p:spPr>
                <a:xfrm rot="10800000">
                  <a:off x="1266821" y="3732550"/>
                  <a:ext cx="171449" cy="2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3" name="Oval 32"/>
              <p:cNvSpPr/>
              <p:nvPr/>
            </p:nvSpPr>
            <p:spPr>
              <a:xfrm>
                <a:off x="2576683" y="3200400"/>
                <a:ext cx="699917" cy="760344"/>
              </a:xfrm>
              <a:prstGeom prst="ellipse">
                <a:avLst/>
              </a:prstGeom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87350" h="15875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0" name="Group 52"/>
            <p:cNvGrpSpPr>
              <a:grpSpLocks noChangeAspect="1"/>
            </p:cNvGrpSpPr>
            <p:nvPr/>
          </p:nvGrpSpPr>
          <p:grpSpPr>
            <a:xfrm>
              <a:off x="685800" y="3008901"/>
              <a:ext cx="2243423" cy="480730"/>
              <a:chOff x="381000" y="4724400"/>
              <a:chExt cx="3519317" cy="761998"/>
            </a:xfrm>
          </p:grpSpPr>
          <p:grpSp>
            <p:nvGrpSpPr>
              <p:cNvPr id="11" name="Group 40"/>
              <p:cNvGrpSpPr/>
              <p:nvPr/>
            </p:nvGrpSpPr>
            <p:grpSpPr>
              <a:xfrm>
                <a:off x="1073329" y="4850708"/>
                <a:ext cx="2119484" cy="635690"/>
                <a:chOff x="1289720" y="4648200"/>
                <a:chExt cx="1382272" cy="383498"/>
              </a:xfrm>
            </p:grpSpPr>
            <p:pic>
              <p:nvPicPr>
                <p:cNvPr id="28" name="Picture 27"/>
                <p:cNvPicPr/>
                <p:nvPr/>
              </p:nvPicPr>
              <p:blipFill>
                <a:blip r:embed="rId4" cstate="print"/>
                <a:stretch>
                  <a:fillRect/>
                </a:stretch>
              </p:blipFill>
              <p:spPr bwMode="auto">
                <a:xfrm>
                  <a:off x="1386969" y="4648200"/>
                  <a:ext cx="1188462" cy="38349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12" name="Group 38"/>
                <p:cNvGrpSpPr/>
                <p:nvPr/>
              </p:nvGrpSpPr>
              <p:grpSpPr>
                <a:xfrm>
                  <a:off x="1289720" y="4800601"/>
                  <a:ext cx="1382272" cy="1247"/>
                  <a:chOff x="1137320" y="3810001"/>
                  <a:chExt cx="1382272" cy="1247"/>
                </a:xfrm>
              </p:grpSpPr>
              <p:cxnSp>
                <p:nvCxnSpPr>
                  <p:cNvPr id="30" name="Straight Connector 29"/>
                  <p:cNvCxnSpPr/>
                  <p:nvPr/>
                </p:nvCxnSpPr>
                <p:spPr>
                  <a:xfrm rot="10800000">
                    <a:off x="1137320" y="3810752"/>
                    <a:ext cx="176693" cy="496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" name="Straight Connector 30"/>
                  <p:cNvCxnSpPr/>
                  <p:nvPr/>
                </p:nvCxnSpPr>
                <p:spPr>
                  <a:xfrm rot="10800000">
                    <a:off x="2357255" y="3810001"/>
                    <a:ext cx="162337" cy="751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26" name="Oval 25"/>
              <p:cNvSpPr/>
              <p:nvPr/>
            </p:nvSpPr>
            <p:spPr>
              <a:xfrm>
                <a:off x="381000" y="4724400"/>
                <a:ext cx="699917" cy="760344"/>
              </a:xfrm>
              <a:prstGeom prst="ellipse">
                <a:avLst/>
              </a:prstGeom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87350" h="15875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Oval 26"/>
              <p:cNvSpPr/>
              <p:nvPr/>
            </p:nvSpPr>
            <p:spPr>
              <a:xfrm>
                <a:off x="3200400" y="4724400"/>
                <a:ext cx="699917" cy="760344"/>
              </a:xfrm>
              <a:prstGeom prst="ellipse">
                <a:avLst/>
              </a:prstGeom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87350" h="15875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40" name="TextBox 39"/>
          <p:cNvSpPr txBox="1"/>
          <p:nvPr/>
        </p:nvSpPr>
        <p:spPr>
          <a:xfrm>
            <a:off x="4114800" y="111204"/>
            <a:ext cx="40386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solidFill>
                  <a:schemeClr val="bg1"/>
                </a:solidFill>
              </a:rPr>
              <a:t>Deuterium</a:t>
            </a:r>
            <a:endParaRPr lang="en-US" sz="6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202096" y="1421511"/>
            <a:ext cx="8332304" cy="5131689"/>
            <a:chOff x="457200" y="1219200"/>
            <a:chExt cx="8332304" cy="5131689"/>
          </a:xfrm>
        </p:grpSpPr>
        <p:grpSp>
          <p:nvGrpSpPr>
            <p:cNvPr id="2" name="Group 35"/>
            <p:cNvGrpSpPr>
              <a:grpSpLocks noChangeAspect="1"/>
            </p:cNvGrpSpPr>
            <p:nvPr/>
          </p:nvGrpSpPr>
          <p:grpSpPr>
            <a:xfrm>
              <a:off x="457200" y="1219200"/>
              <a:ext cx="7614568" cy="4967288"/>
              <a:chOff x="-693497" y="776677"/>
              <a:chExt cx="10166675" cy="5902600"/>
            </a:xfrm>
          </p:grpSpPr>
          <p:cxnSp>
            <p:nvCxnSpPr>
              <p:cNvPr id="47" name="Straight Connector 46"/>
              <p:cNvCxnSpPr/>
              <p:nvPr/>
            </p:nvCxnSpPr>
            <p:spPr>
              <a:xfrm>
                <a:off x="3799660" y="4344044"/>
                <a:ext cx="3233854" cy="0"/>
              </a:xfrm>
              <a:prstGeom prst="line">
                <a:avLst/>
              </a:prstGeom>
              <a:noFill/>
              <a:ln w="168275" cap="rnd" cmpd="sng" algn="ctr">
                <a:solidFill>
                  <a:schemeClr val="bg1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</p:cxnSp>
          <p:cxnSp>
            <p:nvCxnSpPr>
              <p:cNvPr id="48" name="Straight Connector 47"/>
              <p:cNvCxnSpPr/>
              <p:nvPr/>
            </p:nvCxnSpPr>
            <p:spPr>
              <a:xfrm>
                <a:off x="751660" y="6441292"/>
                <a:ext cx="3233858" cy="0"/>
              </a:xfrm>
              <a:prstGeom prst="line">
                <a:avLst/>
              </a:prstGeom>
              <a:noFill/>
              <a:ln w="168275" cap="rnd" cmpd="sng" algn="ctr">
                <a:solidFill>
                  <a:schemeClr val="bg1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</p:cxnSp>
          <p:cxnSp>
            <p:nvCxnSpPr>
              <p:cNvPr id="49" name="Straight Arrow Connector 48"/>
              <p:cNvCxnSpPr/>
              <p:nvPr/>
            </p:nvCxnSpPr>
            <p:spPr>
              <a:xfrm rot="16200000" flipH="1">
                <a:off x="3715268" y="2249319"/>
                <a:ext cx="3177996" cy="1104745"/>
              </a:xfrm>
              <a:prstGeom prst="straightConnector1">
                <a:avLst/>
              </a:prstGeom>
              <a:noFill/>
              <a:ln w="177800" cap="rnd" cmpd="sng" algn="ctr">
                <a:solidFill>
                  <a:srgbClr val="6609CD"/>
                </a:solidFill>
                <a:prstDash val="solid"/>
                <a:tailEnd type="arrow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p:spPr>
          </p:cxnSp>
          <p:cxnSp>
            <p:nvCxnSpPr>
              <p:cNvPr id="50" name="Straight Arrow Connector 49"/>
              <p:cNvCxnSpPr/>
              <p:nvPr/>
            </p:nvCxnSpPr>
            <p:spPr>
              <a:xfrm rot="5400000" flipH="1" flipV="1">
                <a:off x="523659" y="2330381"/>
                <a:ext cx="5206577" cy="2888443"/>
              </a:xfrm>
              <a:prstGeom prst="straightConnector1">
                <a:avLst/>
              </a:prstGeom>
              <a:noFill/>
              <a:ln w="177800" cap="rnd" cmpd="sng" algn="ctr">
                <a:solidFill>
                  <a:srgbClr val="FF0000">
                    <a:alpha val="99000"/>
                  </a:srgbClr>
                </a:solidFill>
                <a:prstDash val="solid"/>
                <a:tailEnd type="arrow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p:spPr>
          </p:cxnSp>
          <p:cxnSp>
            <p:nvCxnSpPr>
              <p:cNvPr id="51" name="Straight Arrow Connector 50"/>
              <p:cNvCxnSpPr/>
              <p:nvPr/>
            </p:nvCxnSpPr>
            <p:spPr>
              <a:xfrm rot="5400000">
                <a:off x="2891468" y="5384446"/>
                <a:ext cx="1976249" cy="3386"/>
              </a:xfrm>
              <a:prstGeom prst="straightConnector1">
                <a:avLst/>
              </a:prstGeom>
              <a:noFill/>
              <a:ln w="171450" cap="flat" cmpd="sng" algn="ctr">
                <a:solidFill>
                  <a:srgbClr val="EE12D4"/>
                </a:solidFill>
                <a:prstDash val="solid"/>
                <a:headEnd type="triangle"/>
                <a:tailEnd type="triangle"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</p:cxnSp>
          <p:sp>
            <p:nvSpPr>
              <p:cNvPr id="52" name="TextBox 51"/>
              <p:cNvSpPr txBox="1"/>
              <p:nvPr/>
            </p:nvSpPr>
            <p:spPr>
              <a:xfrm>
                <a:off x="4348126" y="4851738"/>
                <a:ext cx="2385343" cy="9874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defRPr/>
                </a:pPr>
                <a:r>
                  <a:rPr lang="en-US" sz="4800" kern="0" dirty="0" smtClean="0">
                    <a:solidFill>
                      <a:prstClr val="white"/>
                    </a:solidFill>
                  </a:rPr>
                  <a:t>h</a:t>
                </a:r>
                <a:r>
                  <a:rPr lang="el-GR" sz="4800" kern="0" dirty="0" smtClean="0">
                    <a:solidFill>
                      <a:srgbClr val="EE12D4"/>
                    </a:solidFill>
                  </a:rPr>
                  <a:t>ν</a:t>
                </a:r>
                <a:r>
                  <a:rPr lang="en-US" sz="4800" kern="0" baseline="-25000" dirty="0" smtClean="0">
                    <a:solidFill>
                      <a:srgbClr val="EE12D4"/>
                    </a:solidFill>
                  </a:rPr>
                  <a:t>mod</a:t>
                </a:r>
                <a:endParaRPr lang="en-US" sz="4800" kern="0" baseline="-25000" dirty="0">
                  <a:solidFill>
                    <a:srgbClr val="EE12D4"/>
                  </a:solidFill>
                </a:endParaRPr>
              </a:p>
            </p:txBody>
          </p:sp>
          <p:sp>
            <p:nvSpPr>
              <p:cNvPr id="53" name="Rectangle 52"/>
              <p:cNvSpPr/>
              <p:nvPr/>
            </p:nvSpPr>
            <p:spPr>
              <a:xfrm>
                <a:off x="-693497" y="1772705"/>
                <a:ext cx="3273616" cy="274296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el-GR" sz="4800" i="1" kern="0" dirty="0" smtClean="0">
                    <a:solidFill>
                      <a:srgbClr val="FF0000"/>
                    </a:solidFill>
                  </a:rPr>
                  <a:t>λ</a:t>
                </a:r>
                <a:r>
                  <a:rPr lang="en-US" sz="4800" i="1" kern="0" baseline="-25000" dirty="0" smtClean="0">
                    <a:solidFill>
                      <a:srgbClr val="FF0000"/>
                    </a:solidFill>
                  </a:rPr>
                  <a:t>Pump </a:t>
                </a:r>
              </a:p>
              <a:p>
                <a:pPr algn="ctr">
                  <a:defRPr/>
                </a:pPr>
                <a:r>
                  <a:rPr lang="en-US" sz="4800" i="1" kern="0" dirty="0" smtClean="0">
                    <a:solidFill>
                      <a:srgbClr val="FF0000"/>
                    </a:solidFill>
                  </a:rPr>
                  <a:t>1064nm</a:t>
                </a:r>
                <a:r>
                  <a:rPr lang="en-US" sz="4800" kern="0" baseline="-25000" dirty="0" smtClean="0">
                    <a:solidFill>
                      <a:srgbClr val="FF0000"/>
                    </a:solidFill>
                  </a:rPr>
                  <a:t> </a:t>
                </a:r>
              </a:p>
              <a:p>
                <a:pPr algn="ctr">
                  <a:defRPr/>
                </a:pPr>
                <a:r>
                  <a:rPr lang="el-GR" sz="4800" kern="0" dirty="0" smtClean="0">
                    <a:solidFill>
                      <a:srgbClr val="FF0000"/>
                    </a:solidFill>
                  </a:rPr>
                  <a:t>σ</a:t>
                </a:r>
                <a:r>
                  <a:rPr lang="en-US" sz="4800" kern="0" baseline="30000" dirty="0" smtClean="0">
                    <a:solidFill>
                      <a:srgbClr val="FF0000"/>
                    </a:solidFill>
                  </a:rPr>
                  <a:t>+</a:t>
                </a:r>
                <a:endParaRPr lang="en-US" sz="4800" kern="0" baseline="-25000" dirty="0">
                  <a:solidFill>
                    <a:srgbClr val="FF0000"/>
                  </a:solidFill>
                </a:endParaRPr>
              </a:p>
            </p:txBody>
          </p:sp>
          <p:graphicFrame>
            <p:nvGraphicFramePr>
              <p:cNvPr id="54" name="Object 53"/>
              <p:cNvGraphicFramePr>
                <a:graphicFrameLocks noChangeAspect="1"/>
              </p:cNvGraphicFramePr>
              <p:nvPr/>
            </p:nvGraphicFramePr>
            <p:xfrm>
              <a:off x="4393465" y="5666271"/>
              <a:ext cx="3136961" cy="1013006"/>
            </p:xfrm>
            <a:graphic>
              <a:graphicData uri="http://schemas.openxmlformats.org/presentationml/2006/ole">
                <p:oleObj spid="_x0000_s1055746" name="Equation" r:id="rId4" imgW="787320" imgH="253800" progId="Equation.3">
                  <p:embed/>
                </p:oleObj>
              </a:graphicData>
            </a:graphic>
          </p:graphicFrame>
          <p:sp>
            <p:nvSpPr>
              <p:cNvPr id="55" name="Rectangle 54"/>
              <p:cNvSpPr/>
              <p:nvPr/>
            </p:nvSpPr>
            <p:spPr>
              <a:xfrm>
                <a:off x="6224774" y="776677"/>
                <a:ext cx="3248404" cy="274296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el-GR" sz="4800" i="1" kern="0" dirty="0" smtClean="0">
                    <a:solidFill>
                      <a:srgbClr val="6609CD"/>
                    </a:solidFill>
                  </a:rPr>
                  <a:t>λ</a:t>
                </a:r>
                <a:r>
                  <a:rPr lang="en-US" sz="4800" i="1" kern="0" baseline="-25000" dirty="0" smtClean="0">
                    <a:solidFill>
                      <a:srgbClr val="6609CD"/>
                    </a:solidFill>
                  </a:rPr>
                  <a:t>Stokes</a:t>
                </a:r>
              </a:p>
              <a:p>
                <a:pPr algn="ctr">
                  <a:defRPr/>
                </a:pPr>
                <a:r>
                  <a:rPr lang="en-US" sz="4800" i="1" kern="0" dirty="0" smtClean="0">
                    <a:solidFill>
                      <a:srgbClr val="6609CD"/>
                    </a:solidFill>
                  </a:rPr>
                  <a:t>1555nm</a:t>
                </a:r>
                <a:r>
                  <a:rPr lang="en-US" sz="4800" kern="0" baseline="-25000" dirty="0" smtClean="0">
                    <a:solidFill>
                      <a:srgbClr val="6609CD"/>
                    </a:solidFill>
                  </a:rPr>
                  <a:t> </a:t>
                </a:r>
              </a:p>
              <a:p>
                <a:pPr algn="ctr">
                  <a:defRPr/>
                </a:pPr>
                <a:r>
                  <a:rPr lang="el-GR" sz="4800" kern="0" dirty="0" smtClean="0">
                    <a:solidFill>
                      <a:srgbClr val="6609CD"/>
                    </a:solidFill>
                  </a:rPr>
                  <a:t>σ</a:t>
                </a:r>
                <a:r>
                  <a:rPr lang="en-US" sz="4800" kern="0" baseline="30000" dirty="0" smtClean="0">
                    <a:solidFill>
                      <a:srgbClr val="6609CD"/>
                    </a:solidFill>
                  </a:rPr>
                  <a:t>-</a:t>
                </a:r>
                <a:endParaRPr lang="en-US" sz="4800" kern="0" baseline="-25000" dirty="0">
                  <a:solidFill>
                    <a:srgbClr val="6609CD"/>
                  </a:solidFill>
                </a:endParaRPr>
              </a:p>
            </p:txBody>
          </p:sp>
        </p:grpSp>
        <p:pic>
          <p:nvPicPr>
            <p:cNvPr id="60" name="Picture 59" descr="v=0,j=1.jpg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biLevel thresh="50000"/>
              <a:lum bright="100000" contrast="100000"/>
            </a:blip>
            <a:stretch>
              <a:fillRect/>
            </a:stretch>
          </p:blipFill>
          <p:spPr>
            <a:xfrm>
              <a:off x="4191000" y="5613654"/>
              <a:ext cx="2359152" cy="737235"/>
            </a:xfrm>
            <a:prstGeom prst="rect">
              <a:avLst/>
            </a:prstGeom>
          </p:spPr>
        </p:pic>
        <p:pic>
          <p:nvPicPr>
            <p:cNvPr id="61" name="Picture 60" descr="v=0,j=3.jpg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biLevel thresh="50000"/>
              <a:lum bright="100000"/>
            </a:blip>
            <a:stretch>
              <a:fillRect/>
            </a:stretch>
          </p:blipFill>
          <p:spPr>
            <a:xfrm>
              <a:off x="6387680" y="3866665"/>
              <a:ext cx="2401824" cy="774781"/>
            </a:xfrm>
            <a:prstGeom prst="rect">
              <a:avLst/>
            </a:prstGeom>
          </p:spPr>
        </p:pic>
      </p:grpSp>
      <p:grpSp>
        <p:nvGrpSpPr>
          <p:cNvPr id="3" name="Group 13"/>
          <p:cNvGrpSpPr/>
          <p:nvPr/>
        </p:nvGrpSpPr>
        <p:grpSpPr>
          <a:xfrm>
            <a:off x="6705600" y="4876802"/>
            <a:ext cx="2461596" cy="1969515"/>
            <a:chOff x="7315200" y="5675242"/>
            <a:chExt cx="1846197" cy="1182758"/>
          </a:xfrm>
        </p:grpSpPr>
        <p:sp>
          <p:nvSpPr>
            <p:cNvPr id="15" name="Rectangle 14"/>
            <p:cNvSpPr/>
            <p:nvPr/>
          </p:nvSpPr>
          <p:spPr>
            <a:xfrm>
              <a:off x="7319305" y="5675242"/>
              <a:ext cx="1842092" cy="1053530"/>
            </a:xfrm>
            <a:prstGeom prst="rect">
              <a:avLst/>
            </a:prstGeom>
            <a:ln w="63500">
              <a:noFill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l-GR" sz="5400" kern="0" dirty="0" smtClean="0">
                  <a:solidFill>
                    <a:srgbClr val="EE12D4"/>
                  </a:solidFill>
                </a:rPr>
                <a:t>ν</a:t>
              </a:r>
              <a:r>
                <a:rPr lang="en-US" sz="5400" kern="0" baseline="-25000" dirty="0" smtClean="0">
                  <a:solidFill>
                    <a:srgbClr val="EE12D4"/>
                  </a:solidFill>
                </a:rPr>
                <a:t>mod</a:t>
              </a:r>
            </a:p>
            <a:p>
              <a:pPr algn="ctr"/>
              <a:r>
                <a:rPr lang="en-US" sz="5400" kern="0" dirty="0" smtClean="0">
                  <a:solidFill>
                    <a:srgbClr val="EE12D4"/>
                  </a:solidFill>
                </a:rPr>
                <a:t>89.9THz</a:t>
              </a:r>
              <a:endParaRPr lang="en-US" sz="5400" dirty="0">
                <a:solidFill>
                  <a:prstClr val="black"/>
                </a:solidFill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>
              <a:off x="7315200" y="5715000"/>
              <a:ext cx="1828800" cy="0"/>
            </a:xfrm>
            <a:prstGeom prst="line">
              <a:avLst/>
            </a:prstGeom>
            <a:ln w="635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7315200" y="5715000"/>
              <a:ext cx="0" cy="1143000"/>
            </a:xfrm>
            <a:prstGeom prst="line">
              <a:avLst/>
            </a:prstGeom>
            <a:ln w="635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Group 44"/>
          <p:cNvGrpSpPr>
            <a:grpSpLocks noChangeAspect="1"/>
          </p:cNvGrpSpPr>
          <p:nvPr/>
        </p:nvGrpSpPr>
        <p:grpSpPr>
          <a:xfrm>
            <a:off x="990600" y="304800"/>
            <a:ext cx="2074114" cy="1371600"/>
            <a:chOff x="685800" y="2006068"/>
            <a:chExt cx="2243423" cy="1483563"/>
          </a:xfrm>
        </p:grpSpPr>
        <p:cxnSp>
          <p:nvCxnSpPr>
            <p:cNvPr id="22" name="Straight Arrow Connector 21"/>
            <p:cNvCxnSpPr>
              <a:cxnSpLocks noChangeAspect="1"/>
            </p:cNvCxnSpPr>
            <p:nvPr/>
          </p:nvCxnSpPr>
          <p:spPr>
            <a:xfrm>
              <a:off x="901088" y="2764336"/>
              <a:ext cx="1886590" cy="0"/>
            </a:xfrm>
            <a:prstGeom prst="straightConnector1">
              <a:avLst/>
            </a:prstGeom>
            <a:ln w="79375" cap="rnd">
              <a:solidFill>
                <a:schemeClr val="bg1"/>
              </a:solidFill>
              <a:bevel/>
              <a:headEnd type="arrow"/>
              <a:tailEnd type="arrow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" name="Group 43"/>
            <p:cNvGrpSpPr>
              <a:grpSpLocks noChangeAspect="1"/>
            </p:cNvGrpSpPr>
            <p:nvPr/>
          </p:nvGrpSpPr>
          <p:grpSpPr>
            <a:xfrm>
              <a:off x="1068157" y="2006068"/>
              <a:ext cx="1495617" cy="480732"/>
              <a:chOff x="914399" y="3197904"/>
              <a:chExt cx="2362201" cy="764495"/>
            </a:xfrm>
          </p:grpSpPr>
          <p:grpSp>
            <p:nvGrpSpPr>
              <p:cNvPr id="32" name="Group 54"/>
              <p:cNvGrpSpPr/>
              <p:nvPr/>
            </p:nvGrpSpPr>
            <p:grpSpPr>
              <a:xfrm>
                <a:off x="914399" y="3197911"/>
                <a:ext cx="2012242" cy="764496"/>
                <a:chOff x="838200" y="3502702"/>
                <a:chExt cx="1314437" cy="459696"/>
              </a:xfrm>
            </p:grpSpPr>
            <p:grpSp>
              <p:nvGrpSpPr>
                <p:cNvPr id="34" name="Group 44"/>
                <p:cNvGrpSpPr/>
                <p:nvPr/>
              </p:nvGrpSpPr>
              <p:grpSpPr>
                <a:xfrm>
                  <a:off x="838200" y="3502702"/>
                  <a:ext cx="1314437" cy="459696"/>
                  <a:chOff x="847726" y="4572000"/>
                  <a:chExt cx="1314437" cy="459696"/>
                </a:xfrm>
              </p:grpSpPr>
              <p:pic>
                <p:nvPicPr>
                  <p:cNvPr id="36" name="Picture 35"/>
                  <p:cNvPicPr/>
                  <p:nvPr/>
                </p:nvPicPr>
                <p:blipFill>
                  <a:blip r:embed="rId7" cstate="print"/>
                  <a:stretch>
                    <a:fillRect/>
                  </a:stretch>
                </p:blipFill>
                <p:spPr bwMode="auto">
                  <a:xfrm>
                    <a:off x="1419213" y="4648617"/>
                    <a:ext cx="381000" cy="383079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grpSp>
                <p:nvGrpSpPr>
                  <p:cNvPr id="37" name="Group 38"/>
                  <p:cNvGrpSpPr/>
                  <p:nvPr/>
                </p:nvGrpSpPr>
                <p:grpSpPr>
                  <a:xfrm>
                    <a:off x="847726" y="4572000"/>
                    <a:ext cx="1314437" cy="457200"/>
                    <a:chOff x="695326" y="3581400"/>
                    <a:chExt cx="1314437" cy="457200"/>
                  </a:xfrm>
                </p:grpSpPr>
                <p:cxnSp>
                  <p:nvCxnSpPr>
                    <p:cNvPr id="38" name="Straight Connector 12"/>
                    <p:cNvCxnSpPr/>
                    <p:nvPr/>
                  </p:nvCxnSpPr>
                  <p:spPr>
                    <a:xfrm rot="10800000" flipV="1">
                      <a:off x="1624008" y="3809999"/>
                      <a:ext cx="385755" cy="4763"/>
                    </a:xfrm>
                    <a:prstGeom prst="line">
                      <a:avLst/>
                    </a:prstGeom>
                    <a:ln w="381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39" name="Oval 38"/>
                    <p:cNvSpPr/>
                    <p:nvPr/>
                  </p:nvSpPr>
                  <p:spPr>
                    <a:xfrm>
                      <a:off x="695326" y="3581400"/>
                      <a:ext cx="457200" cy="457200"/>
                    </a:xfrm>
                    <a:prstGeom prst="ellipse">
                      <a:avLst/>
                    </a:prstGeom>
                    <a:ln>
                      <a:noFill/>
                    </a:ln>
                    <a:scene3d>
                      <a:camera prst="orthographicFront"/>
                      <a:lightRig rig="threePt" dir="t"/>
                    </a:scene3d>
                    <a:sp3d>
                      <a:bevelT w="387350" h="158750"/>
                      <a:bevelB/>
                    </a:sp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solidFill>
                          <a:prstClr val="white"/>
                        </a:solidFill>
                      </a:endParaRPr>
                    </a:p>
                  </p:txBody>
                </p:sp>
              </p:grpSp>
            </p:grpSp>
            <p:cxnSp>
              <p:nvCxnSpPr>
                <p:cNvPr id="35" name="Straight Connector 9"/>
                <p:cNvCxnSpPr/>
                <p:nvPr/>
              </p:nvCxnSpPr>
              <p:spPr>
                <a:xfrm rot="10800000">
                  <a:off x="1266821" y="3732550"/>
                  <a:ext cx="171449" cy="2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3" name="Oval 32"/>
              <p:cNvSpPr/>
              <p:nvPr/>
            </p:nvSpPr>
            <p:spPr>
              <a:xfrm>
                <a:off x="2576683" y="3200400"/>
                <a:ext cx="699917" cy="760344"/>
              </a:xfrm>
              <a:prstGeom prst="ellipse">
                <a:avLst/>
              </a:prstGeom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87350" h="15875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4" name="Group 52"/>
            <p:cNvGrpSpPr>
              <a:grpSpLocks noChangeAspect="1"/>
            </p:cNvGrpSpPr>
            <p:nvPr/>
          </p:nvGrpSpPr>
          <p:grpSpPr>
            <a:xfrm>
              <a:off x="685800" y="3008901"/>
              <a:ext cx="2243423" cy="480730"/>
              <a:chOff x="381000" y="4724400"/>
              <a:chExt cx="3519317" cy="761998"/>
            </a:xfrm>
          </p:grpSpPr>
          <p:grpSp>
            <p:nvGrpSpPr>
              <p:cNvPr id="25" name="Group 40"/>
              <p:cNvGrpSpPr/>
              <p:nvPr/>
            </p:nvGrpSpPr>
            <p:grpSpPr>
              <a:xfrm>
                <a:off x="1073329" y="4850708"/>
                <a:ext cx="2119484" cy="635690"/>
                <a:chOff x="1289720" y="4648200"/>
                <a:chExt cx="1382272" cy="383498"/>
              </a:xfrm>
            </p:grpSpPr>
            <p:pic>
              <p:nvPicPr>
                <p:cNvPr id="28" name="Picture 27"/>
                <p:cNvPicPr/>
                <p:nvPr/>
              </p:nvPicPr>
              <p:blipFill>
                <a:blip r:embed="rId8" cstate="print"/>
                <a:stretch>
                  <a:fillRect/>
                </a:stretch>
              </p:blipFill>
              <p:spPr bwMode="auto">
                <a:xfrm>
                  <a:off x="1386969" y="4648200"/>
                  <a:ext cx="1188462" cy="38349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29" name="Group 38"/>
                <p:cNvGrpSpPr/>
                <p:nvPr/>
              </p:nvGrpSpPr>
              <p:grpSpPr>
                <a:xfrm>
                  <a:off x="1289720" y="4800601"/>
                  <a:ext cx="1382272" cy="1247"/>
                  <a:chOff x="1137320" y="3810001"/>
                  <a:chExt cx="1382272" cy="1247"/>
                </a:xfrm>
              </p:grpSpPr>
              <p:cxnSp>
                <p:nvCxnSpPr>
                  <p:cNvPr id="30" name="Straight Connector 29"/>
                  <p:cNvCxnSpPr/>
                  <p:nvPr/>
                </p:nvCxnSpPr>
                <p:spPr>
                  <a:xfrm rot="10800000">
                    <a:off x="1137320" y="3810752"/>
                    <a:ext cx="176693" cy="496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" name="Straight Connector 30"/>
                  <p:cNvCxnSpPr/>
                  <p:nvPr/>
                </p:nvCxnSpPr>
                <p:spPr>
                  <a:xfrm rot="10800000">
                    <a:off x="2357255" y="3810001"/>
                    <a:ext cx="162337" cy="751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26" name="Oval 25"/>
              <p:cNvSpPr/>
              <p:nvPr/>
            </p:nvSpPr>
            <p:spPr>
              <a:xfrm>
                <a:off x="381000" y="4724400"/>
                <a:ext cx="699917" cy="760344"/>
              </a:xfrm>
              <a:prstGeom prst="ellipse">
                <a:avLst/>
              </a:prstGeom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87350" h="15875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Oval 26"/>
              <p:cNvSpPr/>
              <p:nvPr/>
            </p:nvSpPr>
            <p:spPr>
              <a:xfrm>
                <a:off x="3200400" y="4724400"/>
                <a:ext cx="699917" cy="760344"/>
              </a:xfrm>
              <a:prstGeom prst="ellipse">
                <a:avLst/>
              </a:prstGeom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87350" h="15875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40" name="TextBox 39"/>
          <p:cNvSpPr txBox="1"/>
          <p:nvPr/>
        </p:nvSpPr>
        <p:spPr>
          <a:xfrm>
            <a:off x="4114800" y="111204"/>
            <a:ext cx="40386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solidFill>
                  <a:schemeClr val="bg1"/>
                </a:solidFill>
              </a:rPr>
              <a:t>Deuterium</a:t>
            </a:r>
            <a:endParaRPr lang="en-US" sz="6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04800" y="2667000"/>
            <a:ext cx="8534400" cy="1143000"/>
          </a:xfrm>
        </p:spPr>
        <p:txBody>
          <a:bodyPr>
            <a:noAutofit/>
          </a:bodyPr>
          <a:lstStyle/>
          <a:p>
            <a:pPr algn="ctr"/>
            <a:r>
              <a:rPr lang="en-US" sz="5400" dirty="0" smtClean="0">
                <a:solidFill>
                  <a:schemeClr val="bg1"/>
                </a:solidFill>
              </a:rPr>
              <a:t>How much will this help?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629879" y="685800"/>
            <a:ext cx="5887510" cy="22775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6000" dirty="0" err="1" smtClean="0">
                <a:solidFill>
                  <a:prstClr val="white"/>
                </a:solidFill>
              </a:rPr>
              <a:t>I</a:t>
            </a:r>
            <a:r>
              <a:rPr lang="en-US" sz="6000" baseline="-25000" dirty="0" err="1" smtClean="0">
                <a:solidFill>
                  <a:prstClr val="white"/>
                </a:solidFill>
              </a:rPr>
              <a:t>pump</a:t>
            </a:r>
            <a:r>
              <a:rPr lang="en-US" sz="6000" dirty="0" smtClean="0">
                <a:solidFill>
                  <a:prstClr val="white"/>
                </a:solidFill>
              </a:rPr>
              <a:t> </a:t>
            </a:r>
          </a:p>
          <a:p>
            <a:pPr algn="ctr"/>
            <a:endParaRPr lang="en-US" sz="1000" dirty="0" smtClean="0">
              <a:solidFill>
                <a:prstClr val="white"/>
              </a:solidFill>
            </a:endParaRPr>
          </a:p>
          <a:p>
            <a:pPr algn="ctr"/>
            <a:r>
              <a:rPr lang="en-US" sz="7200" dirty="0" smtClean="0">
                <a:solidFill>
                  <a:prstClr val="white"/>
                </a:solidFill>
              </a:rPr>
              <a:t>0.025 MW/cm</a:t>
            </a:r>
            <a:r>
              <a:rPr lang="en-US" sz="7200" baseline="30000" dirty="0" smtClean="0">
                <a:solidFill>
                  <a:prstClr val="white"/>
                </a:solidFill>
              </a:rPr>
              <a:t>2</a:t>
            </a:r>
          </a:p>
        </p:txBody>
      </p:sp>
      <p:sp>
        <p:nvSpPr>
          <p:cNvPr id="6" name="Rectangle 5"/>
          <p:cNvSpPr/>
          <p:nvPr/>
        </p:nvSpPr>
        <p:spPr>
          <a:xfrm>
            <a:off x="1625241" y="3733800"/>
            <a:ext cx="5887510" cy="22775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6000" dirty="0" err="1" smtClean="0">
                <a:solidFill>
                  <a:prstClr val="white"/>
                </a:solidFill>
              </a:rPr>
              <a:t>I</a:t>
            </a:r>
            <a:r>
              <a:rPr lang="en-US" sz="6000" baseline="-25000" dirty="0" err="1" smtClean="0">
                <a:solidFill>
                  <a:prstClr val="white"/>
                </a:solidFill>
              </a:rPr>
              <a:t>Stokes</a:t>
            </a:r>
            <a:r>
              <a:rPr lang="en-US" sz="6000" dirty="0" smtClean="0">
                <a:solidFill>
                  <a:prstClr val="white"/>
                </a:solidFill>
              </a:rPr>
              <a:t> </a:t>
            </a:r>
          </a:p>
          <a:p>
            <a:pPr algn="ctr"/>
            <a:endParaRPr lang="en-US" sz="1000" dirty="0" smtClean="0">
              <a:solidFill>
                <a:prstClr val="white"/>
              </a:solidFill>
            </a:endParaRPr>
          </a:p>
          <a:p>
            <a:pPr algn="ctr"/>
            <a:r>
              <a:rPr lang="en-US" sz="7200" dirty="0" smtClean="0">
                <a:solidFill>
                  <a:prstClr val="white"/>
                </a:solidFill>
              </a:rPr>
              <a:t>0.503 MW/cm</a:t>
            </a:r>
            <a:r>
              <a:rPr lang="en-US" sz="7200" baseline="30000" dirty="0" smtClean="0">
                <a:solidFill>
                  <a:prstClr val="white"/>
                </a:solidFill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 rot="19721218">
            <a:off x="44555" y="421449"/>
            <a:ext cx="2133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solidFill>
                  <a:srgbClr val="FF0000"/>
                </a:solidFill>
              </a:rPr>
              <a:t>Before</a:t>
            </a:r>
            <a:endParaRPr lang="en-US" sz="5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square- black 2 no labe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4074" y="394855"/>
            <a:ext cx="8383712" cy="51816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0" y="5750004"/>
            <a:ext cx="9144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solidFill>
                  <a:schemeClr val="bg1"/>
                </a:solidFill>
              </a:rPr>
              <a:t>5 frequencies</a:t>
            </a:r>
            <a:endParaRPr lang="en-US" sz="6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863918" y="685800"/>
            <a:ext cx="5419432" cy="22775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6000" dirty="0" err="1" smtClean="0">
                <a:solidFill>
                  <a:prstClr val="white"/>
                </a:solidFill>
              </a:rPr>
              <a:t>I</a:t>
            </a:r>
            <a:r>
              <a:rPr lang="en-US" sz="6000" baseline="-25000" dirty="0" err="1" smtClean="0">
                <a:solidFill>
                  <a:prstClr val="white"/>
                </a:solidFill>
              </a:rPr>
              <a:t>pump</a:t>
            </a:r>
            <a:r>
              <a:rPr lang="en-US" sz="6000" dirty="0" smtClean="0">
                <a:solidFill>
                  <a:prstClr val="white"/>
                </a:solidFill>
              </a:rPr>
              <a:t> </a:t>
            </a:r>
          </a:p>
          <a:p>
            <a:pPr algn="ctr"/>
            <a:endParaRPr lang="en-US" sz="1000" dirty="0" smtClean="0">
              <a:solidFill>
                <a:prstClr val="white"/>
              </a:solidFill>
            </a:endParaRPr>
          </a:p>
          <a:p>
            <a:pPr algn="ctr"/>
            <a:r>
              <a:rPr lang="en-US" sz="7200" dirty="0" smtClean="0">
                <a:solidFill>
                  <a:prstClr val="white"/>
                </a:solidFill>
              </a:rPr>
              <a:t>12.6 MW/cm</a:t>
            </a:r>
            <a:r>
              <a:rPr lang="en-US" sz="7200" baseline="30000" dirty="0" smtClean="0">
                <a:solidFill>
                  <a:prstClr val="white"/>
                </a:solidFill>
              </a:rPr>
              <a:t>2</a:t>
            </a:r>
          </a:p>
        </p:txBody>
      </p:sp>
      <p:sp>
        <p:nvSpPr>
          <p:cNvPr id="6" name="Rectangle 5"/>
          <p:cNvSpPr/>
          <p:nvPr/>
        </p:nvSpPr>
        <p:spPr>
          <a:xfrm>
            <a:off x="1859280" y="3733800"/>
            <a:ext cx="5419432" cy="22775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6000" dirty="0" err="1" smtClean="0">
                <a:solidFill>
                  <a:prstClr val="white"/>
                </a:solidFill>
              </a:rPr>
              <a:t>I</a:t>
            </a:r>
            <a:r>
              <a:rPr lang="en-US" sz="6000" baseline="-25000" dirty="0" err="1" smtClean="0">
                <a:solidFill>
                  <a:prstClr val="white"/>
                </a:solidFill>
              </a:rPr>
              <a:t>Stokes</a:t>
            </a:r>
            <a:r>
              <a:rPr lang="en-US" sz="6000" dirty="0" smtClean="0">
                <a:solidFill>
                  <a:prstClr val="white"/>
                </a:solidFill>
              </a:rPr>
              <a:t> </a:t>
            </a:r>
          </a:p>
          <a:p>
            <a:pPr algn="ctr"/>
            <a:endParaRPr lang="en-US" sz="1000" dirty="0" smtClean="0">
              <a:solidFill>
                <a:prstClr val="white"/>
              </a:solidFill>
            </a:endParaRPr>
          </a:p>
          <a:p>
            <a:pPr algn="ctr"/>
            <a:r>
              <a:rPr lang="en-US" sz="7200" dirty="0" smtClean="0">
                <a:solidFill>
                  <a:prstClr val="white"/>
                </a:solidFill>
              </a:rPr>
              <a:t>12.6 MW/cm</a:t>
            </a:r>
            <a:r>
              <a:rPr lang="en-US" sz="7200" baseline="30000" dirty="0" smtClean="0">
                <a:solidFill>
                  <a:prstClr val="white"/>
                </a:solidFill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 rot="19721218">
            <a:off x="44555" y="421449"/>
            <a:ext cx="2133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solidFill>
                  <a:srgbClr val="FF0000"/>
                </a:solidFill>
              </a:rPr>
              <a:t>After</a:t>
            </a:r>
            <a:endParaRPr lang="en-US" sz="5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971800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sz="9600" dirty="0" smtClean="0">
                <a:solidFill>
                  <a:prstClr val="white"/>
                </a:solidFill>
              </a:rPr>
              <a:t>ρ</a:t>
            </a:r>
            <a:r>
              <a:rPr lang="en-US" sz="9600" baseline="-25000" dirty="0" err="1" smtClean="0">
                <a:solidFill>
                  <a:prstClr val="white"/>
                </a:solidFill>
              </a:rPr>
              <a:t>ab</a:t>
            </a:r>
            <a:r>
              <a:rPr lang="en-US" sz="9600" dirty="0" smtClean="0">
                <a:solidFill>
                  <a:prstClr val="white"/>
                </a:solidFill>
              </a:rPr>
              <a:t>≈ 6.7 x 10</a:t>
            </a:r>
            <a:r>
              <a:rPr lang="en-US" sz="9600" baseline="30000" dirty="0" smtClean="0">
                <a:solidFill>
                  <a:prstClr val="white"/>
                </a:solidFill>
              </a:rPr>
              <a:t>-5</a:t>
            </a:r>
          </a:p>
        </p:txBody>
      </p:sp>
      <p:sp>
        <p:nvSpPr>
          <p:cNvPr id="42" name="Rectangle 41"/>
          <p:cNvSpPr/>
          <p:nvPr/>
        </p:nvSpPr>
        <p:spPr>
          <a:xfrm>
            <a:off x="0" y="2092404"/>
            <a:ext cx="91440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600" i="1" dirty="0" smtClean="0">
                <a:solidFill>
                  <a:prstClr val="white"/>
                </a:solidFill>
              </a:rPr>
              <a:t>Coherence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3581400" y="4410670"/>
            <a:ext cx="2133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solidFill>
                  <a:srgbClr val="FF0000"/>
                </a:solidFill>
              </a:rPr>
              <a:t>Before</a:t>
            </a:r>
            <a:endParaRPr lang="en-US" sz="5400" dirty="0">
              <a:solidFill>
                <a:srgbClr val="FF0000"/>
              </a:solidFill>
            </a:endParaRPr>
          </a:p>
        </p:txBody>
      </p:sp>
      <p:grpSp>
        <p:nvGrpSpPr>
          <p:cNvPr id="5" name="Group 44"/>
          <p:cNvGrpSpPr>
            <a:grpSpLocks noChangeAspect="1"/>
          </p:cNvGrpSpPr>
          <p:nvPr/>
        </p:nvGrpSpPr>
        <p:grpSpPr>
          <a:xfrm>
            <a:off x="364286" y="457200"/>
            <a:ext cx="2074114" cy="1371600"/>
            <a:chOff x="685800" y="2006068"/>
            <a:chExt cx="2243423" cy="1483563"/>
          </a:xfrm>
        </p:grpSpPr>
        <p:cxnSp>
          <p:nvCxnSpPr>
            <p:cNvPr id="6" name="Straight Arrow Connector 5"/>
            <p:cNvCxnSpPr>
              <a:cxnSpLocks noChangeAspect="1"/>
            </p:cNvCxnSpPr>
            <p:nvPr/>
          </p:nvCxnSpPr>
          <p:spPr>
            <a:xfrm>
              <a:off x="901088" y="2764336"/>
              <a:ext cx="1886590" cy="0"/>
            </a:xfrm>
            <a:prstGeom prst="straightConnector1">
              <a:avLst/>
            </a:prstGeom>
            <a:ln w="79375" cap="rnd">
              <a:solidFill>
                <a:schemeClr val="bg1"/>
              </a:solidFill>
              <a:bevel/>
              <a:headEnd type="arrow"/>
              <a:tailEnd type="arrow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Group 43"/>
            <p:cNvGrpSpPr>
              <a:grpSpLocks noChangeAspect="1"/>
            </p:cNvGrpSpPr>
            <p:nvPr/>
          </p:nvGrpSpPr>
          <p:grpSpPr>
            <a:xfrm>
              <a:off x="1068157" y="2006068"/>
              <a:ext cx="1495617" cy="480732"/>
              <a:chOff x="914399" y="3197904"/>
              <a:chExt cx="2362201" cy="764495"/>
            </a:xfrm>
          </p:grpSpPr>
          <p:grpSp>
            <p:nvGrpSpPr>
              <p:cNvPr id="16" name="Group 54"/>
              <p:cNvGrpSpPr/>
              <p:nvPr/>
            </p:nvGrpSpPr>
            <p:grpSpPr>
              <a:xfrm>
                <a:off x="914399" y="3197911"/>
                <a:ext cx="2012242" cy="764496"/>
                <a:chOff x="838200" y="3502702"/>
                <a:chExt cx="1314437" cy="459696"/>
              </a:xfrm>
            </p:grpSpPr>
            <p:grpSp>
              <p:nvGrpSpPr>
                <p:cNvPr id="18" name="Group 44"/>
                <p:cNvGrpSpPr/>
                <p:nvPr/>
              </p:nvGrpSpPr>
              <p:grpSpPr>
                <a:xfrm>
                  <a:off x="838200" y="3502702"/>
                  <a:ext cx="1314437" cy="459696"/>
                  <a:chOff x="847726" y="4572000"/>
                  <a:chExt cx="1314437" cy="459696"/>
                </a:xfrm>
              </p:grpSpPr>
              <p:pic>
                <p:nvPicPr>
                  <p:cNvPr id="20" name="Picture 19"/>
                  <p:cNvPicPr/>
                  <p:nvPr/>
                </p:nvPicPr>
                <p:blipFill>
                  <a:blip r:embed="rId3" cstate="print"/>
                  <a:stretch>
                    <a:fillRect/>
                  </a:stretch>
                </p:blipFill>
                <p:spPr bwMode="auto">
                  <a:xfrm>
                    <a:off x="1419213" y="4648617"/>
                    <a:ext cx="381000" cy="383079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grpSp>
                <p:nvGrpSpPr>
                  <p:cNvPr id="21" name="Group 38"/>
                  <p:cNvGrpSpPr/>
                  <p:nvPr/>
                </p:nvGrpSpPr>
                <p:grpSpPr>
                  <a:xfrm>
                    <a:off x="847726" y="4572000"/>
                    <a:ext cx="1314437" cy="457200"/>
                    <a:chOff x="695326" y="3581400"/>
                    <a:chExt cx="1314437" cy="457200"/>
                  </a:xfrm>
                </p:grpSpPr>
                <p:cxnSp>
                  <p:nvCxnSpPr>
                    <p:cNvPr id="22" name="Straight Connector 12"/>
                    <p:cNvCxnSpPr/>
                    <p:nvPr/>
                  </p:nvCxnSpPr>
                  <p:spPr>
                    <a:xfrm rot="10800000" flipV="1">
                      <a:off x="1624008" y="3809999"/>
                      <a:ext cx="385755" cy="4763"/>
                    </a:xfrm>
                    <a:prstGeom prst="line">
                      <a:avLst/>
                    </a:prstGeom>
                    <a:ln w="381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23" name="Oval 22"/>
                    <p:cNvSpPr/>
                    <p:nvPr/>
                  </p:nvSpPr>
                  <p:spPr>
                    <a:xfrm>
                      <a:off x="695326" y="3581400"/>
                      <a:ext cx="457200" cy="457200"/>
                    </a:xfrm>
                    <a:prstGeom prst="ellipse">
                      <a:avLst/>
                    </a:prstGeom>
                    <a:ln>
                      <a:noFill/>
                    </a:ln>
                    <a:scene3d>
                      <a:camera prst="orthographicFront"/>
                      <a:lightRig rig="threePt" dir="t"/>
                    </a:scene3d>
                    <a:sp3d>
                      <a:bevelT w="387350" h="158750"/>
                      <a:bevelB/>
                    </a:sp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solidFill>
                          <a:prstClr val="white"/>
                        </a:solidFill>
                      </a:endParaRPr>
                    </a:p>
                  </p:txBody>
                </p:sp>
              </p:grpSp>
            </p:grpSp>
            <p:cxnSp>
              <p:nvCxnSpPr>
                <p:cNvPr id="19" name="Straight Connector 9"/>
                <p:cNvCxnSpPr/>
                <p:nvPr/>
              </p:nvCxnSpPr>
              <p:spPr>
                <a:xfrm rot="10800000">
                  <a:off x="1266821" y="3732550"/>
                  <a:ext cx="171449" cy="2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7" name="Oval 16"/>
              <p:cNvSpPr/>
              <p:nvPr/>
            </p:nvSpPr>
            <p:spPr>
              <a:xfrm>
                <a:off x="2576683" y="3200400"/>
                <a:ext cx="699917" cy="760344"/>
              </a:xfrm>
              <a:prstGeom prst="ellipse">
                <a:avLst/>
              </a:prstGeom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87350" h="15875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Group 52"/>
            <p:cNvGrpSpPr>
              <a:grpSpLocks noChangeAspect="1"/>
            </p:cNvGrpSpPr>
            <p:nvPr/>
          </p:nvGrpSpPr>
          <p:grpSpPr>
            <a:xfrm>
              <a:off x="685800" y="3008901"/>
              <a:ext cx="2243423" cy="480730"/>
              <a:chOff x="381000" y="4724400"/>
              <a:chExt cx="3519317" cy="761998"/>
            </a:xfrm>
          </p:grpSpPr>
          <p:grpSp>
            <p:nvGrpSpPr>
              <p:cNvPr id="9" name="Group 40"/>
              <p:cNvGrpSpPr/>
              <p:nvPr/>
            </p:nvGrpSpPr>
            <p:grpSpPr>
              <a:xfrm>
                <a:off x="1073329" y="4850708"/>
                <a:ext cx="2119484" cy="635690"/>
                <a:chOff x="1289720" y="4648200"/>
                <a:chExt cx="1382272" cy="383498"/>
              </a:xfrm>
            </p:grpSpPr>
            <p:pic>
              <p:nvPicPr>
                <p:cNvPr id="12" name="Picture 11"/>
                <p:cNvPicPr/>
                <p:nvPr/>
              </p:nvPicPr>
              <p:blipFill>
                <a:blip r:embed="rId4" cstate="print"/>
                <a:stretch>
                  <a:fillRect/>
                </a:stretch>
              </p:blipFill>
              <p:spPr bwMode="auto">
                <a:xfrm>
                  <a:off x="1386969" y="4648200"/>
                  <a:ext cx="1188462" cy="38349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13" name="Group 38"/>
                <p:cNvGrpSpPr/>
                <p:nvPr/>
              </p:nvGrpSpPr>
              <p:grpSpPr>
                <a:xfrm>
                  <a:off x="1289720" y="4800601"/>
                  <a:ext cx="1382272" cy="1247"/>
                  <a:chOff x="1137320" y="3810001"/>
                  <a:chExt cx="1382272" cy="1247"/>
                </a:xfrm>
              </p:grpSpPr>
              <p:cxnSp>
                <p:nvCxnSpPr>
                  <p:cNvPr id="14" name="Straight Connector 13"/>
                  <p:cNvCxnSpPr/>
                  <p:nvPr/>
                </p:nvCxnSpPr>
                <p:spPr>
                  <a:xfrm rot="10800000">
                    <a:off x="1137320" y="3810752"/>
                    <a:ext cx="176693" cy="496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" name="Straight Connector 14"/>
                  <p:cNvCxnSpPr/>
                  <p:nvPr/>
                </p:nvCxnSpPr>
                <p:spPr>
                  <a:xfrm rot="10800000">
                    <a:off x="2357255" y="3810001"/>
                    <a:ext cx="162337" cy="751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10" name="Oval 9"/>
              <p:cNvSpPr/>
              <p:nvPr/>
            </p:nvSpPr>
            <p:spPr>
              <a:xfrm>
                <a:off x="381000" y="4724400"/>
                <a:ext cx="699917" cy="760344"/>
              </a:xfrm>
              <a:prstGeom prst="ellipse">
                <a:avLst/>
              </a:prstGeom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87350" h="15875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Oval 10"/>
              <p:cNvSpPr/>
              <p:nvPr/>
            </p:nvSpPr>
            <p:spPr>
              <a:xfrm>
                <a:off x="3200400" y="4724400"/>
                <a:ext cx="699917" cy="760344"/>
              </a:xfrm>
              <a:prstGeom prst="ellipse">
                <a:avLst/>
              </a:prstGeom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87350" h="15875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24" name="Group 45"/>
          <p:cNvGrpSpPr>
            <a:grpSpLocks noChangeAspect="1"/>
          </p:cNvGrpSpPr>
          <p:nvPr/>
        </p:nvGrpSpPr>
        <p:grpSpPr>
          <a:xfrm>
            <a:off x="6934200" y="381000"/>
            <a:ext cx="1416478" cy="1419789"/>
            <a:chOff x="5930098" y="1655066"/>
            <a:chExt cx="2045940" cy="2050723"/>
          </a:xfrm>
        </p:grpSpPr>
        <p:sp>
          <p:nvSpPr>
            <p:cNvPr id="25" name="Circular Arrow 24"/>
            <p:cNvSpPr>
              <a:spLocks noChangeAspect="1"/>
            </p:cNvSpPr>
            <p:nvPr/>
          </p:nvSpPr>
          <p:spPr>
            <a:xfrm rot="2394548">
              <a:off x="6616142" y="2055653"/>
              <a:ext cx="733170" cy="733170"/>
            </a:xfrm>
            <a:prstGeom prst="circularArrow">
              <a:avLst>
                <a:gd name="adj1" fmla="val 12500"/>
                <a:gd name="adj2" fmla="val 1072303"/>
                <a:gd name="adj3" fmla="val 20457681"/>
                <a:gd name="adj4" fmla="val 2433936"/>
                <a:gd name="adj5" fmla="val 12500"/>
              </a:avLst>
            </a:prstGeom>
            <a:solidFill>
              <a:schemeClr val="bg1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grpSp>
          <p:nvGrpSpPr>
            <p:cNvPr id="26" name="Group 61"/>
            <p:cNvGrpSpPr>
              <a:grpSpLocks/>
            </p:cNvGrpSpPr>
            <p:nvPr/>
          </p:nvGrpSpPr>
          <p:grpSpPr>
            <a:xfrm rot="3725752" flipV="1">
              <a:off x="5213882" y="2371282"/>
              <a:ext cx="2049462" cy="617030"/>
              <a:chOff x="914399" y="3197904"/>
              <a:chExt cx="2362201" cy="764495"/>
            </a:xfrm>
          </p:grpSpPr>
          <p:grpSp>
            <p:nvGrpSpPr>
              <p:cNvPr id="36" name="Group 54"/>
              <p:cNvGrpSpPr/>
              <p:nvPr/>
            </p:nvGrpSpPr>
            <p:grpSpPr>
              <a:xfrm>
                <a:off x="914399" y="3197911"/>
                <a:ext cx="2012242" cy="764496"/>
                <a:chOff x="838200" y="3502702"/>
                <a:chExt cx="1314437" cy="459696"/>
              </a:xfrm>
            </p:grpSpPr>
            <p:cxnSp>
              <p:nvCxnSpPr>
                <p:cNvPr id="38" name="Straight Connector 37"/>
                <p:cNvCxnSpPr/>
                <p:nvPr/>
              </p:nvCxnSpPr>
              <p:spPr>
                <a:xfrm rot="10800000">
                  <a:off x="1266821" y="3732550"/>
                  <a:ext cx="171449" cy="2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39" name="Group 44"/>
                <p:cNvGrpSpPr/>
                <p:nvPr/>
              </p:nvGrpSpPr>
              <p:grpSpPr>
                <a:xfrm>
                  <a:off x="838200" y="3502702"/>
                  <a:ext cx="1314437" cy="459696"/>
                  <a:chOff x="847726" y="4572000"/>
                  <a:chExt cx="1314437" cy="459696"/>
                </a:xfrm>
              </p:grpSpPr>
              <p:pic>
                <p:nvPicPr>
                  <p:cNvPr id="40" name="Picture 39"/>
                  <p:cNvPicPr/>
                  <p:nvPr/>
                </p:nvPicPr>
                <p:blipFill>
                  <a:blip r:embed="rId3" cstate="print">
                    <a:clrChange>
                      <a:clrFrom>
                        <a:srgbClr val="000100"/>
                      </a:clrFrom>
                      <a:clrTo>
                        <a:srgbClr val="000100">
                          <a:alpha val="0"/>
                        </a:srgbClr>
                      </a:clrTo>
                    </a:clrChange>
                  </a:blip>
                  <a:stretch>
                    <a:fillRect/>
                  </a:stretch>
                </p:blipFill>
                <p:spPr bwMode="auto">
                  <a:xfrm>
                    <a:off x="1419213" y="4648617"/>
                    <a:ext cx="381000" cy="383079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grpSp>
                <p:nvGrpSpPr>
                  <p:cNvPr id="41" name="Group 40"/>
                  <p:cNvGrpSpPr/>
                  <p:nvPr/>
                </p:nvGrpSpPr>
                <p:grpSpPr>
                  <a:xfrm>
                    <a:off x="847726" y="4572000"/>
                    <a:ext cx="1314437" cy="457200"/>
                    <a:chOff x="695326" y="3581400"/>
                    <a:chExt cx="1314437" cy="457200"/>
                  </a:xfrm>
                </p:grpSpPr>
                <p:cxnSp>
                  <p:nvCxnSpPr>
                    <p:cNvPr id="44" name="Straight Connector 43"/>
                    <p:cNvCxnSpPr/>
                    <p:nvPr/>
                  </p:nvCxnSpPr>
                  <p:spPr>
                    <a:xfrm rot="10800000" flipV="1">
                      <a:off x="1624008" y="3809999"/>
                      <a:ext cx="385755" cy="4763"/>
                    </a:xfrm>
                    <a:prstGeom prst="line">
                      <a:avLst/>
                    </a:prstGeom>
                    <a:ln w="381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45" name="Oval 44"/>
                    <p:cNvSpPr/>
                    <p:nvPr/>
                  </p:nvSpPr>
                  <p:spPr>
                    <a:xfrm>
                      <a:off x="695326" y="3581400"/>
                      <a:ext cx="457200" cy="457200"/>
                    </a:xfrm>
                    <a:prstGeom prst="ellipse">
                      <a:avLst/>
                    </a:prstGeom>
                    <a:ln>
                      <a:noFill/>
                    </a:ln>
                    <a:scene3d>
                      <a:camera prst="orthographicFront"/>
                      <a:lightRig rig="threePt" dir="t"/>
                    </a:scene3d>
                    <a:sp3d>
                      <a:bevelT w="387350" h="158750"/>
                      <a:bevelB/>
                    </a:sp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solidFill>
                          <a:prstClr val="white"/>
                        </a:solidFill>
                      </a:endParaRPr>
                    </a:p>
                  </p:txBody>
                </p:sp>
              </p:grpSp>
            </p:grpSp>
          </p:grpSp>
          <p:sp>
            <p:nvSpPr>
              <p:cNvPr id="37" name="Oval 25"/>
              <p:cNvSpPr/>
              <p:nvPr/>
            </p:nvSpPr>
            <p:spPr>
              <a:xfrm>
                <a:off x="2576683" y="3200400"/>
                <a:ext cx="699917" cy="760344"/>
              </a:xfrm>
              <a:prstGeom prst="ellipse">
                <a:avLst/>
              </a:prstGeom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87350" h="15875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7" name="Group 61"/>
            <p:cNvGrpSpPr>
              <a:grpSpLocks/>
            </p:cNvGrpSpPr>
            <p:nvPr/>
          </p:nvGrpSpPr>
          <p:grpSpPr>
            <a:xfrm rot="7026538" flipV="1">
              <a:off x="6642792" y="2372543"/>
              <a:ext cx="2049462" cy="617030"/>
              <a:chOff x="914399" y="3197904"/>
              <a:chExt cx="2362201" cy="764495"/>
            </a:xfrm>
          </p:grpSpPr>
          <p:grpSp>
            <p:nvGrpSpPr>
              <p:cNvPr id="28" name="Group 54"/>
              <p:cNvGrpSpPr/>
              <p:nvPr/>
            </p:nvGrpSpPr>
            <p:grpSpPr>
              <a:xfrm>
                <a:off x="914399" y="3197911"/>
                <a:ext cx="2012242" cy="764496"/>
                <a:chOff x="838200" y="3502702"/>
                <a:chExt cx="1314437" cy="459696"/>
              </a:xfrm>
            </p:grpSpPr>
            <p:cxnSp>
              <p:nvCxnSpPr>
                <p:cNvPr id="30" name="Straight Connector 29"/>
                <p:cNvCxnSpPr/>
                <p:nvPr/>
              </p:nvCxnSpPr>
              <p:spPr>
                <a:xfrm rot="10800000">
                  <a:off x="1266821" y="3732550"/>
                  <a:ext cx="171449" cy="2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31" name="Group 44"/>
                <p:cNvGrpSpPr/>
                <p:nvPr/>
              </p:nvGrpSpPr>
              <p:grpSpPr>
                <a:xfrm>
                  <a:off x="838200" y="3502702"/>
                  <a:ext cx="1314437" cy="459696"/>
                  <a:chOff x="847726" y="4572000"/>
                  <a:chExt cx="1314437" cy="459696"/>
                </a:xfrm>
              </p:grpSpPr>
              <p:pic>
                <p:nvPicPr>
                  <p:cNvPr id="32" name="Picture 31"/>
                  <p:cNvPicPr/>
                  <p:nvPr/>
                </p:nvPicPr>
                <p:blipFill>
                  <a:blip r:embed="rId3" cstate="print">
                    <a:clrChange>
                      <a:clrFrom>
                        <a:srgbClr val="000100"/>
                      </a:clrFrom>
                      <a:clrTo>
                        <a:srgbClr val="000100">
                          <a:alpha val="0"/>
                        </a:srgbClr>
                      </a:clrTo>
                    </a:clrChange>
                  </a:blip>
                  <a:stretch>
                    <a:fillRect/>
                  </a:stretch>
                </p:blipFill>
                <p:spPr bwMode="auto">
                  <a:xfrm>
                    <a:off x="1419213" y="4648617"/>
                    <a:ext cx="381000" cy="383079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grpSp>
                <p:nvGrpSpPr>
                  <p:cNvPr id="33" name="Group 38"/>
                  <p:cNvGrpSpPr/>
                  <p:nvPr/>
                </p:nvGrpSpPr>
                <p:grpSpPr>
                  <a:xfrm>
                    <a:off x="847726" y="4572000"/>
                    <a:ext cx="1314437" cy="457200"/>
                    <a:chOff x="695326" y="3581400"/>
                    <a:chExt cx="1314437" cy="457200"/>
                  </a:xfrm>
                </p:grpSpPr>
                <p:cxnSp>
                  <p:nvCxnSpPr>
                    <p:cNvPr id="34" name="Straight Connector 33"/>
                    <p:cNvCxnSpPr/>
                    <p:nvPr/>
                  </p:nvCxnSpPr>
                  <p:spPr>
                    <a:xfrm rot="10800000" flipV="1">
                      <a:off x="1624008" y="3809999"/>
                      <a:ext cx="385755" cy="4763"/>
                    </a:xfrm>
                    <a:prstGeom prst="line">
                      <a:avLst/>
                    </a:prstGeom>
                    <a:ln w="381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35" name="Oval 34"/>
                    <p:cNvSpPr/>
                    <p:nvPr/>
                  </p:nvSpPr>
                  <p:spPr>
                    <a:xfrm>
                      <a:off x="695326" y="3581400"/>
                      <a:ext cx="457200" cy="457200"/>
                    </a:xfrm>
                    <a:prstGeom prst="ellipse">
                      <a:avLst/>
                    </a:prstGeom>
                    <a:ln>
                      <a:noFill/>
                    </a:ln>
                    <a:scene3d>
                      <a:camera prst="orthographicFront"/>
                      <a:lightRig rig="threePt" dir="t"/>
                    </a:scene3d>
                    <a:sp3d>
                      <a:bevelT w="387350" h="158750"/>
                      <a:bevelB/>
                    </a:sp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solidFill>
                          <a:prstClr val="white"/>
                        </a:solidFill>
                      </a:endParaRPr>
                    </a:p>
                  </p:txBody>
                </p:sp>
              </p:grpSp>
            </p:grpSp>
          </p:grpSp>
          <p:sp>
            <p:nvSpPr>
              <p:cNvPr id="29" name="Oval 28"/>
              <p:cNvSpPr/>
              <p:nvPr/>
            </p:nvSpPr>
            <p:spPr>
              <a:xfrm>
                <a:off x="2576683" y="3200400"/>
                <a:ext cx="699917" cy="760344"/>
              </a:xfrm>
              <a:prstGeom prst="ellipse">
                <a:avLst/>
              </a:prstGeom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87350" h="15875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971800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sz="9600" dirty="0" smtClean="0">
                <a:solidFill>
                  <a:prstClr val="white"/>
                </a:solidFill>
              </a:rPr>
              <a:t>ρ</a:t>
            </a:r>
            <a:r>
              <a:rPr lang="en-US" sz="9600" baseline="-25000" dirty="0" err="1" smtClean="0">
                <a:solidFill>
                  <a:prstClr val="white"/>
                </a:solidFill>
              </a:rPr>
              <a:t>ab</a:t>
            </a:r>
            <a:r>
              <a:rPr lang="en-US" sz="9600" dirty="0" smtClean="0">
                <a:solidFill>
                  <a:prstClr val="white"/>
                </a:solidFill>
              </a:rPr>
              <a:t>≈ 7.5 x 10</a:t>
            </a:r>
            <a:r>
              <a:rPr lang="en-US" sz="9600" baseline="30000" dirty="0" smtClean="0">
                <a:solidFill>
                  <a:prstClr val="white"/>
                </a:solidFill>
              </a:rPr>
              <a:t>-3</a:t>
            </a:r>
          </a:p>
        </p:txBody>
      </p:sp>
      <p:sp>
        <p:nvSpPr>
          <p:cNvPr id="42" name="Rectangle 41"/>
          <p:cNvSpPr/>
          <p:nvPr/>
        </p:nvSpPr>
        <p:spPr>
          <a:xfrm>
            <a:off x="0" y="2092404"/>
            <a:ext cx="91440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600" i="1" dirty="0" smtClean="0">
                <a:solidFill>
                  <a:prstClr val="white"/>
                </a:solidFill>
              </a:rPr>
              <a:t>Coherence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3581400" y="4410670"/>
            <a:ext cx="2133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solidFill>
                  <a:srgbClr val="FF0000"/>
                </a:solidFill>
              </a:rPr>
              <a:t>After</a:t>
            </a:r>
            <a:endParaRPr lang="en-US" sz="5400" dirty="0">
              <a:solidFill>
                <a:srgbClr val="FF0000"/>
              </a:solidFill>
            </a:endParaRPr>
          </a:p>
        </p:txBody>
      </p:sp>
      <p:grpSp>
        <p:nvGrpSpPr>
          <p:cNvPr id="2" name="Group 44"/>
          <p:cNvGrpSpPr>
            <a:grpSpLocks noChangeAspect="1"/>
          </p:cNvGrpSpPr>
          <p:nvPr/>
        </p:nvGrpSpPr>
        <p:grpSpPr>
          <a:xfrm>
            <a:off x="364286" y="457200"/>
            <a:ext cx="2074114" cy="1371600"/>
            <a:chOff x="685800" y="2006068"/>
            <a:chExt cx="2243423" cy="1483563"/>
          </a:xfrm>
        </p:grpSpPr>
        <p:cxnSp>
          <p:nvCxnSpPr>
            <p:cNvPr id="6" name="Straight Arrow Connector 5"/>
            <p:cNvCxnSpPr>
              <a:cxnSpLocks noChangeAspect="1"/>
            </p:cNvCxnSpPr>
            <p:nvPr/>
          </p:nvCxnSpPr>
          <p:spPr>
            <a:xfrm>
              <a:off x="901088" y="2764336"/>
              <a:ext cx="1886590" cy="0"/>
            </a:xfrm>
            <a:prstGeom prst="straightConnector1">
              <a:avLst/>
            </a:prstGeom>
            <a:ln w="79375" cap="rnd">
              <a:solidFill>
                <a:schemeClr val="bg1"/>
              </a:solidFill>
              <a:bevel/>
              <a:headEnd type="arrow"/>
              <a:tailEnd type="arrow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" name="Group 43"/>
            <p:cNvGrpSpPr>
              <a:grpSpLocks noChangeAspect="1"/>
            </p:cNvGrpSpPr>
            <p:nvPr/>
          </p:nvGrpSpPr>
          <p:grpSpPr>
            <a:xfrm>
              <a:off x="1068157" y="2006068"/>
              <a:ext cx="1495617" cy="480732"/>
              <a:chOff x="914399" y="3197904"/>
              <a:chExt cx="2362201" cy="764495"/>
            </a:xfrm>
          </p:grpSpPr>
          <p:grpSp>
            <p:nvGrpSpPr>
              <p:cNvPr id="5" name="Group 54"/>
              <p:cNvGrpSpPr/>
              <p:nvPr/>
            </p:nvGrpSpPr>
            <p:grpSpPr>
              <a:xfrm>
                <a:off x="914399" y="3197911"/>
                <a:ext cx="2012242" cy="764496"/>
                <a:chOff x="838200" y="3502702"/>
                <a:chExt cx="1314437" cy="459696"/>
              </a:xfrm>
            </p:grpSpPr>
            <p:grpSp>
              <p:nvGrpSpPr>
                <p:cNvPr id="7" name="Group 44"/>
                <p:cNvGrpSpPr/>
                <p:nvPr/>
              </p:nvGrpSpPr>
              <p:grpSpPr>
                <a:xfrm>
                  <a:off x="838200" y="3502702"/>
                  <a:ext cx="1314437" cy="459696"/>
                  <a:chOff x="847726" y="4572000"/>
                  <a:chExt cx="1314437" cy="459696"/>
                </a:xfrm>
              </p:grpSpPr>
              <p:pic>
                <p:nvPicPr>
                  <p:cNvPr id="20" name="Picture 19"/>
                  <p:cNvPicPr/>
                  <p:nvPr/>
                </p:nvPicPr>
                <p:blipFill>
                  <a:blip r:embed="rId3" cstate="print"/>
                  <a:stretch>
                    <a:fillRect/>
                  </a:stretch>
                </p:blipFill>
                <p:spPr bwMode="auto">
                  <a:xfrm>
                    <a:off x="1419213" y="4648617"/>
                    <a:ext cx="381000" cy="383079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grpSp>
                <p:nvGrpSpPr>
                  <p:cNvPr id="8" name="Group 38"/>
                  <p:cNvGrpSpPr/>
                  <p:nvPr/>
                </p:nvGrpSpPr>
                <p:grpSpPr>
                  <a:xfrm>
                    <a:off x="847726" y="4572000"/>
                    <a:ext cx="1314437" cy="457200"/>
                    <a:chOff x="695326" y="3581400"/>
                    <a:chExt cx="1314437" cy="457200"/>
                  </a:xfrm>
                </p:grpSpPr>
                <p:cxnSp>
                  <p:nvCxnSpPr>
                    <p:cNvPr id="22" name="Straight Connector 12"/>
                    <p:cNvCxnSpPr/>
                    <p:nvPr/>
                  </p:nvCxnSpPr>
                  <p:spPr>
                    <a:xfrm rot="10800000" flipV="1">
                      <a:off x="1624008" y="3809999"/>
                      <a:ext cx="385755" cy="4763"/>
                    </a:xfrm>
                    <a:prstGeom prst="line">
                      <a:avLst/>
                    </a:prstGeom>
                    <a:ln w="381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23" name="Oval 22"/>
                    <p:cNvSpPr/>
                    <p:nvPr/>
                  </p:nvSpPr>
                  <p:spPr>
                    <a:xfrm>
                      <a:off x="695326" y="3581400"/>
                      <a:ext cx="457200" cy="457200"/>
                    </a:xfrm>
                    <a:prstGeom prst="ellipse">
                      <a:avLst/>
                    </a:prstGeom>
                    <a:ln>
                      <a:noFill/>
                    </a:ln>
                    <a:scene3d>
                      <a:camera prst="orthographicFront"/>
                      <a:lightRig rig="threePt" dir="t"/>
                    </a:scene3d>
                    <a:sp3d>
                      <a:bevelT w="387350" h="158750"/>
                      <a:bevelB/>
                    </a:sp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solidFill>
                          <a:prstClr val="white"/>
                        </a:solidFill>
                      </a:endParaRPr>
                    </a:p>
                  </p:txBody>
                </p:sp>
              </p:grpSp>
            </p:grpSp>
            <p:cxnSp>
              <p:nvCxnSpPr>
                <p:cNvPr id="19" name="Straight Connector 9"/>
                <p:cNvCxnSpPr/>
                <p:nvPr/>
              </p:nvCxnSpPr>
              <p:spPr>
                <a:xfrm rot="10800000">
                  <a:off x="1266821" y="3732550"/>
                  <a:ext cx="171449" cy="2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7" name="Oval 16"/>
              <p:cNvSpPr/>
              <p:nvPr/>
            </p:nvSpPr>
            <p:spPr>
              <a:xfrm>
                <a:off x="2576683" y="3200400"/>
                <a:ext cx="699917" cy="760344"/>
              </a:xfrm>
              <a:prstGeom prst="ellipse">
                <a:avLst/>
              </a:prstGeom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87350" h="15875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9" name="Group 52"/>
            <p:cNvGrpSpPr>
              <a:grpSpLocks noChangeAspect="1"/>
            </p:cNvGrpSpPr>
            <p:nvPr/>
          </p:nvGrpSpPr>
          <p:grpSpPr>
            <a:xfrm>
              <a:off x="685800" y="3008901"/>
              <a:ext cx="2243423" cy="480730"/>
              <a:chOff x="381000" y="4724400"/>
              <a:chExt cx="3519317" cy="761998"/>
            </a:xfrm>
          </p:grpSpPr>
          <p:grpSp>
            <p:nvGrpSpPr>
              <p:cNvPr id="13" name="Group 40"/>
              <p:cNvGrpSpPr/>
              <p:nvPr/>
            </p:nvGrpSpPr>
            <p:grpSpPr>
              <a:xfrm>
                <a:off x="1073329" y="4850708"/>
                <a:ext cx="2119484" cy="635690"/>
                <a:chOff x="1289720" y="4648200"/>
                <a:chExt cx="1382272" cy="383498"/>
              </a:xfrm>
            </p:grpSpPr>
            <p:pic>
              <p:nvPicPr>
                <p:cNvPr id="12" name="Picture 11"/>
                <p:cNvPicPr/>
                <p:nvPr/>
              </p:nvPicPr>
              <p:blipFill>
                <a:blip r:embed="rId4" cstate="print"/>
                <a:stretch>
                  <a:fillRect/>
                </a:stretch>
              </p:blipFill>
              <p:spPr bwMode="auto">
                <a:xfrm>
                  <a:off x="1386969" y="4648200"/>
                  <a:ext cx="1188462" cy="38349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16" name="Group 38"/>
                <p:cNvGrpSpPr/>
                <p:nvPr/>
              </p:nvGrpSpPr>
              <p:grpSpPr>
                <a:xfrm>
                  <a:off x="1289720" y="4800601"/>
                  <a:ext cx="1382272" cy="1247"/>
                  <a:chOff x="1137320" y="3810001"/>
                  <a:chExt cx="1382272" cy="1247"/>
                </a:xfrm>
              </p:grpSpPr>
              <p:cxnSp>
                <p:nvCxnSpPr>
                  <p:cNvPr id="14" name="Straight Connector 13"/>
                  <p:cNvCxnSpPr/>
                  <p:nvPr/>
                </p:nvCxnSpPr>
                <p:spPr>
                  <a:xfrm rot="10800000">
                    <a:off x="1137320" y="3810752"/>
                    <a:ext cx="176693" cy="496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" name="Straight Connector 14"/>
                  <p:cNvCxnSpPr/>
                  <p:nvPr/>
                </p:nvCxnSpPr>
                <p:spPr>
                  <a:xfrm rot="10800000">
                    <a:off x="2357255" y="3810001"/>
                    <a:ext cx="162337" cy="751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10" name="Oval 9"/>
              <p:cNvSpPr/>
              <p:nvPr/>
            </p:nvSpPr>
            <p:spPr>
              <a:xfrm>
                <a:off x="381000" y="4724400"/>
                <a:ext cx="699917" cy="760344"/>
              </a:xfrm>
              <a:prstGeom prst="ellipse">
                <a:avLst/>
              </a:prstGeom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87350" h="15875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Oval 10"/>
              <p:cNvSpPr/>
              <p:nvPr/>
            </p:nvSpPr>
            <p:spPr>
              <a:xfrm>
                <a:off x="3200400" y="4724400"/>
                <a:ext cx="699917" cy="760344"/>
              </a:xfrm>
              <a:prstGeom prst="ellipse">
                <a:avLst/>
              </a:prstGeom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87350" h="15875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8" name="Group 45"/>
          <p:cNvGrpSpPr>
            <a:grpSpLocks noChangeAspect="1"/>
          </p:cNvGrpSpPr>
          <p:nvPr/>
        </p:nvGrpSpPr>
        <p:grpSpPr>
          <a:xfrm>
            <a:off x="6934200" y="381000"/>
            <a:ext cx="1416478" cy="1419789"/>
            <a:chOff x="5930098" y="1655066"/>
            <a:chExt cx="2045940" cy="2050723"/>
          </a:xfrm>
        </p:grpSpPr>
        <p:sp>
          <p:nvSpPr>
            <p:cNvPr id="25" name="Circular Arrow 24"/>
            <p:cNvSpPr>
              <a:spLocks noChangeAspect="1"/>
            </p:cNvSpPr>
            <p:nvPr/>
          </p:nvSpPr>
          <p:spPr>
            <a:xfrm rot="2394548">
              <a:off x="6616142" y="2055653"/>
              <a:ext cx="733170" cy="733170"/>
            </a:xfrm>
            <a:prstGeom prst="circularArrow">
              <a:avLst>
                <a:gd name="adj1" fmla="val 12500"/>
                <a:gd name="adj2" fmla="val 1072303"/>
                <a:gd name="adj3" fmla="val 20457681"/>
                <a:gd name="adj4" fmla="val 2433936"/>
                <a:gd name="adj5" fmla="val 12500"/>
              </a:avLst>
            </a:prstGeom>
            <a:solidFill>
              <a:schemeClr val="bg1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grpSp>
          <p:nvGrpSpPr>
            <p:cNvPr id="21" name="Group 61"/>
            <p:cNvGrpSpPr>
              <a:grpSpLocks/>
            </p:cNvGrpSpPr>
            <p:nvPr/>
          </p:nvGrpSpPr>
          <p:grpSpPr>
            <a:xfrm rot="3725752" flipV="1">
              <a:off x="5213882" y="2371282"/>
              <a:ext cx="2049462" cy="617030"/>
              <a:chOff x="914399" y="3197904"/>
              <a:chExt cx="2362201" cy="764495"/>
            </a:xfrm>
          </p:grpSpPr>
          <p:grpSp>
            <p:nvGrpSpPr>
              <p:cNvPr id="24" name="Group 54"/>
              <p:cNvGrpSpPr/>
              <p:nvPr/>
            </p:nvGrpSpPr>
            <p:grpSpPr>
              <a:xfrm>
                <a:off x="914399" y="3197911"/>
                <a:ext cx="2012242" cy="764496"/>
                <a:chOff x="838200" y="3502702"/>
                <a:chExt cx="1314437" cy="459696"/>
              </a:xfrm>
            </p:grpSpPr>
            <p:cxnSp>
              <p:nvCxnSpPr>
                <p:cNvPr id="38" name="Straight Connector 37"/>
                <p:cNvCxnSpPr/>
                <p:nvPr/>
              </p:nvCxnSpPr>
              <p:spPr>
                <a:xfrm rot="10800000">
                  <a:off x="1266821" y="3732550"/>
                  <a:ext cx="171449" cy="2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26" name="Group 44"/>
                <p:cNvGrpSpPr/>
                <p:nvPr/>
              </p:nvGrpSpPr>
              <p:grpSpPr>
                <a:xfrm>
                  <a:off x="838200" y="3502702"/>
                  <a:ext cx="1314437" cy="459696"/>
                  <a:chOff x="847726" y="4572000"/>
                  <a:chExt cx="1314437" cy="459696"/>
                </a:xfrm>
              </p:grpSpPr>
              <p:pic>
                <p:nvPicPr>
                  <p:cNvPr id="40" name="Picture 39"/>
                  <p:cNvPicPr/>
                  <p:nvPr/>
                </p:nvPicPr>
                <p:blipFill>
                  <a:blip r:embed="rId3" cstate="print">
                    <a:clrChange>
                      <a:clrFrom>
                        <a:srgbClr val="000100"/>
                      </a:clrFrom>
                      <a:clrTo>
                        <a:srgbClr val="000100">
                          <a:alpha val="0"/>
                        </a:srgbClr>
                      </a:clrTo>
                    </a:clrChange>
                  </a:blip>
                  <a:stretch>
                    <a:fillRect/>
                  </a:stretch>
                </p:blipFill>
                <p:spPr bwMode="auto">
                  <a:xfrm>
                    <a:off x="1419213" y="4648617"/>
                    <a:ext cx="381000" cy="383079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grpSp>
                <p:nvGrpSpPr>
                  <p:cNvPr id="27" name="Group 40"/>
                  <p:cNvGrpSpPr/>
                  <p:nvPr/>
                </p:nvGrpSpPr>
                <p:grpSpPr>
                  <a:xfrm>
                    <a:off x="847726" y="4572000"/>
                    <a:ext cx="1314437" cy="457200"/>
                    <a:chOff x="695326" y="3581400"/>
                    <a:chExt cx="1314437" cy="457200"/>
                  </a:xfrm>
                </p:grpSpPr>
                <p:cxnSp>
                  <p:nvCxnSpPr>
                    <p:cNvPr id="44" name="Straight Connector 43"/>
                    <p:cNvCxnSpPr/>
                    <p:nvPr/>
                  </p:nvCxnSpPr>
                  <p:spPr>
                    <a:xfrm rot="10800000" flipV="1">
                      <a:off x="1624008" y="3809999"/>
                      <a:ext cx="385755" cy="4763"/>
                    </a:xfrm>
                    <a:prstGeom prst="line">
                      <a:avLst/>
                    </a:prstGeom>
                    <a:ln w="381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45" name="Oval 44"/>
                    <p:cNvSpPr/>
                    <p:nvPr/>
                  </p:nvSpPr>
                  <p:spPr>
                    <a:xfrm>
                      <a:off x="695326" y="3581400"/>
                      <a:ext cx="457200" cy="457200"/>
                    </a:xfrm>
                    <a:prstGeom prst="ellipse">
                      <a:avLst/>
                    </a:prstGeom>
                    <a:ln>
                      <a:noFill/>
                    </a:ln>
                    <a:scene3d>
                      <a:camera prst="orthographicFront"/>
                      <a:lightRig rig="threePt" dir="t"/>
                    </a:scene3d>
                    <a:sp3d>
                      <a:bevelT w="387350" h="158750"/>
                      <a:bevelB/>
                    </a:sp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solidFill>
                          <a:prstClr val="white"/>
                        </a:solidFill>
                      </a:endParaRPr>
                    </a:p>
                  </p:txBody>
                </p:sp>
              </p:grpSp>
            </p:grpSp>
          </p:grpSp>
          <p:sp>
            <p:nvSpPr>
              <p:cNvPr id="37" name="Oval 25"/>
              <p:cNvSpPr/>
              <p:nvPr/>
            </p:nvSpPr>
            <p:spPr>
              <a:xfrm>
                <a:off x="2576683" y="3200400"/>
                <a:ext cx="699917" cy="760344"/>
              </a:xfrm>
              <a:prstGeom prst="ellipse">
                <a:avLst/>
              </a:prstGeom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87350" h="15875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8" name="Group 61"/>
            <p:cNvGrpSpPr>
              <a:grpSpLocks/>
            </p:cNvGrpSpPr>
            <p:nvPr/>
          </p:nvGrpSpPr>
          <p:grpSpPr>
            <a:xfrm rot="7026538" flipV="1">
              <a:off x="6642792" y="2372543"/>
              <a:ext cx="2049462" cy="617030"/>
              <a:chOff x="914399" y="3197904"/>
              <a:chExt cx="2362201" cy="764495"/>
            </a:xfrm>
          </p:grpSpPr>
          <p:grpSp>
            <p:nvGrpSpPr>
              <p:cNvPr id="31" name="Group 54"/>
              <p:cNvGrpSpPr/>
              <p:nvPr/>
            </p:nvGrpSpPr>
            <p:grpSpPr>
              <a:xfrm>
                <a:off x="914399" y="3197911"/>
                <a:ext cx="2012242" cy="764496"/>
                <a:chOff x="838200" y="3502702"/>
                <a:chExt cx="1314437" cy="459696"/>
              </a:xfrm>
            </p:grpSpPr>
            <p:cxnSp>
              <p:nvCxnSpPr>
                <p:cNvPr id="30" name="Straight Connector 29"/>
                <p:cNvCxnSpPr/>
                <p:nvPr/>
              </p:nvCxnSpPr>
              <p:spPr>
                <a:xfrm rot="10800000">
                  <a:off x="1266821" y="3732550"/>
                  <a:ext cx="171449" cy="2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33" name="Group 44"/>
                <p:cNvGrpSpPr/>
                <p:nvPr/>
              </p:nvGrpSpPr>
              <p:grpSpPr>
                <a:xfrm>
                  <a:off x="838200" y="3502702"/>
                  <a:ext cx="1314437" cy="459696"/>
                  <a:chOff x="847726" y="4572000"/>
                  <a:chExt cx="1314437" cy="459696"/>
                </a:xfrm>
              </p:grpSpPr>
              <p:pic>
                <p:nvPicPr>
                  <p:cNvPr id="32" name="Picture 31"/>
                  <p:cNvPicPr/>
                  <p:nvPr/>
                </p:nvPicPr>
                <p:blipFill>
                  <a:blip r:embed="rId3" cstate="print">
                    <a:clrChange>
                      <a:clrFrom>
                        <a:srgbClr val="000100"/>
                      </a:clrFrom>
                      <a:clrTo>
                        <a:srgbClr val="000100">
                          <a:alpha val="0"/>
                        </a:srgbClr>
                      </a:clrTo>
                    </a:clrChange>
                  </a:blip>
                  <a:stretch>
                    <a:fillRect/>
                  </a:stretch>
                </p:blipFill>
                <p:spPr bwMode="auto">
                  <a:xfrm>
                    <a:off x="1419213" y="4648617"/>
                    <a:ext cx="381000" cy="383079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grpSp>
                <p:nvGrpSpPr>
                  <p:cNvPr id="36" name="Group 38"/>
                  <p:cNvGrpSpPr/>
                  <p:nvPr/>
                </p:nvGrpSpPr>
                <p:grpSpPr>
                  <a:xfrm>
                    <a:off x="847726" y="4572000"/>
                    <a:ext cx="1314437" cy="457200"/>
                    <a:chOff x="695326" y="3581400"/>
                    <a:chExt cx="1314437" cy="457200"/>
                  </a:xfrm>
                </p:grpSpPr>
                <p:cxnSp>
                  <p:nvCxnSpPr>
                    <p:cNvPr id="34" name="Straight Connector 33"/>
                    <p:cNvCxnSpPr/>
                    <p:nvPr/>
                  </p:nvCxnSpPr>
                  <p:spPr>
                    <a:xfrm rot="10800000" flipV="1">
                      <a:off x="1624008" y="3809999"/>
                      <a:ext cx="385755" cy="4763"/>
                    </a:xfrm>
                    <a:prstGeom prst="line">
                      <a:avLst/>
                    </a:prstGeom>
                    <a:ln w="381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35" name="Oval 34"/>
                    <p:cNvSpPr/>
                    <p:nvPr/>
                  </p:nvSpPr>
                  <p:spPr>
                    <a:xfrm>
                      <a:off x="695326" y="3581400"/>
                      <a:ext cx="457200" cy="457200"/>
                    </a:xfrm>
                    <a:prstGeom prst="ellipse">
                      <a:avLst/>
                    </a:prstGeom>
                    <a:ln>
                      <a:noFill/>
                    </a:ln>
                    <a:scene3d>
                      <a:camera prst="orthographicFront"/>
                      <a:lightRig rig="threePt" dir="t"/>
                    </a:scene3d>
                    <a:sp3d>
                      <a:bevelT w="387350" h="158750"/>
                      <a:bevelB/>
                    </a:sp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solidFill>
                          <a:prstClr val="white"/>
                        </a:solidFill>
                      </a:endParaRPr>
                    </a:p>
                  </p:txBody>
                </p:sp>
              </p:grpSp>
            </p:grpSp>
          </p:grpSp>
          <p:sp>
            <p:nvSpPr>
              <p:cNvPr id="29" name="Oval 28"/>
              <p:cNvSpPr/>
              <p:nvPr/>
            </p:nvSpPr>
            <p:spPr>
              <a:xfrm>
                <a:off x="2576683" y="3200400"/>
                <a:ext cx="699917" cy="760344"/>
              </a:xfrm>
              <a:prstGeom prst="ellipse">
                <a:avLst/>
              </a:prstGeom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87350" h="15875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41"/>
          <p:cNvSpPr/>
          <p:nvPr/>
        </p:nvSpPr>
        <p:spPr>
          <a:xfrm>
            <a:off x="0" y="152400"/>
            <a:ext cx="9144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0" dirty="0" smtClean="0">
                <a:solidFill>
                  <a:prstClr val="white"/>
                </a:solidFill>
              </a:rPr>
              <a:t>2 Orders of Magnitude Improvement in Coherence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41"/>
          <p:cNvSpPr/>
          <p:nvPr/>
        </p:nvSpPr>
        <p:spPr>
          <a:xfrm>
            <a:off x="0" y="152400"/>
            <a:ext cx="9144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0" dirty="0" smtClean="0">
                <a:solidFill>
                  <a:prstClr val="white"/>
                </a:solidFill>
              </a:rPr>
              <a:t>2 Orders of Magnitude Improvement in Coherence</a:t>
            </a:r>
          </a:p>
        </p:txBody>
      </p:sp>
      <p:sp>
        <p:nvSpPr>
          <p:cNvPr id="5" name="Down Arrow 4"/>
          <p:cNvSpPr/>
          <p:nvPr/>
        </p:nvSpPr>
        <p:spPr>
          <a:xfrm>
            <a:off x="3495260" y="2438400"/>
            <a:ext cx="1991140" cy="1447800"/>
          </a:xfrm>
          <a:prstGeom prst="downArrow">
            <a:avLst/>
          </a:prstGeom>
          <a:solidFill>
            <a:schemeClr val="tx1"/>
          </a:solidFill>
          <a:ln w="136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3810000"/>
            <a:ext cx="91440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7200" b="1" i="1" dirty="0" smtClean="0">
                <a:solidFill>
                  <a:srgbClr val="FF0000"/>
                </a:solidFill>
              </a:rPr>
              <a:t>4</a:t>
            </a:r>
            <a:r>
              <a:rPr lang="en-US" sz="6000" dirty="0" smtClean="0">
                <a:solidFill>
                  <a:srgbClr val="FF0000"/>
                </a:solidFill>
              </a:rPr>
              <a:t> </a:t>
            </a:r>
            <a:r>
              <a:rPr lang="en-US" sz="6000" dirty="0" smtClean="0">
                <a:solidFill>
                  <a:prstClr val="white"/>
                </a:solidFill>
              </a:rPr>
              <a:t>Orders of Magnitude Improvement in Modulation Efficiency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457200"/>
            <a:ext cx="9144000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 smtClean="0">
                <a:solidFill>
                  <a:schemeClr val="bg1"/>
                </a:solidFill>
              </a:rPr>
              <a:t>10% </a:t>
            </a:r>
          </a:p>
          <a:p>
            <a:pPr algn="ctr"/>
            <a:r>
              <a:rPr lang="en-US" sz="6000" dirty="0" smtClean="0">
                <a:solidFill>
                  <a:schemeClr val="bg1"/>
                </a:solidFill>
              </a:rPr>
              <a:t>Conversion Efficiency</a:t>
            </a:r>
            <a:endParaRPr lang="en-US" sz="6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85800" y="3690878"/>
            <a:ext cx="78486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0" dirty="0" smtClean="0">
                <a:solidFill>
                  <a:prstClr val="white"/>
                </a:solidFill>
              </a:rPr>
              <a:t>…but this comes with at the expense of added technical difficulties</a:t>
            </a:r>
            <a:endParaRPr lang="en-US" sz="7200" baseline="30000" dirty="0" smtClean="0">
              <a:solidFill>
                <a:prstClr val="white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457200"/>
            <a:ext cx="9144000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 smtClean="0">
                <a:solidFill>
                  <a:schemeClr val="bg1"/>
                </a:solidFill>
              </a:rPr>
              <a:t>10% </a:t>
            </a:r>
          </a:p>
          <a:p>
            <a:pPr algn="ctr"/>
            <a:r>
              <a:rPr lang="en-US" sz="6000" dirty="0" smtClean="0">
                <a:solidFill>
                  <a:schemeClr val="bg1"/>
                </a:solidFill>
              </a:rPr>
              <a:t>Conversion Efficiency</a:t>
            </a:r>
            <a:endParaRPr lang="en-US" sz="6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980136" y="685800"/>
            <a:ext cx="5186996" cy="22775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6000" dirty="0" err="1" smtClean="0">
                <a:solidFill>
                  <a:prstClr val="white"/>
                </a:solidFill>
              </a:rPr>
              <a:t>I</a:t>
            </a:r>
            <a:r>
              <a:rPr lang="en-US" sz="6000" baseline="-25000" dirty="0" err="1" smtClean="0">
                <a:solidFill>
                  <a:prstClr val="white"/>
                </a:solidFill>
              </a:rPr>
              <a:t>pump</a:t>
            </a:r>
            <a:r>
              <a:rPr lang="en-US" sz="6000" dirty="0" smtClean="0">
                <a:solidFill>
                  <a:prstClr val="white"/>
                </a:solidFill>
              </a:rPr>
              <a:t> </a:t>
            </a:r>
          </a:p>
          <a:p>
            <a:pPr algn="ctr"/>
            <a:endParaRPr lang="en-US" sz="1000" dirty="0" smtClean="0">
              <a:solidFill>
                <a:prstClr val="white"/>
              </a:solidFill>
            </a:endParaRPr>
          </a:p>
          <a:p>
            <a:pPr algn="ctr"/>
            <a:r>
              <a:rPr lang="en-US" sz="7200" dirty="0" smtClean="0">
                <a:solidFill>
                  <a:prstClr val="white"/>
                </a:solidFill>
              </a:rPr>
              <a:t>126 MW/cm</a:t>
            </a:r>
            <a:r>
              <a:rPr lang="en-US" sz="7200" baseline="30000" dirty="0" smtClean="0">
                <a:solidFill>
                  <a:prstClr val="white"/>
                </a:solidFill>
              </a:rPr>
              <a:t>2</a:t>
            </a:r>
          </a:p>
        </p:txBody>
      </p:sp>
      <p:sp>
        <p:nvSpPr>
          <p:cNvPr id="6" name="Rectangle 5"/>
          <p:cNvSpPr/>
          <p:nvPr/>
        </p:nvSpPr>
        <p:spPr>
          <a:xfrm>
            <a:off x="1975498" y="3733800"/>
            <a:ext cx="5186996" cy="22775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6000" dirty="0" err="1" smtClean="0">
                <a:solidFill>
                  <a:prstClr val="white"/>
                </a:solidFill>
              </a:rPr>
              <a:t>I</a:t>
            </a:r>
            <a:r>
              <a:rPr lang="en-US" sz="6000" baseline="-25000" dirty="0" err="1" smtClean="0">
                <a:solidFill>
                  <a:prstClr val="white"/>
                </a:solidFill>
              </a:rPr>
              <a:t>Stokes</a:t>
            </a:r>
            <a:r>
              <a:rPr lang="en-US" sz="6000" dirty="0" smtClean="0">
                <a:solidFill>
                  <a:prstClr val="white"/>
                </a:solidFill>
              </a:rPr>
              <a:t> </a:t>
            </a:r>
          </a:p>
          <a:p>
            <a:pPr algn="ctr"/>
            <a:endParaRPr lang="en-US" sz="1000" dirty="0" smtClean="0">
              <a:solidFill>
                <a:prstClr val="white"/>
              </a:solidFill>
            </a:endParaRPr>
          </a:p>
          <a:p>
            <a:pPr algn="ctr"/>
            <a:r>
              <a:rPr lang="en-US" sz="7200" dirty="0" smtClean="0">
                <a:solidFill>
                  <a:prstClr val="white"/>
                </a:solidFill>
              </a:rPr>
              <a:t>126 MW/cm</a:t>
            </a:r>
            <a:r>
              <a:rPr lang="en-US" sz="7200" baseline="30000" dirty="0" smtClean="0">
                <a:solidFill>
                  <a:prstClr val="white"/>
                </a:solidFill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 rot="19721218">
            <a:off x="44555" y="421449"/>
            <a:ext cx="2133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solidFill>
                  <a:srgbClr val="FF0000"/>
                </a:solidFill>
              </a:rPr>
              <a:t>Goal</a:t>
            </a:r>
            <a:endParaRPr lang="en-US" sz="5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971800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sz="9600" dirty="0" smtClean="0">
                <a:solidFill>
                  <a:prstClr val="white"/>
                </a:solidFill>
              </a:rPr>
              <a:t>ρ</a:t>
            </a:r>
            <a:r>
              <a:rPr lang="en-US" sz="9600" baseline="-25000" dirty="0" err="1" smtClean="0">
                <a:solidFill>
                  <a:prstClr val="white"/>
                </a:solidFill>
              </a:rPr>
              <a:t>ab</a:t>
            </a:r>
            <a:r>
              <a:rPr lang="en-US" sz="9600" dirty="0" smtClean="0">
                <a:solidFill>
                  <a:prstClr val="white"/>
                </a:solidFill>
              </a:rPr>
              <a:t>≈ 7.5 x 10</a:t>
            </a:r>
            <a:r>
              <a:rPr lang="en-US" sz="9600" baseline="30000" dirty="0" smtClean="0">
                <a:solidFill>
                  <a:prstClr val="white"/>
                </a:solidFill>
              </a:rPr>
              <a:t>-2</a:t>
            </a:r>
          </a:p>
        </p:txBody>
      </p:sp>
      <p:sp>
        <p:nvSpPr>
          <p:cNvPr id="42" name="Rectangle 41"/>
          <p:cNvSpPr/>
          <p:nvPr/>
        </p:nvSpPr>
        <p:spPr>
          <a:xfrm>
            <a:off x="0" y="2092404"/>
            <a:ext cx="91440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600" i="1" dirty="0" smtClean="0">
                <a:solidFill>
                  <a:prstClr val="white"/>
                </a:solidFill>
              </a:rPr>
              <a:t>Coherence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3581400" y="4410670"/>
            <a:ext cx="2133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solidFill>
                  <a:srgbClr val="FF0000"/>
                </a:solidFill>
              </a:rPr>
              <a:t>Goal</a:t>
            </a:r>
            <a:endParaRPr lang="en-US" sz="5400" dirty="0">
              <a:solidFill>
                <a:srgbClr val="FF0000"/>
              </a:solidFill>
            </a:endParaRPr>
          </a:p>
        </p:txBody>
      </p:sp>
      <p:grpSp>
        <p:nvGrpSpPr>
          <p:cNvPr id="2" name="Group 44"/>
          <p:cNvGrpSpPr>
            <a:grpSpLocks noChangeAspect="1"/>
          </p:cNvGrpSpPr>
          <p:nvPr/>
        </p:nvGrpSpPr>
        <p:grpSpPr>
          <a:xfrm>
            <a:off x="364286" y="457200"/>
            <a:ext cx="2074114" cy="1371600"/>
            <a:chOff x="685800" y="2006068"/>
            <a:chExt cx="2243423" cy="1483563"/>
          </a:xfrm>
        </p:grpSpPr>
        <p:cxnSp>
          <p:nvCxnSpPr>
            <p:cNvPr id="6" name="Straight Arrow Connector 5"/>
            <p:cNvCxnSpPr>
              <a:cxnSpLocks noChangeAspect="1"/>
            </p:cNvCxnSpPr>
            <p:nvPr/>
          </p:nvCxnSpPr>
          <p:spPr>
            <a:xfrm>
              <a:off x="901088" y="2764336"/>
              <a:ext cx="1886590" cy="0"/>
            </a:xfrm>
            <a:prstGeom prst="straightConnector1">
              <a:avLst/>
            </a:prstGeom>
            <a:ln w="79375" cap="rnd">
              <a:solidFill>
                <a:schemeClr val="bg1"/>
              </a:solidFill>
              <a:bevel/>
              <a:headEnd type="arrow"/>
              <a:tailEnd type="arrow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" name="Group 43"/>
            <p:cNvGrpSpPr>
              <a:grpSpLocks noChangeAspect="1"/>
            </p:cNvGrpSpPr>
            <p:nvPr/>
          </p:nvGrpSpPr>
          <p:grpSpPr>
            <a:xfrm>
              <a:off x="1068157" y="2006068"/>
              <a:ext cx="1495617" cy="480732"/>
              <a:chOff x="914399" y="3197904"/>
              <a:chExt cx="2362201" cy="764495"/>
            </a:xfrm>
          </p:grpSpPr>
          <p:grpSp>
            <p:nvGrpSpPr>
              <p:cNvPr id="5" name="Group 54"/>
              <p:cNvGrpSpPr/>
              <p:nvPr/>
            </p:nvGrpSpPr>
            <p:grpSpPr>
              <a:xfrm>
                <a:off x="914399" y="3197911"/>
                <a:ext cx="2012242" cy="764496"/>
                <a:chOff x="838200" y="3502702"/>
                <a:chExt cx="1314437" cy="459696"/>
              </a:xfrm>
            </p:grpSpPr>
            <p:grpSp>
              <p:nvGrpSpPr>
                <p:cNvPr id="7" name="Group 44"/>
                <p:cNvGrpSpPr/>
                <p:nvPr/>
              </p:nvGrpSpPr>
              <p:grpSpPr>
                <a:xfrm>
                  <a:off x="838200" y="3502702"/>
                  <a:ext cx="1314437" cy="459696"/>
                  <a:chOff x="847726" y="4572000"/>
                  <a:chExt cx="1314437" cy="459696"/>
                </a:xfrm>
              </p:grpSpPr>
              <p:pic>
                <p:nvPicPr>
                  <p:cNvPr id="20" name="Picture 19"/>
                  <p:cNvPicPr/>
                  <p:nvPr/>
                </p:nvPicPr>
                <p:blipFill>
                  <a:blip r:embed="rId3" cstate="print"/>
                  <a:stretch>
                    <a:fillRect/>
                  </a:stretch>
                </p:blipFill>
                <p:spPr bwMode="auto">
                  <a:xfrm>
                    <a:off x="1419213" y="4648617"/>
                    <a:ext cx="381000" cy="383079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grpSp>
                <p:nvGrpSpPr>
                  <p:cNvPr id="8" name="Group 38"/>
                  <p:cNvGrpSpPr/>
                  <p:nvPr/>
                </p:nvGrpSpPr>
                <p:grpSpPr>
                  <a:xfrm>
                    <a:off x="847726" y="4572000"/>
                    <a:ext cx="1314437" cy="457200"/>
                    <a:chOff x="695326" y="3581400"/>
                    <a:chExt cx="1314437" cy="457200"/>
                  </a:xfrm>
                </p:grpSpPr>
                <p:cxnSp>
                  <p:nvCxnSpPr>
                    <p:cNvPr id="22" name="Straight Connector 12"/>
                    <p:cNvCxnSpPr/>
                    <p:nvPr/>
                  </p:nvCxnSpPr>
                  <p:spPr>
                    <a:xfrm rot="10800000" flipV="1">
                      <a:off x="1624008" y="3809999"/>
                      <a:ext cx="385755" cy="4763"/>
                    </a:xfrm>
                    <a:prstGeom prst="line">
                      <a:avLst/>
                    </a:prstGeom>
                    <a:ln w="381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23" name="Oval 22"/>
                    <p:cNvSpPr/>
                    <p:nvPr/>
                  </p:nvSpPr>
                  <p:spPr>
                    <a:xfrm>
                      <a:off x="695326" y="3581400"/>
                      <a:ext cx="457200" cy="457200"/>
                    </a:xfrm>
                    <a:prstGeom prst="ellipse">
                      <a:avLst/>
                    </a:prstGeom>
                    <a:ln>
                      <a:noFill/>
                    </a:ln>
                    <a:scene3d>
                      <a:camera prst="orthographicFront"/>
                      <a:lightRig rig="threePt" dir="t"/>
                    </a:scene3d>
                    <a:sp3d>
                      <a:bevelT w="387350" h="158750"/>
                      <a:bevelB/>
                    </a:sp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solidFill>
                          <a:prstClr val="white"/>
                        </a:solidFill>
                      </a:endParaRPr>
                    </a:p>
                  </p:txBody>
                </p:sp>
              </p:grpSp>
            </p:grpSp>
            <p:cxnSp>
              <p:nvCxnSpPr>
                <p:cNvPr id="19" name="Straight Connector 9"/>
                <p:cNvCxnSpPr/>
                <p:nvPr/>
              </p:nvCxnSpPr>
              <p:spPr>
                <a:xfrm rot="10800000">
                  <a:off x="1266821" y="3732550"/>
                  <a:ext cx="171449" cy="2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7" name="Oval 16"/>
              <p:cNvSpPr/>
              <p:nvPr/>
            </p:nvSpPr>
            <p:spPr>
              <a:xfrm>
                <a:off x="2576683" y="3200400"/>
                <a:ext cx="699917" cy="760344"/>
              </a:xfrm>
              <a:prstGeom prst="ellipse">
                <a:avLst/>
              </a:prstGeom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87350" h="15875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9" name="Group 52"/>
            <p:cNvGrpSpPr>
              <a:grpSpLocks noChangeAspect="1"/>
            </p:cNvGrpSpPr>
            <p:nvPr/>
          </p:nvGrpSpPr>
          <p:grpSpPr>
            <a:xfrm>
              <a:off x="685800" y="3008901"/>
              <a:ext cx="2243423" cy="480730"/>
              <a:chOff x="381000" y="4724400"/>
              <a:chExt cx="3519317" cy="761998"/>
            </a:xfrm>
          </p:grpSpPr>
          <p:grpSp>
            <p:nvGrpSpPr>
              <p:cNvPr id="13" name="Group 40"/>
              <p:cNvGrpSpPr/>
              <p:nvPr/>
            </p:nvGrpSpPr>
            <p:grpSpPr>
              <a:xfrm>
                <a:off x="1073329" y="4850708"/>
                <a:ext cx="2119484" cy="635690"/>
                <a:chOff x="1289720" y="4648200"/>
                <a:chExt cx="1382272" cy="383498"/>
              </a:xfrm>
            </p:grpSpPr>
            <p:pic>
              <p:nvPicPr>
                <p:cNvPr id="12" name="Picture 11"/>
                <p:cNvPicPr/>
                <p:nvPr/>
              </p:nvPicPr>
              <p:blipFill>
                <a:blip r:embed="rId4" cstate="print"/>
                <a:stretch>
                  <a:fillRect/>
                </a:stretch>
              </p:blipFill>
              <p:spPr bwMode="auto">
                <a:xfrm>
                  <a:off x="1386969" y="4648200"/>
                  <a:ext cx="1188462" cy="38349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16" name="Group 38"/>
                <p:cNvGrpSpPr/>
                <p:nvPr/>
              </p:nvGrpSpPr>
              <p:grpSpPr>
                <a:xfrm>
                  <a:off x="1289720" y="4800601"/>
                  <a:ext cx="1382272" cy="1247"/>
                  <a:chOff x="1137320" y="3810001"/>
                  <a:chExt cx="1382272" cy="1247"/>
                </a:xfrm>
              </p:grpSpPr>
              <p:cxnSp>
                <p:nvCxnSpPr>
                  <p:cNvPr id="14" name="Straight Connector 13"/>
                  <p:cNvCxnSpPr/>
                  <p:nvPr/>
                </p:nvCxnSpPr>
                <p:spPr>
                  <a:xfrm rot="10800000">
                    <a:off x="1137320" y="3810752"/>
                    <a:ext cx="176693" cy="496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" name="Straight Connector 14"/>
                  <p:cNvCxnSpPr/>
                  <p:nvPr/>
                </p:nvCxnSpPr>
                <p:spPr>
                  <a:xfrm rot="10800000">
                    <a:off x="2357255" y="3810001"/>
                    <a:ext cx="162337" cy="751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10" name="Oval 9"/>
              <p:cNvSpPr/>
              <p:nvPr/>
            </p:nvSpPr>
            <p:spPr>
              <a:xfrm>
                <a:off x="381000" y="4724400"/>
                <a:ext cx="699917" cy="760344"/>
              </a:xfrm>
              <a:prstGeom prst="ellipse">
                <a:avLst/>
              </a:prstGeom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87350" h="15875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Oval 10"/>
              <p:cNvSpPr/>
              <p:nvPr/>
            </p:nvSpPr>
            <p:spPr>
              <a:xfrm>
                <a:off x="3200400" y="4724400"/>
                <a:ext cx="699917" cy="760344"/>
              </a:xfrm>
              <a:prstGeom prst="ellipse">
                <a:avLst/>
              </a:prstGeom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87350" h="15875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8" name="Group 45"/>
          <p:cNvGrpSpPr>
            <a:grpSpLocks noChangeAspect="1"/>
          </p:cNvGrpSpPr>
          <p:nvPr/>
        </p:nvGrpSpPr>
        <p:grpSpPr>
          <a:xfrm>
            <a:off x="6934200" y="381000"/>
            <a:ext cx="1416478" cy="1419789"/>
            <a:chOff x="5930098" y="1655066"/>
            <a:chExt cx="2045940" cy="2050723"/>
          </a:xfrm>
        </p:grpSpPr>
        <p:sp>
          <p:nvSpPr>
            <p:cNvPr id="25" name="Circular Arrow 24"/>
            <p:cNvSpPr>
              <a:spLocks noChangeAspect="1"/>
            </p:cNvSpPr>
            <p:nvPr/>
          </p:nvSpPr>
          <p:spPr>
            <a:xfrm rot="2394548">
              <a:off x="6616142" y="2055653"/>
              <a:ext cx="733170" cy="733170"/>
            </a:xfrm>
            <a:prstGeom prst="circularArrow">
              <a:avLst>
                <a:gd name="adj1" fmla="val 12500"/>
                <a:gd name="adj2" fmla="val 1072303"/>
                <a:gd name="adj3" fmla="val 20457681"/>
                <a:gd name="adj4" fmla="val 2433936"/>
                <a:gd name="adj5" fmla="val 12500"/>
              </a:avLst>
            </a:prstGeom>
            <a:solidFill>
              <a:schemeClr val="bg1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grpSp>
          <p:nvGrpSpPr>
            <p:cNvPr id="21" name="Group 61"/>
            <p:cNvGrpSpPr>
              <a:grpSpLocks/>
            </p:cNvGrpSpPr>
            <p:nvPr/>
          </p:nvGrpSpPr>
          <p:grpSpPr>
            <a:xfrm rot="3725752" flipV="1">
              <a:off x="5213882" y="2371282"/>
              <a:ext cx="2049462" cy="617030"/>
              <a:chOff x="914399" y="3197904"/>
              <a:chExt cx="2362201" cy="764495"/>
            </a:xfrm>
          </p:grpSpPr>
          <p:grpSp>
            <p:nvGrpSpPr>
              <p:cNvPr id="24" name="Group 54"/>
              <p:cNvGrpSpPr/>
              <p:nvPr/>
            </p:nvGrpSpPr>
            <p:grpSpPr>
              <a:xfrm>
                <a:off x="914399" y="3197911"/>
                <a:ext cx="2012242" cy="764496"/>
                <a:chOff x="838200" y="3502702"/>
                <a:chExt cx="1314437" cy="459696"/>
              </a:xfrm>
            </p:grpSpPr>
            <p:cxnSp>
              <p:nvCxnSpPr>
                <p:cNvPr id="38" name="Straight Connector 37"/>
                <p:cNvCxnSpPr/>
                <p:nvPr/>
              </p:nvCxnSpPr>
              <p:spPr>
                <a:xfrm rot="10800000">
                  <a:off x="1266821" y="3732550"/>
                  <a:ext cx="171449" cy="2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26" name="Group 44"/>
                <p:cNvGrpSpPr/>
                <p:nvPr/>
              </p:nvGrpSpPr>
              <p:grpSpPr>
                <a:xfrm>
                  <a:off x="838200" y="3502702"/>
                  <a:ext cx="1314437" cy="459696"/>
                  <a:chOff x="847726" y="4572000"/>
                  <a:chExt cx="1314437" cy="459696"/>
                </a:xfrm>
              </p:grpSpPr>
              <p:pic>
                <p:nvPicPr>
                  <p:cNvPr id="40" name="Picture 39"/>
                  <p:cNvPicPr/>
                  <p:nvPr/>
                </p:nvPicPr>
                <p:blipFill>
                  <a:blip r:embed="rId3" cstate="print">
                    <a:clrChange>
                      <a:clrFrom>
                        <a:srgbClr val="000100"/>
                      </a:clrFrom>
                      <a:clrTo>
                        <a:srgbClr val="000100">
                          <a:alpha val="0"/>
                        </a:srgbClr>
                      </a:clrTo>
                    </a:clrChange>
                  </a:blip>
                  <a:stretch>
                    <a:fillRect/>
                  </a:stretch>
                </p:blipFill>
                <p:spPr bwMode="auto">
                  <a:xfrm>
                    <a:off x="1419213" y="4648617"/>
                    <a:ext cx="381000" cy="383079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grpSp>
                <p:nvGrpSpPr>
                  <p:cNvPr id="27" name="Group 40"/>
                  <p:cNvGrpSpPr/>
                  <p:nvPr/>
                </p:nvGrpSpPr>
                <p:grpSpPr>
                  <a:xfrm>
                    <a:off x="847726" y="4572000"/>
                    <a:ext cx="1314437" cy="457200"/>
                    <a:chOff x="695326" y="3581400"/>
                    <a:chExt cx="1314437" cy="457200"/>
                  </a:xfrm>
                </p:grpSpPr>
                <p:cxnSp>
                  <p:nvCxnSpPr>
                    <p:cNvPr id="44" name="Straight Connector 43"/>
                    <p:cNvCxnSpPr/>
                    <p:nvPr/>
                  </p:nvCxnSpPr>
                  <p:spPr>
                    <a:xfrm rot="10800000" flipV="1">
                      <a:off x="1624008" y="3809999"/>
                      <a:ext cx="385755" cy="4763"/>
                    </a:xfrm>
                    <a:prstGeom prst="line">
                      <a:avLst/>
                    </a:prstGeom>
                    <a:ln w="381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45" name="Oval 44"/>
                    <p:cNvSpPr/>
                    <p:nvPr/>
                  </p:nvSpPr>
                  <p:spPr>
                    <a:xfrm>
                      <a:off x="695326" y="3581400"/>
                      <a:ext cx="457200" cy="457200"/>
                    </a:xfrm>
                    <a:prstGeom prst="ellipse">
                      <a:avLst/>
                    </a:prstGeom>
                    <a:ln>
                      <a:noFill/>
                    </a:ln>
                    <a:scene3d>
                      <a:camera prst="orthographicFront"/>
                      <a:lightRig rig="threePt" dir="t"/>
                    </a:scene3d>
                    <a:sp3d>
                      <a:bevelT w="387350" h="158750"/>
                      <a:bevelB/>
                    </a:sp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solidFill>
                          <a:prstClr val="white"/>
                        </a:solidFill>
                      </a:endParaRPr>
                    </a:p>
                  </p:txBody>
                </p:sp>
              </p:grpSp>
            </p:grpSp>
          </p:grpSp>
          <p:sp>
            <p:nvSpPr>
              <p:cNvPr id="37" name="Oval 25"/>
              <p:cNvSpPr/>
              <p:nvPr/>
            </p:nvSpPr>
            <p:spPr>
              <a:xfrm>
                <a:off x="2576683" y="3200400"/>
                <a:ext cx="699917" cy="760344"/>
              </a:xfrm>
              <a:prstGeom prst="ellipse">
                <a:avLst/>
              </a:prstGeom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87350" h="15875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8" name="Group 61"/>
            <p:cNvGrpSpPr>
              <a:grpSpLocks/>
            </p:cNvGrpSpPr>
            <p:nvPr/>
          </p:nvGrpSpPr>
          <p:grpSpPr>
            <a:xfrm rot="7026538" flipV="1">
              <a:off x="6642792" y="2372543"/>
              <a:ext cx="2049462" cy="617030"/>
              <a:chOff x="914399" y="3197904"/>
              <a:chExt cx="2362201" cy="764495"/>
            </a:xfrm>
          </p:grpSpPr>
          <p:grpSp>
            <p:nvGrpSpPr>
              <p:cNvPr id="31" name="Group 54"/>
              <p:cNvGrpSpPr/>
              <p:nvPr/>
            </p:nvGrpSpPr>
            <p:grpSpPr>
              <a:xfrm>
                <a:off x="914399" y="3197911"/>
                <a:ext cx="2012242" cy="764496"/>
                <a:chOff x="838200" y="3502702"/>
                <a:chExt cx="1314437" cy="459696"/>
              </a:xfrm>
            </p:grpSpPr>
            <p:cxnSp>
              <p:nvCxnSpPr>
                <p:cNvPr id="30" name="Straight Connector 29"/>
                <p:cNvCxnSpPr/>
                <p:nvPr/>
              </p:nvCxnSpPr>
              <p:spPr>
                <a:xfrm rot="10800000">
                  <a:off x="1266821" y="3732550"/>
                  <a:ext cx="171449" cy="2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33" name="Group 44"/>
                <p:cNvGrpSpPr/>
                <p:nvPr/>
              </p:nvGrpSpPr>
              <p:grpSpPr>
                <a:xfrm>
                  <a:off x="838200" y="3502702"/>
                  <a:ext cx="1314437" cy="459696"/>
                  <a:chOff x="847726" y="4572000"/>
                  <a:chExt cx="1314437" cy="459696"/>
                </a:xfrm>
              </p:grpSpPr>
              <p:pic>
                <p:nvPicPr>
                  <p:cNvPr id="32" name="Picture 31"/>
                  <p:cNvPicPr/>
                  <p:nvPr/>
                </p:nvPicPr>
                <p:blipFill>
                  <a:blip r:embed="rId3" cstate="print">
                    <a:clrChange>
                      <a:clrFrom>
                        <a:srgbClr val="000100"/>
                      </a:clrFrom>
                      <a:clrTo>
                        <a:srgbClr val="000100">
                          <a:alpha val="0"/>
                        </a:srgbClr>
                      </a:clrTo>
                    </a:clrChange>
                  </a:blip>
                  <a:stretch>
                    <a:fillRect/>
                  </a:stretch>
                </p:blipFill>
                <p:spPr bwMode="auto">
                  <a:xfrm>
                    <a:off x="1419213" y="4648617"/>
                    <a:ext cx="381000" cy="383079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grpSp>
                <p:nvGrpSpPr>
                  <p:cNvPr id="36" name="Group 38"/>
                  <p:cNvGrpSpPr/>
                  <p:nvPr/>
                </p:nvGrpSpPr>
                <p:grpSpPr>
                  <a:xfrm>
                    <a:off x="847726" y="4572000"/>
                    <a:ext cx="1314437" cy="457200"/>
                    <a:chOff x="695326" y="3581400"/>
                    <a:chExt cx="1314437" cy="457200"/>
                  </a:xfrm>
                </p:grpSpPr>
                <p:cxnSp>
                  <p:nvCxnSpPr>
                    <p:cNvPr id="34" name="Straight Connector 33"/>
                    <p:cNvCxnSpPr/>
                    <p:nvPr/>
                  </p:nvCxnSpPr>
                  <p:spPr>
                    <a:xfrm rot="10800000" flipV="1">
                      <a:off x="1624008" y="3809999"/>
                      <a:ext cx="385755" cy="4763"/>
                    </a:xfrm>
                    <a:prstGeom prst="line">
                      <a:avLst/>
                    </a:prstGeom>
                    <a:ln w="381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35" name="Oval 34"/>
                    <p:cNvSpPr/>
                    <p:nvPr/>
                  </p:nvSpPr>
                  <p:spPr>
                    <a:xfrm>
                      <a:off x="695326" y="3581400"/>
                      <a:ext cx="457200" cy="457200"/>
                    </a:xfrm>
                    <a:prstGeom prst="ellipse">
                      <a:avLst/>
                    </a:prstGeom>
                    <a:ln>
                      <a:noFill/>
                    </a:ln>
                    <a:scene3d>
                      <a:camera prst="orthographicFront"/>
                      <a:lightRig rig="threePt" dir="t"/>
                    </a:scene3d>
                    <a:sp3d>
                      <a:bevelT w="387350" h="158750"/>
                      <a:bevelB/>
                    </a:sp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solidFill>
                          <a:prstClr val="white"/>
                        </a:solidFill>
                      </a:endParaRPr>
                    </a:p>
                  </p:txBody>
                </p:sp>
              </p:grpSp>
            </p:grpSp>
          </p:grpSp>
          <p:sp>
            <p:nvSpPr>
              <p:cNvPr id="29" name="Oval 28"/>
              <p:cNvSpPr/>
              <p:nvPr/>
            </p:nvSpPr>
            <p:spPr>
              <a:xfrm>
                <a:off x="2576683" y="3200400"/>
                <a:ext cx="699917" cy="760344"/>
              </a:xfrm>
              <a:prstGeom prst="ellipse">
                <a:avLst/>
              </a:prstGeom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87350" h="15875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789113" y="1486996"/>
            <a:ext cx="5512835" cy="4990004"/>
            <a:chOff x="503017" y="152400"/>
            <a:chExt cx="7358773" cy="6660876"/>
          </a:xfrm>
        </p:grpSpPr>
        <p:pic>
          <p:nvPicPr>
            <p:cNvPr id="5" name="Picture 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219200" y="638175"/>
              <a:ext cx="6642590" cy="5610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Text Box 48"/>
            <p:cNvSpPr txBox="1">
              <a:spLocks noChangeArrowheads="1"/>
            </p:cNvSpPr>
            <p:nvPr/>
          </p:nvSpPr>
          <p:spPr bwMode="auto">
            <a:xfrm>
              <a:off x="3253408" y="6197025"/>
              <a:ext cx="3163334" cy="6162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 dirty="0" smtClean="0">
                  <a:solidFill>
                    <a:prstClr val="white"/>
                  </a:solidFill>
                </a:rPr>
                <a:t>D</a:t>
              </a:r>
              <a:r>
                <a:rPr lang="en-US" sz="2400" baseline="-25000" dirty="0" smtClean="0">
                  <a:solidFill>
                    <a:prstClr val="white"/>
                  </a:solidFill>
                </a:rPr>
                <a:t>2</a:t>
              </a:r>
              <a:r>
                <a:rPr lang="en-US" sz="2400" dirty="0" smtClean="0">
                  <a:solidFill>
                    <a:prstClr val="white"/>
                  </a:solidFill>
                </a:rPr>
                <a:t> Pressure </a:t>
              </a:r>
              <a:r>
                <a:rPr lang="en-US" sz="2400" dirty="0">
                  <a:solidFill>
                    <a:prstClr val="white"/>
                  </a:solidFill>
                </a:rPr>
                <a:t>(</a:t>
              </a:r>
              <a:r>
                <a:rPr lang="en-US" sz="2400" dirty="0" err="1">
                  <a:solidFill>
                    <a:prstClr val="white"/>
                  </a:solidFill>
                </a:rPr>
                <a:t>atm</a:t>
              </a:r>
              <a:r>
                <a:rPr lang="en-US" sz="2400" dirty="0">
                  <a:solidFill>
                    <a:prstClr val="white"/>
                  </a:solidFill>
                </a:rPr>
                <a:t>)</a:t>
              </a:r>
              <a:endParaRPr lang="en-US" sz="2400" baseline="-25000" dirty="0">
                <a:solidFill>
                  <a:prstClr val="white"/>
                </a:solidFill>
              </a:endParaRPr>
            </a:p>
          </p:txBody>
        </p:sp>
        <p:sp>
          <p:nvSpPr>
            <p:cNvPr id="7" name="Text Box 49"/>
            <p:cNvSpPr txBox="1">
              <a:spLocks noChangeArrowheads="1"/>
            </p:cNvSpPr>
            <p:nvPr/>
          </p:nvSpPr>
          <p:spPr bwMode="auto">
            <a:xfrm rot="16200000">
              <a:off x="-744762" y="3095461"/>
              <a:ext cx="3111809" cy="6162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 dirty="0" smtClean="0">
                  <a:solidFill>
                    <a:prstClr val="white"/>
                  </a:solidFill>
                </a:rPr>
                <a:t>Relative Intensity</a:t>
              </a:r>
              <a:endParaRPr lang="en-US" sz="2400" baseline="-25000" dirty="0">
                <a:solidFill>
                  <a:prstClr val="white"/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653208" y="152400"/>
              <a:ext cx="5791199" cy="616251"/>
            </a:xfrm>
            <a:prstGeom prst="rect">
              <a:avLst/>
            </a:prstGeom>
            <a:solidFill>
              <a:schemeClr val="tx1"/>
            </a:solidFill>
            <a:ln w="92075">
              <a:solidFill>
                <a:schemeClr val="bg1"/>
              </a:solidFill>
              <a:miter lim="800000"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smtClean="0">
                  <a:solidFill>
                    <a:schemeClr val="bg1"/>
                  </a:solidFill>
                </a:rPr>
                <a:t>CW Modulation Simulation</a:t>
              </a:r>
              <a:endParaRPr 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0" y="312003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solidFill>
                  <a:schemeClr val="bg1"/>
                </a:solidFill>
              </a:rPr>
              <a:t>Near 100% Conversion Regime</a:t>
            </a:r>
            <a:endParaRPr lang="en-US" sz="4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square- black 2 no labe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4074" y="394855"/>
            <a:ext cx="8383712" cy="51816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0" y="5750004"/>
            <a:ext cx="9144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solidFill>
                  <a:schemeClr val="bg1"/>
                </a:solidFill>
              </a:rPr>
              <a:t>10 frequencies</a:t>
            </a:r>
            <a:endParaRPr lang="en-US" sz="6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667000"/>
            <a:ext cx="8229600" cy="1143000"/>
          </a:xfrm>
        </p:spPr>
        <p:txBody>
          <a:bodyPr>
            <a:normAutofit/>
          </a:bodyPr>
          <a:lstStyle/>
          <a:p>
            <a:r>
              <a:rPr lang="en-US" sz="5400" dirty="0" smtClean="0">
                <a:solidFill>
                  <a:schemeClr val="bg1"/>
                </a:solidFill>
              </a:rPr>
              <a:t>What is all of this good for?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iSapph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1154989" y="1182469"/>
            <a:ext cx="7989011" cy="4937653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3732537" y="6211669"/>
            <a:ext cx="2895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chemeClr val="bg1"/>
                </a:solidFill>
              </a:rPr>
              <a:t>Frequency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745789" y="496669"/>
            <a:ext cx="2895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chemeClr val="bg1"/>
                </a:solidFill>
              </a:rPr>
              <a:t>Intensity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52400" y="2438400"/>
            <a:ext cx="4038600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n w="50800"/>
                <a:solidFill>
                  <a:schemeClr val="bg1"/>
                </a:solidFill>
              </a:rPr>
              <a:t>Hundreds of Thousands of Spectral Components with</a:t>
            </a:r>
          </a:p>
          <a:p>
            <a:pPr algn="ctr"/>
            <a:r>
              <a:rPr lang="en-US" sz="3200" dirty="0" smtClean="0">
                <a:ln w="50800"/>
                <a:solidFill>
                  <a:schemeClr val="bg1"/>
                </a:solidFill>
              </a:rPr>
              <a:t>2 GHz Spacing</a:t>
            </a:r>
          </a:p>
          <a:p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228600" y="533400"/>
            <a:ext cx="4241867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800" b="1" dirty="0" err="1" smtClean="0">
                <a:ln w="50800"/>
                <a:solidFill>
                  <a:schemeClr val="bg1"/>
                </a:solidFill>
              </a:rPr>
              <a:t>Ti:Sapph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iSapph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1154989" y="1182469"/>
            <a:ext cx="7989011" cy="4937653"/>
          </a:xfrm>
          <a:prstGeom prst="rect">
            <a:avLst/>
          </a:prstGeom>
        </p:spPr>
      </p:pic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228600" y="304800"/>
            <a:ext cx="3919781" cy="2957229"/>
            <a:chOff x="214176" y="162822"/>
            <a:chExt cx="8710627" cy="6571623"/>
          </a:xfrm>
        </p:grpSpPr>
        <p:sp>
          <p:nvSpPr>
            <p:cNvPr id="5" name="TextBox 4"/>
            <p:cNvSpPr txBox="1"/>
            <p:nvPr/>
          </p:nvSpPr>
          <p:spPr>
            <a:xfrm rot="16200000">
              <a:off x="-2075625" y="2452623"/>
              <a:ext cx="5468736" cy="8891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lt"/>
                </a:rPr>
                <a:t>Modulation Efficiency</a:t>
              </a: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3421926" y="5845311"/>
              <a:ext cx="4453502" cy="8891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000" kern="0" dirty="0" smtClean="0">
                  <a:solidFill>
                    <a:schemeClr val="bg1"/>
                  </a:solidFill>
                  <a:latin typeface="+mj-lt"/>
                </a:rPr>
                <a:t>Wavelength</a:t>
              </a:r>
              <a:r>
                <a:rPr kumimoji="0" 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lt"/>
                </a:rPr>
                <a:t> (</a:t>
              </a:r>
              <a:r>
                <a:rPr kumimoji="0" lang="en-US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lt"/>
                </a:rPr>
                <a:t>μm</a:t>
              </a:r>
              <a:r>
                <a:rPr kumimoji="0" 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lt"/>
                </a:rPr>
                <a:t>)</a:t>
              </a: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960488" y="5168900"/>
              <a:ext cx="1129940" cy="8891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000" kern="0" dirty="0" smtClean="0">
                  <a:solidFill>
                    <a:schemeClr val="bg1"/>
                  </a:solidFill>
                  <a:latin typeface="+mj-lt"/>
                </a:rPr>
                <a:t>0.1</a:t>
              </a:r>
              <a:endParaRPr lang="en-US" sz="2000" kern="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046135" y="5198535"/>
              <a:ext cx="698911" cy="8891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2000" kern="0" dirty="0" smtClean="0">
                  <a:solidFill>
                    <a:schemeClr val="bg1"/>
                  </a:solidFill>
                  <a:latin typeface="+mj-lt"/>
                </a:rPr>
                <a:t>1</a:t>
              </a:r>
              <a:endParaRPr lang="en-US" sz="2000" kern="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937354" y="5182729"/>
              <a:ext cx="987449" cy="8891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000" kern="0" dirty="0" smtClean="0">
                  <a:solidFill>
                    <a:schemeClr val="bg1"/>
                  </a:solidFill>
                  <a:latin typeface="+mj-lt"/>
                </a:rPr>
                <a:t>10</a:t>
              </a:r>
              <a:endParaRPr lang="en-US" sz="2000" kern="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982134" y="4014779"/>
              <a:ext cx="1297365" cy="8891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000" kern="0" dirty="0" smtClean="0">
                  <a:solidFill>
                    <a:schemeClr val="bg1"/>
                  </a:solidFill>
                  <a:latin typeface="+mj-lt"/>
                </a:rPr>
                <a:t>10</a:t>
              </a:r>
              <a:r>
                <a:rPr lang="en-US" sz="2000" kern="0" baseline="30000" dirty="0" smtClean="0">
                  <a:solidFill>
                    <a:schemeClr val="bg1"/>
                  </a:solidFill>
                  <a:latin typeface="+mj-lt"/>
                </a:rPr>
                <a:t>-8</a:t>
              </a:r>
              <a:endParaRPr lang="en-US" sz="2000" kern="0" baseline="300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996174" y="3135759"/>
              <a:ext cx="1297365" cy="8891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000" kern="0" dirty="0" smtClean="0">
                  <a:solidFill>
                    <a:schemeClr val="bg1"/>
                  </a:solidFill>
                  <a:latin typeface="+mj-lt"/>
                </a:rPr>
                <a:t>10</a:t>
              </a:r>
              <a:r>
                <a:rPr lang="en-US" sz="2000" kern="0" baseline="30000" dirty="0" smtClean="0">
                  <a:solidFill>
                    <a:schemeClr val="bg1"/>
                  </a:solidFill>
                  <a:latin typeface="+mj-lt"/>
                </a:rPr>
                <a:t>-7</a:t>
              </a:r>
              <a:endParaRPr lang="en-US" sz="2000" kern="0" baseline="300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993901" y="2242903"/>
              <a:ext cx="1297365" cy="8891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000" kern="0" dirty="0" smtClean="0">
                  <a:solidFill>
                    <a:schemeClr val="bg1"/>
                  </a:solidFill>
                  <a:latin typeface="+mj-lt"/>
                </a:rPr>
                <a:t>10</a:t>
              </a:r>
              <a:r>
                <a:rPr lang="en-US" sz="2000" kern="0" baseline="30000" dirty="0" smtClean="0">
                  <a:solidFill>
                    <a:schemeClr val="bg1"/>
                  </a:solidFill>
                  <a:latin typeface="+mj-lt"/>
                </a:rPr>
                <a:t>-6</a:t>
              </a:r>
              <a:endParaRPr lang="en-US" sz="2000" kern="0" baseline="300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982436" y="1350054"/>
              <a:ext cx="1297365" cy="8891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000" kern="0" dirty="0" smtClean="0">
                  <a:solidFill>
                    <a:schemeClr val="bg1"/>
                  </a:solidFill>
                  <a:latin typeface="+mj-lt"/>
                </a:rPr>
                <a:t>10</a:t>
              </a:r>
              <a:r>
                <a:rPr lang="en-US" sz="2000" kern="0" baseline="30000" dirty="0" smtClean="0">
                  <a:solidFill>
                    <a:schemeClr val="bg1"/>
                  </a:solidFill>
                  <a:latin typeface="+mj-lt"/>
                </a:rPr>
                <a:t>-5</a:t>
              </a:r>
              <a:endParaRPr lang="en-US" sz="2000" kern="0" baseline="300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003201" y="457200"/>
              <a:ext cx="1297365" cy="8891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000" kern="0" dirty="0" smtClean="0">
                  <a:solidFill>
                    <a:schemeClr val="bg1"/>
                  </a:solidFill>
                  <a:latin typeface="+mj-lt"/>
                </a:rPr>
                <a:t>10</a:t>
              </a:r>
              <a:r>
                <a:rPr lang="en-US" sz="2000" kern="0" baseline="30000" dirty="0" smtClean="0">
                  <a:solidFill>
                    <a:schemeClr val="bg1"/>
                  </a:solidFill>
                  <a:latin typeface="+mj-lt"/>
                </a:rPr>
                <a:t>-4</a:t>
              </a:r>
              <a:endParaRPr lang="en-US" sz="2000" kern="0" baseline="30000" dirty="0">
                <a:solidFill>
                  <a:schemeClr val="bg1"/>
                </a:solidFill>
                <a:latin typeface="+mj-lt"/>
              </a:endParaRPr>
            </a:p>
          </p:txBody>
        </p:sp>
        <p:pic>
          <p:nvPicPr>
            <p:cNvPr id="15" name="Picture 14" descr="wavelength vs. efficiency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236304" y="624840"/>
              <a:ext cx="6114288" cy="4632960"/>
            </a:xfrm>
            <a:prstGeom prst="rect">
              <a:avLst/>
            </a:prstGeom>
          </p:spPr>
        </p:pic>
      </p:grpSp>
      <p:sp>
        <p:nvSpPr>
          <p:cNvPr id="16" name="TextBox 15"/>
          <p:cNvSpPr txBox="1"/>
          <p:nvPr/>
        </p:nvSpPr>
        <p:spPr>
          <a:xfrm>
            <a:off x="3732537" y="6211669"/>
            <a:ext cx="2895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chemeClr val="bg1"/>
                </a:solidFill>
              </a:rPr>
              <a:t>Frequency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745789" y="496669"/>
            <a:ext cx="2895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chemeClr val="bg1"/>
                </a:solidFill>
              </a:rPr>
              <a:t>Intensity</a:t>
            </a:r>
            <a:endParaRPr lang="en-US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iSapph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1154989" y="1182469"/>
            <a:ext cx="7989011" cy="4937653"/>
          </a:xfrm>
          <a:prstGeom prst="rect">
            <a:avLst/>
          </a:prstGeom>
        </p:spPr>
      </p:pic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228600" y="304800"/>
            <a:ext cx="3919781" cy="2957229"/>
            <a:chOff x="214176" y="162822"/>
            <a:chExt cx="8710627" cy="6571623"/>
          </a:xfrm>
        </p:grpSpPr>
        <p:sp>
          <p:nvSpPr>
            <p:cNvPr id="5" name="TextBox 4"/>
            <p:cNvSpPr txBox="1"/>
            <p:nvPr/>
          </p:nvSpPr>
          <p:spPr>
            <a:xfrm rot="16200000">
              <a:off x="-2075625" y="2452623"/>
              <a:ext cx="5468736" cy="8891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lt"/>
                </a:rPr>
                <a:t>Modulation Efficiency</a:t>
              </a: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3421926" y="5845311"/>
              <a:ext cx="4453502" cy="8891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000" kern="0" dirty="0" smtClean="0">
                  <a:solidFill>
                    <a:schemeClr val="bg1"/>
                  </a:solidFill>
                  <a:latin typeface="+mj-lt"/>
                </a:rPr>
                <a:t>Wavelength</a:t>
              </a:r>
              <a:r>
                <a:rPr kumimoji="0" 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lt"/>
                </a:rPr>
                <a:t> (</a:t>
              </a:r>
              <a:r>
                <a:rPr kumimoji="0" lang="en-US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lt"/>
                </a:rPr>
                <a:t>μm</a:t>
              </a:r>
              <a:r>
                <a:rPr kumimoji="0" 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lt"/>
                </a:rPr>
                <a:t>)</a:t>
              </a: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960488" y="5168900"/>
              <a:ext cx="1129940" cy="8891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000" kern="0" dirty="0" smtClean="0">
                  <a:solidFill>
                    <a:schemeClr val="bg1"/>
                  </a:solidFill>
                  <a:latin typeface="+mj-lt"/>
                </a:rPr>
                <a:t>0.1</a:t>
              </a:r>
              <a:endParaRPr lang="en-US" sz="2000" kern="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046135" y="5198535"/>
              <a:ext cx="698911" cy="8891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2000" kern="0" dirty="0" smtClean="0">
                  <a:solidFill>
                    <a:schemeClr val="bg1"/>
                  </a:solidFill>
                  <a:latin typeface="+mj-lt"/>
                </a:rPr>
                <a:t>1</a:t>
              </a:r>
              <a:endParaRPr lang="en-US" sz="2000" kern="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937354" y="5182729"/>
              <a:ext cx="987449" cy="8891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000" kern="0" dirty="0" smtClean="0">
                  <a:solidFill>
                    <a:schemeClr val="bg1"/>
                  </a:solidFill>
                  <a:latin typeface="+mj-lt"/>
                </a:rPr>
                <a:t>10</a:t>
              </a:r>
              <a:endParaRPr lang="en-US" sz="2000" kern="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982134" y="4014779"/>
              <a:ext cx="1297365" cy="8891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000" kern="0" dirty="0" smtClean="0">
                  <a:solidFill>
                    <a:schemeClr val="bg1"/>
                  </a:solidFill>
                  <a:latin typeface="+mj-lt"/>
                </a:rPr>
                <a:t>10</a:t>
              </a:r>
              <a:r>
                <a:rPr lang="en-US" sz="2000" kern="0" baseline="30000" dirty="0" smtClean="0">
                  <a:solidFill>
                    <a:schemeClr val="bg1"/>
                  </a:solidFill>
                  <a:latin typeface="+mj-lt"/>
                </a:rPr>
                <a:t>-8</a:t>
              </a:r>
              <a:endParaRPr lang="en-US" sz="2000" kern="0" baseline="300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996174" y="3135759"/>
              <a:ext cx="1297365" cy="8891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000" kern="0" dirty="0" smtClean="0">
                  <a:solidFill>
                    <a:schemeClr val="bg1"/>
                  </a:solidFill>
                  <a:latin typeface="+mj-lt"/>
                </a:rPr>
                <a:t>10</a:t>
              </a:r>
              <a:r>
                <a:rPr lang="en-US" sz="2000" kern="0" baseline="30000" dirty="0" smtClean="0">
                  <a:solidFill>
                    <a:schemeClr val="bg1"/>
                  </a:solidFill>
                  <a:latin typeface="+mj-lt"/>
                </a:rPr>
                <a:t>-7</a:t>
              </a:r>
              <a:endParaRPr lang="en-US" sz="2000" kern="0" baseline="300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993901" y="2242903"/>
              <a:ext cx="1297365" cy="8891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000" kern="0" dirty="0" smtClean="0">
                  <a:solidFill>
                    <a:schemeClr val="bg1"/>
                  </a:solidFill>
                  <a:latin typeface="+mj-lt"/>
                </a:rPr>
                <a:t>10</a:t>
              </a:r>
              <a:r>
                <a:rPr lang="en-US" sz="2000" kern="0" baseline="30000" dirty="0" smtClean="0">
                  <a:solidFill>
                    <a:schemeClr val="bg1"/>
                  </a:solidFill>
                  <a:latin typeface="+mj-lt"/>
                </a:rPr>
                <a:t>-6</a:t>
              </a:r>
              <a:endParaRPr lang="en-US" sz="2000" kern="0" baseline="300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982436" y="1350054"/>
              <a:ext cx="1297365" cy="8891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000" kern="0" dirty="0" smtClean="0">
                  <a:solidFill>
                    <a:schemeClr val="bg1"/>
                  </a:solidFill>
                  <a:latin typeface="+mj-lt"/>
                </a:rPr>
                <a:t>10</a:t>
              </a:r>
              <a:r>
                <a:rPr lang="en-US" sz="2000" kern="0" baseline="30000" dirty="0" smtClean="0">
                  <a:solidFill>
                    <a:schemeClr val="bg1"/>
                  </a:solidFill>
                  <a:latin typeface="+mj-lt"/>
                </a:rPr>
                <a:t>-5</a:t>
              </a:r>
              <a:endParaRPr lang="en-US" sz="2000" kern="0" baseline="300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003201" y="457200"/>
              <a:ext cx="1297365" cy="8891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000" kern="0" dirty="0" smtClean="0">
                  <a:solidFill>
                    <a:schemeClr val="bg1"/>
                  </a:solidFill>
                  <a:latin typeface="+mj-lt"/>
                </a:rPr>
                <a:t>10</a:t>
              </a:r>
              <a:r>
                <a:rPr lang="en-US" sz="2000" kern="0" baseline="30000" dirty="0" smtClean="0">
                  <a:solidFill>
                    <a:schemeClr val="bg1"/>
                  </a:solidFill>
                  <a:latin typeface="+mj-lt"/>
                </a:rPr>
                <a:t>-4</a:t>
              </a:r>
              <a:endParaRPr lang="en-US" sz="2000" kern="0" baseline="30000" dirty="0">
                <a:solidFill>
                  <a:schemeClr val="bg1"/>
                </a:solidFill>
                <a:latin typeface="+mj-lt"/>
              </a:endParaRPr>
            </a:p>
          </p:txBody>
        </p:sp>
        <p:pic>
          <p:nvPicPr>
            <p:cNvPr id="15" name="Picture 14" descr="wavelength vs. efficiency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236304" y="624840"/>
              <a:ext cx="6114288" cy="4632960"/>
            </a:xfrm>
            <a:prstGeom prst="rect">
              <a:avLst/>
            </a:prstGeom>
          </p:spPr>
        </p:pic>
      </p:grpSp>
      <p:sp>
        <p:nvSpPr>
          <p:cNvPr id="16" name="TextBox 15"/>
          <p:cNvSpPr txBox="1"/>
          <p:nvPr/>
        </p:nvSpPr>
        <p:spPr>
          <a:xfrm>
            <a:off x="3732537" y="6211669"/>
            <a:ext cx="2895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chemeClr val="bg1"/>
                </a:solidFill>
              </a:rPr>
              <a:t>Frequency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745789" y="496669"/>
            <a:ext cx="2895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chemeClr val="bg1"/>
                </a:solidFill>
              </a:rPr>
              <a:t>Intensity</a:t>
            </a:r>
            <a:endParaRPr lang="en-US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474" descr="initial_ti_sapph_spectrum.pct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5634" y="228600"/>
            <a:ext cx="5121478" cy="14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479"/>
          <p:cNvSpPr txBox="1">
            <a:spLocks noChangeArrowheads="1"/>
          </p:cNvSpPr>
          <p:nvPr/>
        </p:nvSpPr>
        <p:spPr bwMode="auto">
          <a:xfrm rot="16200000">
            <a:off x="-1757057" y="2621428"/>
            <a:ext cx="438389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+mj-lt"/>
              </a:rPr>
              <a:t>Intensity (</a:t>
            </a:r>
            <a:r>
              <a:rPr lang="en-US" sz="4000" dirty="0" err="1">
                <a:solidFill>
                  <a:schemeClr val="bg1"/>
                </a:solidFill>
                <a:latin typeface="+mj-lt"/>
              </a:rPr>
              <a:t>arb</a:t>
            </a:r>
            <a:r>
              <a:rPr lang="en-US" sz="4000" dirty="0">
                <a:solidFill>
                  <a:schemeClr val="bg1"/>
                </a:solidFill>
                <a:latin typeface="+mj-lt"/>
              </a:rPr>
              <a:t>. units)</a:t>
            </a:r>
          </a:p>
        </p:txBody>
      </p:sp>
      <p:sp>
        <p:nvSpPr>
          <p:cNvPr id="13" name="TextBox 1480"/>
          <p:cNvSpPr txBox="1">
            <a:spLocks noChangeArrowheads="1"/>
          </p:cNvSpPr>
          <p:nvPr/>
        </p:nvSpPr>
        <p:spPr bwMode="auto">
          <a:xfrm>
            <a:off x="2286001" y="304800"/>
            <a:ext cx="373379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+mj-lt"/>
              </a:rPr>
              <a:t>Initial </a:t>
            </a:r>
            <a:r>
              <a:rPr lang="en-US" sz="2400" dirty="0" err="1" smtClean="0">
                <a:solidFill>
                  <a:schemeClr val="bg1"/>
                </a:solidFill>
                <a:latin typeface="+mj-lt"/>
              </a:rPr>
              <a:t>Ti:Sapphire</a:t>
            </a:r>
            <a:r>
              <a:rPr lang="en-US" sz="24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2400" dirty="0">
                <a:solidFill>
                  <a:schemeClr val="bg1"/>
                </a:solidFill>
                <a:latin typeface="+mj-lt"/>
              </a:rPr>
              <a:t>Spectrum</a:t>
            </a:r>
          </a:p>
        </p:txBody>
      </p:sp>
      <p:grpSp>
        <p:nvGrpSpPr>
          <p:cNvPr id="26" name="Group 25"/>
          <p:cNvGrpSpPr/>
          <p:nvPr/>
        </p:nvGrpSpPr>
        <p:grpSpPr>
          <a:xfrm>
            <a:off x="901148" y="1617764"/>
            <a:ext cx="5367124" cy="1125436"/>
            <a:chOff x="901148" y="5582720"/>
            <a:chExt cx="5367124" cy="1125436"/>
          </a:xfrm>
        </p:grpSpPr>
        <p:sp>
          <p:nvSpPr>
            <p:cNvPr id="10" name="TextBox 1477"/>
            <p:cNvSpPr txBox="1">
              <a:spLocks noChangeArrowheads="1"/>
            </p:cNvSpPr>
            <p:nvPr/>
          </p:nvSpPr>
          <p:spPr bwMode="auto">
            <a:xfrm>
              <a:off x="1364644" y="6000270"/>
              <a:ext cx="3778022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4000" dirty="0">
                  <a:solidFill>
                    <a:schemeClr val="bg1"/>
                  </a:solidFill>
                  <a:latin typeface="+mj-lt"/>
                </a:rPr>
                <a:t>Wavelength (</a:t>
              </a:r>
              <a:r>
                <a:rPr lang="en-US" sz="4000" dirty="0" err="1">
                  <a:solidFill>
                    <a:schemeClr val="bg1"/>
                  </a:solidFill>
                  <a:latin typeface="+mj-lt"/>
                </a:rPr>
                <a:t>μm</a:t>
              </a:r>
              <a:r>
                <a:rPr lang="en-US" sz="4000" dirty="0">
                  <a:solidFill>
                    <a:schemeClr val="bg1"/>
                  </a:solidFill>
                  <a:latin typeface="+mj-lt"/>
                </a:rPr>
                <a:t>)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901148" y="5589104"/>
              <a:ext cx="8382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chemeClr val="bg1"/>
                  </a:solidFill>
                </a:rPr>
                <a:t>0.5</a:t>
              </a:r>
              <a:endParaRPr lang="en-US" sz="2800" dirty="0">
                <a:solidFill>
                  <a:schemeClr val="bg1"/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470992" y="5589104"/>
              <a:ext cx="8382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 smtClean="0">
                  <a:solidFill>
                    <a:schemeClr val="bg1"/>
                  </a:solidFill>
                </a:rPr>
                <a:t>1.0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2120348" y="5589104"/>
              <a:ext cx="8382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 smtClean="0">
                  <a:solidFill>
                    <a:schemeClr val="bg1"/>
                  </a:solidFill>
                </a:rPr>
                <a:t>1.5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2779644" y="5589104"/>
              <a:ext cx="8382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 smtClean="0">
                  <a:solidFill>
                    <a:schemeClr val="bg1"/>
                  </a:solidFill>
                </a:rPr>
                <a:t>2.0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442252" y="5589104"/>
              <a:ext cx="8382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 smtClean="0">
                  <a:solidFill>
                    <a:schemeClr val="bg1"/>
                  </a:solidFill>
                </a:rPr>
                <a:t>2.5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4101548" y="5589104"/>
              <a:ext cx="8382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 smtClean="0">
                  <a:solidFill>
                    <a:schemeClr val="bg1"/>
                  </a:solidFill>
                </a:rPr>
                <a:t>3.0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760844" y="5589104"/>
              <a:ext cx="8382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 smtClean="0">
                  <a:solidFill>
                    <a:schemeClr val="bg1"/>
                  </a:solidFill>
                </a:rPr>
                <a:t>3.5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5430072" y="5582720"/>
              <a:ext cx="8382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 smtClean="0">
                  <a:solidFill>
                    <a:schemeClr val="bg1"/>
                  </a:solidFill>
                </a:rPr>
                <a:t>4.0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474" descr="initial_ti_sapph_spectrum.pct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5634" y="228600"/>
            <a:ext cx="5121478" cy="14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475" descr="mixing_order1_spectrum.pct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5634" y="1565333"/>
            <a:ext cx="5121478" cy="14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1477"/>
          <p:cNvSpPr txBox="1">
            <a:spLocks noChangeArrowheads="1"/>
          </p:cNvSpPr>
          <p:nvPr/>
        </p:nvSpPr>
        <p:spPr bwMode="auto">
          <a:xfrm>
            <a:off x="1364644" y="3389350"/>
            <a:ext cx="377802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+mj-lt"/>
              </a:rPr>
              <a:t>Wavelength (</a:t>
            </a:r>
            <a:r>
              <a:rPr lang="en-US" sz="4000" dirty="0" err="1">
                <a:solidFill>
                  <a:schemeClr val="bg1"/>
                </a:solidFill>
                <a:latin typeface="+mj-lt"/>
              </a:rPr>
              <a:t>μm</a:t>
            </a:r>
            <a:r>
              <a:rPr lang="en-US" sz="4000" dirty="0">
                <a:solidFill>
                  <a:schemeClr val="bg1"/>
                </a:solidFill>
                <a:latin typeface="+mj-lt"/>
              </a:rPr>
              <a:t>)</a:t>
            </a:r>
          </a:p>
        </p:txBody>
      </p:sp>
      <p:sp>
        <p:nvSpPr>
          <p:cNvPr id="12" name="TextBox 1479"/>
          <p:cNvSpPr txBox="1">
            <a:spLocks noChangeArrowheads="1"/>
          </p:cNvSpPr>
          <p:nvPr/>
        </p:nvSpPr>
        <p:spPr bwMode="auto">
          <a:xfrm rot="16200000">
            <a:off x="-1757057" y="2621428"/>
            <a:ext cx="438389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+mj-lt"/>
              </a:rPr>
              <a:t>Intensity (</a:t>
            </a:r>
            <a:r>
              <a:rPr lang="en-US" sz="4000" dirty="0" err="1">
                <a:solidFill>
                  <a:schemeClr val="bg1"/>
                </a:solidFill>
                <a:latin typeface="+mj-lt"/>
              </a:rPr>
              <a:t>arb</a:t>
            </a:r>
            <a:r>
              <a:rPr lang="en-US" sz="4000" dirty="0">
                <a:solidFill>
                  <a:schemeClr val="bg1"/>
                </a:solidFill>
                <a:latin typeface="+mj-lt"/>
              </a:rPr>
              <a:t>. units)</a:t>
            </a:r>
          </a:p>
        </p:txBody>
      </p:sp>
      <p:sp>
        <p:nvSpPr>
          <p:cNvPr id="13" name="TextBox 1480"/>
          <p:cNvSpPr txBox="1">
            <a:spLocks noChangeArrowheads="1"/>
          </p:cNvSpPr>
          <p:nvPr/>
        </p:nvSpPr>
        <p:spPr bwMode="auto">
          <a:xfrm>
            <a:off x="2286001" y="304800"/>
            <a:ext cx="373379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+mj-lt"/>
              </a:rPr>
              <a:t>Initial </a:t>
            </a:r>
            <a:r>
              <a:rPr lang="en-US" sz="2400" dirty="0" err="1" smtClean="0">
                <a:solidFill>
                  <a:schemeClr val="bg1"/>
                </a:solidFill>
                <a:latin typeface="+mj-lt"/>
              </a:rPr>
              <a:t>Ti:Sapphire</a:t>
            </a:r>
            <a:r>
              <a:rPr lang="en-US" sz="24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2400" dirty="0">
                <a:solidFill>
                  <a:schemeClr val="bg1"/>
                </a:solidFill>
                <a:latin typeface="+mj-lt"/>
              </a:rPr>
              <a:t>Spectrum</a:t>
            </a:r>
          </a:p>
        </p:txBody>
      </p:sp>
      <p:sp>
        <p:nvSpPr>
          <p:cNvPr id="14" name="TextBox 1481"/>
          <p:cNvSpPr txBox="1">
            <a:spLocks noChangeArrowheads="1"/>
          </p:cNvSpPr>
          <p:nvPr/>
        </p:nvSpPr>
        <p:spPr bwMode="auto">
          <a:xfrm>
            <a:off x="2896728" y="1676400"/>
            <a:ext cx="281827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+mj-lt"/>
              </a:rPr>
              <a:t>First</a:t>
            </a:r>
            <a:r>
              <a:rPr lang="en-US" sz="1400" dirty="0">
                <a:solidFill>
                  <a:schemeClr val="bg1"/>
                </a:solidFill>
                <a:latin typeface="Franklin Gothic Demi" pitchFamily="34" charset="0"/>
              </a:rPr>
              <a:t> </a:t>
            </a:r>
            <a:r>
              <a:rPr lang="en-US" sz="2400" dirty="0">
                <a:solidFill>
                  <a:schemeClr val="bg1"/>
                </a:solidFill>
                <a:latin typeface="+mj-lt"/>
              </a:rPr>
              <a:t>Order</a:t>
            </a:r>
            <a:r>
              <a:rPr lang="en-US" sz="1400" dirty="0">
                <a:solidFill>
                  <a:schemeClr val="bg1"/>
                </a:solidFill>
                <a:latin typeface="Franklin Gothic Demi" pitchFamily="34" charset="0"/>
              </a:rPr>
              <a:t> </a:t>
            </a:r>
            <a:r>
              <a:rPr lang="en-US" sz="2400" dirty="0">
                <a:solidFill>
                  <a:schemeClr val="bg1"/>
                </a:solidFill>
                <a:latin typeface="+mj-lt"/>
              </a:rPr>
              <a:t>Sidebands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901148" y="2978184"/>
            <a:ext cx="83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0.5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470992" y="2978184"/>
            <a:ext cx="83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</a:rPr>
              <a:t>1.0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120348" y="2978184"/>
            <a:ext cx="83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</a:rPr>
              <a:t>1.5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779644" y="2978184"/>
            <a:ext cx="83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</a:rPr>
              <a:t>2.0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442252" y="2978184"/>
            <a:ext cx="83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</a:rPr>
              <a:t>2.5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101548" y="2978184"/>
            <a:ext cx="83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</a:rPr>
              <a:t>3.0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760844" y="2978184"/>
            <a:ext cx="83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</a:rPr>
              <a:t>3.5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430072" y="2971800"/>
            <a:ext cx="83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</a:rPr>
              <a:t>4.0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474" descr="initial_ti_sapph_spectrum.pct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5634" y="228600"/>
            <a:ext cx="5121478" cy="14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475" descr="mixing_order1_spectrum.pct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5634" y="1565333"/>
            <a:ext cx="5121478" cy="14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476" descr="mixing_order2_spectrum.pct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4858" y="2902067"/>
            <a:ext cx="5121478" cy="14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1477"/>
          <p:cNvSpPr txBox="1">
            <a:spLocks noChangeArrowheads="1"/>
          </p:cNvSpPr>
          <p:nvPr/>
        </p:nvSpPr>
        <p:spPr bwMode="auto">
          <a:xfrm>
            <a:off x="1364644" y="4684750"/>
            <a:ext cx="377802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+mj-lt"/>
              </a:rPr>
              <a:t>Wavelength (</a:t>
            </a:r>
            <a:r>
              <a:rPr lang="en-US" sz="4000" dirty="0" err="1">
                <a:solidFill>
                  <a:schemeClr val="bg1"/>
                </a:solidFill>
                <a:latin typeface="+mj-lt"/>
              </a:rPr>
              <a:t>μm</a:t>
            </a:r>
            <a:r>
              <a:rPr lang="en-US" sz="4000" dirty="0">
                <a:solidFill>
                  <a:schemeClr val="bg1"/>
                </a:solidFill>
                <a:latin typeface="+mj-lt"/>
              </a:rPr>
              <a:t>)</a:t>
            </a:r>
          </a:p>
        </p:txBody>
      </p:sp>
      <p:sp>
        <p:nvSpPr>
          <p:cNvPr id="12" name="TextBox 1479"/>
          <p:cNvSpPr txBox="1">
            <a:spLocks noChangeArrowheads="1"/>
          </p:cNvSpPr>
          <p:nvPr/>
        </p:nvSpPr>
        <p:spPr bwMode="auto">
          <a:xfrm rot="16200000">
            <a:off x="-1757057" y="2621428"/>
            <a:ext cx="438389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+mj-lt"/>
              </a:rPr>
              <a:t>Intensity (</a:t>
            </a:r>
            <a:r>
              <a:rPr lang="en-US" sz="4000" dirty="0" err="1">
                <a:solidFill>
                  <a:schemeClr val="bg1"/>
                </a:solidFill>
                <a:latin typeface="+mj-lt"/>
              </a:rPr>
              <a:t>arb</a:t>
            </a:r>
            <a:r>
              <a:rPr lang="en-US" sz="4000" dirty="0">
                <a:solidFill>
                  <a:schemeClr val="bg1"/>
                </a:solidFill>
                <a:latin typeface="+mj-lt"/>
              </a:rPr>
              <a:t>. units)</a:t>
            </a:r>
          </a:p>
        </p:txBody>
      </p:sp>
      <p:sp>
        <p:nvSpPr>
          <p:cNvPr id="13" name="TextBox 1480"/>
          <p:cNvSpPr txBox="1">
            <a:spLocks noChangeArrowheads="1"/>
          </p:cNvSpPr>
          <p:nvPr/>
        </p:nvSpPr>
        <p:spPr bwMode="auto">
          <a:xfrm>
            <a:off x="2286001" y="304800"/>
            <a:ext cx="373379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+mj-lt"/>
              </a:rPr>
              <a:t>Initial </a:t>
            </a:r>
            <a:r>
              <a:rPr lang="en-US" sz="2400" dirty="0" err="1" smtClean="0">
                <a:solidFill>
                  <a:schemeClr val="bg1"/>
                </a:solidFill>
                <a:latin typeface="+mj-lt"/>
              </a:rPr>
              <a:t>Ti:Sapphire</a:t>
            </a:r>
            <a:r>
              <a:rPr lang="en-US" sz="24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2400" dirty="0">
                <a:solidFill>
                  <a:schemeClr val="bg1"/>
                </a:solidFill>
                <a:latin typeface="+mj-lt"/>
              </a:rPr>
              <a:t>Spectrum</a:t>
            </a:r>
          </a:p>
        </p:txBody>
      </p:sp>
      <p:sp>
        <p:nvSpPr>
          <p:cNvPr id="14" name="TextBox 1481"/>
          <p:cNvSpPr txBox="1">
            <a:spLocks noChangeArrowheads="1"/>
          </p:cNvSpPr>
          <p:nvPr/>
        </p:nvSpPr>
        <p:spPr bwMode="auto">
          <a:xfrm>
            <a:off x="2896728" y="1676400"/>
            <a:ext cx="281827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+mj-lt"/>
              </a:rPr>
              <a:t>First</a:t>
            </a:r>
            <a:r>
              <a:rPr lang="en-US" sz="1400" dirty="0">
                <a:solidFill>
                  <a:schemeClr val="bg1"/>
                </a:solidFill>
                <a:latin typeface="Franklin Gothic Demi" pitchFamily="34" charset="0"/>
              </a:rPr>
              <a:t> </a:t>
            </a:r>
            <a:r>
              <a:rPr lang="en-US" sz="2400" dirty="0">
                <a:solidFill>
                  <a:schemeClr val="bg1"/>
                </a:solidFill>
                <a:latin typeface="+mj-lt"/>
              </a:rPr>
              <a:t>Order</a:t>
            </a:r>
            <a:r>
              <a:rPr lang="en-US" sz="1400" dirty="0">
                <a:solidFill>
                  <a:schemeClr val="bg1"/>
                </a:solidFill>
                <a:latin typeface="Franklin Gothic Demi" pitchFamily="34" charset="0"/>
              </a:rPr>
              <a:t> </a:t>
            </a:r>
            <a:r>
              <a:rPr lang="en-US" sz="2400" dirty="0">
                <a:solidFill>
                  <a:schemeClr val="bg1"/>
                </a:solidFill>
                <a:latin typeface="+mj-lt"/>
              </a:rPr>
              <a:t>Sidebands</a:t>
            </a:r>
          </a:p>
        </p:txBody>
      </p:sp>
      <p:sp>
        <p:nvSpPr>
          <p:cNvPr id="15" name="TextBox 1481"/>
          <p:cNvSpPr txBox="1">
            <a:spLocks noChangeArrowheads="1"/>
          </p:cNvSpPr>
          <p:nvPr/>
        </p:nvSpPr>
        <p:spPr bwMode="auto">
          <a:xfrm>
            <a:off x="2667000" y="3048000"/>
            <a:ext cx="326334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+mj-lt"/>
              </a:rPr>
              <a:t>Second Order Sidebands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901148" y="4273584"/>
            <a:ext cx="83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0.5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470992" y="4273584"/>
            <a:ext cx="83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</a:rPr>
              <a:t>1.0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120348" y="4273584"/>
            <a:ext cx="83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</a:rPr>
              <a:t>1.5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779644" y="4273584"/>
            <a:ext cx="83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</a:rPr>
              <a:t>2.0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442252" y="4273584"/>
            <a:ext cx="83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</a:rPr>
              <a:t>2.5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101548" y="4273584"/>
            <a:ext cx="83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</a:rPr>
              <a:t>3.0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760844" y="4273584"/>
            <a:ext cx="83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</a:rPr>
              <a:t>3.5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430072" y="4267200"/>
            <a:ext cx="83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</a:rPr>
              <a:t>4.0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474" descr="initial_ti_sapph_spectrum.pct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5634" y="228600"/>
            <a:ext cx="5121478" cy="14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475" descr="mixing_order1_spectrum.pct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5634" y="1565333"/>
            <a:ext cx="5121478" cy="14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476" descr="mixing_order2_spectrum.pct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4858" y="2902067"/>
            <a:ext cx="5121478" cy="14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1477"/>
          <p:cNvSpPr txBox="1">
            <a:spLocks noChangeArrowheads="1"/>
          </p:cNvSpPr>
          <p:nvPr/>
        </p:nvSpPr>
        <p:spPr bwMode="auto">
          <a:xfrm>
            <a:off x="1364644" y="6000270"/>
            <a:ext cx="377802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+mj-lt"/>
              </a:rPr>
              <a:t>Wavelength (</a:t>
            </a:r>
            <a:r>
              <a:rPr lang="en-US" sz="4000" dirty="0" err="1">
                <a:solidFill>
                  <a:schemeClr val="bg1"/>
                </a:solidFill>
                <a:latin typeface="+mj-lt"/>
              </a:rPr>
              <a:t>μm</a:t>
            </a:r>
            <a:r>
              <a:rPr lang="en-US" sz="4000" dirty="0">
                <a:solidFill>
                  <a:schemeClr val="bg1"/>
                </a:solidFill>
                <a:latin typeface="+mj-lt"/>
              </a:rPr>
              <a:t>)</a:t>
            </a:r>
          </a:p>
        </p:txBody>
      </p:sp>
      <p:pic>
        <p:nvPicPr>
          <p:cNvPr id="11" name="Picture 1478" descr="mixing_order3_spectrum.pct"/>
          <p:cNvPicPr>
            <a:picLocks noChangeAspect="1"/>
          </p:cNvPicPr>
          <p:nvPr/>
        </p:nvPicPr>
        <p:blipFill>
          <a:blip r:embed="rId6" cstate="print"/>
          <a:srcRect b="20870"/>
          <a:stretch>
            <a:fillRect/>
          </a:stretch>
        </p:blipFill>
        <p:spPr bwMode="auto">
          <a:xfrm>
            <a:off x="794858" y="4240957"/>
            <a:ext cx="5224942" cy="1474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479"/>
          <p:cNvSpPr txBox="1">
            <a:spLocks noChangeArrowheads="1"/>
          </p:cNvSpPr>
          <p:nvPr/>
        </p:nvSpPr>
        <p:spPr bwMode="auto">
          <a:xfrm rot="16200000">
            <a:off x="-1757057" y="2621428"/>
            <a:ext cx="438389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+mj-lt"/>
              </a:rPr>
              <a:t>Intensity (</a:t>
            </a:r>
            <a:r>
              <a:rPr lang="en-US" sz="4000" dirty="0" err="1">
                <a:solidFill>
                  <a:schemeClr val="bg1"/>
                </a:solidFill>
                <a:latin typeface="+mj-lt"/>
              </a:rPr>
              <a:t>arb</a:t>
            </a:r>
            <a:r>
              <a:rPr lang="en-US" sz="4000" dirty="0">
                <a:solidFill>
                  <a:schemeClr val="bg1"/>
                </a:solidFill>
                <a:latin typeface="+mj-lt"/>
              </a:rPr>
              <a:t>. units)</a:t>
            </a:r>
          </a:p>
        </p:txBody>
      </p:sp>
      <p:sp>
        <p:nvSpPr>
          <p:cNvPr id="13" name="TextBox 1480"/>
          <p:cNvSpPr txBox="1">
            <a:spLocks noChangeArrowheads="1"/>
          </p:cNvSpPr>
          <p:nvPr/>
        </p:nvSpPr>
        <p:spPr bwMode="auto">
          <a:xfrm>
            <a:off x="2286001" y="304800"/>
            <a:ext cx="373379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+mj-lt"/>
              </a:rPr>
              <a:t>Initial </a:t>
            </a:r>
            <a:r>
              <a:rPr lang="en-US" sz="2400" dirty="0" err="1" smtClean="0">
                <a:solidFill>
                  <a:schemeClr val="bg1"/>
                </a:solidFill>
                <a:latin typeface="+mj-lt"/>
              </a:rPr>
              <a:t>Ti:Sapphire</a:t>
            </a:r>
            <a:r>
              <a:rPr lang="en-US" sz="24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2400" dirty="0">
                <a:solidFill>
                  <a:schemeClr val="bg1"/>
                </a:solidFill>
                <a:latin typeface="+mj-lt"/>
              </a:rPr>
              <a:t>Spectrum</a:t>
            </a:r>
          </a:p>
        </p:txBody>
      </p:sp>
      <p:sp>
        <p:nvSpPr>
          <p:cNvPr id="14" name="TextBox 1481"/>
          <p:cNvSpPr txBox="1">
            <a:spLocks noChangeArrowheads="1"/>
          </p:cNvSpPr>
          <p:nvPr/>
        </p:nvSpPr>
        <p:spPr bwMode="auto">
          <a:xfrm>
            <a:off x="2896728" y="1676400"/>
            <a:ext cx="281827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+mj-lt"/>
              </a:rPr>
              <a:t>First</a:t>
            </a:r>
            <a:r>
              <a:rPr lang="en-US" sz="1400" dirty="0">
                <a:solidFill>
                  <a:schemeClr val="bg1"/>
                </a:solidFill>
                <a:latin typeface="Franklin Gothic Demi" pitchFamily="34" charset="0"/>
              </a:rPr>
              <a:t> </a:t>
            </a:r>
            <a:r>
              <a:rPr lang="en-US" sz="2400" dirty="0">
                <a:solidFill>
                  <a:schemeClr val="bg1"/>
                </a:solidFill>
                <a:latin typeface="+mj-lt"/>
              </a:rPr>
              <a:t>Order</a:t>
            </a:r>
            <a:r>
              <a:rPr lang="en-US" sz="1400" dirty="0">
                <a:solidFill>
                  <a:schemeClr val="bg1"/>
                </a:solidFill>
                <a:latin typeface="Franklin Gothic Demi" pitchFamily="34" charset="0"/>
              </a:rPr>
              <a:t> </a:t>
            </a:r>
            <a:r>
              <a:rPr lang="en-US" sz="2400" dirty="0">
                <a:solidFill>
                  <a:schemeClr val="bg1"/>
                </a:solidFill>
                <a:latin typeface="+mj-lt"/>
              </a:rPr>
              <a:t>Sidebands</a:t>
            </a:r>
          </a:p>
        </p:txBody>
      </p:sp>
      <p:sp>
        <p:nvSpPr>
          <p:cNvPr id="15" name="TextBox 1481"/>
          <p:cNvSpPr txBox="1">
            <a:spLocks noChangeArrowheads="1"/>
          </p:cNvSpPr>
          <p:nvPr/>
        </p:nvSpPr>
        <p:spPr bwMode="auto">
          <a:xfrm>
            <a:off x="2667000" y="3048000"/>
            <a:ext cx="326334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+mj-lt"/>
              </a:rPr>
              <a:t>Second Order Sidebands</a:t>
            </a:r>
          </a:p>
        </p:txBody>
      </p:sp>
      <p:sp>
        <p:nvSpPr>
          <p:cNvPr id="16" name="TextBox 1481"/>
          <p:cNvSpPr txBox="1">
            <a:spLocks noChangeArrowheads="1"/>
          </p:cNvSpPr>
          <p:nvPr/>
        </p:nvSpPr>
        <p:spPr bwMode="auto">
          <a:xfrm>
            <a:off x="2809743" y="4338935"/>
            <a:ext cx="298145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+mj-lt"/>
              </a:rPr>
              <a:t>Third Order Sidebands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901148" y="5589104"/>
            <a:ext cx="83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0.5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470992" y="5589104"/>
            <a:ext cx="83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</a:rPr>
              <a:t>1.0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120348" y="5589104"/>
            <a:ext cx="83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</a:rPr>
              <a:t>1.5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779644" y="5589104"/>
            <a:ext cx="83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</a:rPr>
              <a:t>2.0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442252" y="5589104"/>
            <a:ext cx="83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</a:rPr>
              <a:t>2.5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101548" y="5589104"/>
            <a:ext cx="83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</a:rPr>
              <a:t>3.0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760844" y="5589104"/>
            <a:ext cx="83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</a:rPr>
              <a:t>3.5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430072" y="5582720"/>
            <a:ext cx="83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</a:rPr>
              <a:t>4.0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474" descr="initial_ti_sapph_spectrum.pct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5634" y="228600"/>
            <a:ext cx="5121478" cy="14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475" descr="mixing_order1_spectrum.pct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5634" y="1565333"/>
            <a:ext cx="5121478" cy="14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476" descr="mixing_order2_spectrum.pct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4858" y="2902067"/>
            <a:ext cx="5121478" cy="14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1477"/>
          <p:cNvSpPr txBox="1">
            <a:spLocks noChangeArrowheads="1"/>
          </p:cNvSpPr>
          <p:nvPr/>
        </p:nvSpPr>
        <p:spPr bwMode="auto">
          <a:xfrm>
            <a:off x="1364644" y="6000270"/>
            <a:ext cx="377802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+mj-lt"/>
              </a:rPr>
              <a:t>Wavelength (</a:t>
            </a:r>
            <a:r>
              <a:rPr lang="en-US" sz="4000" dirty="0" err="1">
                <a:solidFill>
                  <a:schemeClr val="bg1"/>
                </a:solidFill>
                <a:latin typeface="+mj-lt"/>
              </a:rPr>
              <a:t>μm</a:t>
            </a:r>
            <a:r>
              <a:rPr lang="en-US" sz="4000" dirty="0">
                <a:solidFill>
                  <a:schemeClr val="bg1"/>
                </a:solidFill>
                <a:latin typeface="+mj-lt"/>
              </a:rPr>
              <a:t>)</a:t>
            </a:r>
          </a:p>
        </p:txBody>
      </p:sp>
      <p:pic>
        <p:nvPicPr>
          <p:cNvPr id="11" name="Picture 1478" descr="mixing_order3_spectrum.pct"/>
          <p:cNvPicPr>
            <a:picLocks noChangeAspect="1"/>
          </p:cNvPicPr>
          <p:nvPr/>
        </p:nvPicPr>
        <p:blipFill>
          <a:blip r:embed="rId6" cstate="print"/>
          <a:srcRect b="20870"/>
          <a:stretch>
            <a:fillRect/>
          </a:stretch>
        </p:blipFill>
        <p:spPr bwMode="auto">
          <a:xfrm>
            <a:off x="794858" y="4240957"/>
            <a:ext cx="5224942" cy="1474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479"/>
          <p:cNvSpPr txBox="1">
            <a:spLocks noChangeArrowheads="1"/>
          </p:cNvSpPr>
          <p:nvPr/>
        </p:nvSpPr>
        <p:spPr bwMode="auto">
          <a:xfrm rot="16200000">
            <a:off x="-1757057" y="2621428"/>
            <a:ext cx="438389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+mj-lt"/>
              </a:rPr>
              <a:t>Intensity (</a:t>
            </a:r>
            <a:r>
              <a:rPr lang="en-US" sz="4000" dirty="0" err="1">
                <a:solidFill>
                  <a:schemeClr val="bg1"/>
                </a:solidFill>
                <a:latin typeface="+mj-lt"/>
              </a:rPr>
              <a:t>arb</a:t>
            </a:r>
            <a:r>
              <a:rPr lang="en-US" sz="4000" dirty="0">
                <a:solidFill>
                  <a:schemeClr val="bg1"/>
                </a:solidFill>
                <a:latin typeface="+mj-lt"/>
              </a:rPr>
              <a:t>. units)</a:t>
            </a:r>
          </a:p>
        </p:txBody>
      </p:sp>
      <p:sp>
        <p:nvSpPr>
          <p:cNvPr id="13" name="TextBox 1480"/>
          <p:cNvSpPr txBox="1">
            <a:spLocks noChangeArrowheads="1"/>
          </p:cNvSpPr>
          <p:nvPr/>
        </p:nvSpPr>
        <p:spPr bwMode="auto">
          <a:xfrm>
            <a:off x="2286001" y="304800"/>
            <a:ext cx="373379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+mj-lt"/>
              </a:rPr>
              <a:t>Initial </a:t>
            </a:r>
            <a:r>
              <a:rPr lang="en-US" sz="2400" dirty="0" err="1" smtClean="0">
                <a:solidFill>
                  <a:schemeClr val="bg1"/>
                </a:solidFill>
                <a:latin typeface="+mj-lt"/>
              </a:rPr>
              <a:t>Ti:Sapphire</a:t>
            </a:r>
            <a:r>
              <a:rPr lang="en-US" sz="24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2400" dirty="0">
                <a:solidFill>
                  <a:schemeClr val="bg1"/>
                </a:solidFill>
                <a:latin typeface="+mj-lt"/>
              </a:rPr>
              <a:t>Spectrum</a:t>
            </a:r>
          </a:p>
        </p:txBody>
      </p:sp>
      <p:sp>
        <p:nvSpPr>
          <p:cNvPr id="14" name="TextBox 1481"/>
          <p:cNvSpPr txBox="1">
            <a:spLocks noChangeArrowheads="1"/>
          </p:cNvSpPr>
          <p:nvPr/>
        </p:nvSpPr>
        <p:spPr bwMode="auto">
          <a:xfrm>
            <a:off x="2896728" y="1676400"/>
            <a:ext cx="281827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+mj-lt"/>
              </a:rPr>
              <a:t>First</a:t>
            </a:r>
            <a:r>
              <a:rPr lang="en-US" sz="1400" dirty="0">
                <a:solidFill>
                  <a:schemeClr val="bg1"/>
                </a:solidFill>
                <a:latin typeface="Franklin Gothic Demi" pitchFamily="34" charset="0"/>
              </a:rPr>
              <a:t> </a:t>
            </a:r>
            <a:r>
              <a:rPr lang="en-US" sz="2400" dirty="0">
                <a:solidFill>
                  <a:schemeClr val="bg1"/>
                </a:solidFill>
                <a:latin typeface="+mj-lt"/>
              </a:rPr>
              <a:t>Order</a:t>
            </a:r>
            <a:r>
              <a:rPr lang="en-US" sz="1400" dirty="0">
                <a:solidFill>
                  <a:schemeClr val="bg1"/>
                </a:solidFill>
                <a:latin typeface="Franklin Gothic Demi" pitchFamily="34" charset="0"/>
              </a:rPr>
              <a:t> </a:t>
            </a:r>
            <a:r>
              <a:rPr lang="en-US" sz="2400" dirty="0">
                <a:solidFill>
                  <a:schemeClr val="bg1"/>
                </a:solidFill>
                <a:latin typeface="+mj-lt"/>
              </a:rPr>
              <a:t>Sidebands</a:t>
            </a:r>
          </a:p>
        </p:txBody>
      </p:sp>
      <p:sp>
        <p:nvSpPr>
          <p:cNvPr id="15" name="TextBox 1481"/>
          <p:cNvSpPr txBox="1">
            <a:spLocks noChangeArrowheads="1"/>
          </p:cNvSpPr>
          <p:nvPr/>
        </p:nvSpPr>
        <p:spPr bwMode="auto">
          <a:xfrm>
            <a:off x="2667000" y="3048000"/>
            <a:ext cx="326334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+mj-lt"/>
              </a:rPr>
              <a:t>Second Order Sidebands</a:t>
            </a:r>
          </a:p>
        </p:txBody>
      </p:sp>
      <p:sp>
        <p:nvSpPr>
          <p:cNvPr id="16" name="TextBox 1481"/>
          <p:cNvSpPr txBox="1">
            <a:spLocks noChangeArrowheads="1"/>
          </p:cNvSpPr>
          <p:nvPr/>
        </p:nvSpPr>
        <p:spPr bwMode="auto">
          <a:xfrm>
            <a:off x="2809743" y="4338935"/>
            <a:ext cx="298145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+mj-lt"/>
              </a:rPr>
              <a:t>Third Order Sidebands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901148" y="5589104"/>
            <a:ext cx="83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0.5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470992" y="5589104"/>
            <a:ext cx="83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</a:rPr>
              <a:t>1.0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120348" y="5589104"/>
            <a:ext cx="83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</a:rPr>
              <a:t>1.5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779644" y="5589104"/>
            <a:ext cx="83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</a:rPr>
              <a:t>2.0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442252" y="5589104"/>
            <a:ext cx="83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</a:rPr>
              <a:t>2.5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101548" y="5589104"/>
            <a:ext cx="83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</a:rPr>
              <a:t>3.0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760844" y="5589104"/>
            <a:ext cx="83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</a:rPr>
              <a:t>3.5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430072" y="5582720"/>
            <a:ext cx="83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</a:rPr>
              <a:t>4.0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324600" y="1752600"/>
            <a:ext cx="25908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</a:rPr>
              <a:t>10 Orders Needed to Span Optical Spectrum</a:t>
            </a:r>
            <a:endParaRPr lang="en-US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>
          <a:xfrm>
            <a:off x="365798" y="472385"/>
            <a:ext cx="8910722" cy="5547415"/>
            <a:chOff x="206513" y="262812"/>
            <a:chExt cx="7430001" cy="4625582"/>
          </a:xfrm>
        </p:grpSpPr>
        <p:pic>
          <p:nvPicPr>
            <p:cNvPr id="42" name="Picture 41" descr="square_waveform.pct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lum bright="100000" contrast="-100000"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14531" y="1649292"/>
              <a:ext cx="2103121" cy="1713650"/>
            </a:xfrm>
            <a:prstGeom prst="rect">
              <a:avLst/>
            </a:prstGeom>
          </p:spPr>
        </p:pic>
        <p:sp>
          <p:nvSpPr>
            <p:cNvPr id="10" name="Rectangle 9"/>
            <p:cNvSpPr/>
            <p:nvPr/>
          </p:nvSpPr>
          <p:spPr>
            <a:xfrm>
              <a:off x="850301" y="262812"/>
              <a:ext cx="453838" cy="4514740"/>
            </a:xfrm>
            <a:prstGeom prst="rect">
              <a:avLst/>
            </a:prstGeom>
            <a:gradFill>
              <a:gsLst>
                <a:gs pos="20000">
                  <a:srgbClr val="730000"/>
                </a:gs>
                <a:gs pos="45000">
                  <a:srgbClr val="1440FF"/>
                </a:gs>
                <a:gs pos="28000">
                  <a:srgbClr val="FF6600"/>
                </a:gs>
                <a:gs pos="32000">
                  <a:srgbClr val="FFFF00"/>
                </a:gs>
                <a:gs pos="36000">
                  <a:srgbClr val="00E100"/>
                </a:gs>
                <a:gs pos="41000">
                  <a:srgbClr val="0BD5FF"/>
                </a:gs>
                <a:gs pos="49000">
                  <a:srgbClr val="A600A6"/>
                </a:gs>
                <a:gs pos="24000">
                  <a:srgbClr val="FF0000"/>
                </a:gs>
                <a:gs pos="53000">
                  <a:srgbClr val="3E003E"/>
                </a:gs>
                <a:gs pos="16000">
                  <a:srgbClr val="320000"/>
                </a:gs>
              </a:gsLst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1" name="Left Brace 10"/>
            <p:cNvSpPr/>
            <p:nvPr/>
          </p:nvSpPr>
          <p:spPr>
            <a:xfrm>
              <a:off x="572956" y="3966366"/>
              <a:ext cx="226919" cy="792832"/>
            </a:xfrm>
            <a:prstGeom prst="leftBrace">
              <a:avLst/>
            </a:prstGeom>
            <a:ln w="53975"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 rot="16200000">
              <a:off x="-131400" y="4150371"/>
              <a:ext cx="107593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prstClr val="white"/>
                  </a:solidFill>
                  <a:latin typeface="Franklin Gothic Demi" pitchFamily="34" charset="0"/>
                </a:rPr>
                <a:t>Infrared</a:t>
              </a:r>
              <a:endParaRPr lang="en-US" sz="2400" dirty="0">
                <a:solidFill>
                  <a:prstClr val="white"/>
                </a:solidFill>
                <a:latin typeface="Franklin Gothic Demi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 rot="16200000">
              <a:off x="-57662" y="3047541"/>
              <a:ext cx="92845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prstClr val="white"/>
                  </a:solidFill>
                  <a:latin typeface="Franklin Gothic Demi" pitchFamily="34" charset="0"/>
                </a:rPr>
                <a:t>Visible</a:t>
              </a:r>
              <a:endParaRPr lang="en-US" sz="2400" dirty="0">
                <a:solidFill>
                  <a:prstClr val="white"/>
                </a:solidFill>
                <a:latin typeface="Franklin Gothic Demi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 rot="16200000">
              <a:off x="-268937" y="1236168"/>
              <a:ext cx="135101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prstClr val="white"/>
                  </a:solidFill>
                  <a:latin typeface="Franklin Gothic Demi" pitchFamily="34" charset="0"/>
                </a:rPr>
                <a:t>Ultraviolet</a:t>
              </a:r>
              <a:endParaRPr lang="en-US" sz="2400" dirty="0">
                <a:solidFill>
                  <a:prstClr val="white"/>
                </a:solidFill>
                <a:latin typeface="Franklin Gothic Demi" pitchFamily="34" charset="0"/>
              </a:endParaRPr>
            </a:p>
          </p:txBody>
        </p:sp>
        <p:sp>
          <p:nvSpPr>
            <p:cNvPr id="17" name="Left Brace 16"/>
            <p:cNvSpPr/>
            <p:nvPr/>
          </p:nvSpPr>
          <p:spPr>
            <a:xfrm>
              <a:off x="575758" y="2652321"/>
              <a:ext cx="226919" cy="1189249"/>
            </a:xfrm>
            <a:prstGeom prst="leftBrace">
              <a:avLst/>
            </a:prstGeom>
            <a:ln w="53975"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Left Brace 17"/>
            <p:cNvSpPr/>
            <p:nvPr/>
          </p:nvSpPr>
          <p:spPr>
            <a:xfrm>
              <a:off x="556147" y="314200"/>
              <a:ext cx="226919" cy="2246359"/>
            </a:xfrm>
            <a:prstGeom prst="leftBrace">
              <a:avLst/>
            </a:prstGeom>
            <a:ln w="53975"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grpSp>
          <p:nvGrpSpPr>
            <p:cNvPr id="3" name="Group 380"/>
            <p:cNvGrpSpPr/>
            <p:nvPr/>
          </p:nvGrpSpPr>
          <p:grpSpPr>
            <a:xfrm>
              <a:off x="1840353" y="3900054"/>
              <a:ext cx="1815352" cy="660694"/>
              <a:chOff x="3539330" y="2692929"/>
              <a:chExt cx="6442870" cy="1583321"/>
            </a:xfrm>
            <a:noFill/>
          </p:grpSpPr>
          <p:sp>
            <p:nvSpPr>
              <p:cNvPr id="76" name="Freeform 33"/>
              <p:cNvSpPr>
                <a:spLocks/>
              </p:cNvSpPr>
              <p:nvPr/>
            </p:nvSpPr>
            <p:spPr bwMode="auto">
              <a:xfrm>
                <a:off x="3539330" y="2693512"/>
                <a:ext cx="3211513" cy="1582738"/>
              </a:xfrm>
              <a:custGeom>
                <a:avLst/>
                <a:gdLst>
                  <a:gd name="T0" fmla="*/ 25 w 2023"/>
                  <a:gd name="T1" fmla="*/ 1 h 997"/>
                  <a:gd name="T2" fmla="*/ 75 w 2023"/>
                  <a:gd name="T3" fmla="*/ 13 h 997"/>
                  <a:gd name="T4" fmla="*/ 126 w 2023"/>
                  <a:gd name="T5" fmla="*/ 38 h 997"/>
                  <a:gd name="T6" fmla="*/ 177 w 2023"/>
                  <a:gd name="T7" fmla="*/ 73 h 997"/>
                  <a:gd name="T8" fmla="*/ 228 w 2023"/>
                  <a:gd name="T9" fmla="*/ 119 h 997"/>
                  <a:gd name="T10" fmla="*/ 278 w 2023"/>
                  <a:gd name="T11" fmla="*/ 174 h 997"/>
                  <a:gd name="T12" fmla="*/ 328 w 2023"/>
                  <a:gd name="T13" fmla="*/ 238 h 997"/>
                  <a:gd name="T14" fmla="*/ 379 w 2023"/>
                  <a:gd name="T15" fmla="*/ 307 h 997"/>
                  <a:gd name="T16" fmla="*/ 429 w 2023"/>
                  <a:gd name="T17" fmla="*/ 381 h 997"/>
                  <a:gd name="T18" fmla="*/ 480 w 2023"/>
                  <a:gd name="T19" fmla="*/ 459 h 997"/>
                  <a:gd name="T20" fmla="*/ 531 w 2023"/>
                  <a:gd name="T21" fmla="*/ 537 h 997"/>
                  <a:gd name="T22" fmla="*/ 581 w 2023"/>
                  <a:gd name="T23" fmla="*/ 615 h 997"/>
                  <a:gd name="T24" fmla="*/ 632 w 2023"/>
                  <a:gd name="T25" fmla="*/ 689 h 997"/>
                  <a:gd name="T26" fmla="*/ 682 w 2023"/>
                  <a:gd name="T27" fmla="*/ 758 h 997"/>
                  <a:gd name="T28" fmla="*/ 733 w 2023"/>
                  <a:gd name="T29" fmla="*/ 822 h 997"/>
                  <a:gd name="T30" fmla="*/ 784 w 2023"/>
                  <a:gd name="T31" fmla="*/ 877 h 997"/>
                  <a:gd name="T32" fmla="*/ 834 w 2023"/>
                  <a:gd name="T33" fmla="*/ 923 h 997"/>
                  <a:gd name="T34" fmla="*/ 884 w 2023"/>
                  <a:gd name="T35" fmla="*/ 958 h 997"/>
                  <a:gd name="T36" fmla="*/ 935 w 2023"/>
                  <a:gd name="T37" fmla="*/ 983 h 997"/>
                  <a:gd name="T38" fmla="*/ 986 w 2023"/>
                  <a:gd name="T39" fmla="*/ 995 h 997"/>
                  <a:gd name="T40" fmla="*/ 1036 w 2023"/>
                  <a:gd name="T41" fmla="*/ 995 h 997"/>
                  <a:gd name="T42" fmla="*/ 1087 w 2023"/>
                  <a:gd name="T43" fmla="*/ 983 h 997"/>
                  <a:gd name="T44" fmla="*/ 1138 w 2023"/>
                  <a:gd name="T45" fmla="*/ 958 h 997"/>
                  <a:gd name="T46" fmla="*/ 1188 w 2023"/>
                  <a:gd name="T47" fmla="*/ 923 h 997"/>
                  <a:gd name="T48" fmla="*/ 1238 w 2023"/>
                  <a:gd name="T49" fmla="*/ 877 h 997"/>
                  <a:gd name="T50" fmla="*/ 1289 w 2023"/>
                  <a:gd name="T51" fmla="*/ 822 h 997"/>
                  <a:gd name="T52" fmla="*/ 1340 w 2023"/>
                  <a:gd name="T53" fmla="*/ 758 h 997"/>
                  <a:gd name="T54" fmla="*/ 1390 w 2023"/>
                  <a:gd name="T55" fmla="*/ 689 h 997"/>
                  <a:gd name="T56" fmla="*/ 1440 w 2023"/>
                  <a:gd name="T57" fmla="*/ 615 h 997"/>
                  <a:gd name="T58" fmla="*/ 1491 w 2023"/>
                  <a:gd name="T59" fmla="*/ 537 h 997"/>
                  <a:gd name="T60" fmla="*/ 1542 w 2023"/>
                  <a:gd name="T61" fmla="*/ 459 h 997"/>
                  <a:gd name="T62" fmla="*/ 1592 w 2023"/>
                  <a:gd name="T63" fmla="*/ 381 h 997"/>
                  <a:gd name="T64" fmla="*/ 1643 w 2023"/>
                  <a:gd name="T65" fmla="*/ 307 h 997"/>
                  <a:gd name="T66" fmla="*/ 1694 w 2023"/>
                  <a:gd name="T67" fmla="*/ 238 h 997"/>
                  <a:gd name="T68" fmla="*/ 1744 w 2023"/>
                  <a:gd name="T69" fmla="*/ 174 h 997"/>
                  <a:gd name="T70" fmla="*/ 1794 w 2023"/>
                  <a:gd name="T71" fmla="*/ 119 h 997"/>
                  <a:gd name="T72" fmla="*/ 1845 w 2023"/>
                  <a:gd name="T73" fmla="*/ 73 h 997"/>
                  <a:gd name="T74" fmla="*/ 1896 w 2023"/>
                  <a:gd name="T75" fmla="*/ 38 h 997"/>
                  <a:gd name="T76" fmla="*/ 1946 w 2023"/>
                  <a:gd name="T77" fmla="*/ 13 h 997"/>
                  <a:gd name="T78" fmla="*/ 1997 w 2023"/>
                  <a:gd name="T79" fmla="*/ 1 h 997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2023"/>
                  <a:gd name="T121" fmla="*/ 0 h 997"/>
                  <a:gd name="T122" fmla="*/ 2023 w 2023"/>
                  <a:gd name="T123" fmla="*/ 997 h 997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2023" h="997">
                    <a:moveTo>
                      <a:pt x="0" y="0"/>
                    </a:moveTo>
                    <a:lnTo>
                      <a:pt x="25" y="1"/>
                    </a:lnTo>
                    <a:lnTo>
                      <a:pt x="50" y="6"/>
                    </a:lnTo>
                    <a:lnTo>
                      <a:pt x="75" y="13"/>
                    </a:lnTo>
                    <a:lnTo>
                      <a:pt x="101" y="24"/>
                    </a:lnTo>
                    <a:lnTo>
                      <a:pt x="126" y="38"/>
                    </a:lnTo>
                    <a:lnTo>
                      <a:pt x="152" y="54"/>
                    </a:lnTo>
                    <a:lnTo>
                      <a:pt x="177" y="73"/>
                    </a:lnTo>
                    <a:lnTo>
                      <a:pt x="202" y="95"/>
                    </a:lnTo>
                    <a:lnTo>
                      <a:pt x="228" y="119"/>
                    </a:lnTo>
                    <a:lnTo>
                      <a:pt x="252" y="146"/>
                    </a:lnTo>
                    <a:lnTo>
                      <a:pt x="278" y="174"/>
                    </a:lnTo>
                    <a:lnTo>
                      <a:pt x="303" y="205"/>
                    </a:lnTo>
                    <a:lnTo>
                      <a:pt x="328" y="238"/>
                    </a:lnTo>
                    <a:lnTo>
                      <a:pt x="354" y="272"/>
                    </a:lnTo>
                    <a:lnTo>
                      <a:pt x="379" y="307"/>
                    </a:lnTo>
                    <a:lnTo>
                      <a:pt x="404" y="344"/>
                    </a:lnTo>
                    <a:lnTo>
                      <a:pt x="429" y="381"/>
                    </a:lnTo>
                    <a:lnTo>
                      <a:pt x="455" y="420"/>
                    </a:lnTo>
                    <a:lnTo>
                      <a:pt x="480" y="459"/>
                    </a:lnTo>
                    <a:lnTo>
                      <a:pt x="506" y="498"/>
                    </a:lnTo>
                    <a:lnTo>
                      <a:pt x="531" y="537"/>
                    </a:lnTo>
                    <a:lnTo>
                      <a:pt x="556" y="576"/>
                    </a:lnTo>
                    <a:lnTo>
                      <a:pt x="581" y="615"/>
                    </a:lnTo>
                    <a:lnTo>
                      <a:pt x="606" y="652"/>
                    </a:lnTo>
                    <a:lnTo>
                      <a:pt x="632" y="689"/>
                    </a:lnTo>
                    <a:lnTo>
                      <a:pt x="657" y="724"/>
                    </a:lnTo>
                    <a:lnTo>
                      <a:pt x="682" y="758"/>
                    </a:lnTo>
                    <a:lnTo>
                      <a:pt x="707" y="791"/>
                    </a:lnTo>
                    <a:lnTo>
                      <a:pt x="733" y="822"/>
                    </a:lnTo>
                    <a:lnTo>
                      <a:pt x="758" y="850"/>
                    </a:lnTo>
                    <a:lnTo>
                      <a:pt x="784" y="877"/>
                    </a:lnTo>
                    <a:lnTo>
                      <a:pt x="809" y="901"/>
                    </a:lnTo>
                    <a:lnTo>
                      <a:pt x="834" y="923"/>
                    </a:lnTo>
                    <a:lnTo>
                      <a:pt x="860" y="942"/>
                    </a:lnTo>
                    <a:lnTo>
                      <a:pt x="884" y="958"/>
                    </a:lnTo>
                    <a:lnTo>
                      <a:pt x="910" y="972"/>
                    </a:lnTo>
                    <a:lnTo>
                      <a:pt x="935" y="983"/>
                    </a:lnTo>
                    <a:lnTo>
                      <a:pt x="960" y="990"/>
                    </a:lnTo>
                    <a:lnTo>
                      <a:pt x="986" y="995"/>
                    </a:lnTo>
                    <a:lnTo>
                      <a:pt x="1011" y="996"/>
                    </a:lnTo>
                    <a:lnTo>
                      <a:pt x="1036" y="995"/>
                    </a:lnTo>
                    <a:lnTo>
                      <a:pt x="1062" y="990"/>
                    </a:lnTo>
                    <a:lnTo>
                      <a:pt x="1087" y="983"/>
                    </a:lnTo>
                    <a:lnTo>
                      <a:pt x="1112" y="972"/>
                    </a:lnTo>
                    <a:lnTo>
                      <a:pt x="1138" y="958"/>
                    </a:lnTo>
                    <a:lnTo>
                      <a:pt x="1162" y="942"/>
                    </a:lnTo>
                    <a:lnTo>
                      <a:pt x="1188" y="923"/>
                    </a:lnTo>
                    <a:lnTo>
                      <a:pt x="1213" y="901"/>
                    </a:lnTo>
                    <a:lnTo>
                      <a:pt x="1238" y="877"/>
                    </a:lnTo>
                    <a:lnTo>
                      <a:pt x="1264" y="850"/>
                    </a:lnTo>
                    <a:lnTo>
                      <a:pt x="1289" y="822"/>
                    </a:lnTo>
                    <a:lnTo>
                      <a:pt x="1314" y="791"/>
                    </a:lnTo>
                    <a:lnTo>
                      <a:pt x="1340" y="758"/>
                    </a:lnTo>
                    <a:lnTo>
                      <a:pt x="1365" y="724"/>
                    </a:lnTo>
                    <a:lnTo>
                      <a:pt x="1390" y="689"/>
                    </a:lnTo>
                    <a:lnTo>
                      <a:pt x="1416" y="652"/>
                    </a:lnTo>
                    <a:lnTo>
                      <a:pt x="1440" y="615"/>
                    </a:lnTo>
                    <a:lnTo>
                      <a:pt x="1466" y="576"/>
                    </a:lnTo>
                    <a:lnTo>
                      <a:pt x="1491" y="537"/>
                    </a:lnTo>
                    <a:lnTo>
                      <a:pt x="1516" y="498"/>
                    </a:lnTo>
                    <a:lnTo>
                      <a:pt x="1542" y="459"/>
                    </a:lnTo>
                    <a:lnTo>
                      <a:pt x="1567" y="420"/>
                    </a:lnTo>
                    <a:lnTo>
                      <a:pt x="1592" y="381"/>
                    </a:lnTo>
                    <a:lnTo>
                      <a:pt x="1618" y="344"/>
                    </a:lnTo>
                    <a:lnTo>
                      <a:pt x="1643" y="307"/>
                    </a:lnTo>
                    <a:lnTo>
                      <a:pt x="1668" y="272"/>
                    </a:lnTo>
                    <a:lnTo>
                      <a:pt x="1694" y="238"/>
                    </a:lnTo>
                    <a:lnTo>
                      <a:pt x="1718" y="205"/>
                    </a:lnTo>
                    <a:lnTo>
                      <a:pt x="1744" y="174"/>
                    </a:lnTo>
                    <a:lnTo>
                      <a:pt x="1770" y="146"/>
                    </a:lnTo>
                    <a:lnTo>
                      <a:pt x="1794" y="119"/>
                    </a:lnTo>
                    <a:lnTo>
                      <a:pt x="1820" y="95"/>
                    </a:lnTo>
                    <a:lnTo>
                      <a:pt x="1845" y="73"/>
                    </a:lnTo>
                    <a:lnTo>
                      <a:pt x="1870" y="54"/>
                    </a:lnTo>
                    <a:lnTo>
                      <a:pt x="1896" y="38"/>
                    </a:lnTo>
                    <a:lnTo>
                      <a:pt x="1921" y="24"/>
                    </a:lnTo>
                    <a:lnTo>
                      <a:pt x="1946" y="13"/>
                    </a:lnTo>
                    <a:lnTo>
                      <a:pt x="1972" y="6"/>
                    </a:lnTo>
                    <a:lnTo>
                      <a:pt x="1997" y="1"/>
                    </a:lnTo>
                    <a:lnTo>
                      <a:pt x="2022" y="0"/>
                    </a:lnTo>
                  </a:path>
                </a:pathLst>
              </a:custGeom>
              <a:grpFill/>
              <a:ln w="19050" cap="rnd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7" name="Freeform 34"/>
              <p:cNvSpPr>
                <a:spLocks/>
              </p:cNvSpPr>
              <p:nvPr/>
            </p:nvSpPr>
            <p:spPr bwMode="auto">
              <a:xfrm>
                <a:off x="6770687" y="2692929"/>
                <a:ext cx="3211513" cy="1582738"/>
              </a:xfrm>
              <a:custGeom>
                <a:avLst/>
                <a:gdLst>
                  <a:gd name="T0" fmla="*/ 25 w 2023"/>
                  <a:gd name="T1" fmla="*/ 1 h 997"/>
                  <a:gd name="T2" fmla="*/ 75 w 2023"/>
                  <a:gd name="T3" fmla="*/ 13 h 997"/>
                  <a:gd name="T4" fmla="*/ 126 w 2023"/>
                  <a:gd name="T5" fmla="*/ 38 h 997"/>
                  <a:gd name="T6" fmla="*/ 177 w 2023"/>
                  <a:gd name="T7" fmla="*/ 73 h 997"/>
                  <a:gd name="T8" fmla="*/ 228 w 2023"/>
                  <a:gd name="T9" fmla="*/ 119 h 997"/>
                  <a:gd name="T10" fmla="*/ 278 w 2023"/>
                  <a:gd name="T11" fmla="*/ 174 h 997"/>
                  <a:gd name="T12" fmla="*/ 328 w 2023"/>
                  <a:gd name="T13" fmla="*/ 238 h 997"/>
                  <a:gd name="T14" fmla="*/ 379 w 2023"/>
                  <a:gd name="T15" fmla="*/ 307 h 997"/>
                  <a:gd name="T16" fmla="*/ 429 w 2023"/>
                  <a:gd name="T17" fmla="*/ 381 h 997"/>
                  <a:gd name="T18" fmla="*/ 480 w 2023"/>
                  <a:gd name="T19" fmla="*/ 459 h 997"/>
                  <a:gd name="T20" fmla="*/ 531 w 2023"/>
                  <a:gd name="T21" fmla="*/ 537 h 997"/>
                  <a:gd name="T22" fmla="*/ 581 w 2023"/>
                  <a:gd name="T23" fmla="*/ 615 h 997"/>
                  <a:gd name="T24" fmla="*/ 632 w 2023"/>
                  <a:gd name="T25" fmla="*/ 689 h 997"/>
                  <a:gd name="T26" fmla="*/ 682 w 2023"/>
                  <a:gd name="T27" fmla="*/ 758 h 997"/>
                  <a:gd name="T28" fmla="*/ 733 w 2023"/>
                  <a:gd name="T29" fmla="*/ 822 h 997"/>
                  <a:gd name="T30" fmla="*/ 784 w 2023"/>
                  <a:gd name="T31" fmla="*/ 877 h 997"/>
                  <a:gd name="T32" fmla="*/ 834 w 2023"/>
                  <a:gd name="T33" fmla="*/ 923 h 997"/>
                  <a:gd name="T34" fmla="*/ 884 w 2023"/>
                  <a:gd name="T35" fmla="*/ 958 h 997"/>
                  <a:gd name="T36" fmla="*/ 935 w 2023"/>
                  <a:gd name="T37" fmla="*/ 983 h 997"/>
                  <a:gd name="T38" fmla="*/ 986 w 2023"/>
                  <a:gd name="T39" fmla="*/ 995 h 997"/>
                  <a:gd name="T40" fmla="*/ 1036 w 2023"/>
                  <a:gd name="T41" fmla="*/ 995 h 997"/>
                  <a:gd name="T42" fmla="*/ 1087 w 2023"/>
                  <a:gd name="T43" fmla="*/ 983 h 997"/>
                  <a:gd name="T44" fmla="*/ 1138 w 2023"/>
                  <a:gd name="T45" fmla="*/ 958 h 997"/>
                  <a:gd name="T46" fmla="*/ 1188 w 2023"/>
                  <a:gd name="T47" fmla="*/ 923 h 997"/>
                  <a:gd name="T48" fmla="*/ 1238 w 2023"/>
                  <a:gd name="T49" fmla="*/ 877 h 997"/>
                  <a:gd name="T50" fmla="*/ 1289 w 2023"/>
                  <a:gd name="T51" fmla="*/ 822 h 997"/>
                  <a:gd name="T52" fmla="*/ 1340 w 2023"/>
                  <a:gd name="T53" fmla="*/ 758 h 997"/>
                  <a:gd name="T54" fmla="*/ 1390 w 2023"/>
                  <a:gd name="T55" fmla="*/ 689 h 997"/>
                  <a:gd name="T56" fmla="*/ 1440 w 2023"/>
                  <a:gd name="T57" fmla="*/ 615 h 997"/>
                  <a:gd name="T58" fmla="*/ 1491 w 2023"/>
                  <a:gd name="T59" fmla="*/ 537 h 997"/>
                  <a:gd name="T60" fmla="*/ 1542 w 2023"/>
                  <a:gd name="T61" fmla="*/ 459 h 997"/>
                  <a:gd name="T62" fmla="*/ 1592 w 2023"/>
                  <a:gd name="T63" fmla="*/ 381 h 997"/>
                  <a:gd name="T64" fmla="*/ 1643 w 2023"/>
                  <a:gd name="T65" fmla="*/ 307 h 997"/>
                  <a:gd name="T66" fmla="*/ 1694 w 2023"/>
                  <a:gd name="T67" fmla="*/ 238 h 997"/>
                  <a:gd name="T68" fmla="*/ 1744 w 2023"/>
                  <a:gd name="T69" fmla="*/ 174 h 997"/>
                  <a:gd name="T70" fmla="*/ 1794 w 2023"/>
                  <a:gd name="T71" fmla="*/ 119 h 997"/>
                  <a:gd name="T72" fmla="*/ 1845 w 2023"/>
                  <a:gd name="T73" fmla="*/ 73 h 997"/>
                  <a:gd name="T74" fmla="*/ 1896 w 2023"/>
                  <a:gd name="T75" fmla="*/ 38 h 997"/>
                  <a:gd name="T76" fmla="*/ 1946 w 2023"/>
                  <a:gd name="T77" fmla="*/ 13 h 997"/>
                  <a:gd name="T78" fmla="*/ 1997 w 2023"/>
                  <a:gd name="T79" fmla="*/ 1 h 997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2023"/>
                  <a:gd name="T121" fmla="*/ 0 h 997"/>
                  <a:gd name="T122" fmla="*/ 2023 w 2023"/>
                  <a:gd name="T123" fmla="*/ 997 h 997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2023" h="997">
                    <a:moveTo>
                      <a:pt x="0" y="0"/>
                    </a:moveTo>
                    <a:lnTo>
                      <a:pt x="25" y="1"/>
                    </a:lnTo>
                    <a:lnTo>
                      <a:pt x="50" y="6"/>
                    </a:lnTo>
                    <a:lnTo>
                      <a:pt x="75" y="13"/>
                    </a:lnTo>
                    <a:lnTo>
                      <a:pt x="101" y="24"/>
                    </a:lnTo>
                    <a:lnTo>
                      <a:pt x="126" y="38"/>
                    </a:lnTo>
                    <a:lnTo>
                      <a:pt x="152" y="54"/>
                    </a:lnTo>
                    <a:lnTo>
                      <a:pt x="177" y="73"/>
                    </a:lnTo>
                    <a:lnTo>
                      <a:pt x="202" y="95"/>
                    </a:lnTo>
                    <a:lnTo>
                      <a:pt x="228" y="119"/>
                    </a:lnTo>
                    <a:lnTo>
                      <a:pt x="252" y="146"/>
                    </a:lnTo>
                    <a:lnTo>
                      <a:pt x="278" y="174"/>
                    </a:lnTo>
                    <a:lnTo>
                      <a:pt x="303" y="205"/>
                    </a:lnTo>
                    <a:lnTo>
                      <a:pt x="328" y="238"/>
                    </a:lnTo>
                    <a:lnTo>
                      <a:pt x="354" y="272"/>
                    </a:lnTo>
                    <a:lnTo>
                      <a:pt x="379" y="307"/>
                    </a:lnTo>
                    <a:lnTo>
                      <a:pt x="404" y="344"/>
                    </a:lnTo>
                    <a:lnTo>
                      <a:pt x="429" y="381"/>
                    </a:lnTo>
                    <a:lnTo>
                      <a:pt x="455" y="420"/>
                    </a:lnTo>
                    <a:lnTo>
                      <a:pt x="480" y="459"/>
                    </a:lnTo>
                    <a:lnTo>
                      <a:pt x="506" y="498"/>
                    </a:lnTo>
                    <a:lnTo>
                      <a:pt x="531" y="537"/>
                    </a:lnTo>
                    <a:lnTo>
                      <a:pt x="556" y="576"/>
                    </a:lnTo>
                    <a:lnTo>
                      <a:pt x="581" y="615"/>
                    </a:lnTo>
                    <a:lnTo>
                      <a:pt x="606" y="652"/>
                    </a:lnTo>
                    <a:lnTo>
                      <a:pt x="632" y="689"/>
                    </a:lnTo>
                    <a:lnTo>
                      <a:pt x="657" y="724"/>
                    </a:lnTo>
                    <a:lnTo>
                      <a:pt x="682" y="758"/>
                    </a:lnTo>
                    <a:lnTo>
                      <a:pt x="707" y="791"/>
                    </a:lnTo>
                    <a:lnTo>
                      <a:pt x="733" y="822"/>
                    </a:lnTo>
                    <a:lnTo>
                      <a:pt x="758" y="850"/>
                    </a:lnTo>
                    <a:lnTo>
                      <a:pt x="784" y="877"/>
                    </a:lnTo>
                    <a:lnTo>
                      <a:pt x="809" y="901"/>
                    </a:lnTo>
                    <a:lnTo>
                      <a:pt x="834" y="923"/>
                    </a:lnTo>
                    <a:lnTo>
                      <a:pt x="860" y="942"/>
                    </a:lnTo>
                    <a:lnTo>
                      <a:pt x="884" y="958"/>
                    </a:lnTo>
                    <a:lnTo>
                      <a:pt x="910" y="972"/>
                    </a:lnTo>
                    <a:lnTo>
                      <a:pt x="935" y="983"/>
                    </a:lnTo>
                    <a:lnTo>
                      <a:pt x="960" y="990"/>
                    </a:lnTo>
                    <a:lnTo>
                      <a:pt x="986" y="995"/>
                    </a:lnTo>
                    <a:lnTo>
                      <a:pt x="1011" y="996"/>
                    </a:lnTo>
                    <a:lnTo>
                      <a:pt x="1036" y="995"/>
                    </a:lnTo>
                    <a:lnTo>
                      <a:pt x="1062" y="990"/>
                    </a:lnTo>
                    <a:lnTo>
                      <a:pt x="1087" y="983"/>
                    </a:lnTo>
                    <a:lnTo>
                      <a:pt x="1112" y="972"/>
                    </a:lnTo>
                    <a:lnTo>
                      <a:pt x="1138" y="958"/>
                    </a:lnTo>
                    <a:lnTo>
                      <a:pt x="1162" y="942"/>
                    </a:lnTo>
                    <a:lnTo>
                      <a:pt x="1188" y="923"/>
                    </a:lnTo>
                    <a:lnTo>
                      <a:pt x="1213" y="901"/>
                    </a:lnTo>
                    <a:lnTo>
                      <a:pt x="1238" y="877"/>
                    </a:lnTo>
                    <a:lnTo>
                      <a:pt x="1264" y="850"/>
                    </a:lnTo>
                    <a:lnTo>
                      <a:pt x="1289" y="822"/>
                    </a:lnTo>
                    <a:lnTo>
                      <a:pt x="1314" y="791"/>
                    </a:lnTo>
                    <a:lnTo>
                      <a:pt x="1340" y="758"/>
                    </a:lnTo>
                    <a:lnTo>
                      <a:pt x="1365" y="724"/>
                    </a:lnTo>
                    <a:lnTo>
                      <a:pt x="1390" y="689"/>
                    </a:lnTo>
                    <a:lnTo>
                      <a:pt x="1416" y="652"/>
                    </a:lnTo>
                    <a:lnTo>
                      <a:pt x="1440" y="615"/>
                    </a:lnTo>
                    <a:lnTo>
                      <a:pt x="1466" y="576"/>
                    </a:lnTo>
                    <a:lnTo>
                      <a:pt x="1491" y="537"/>
                    </a:lnTo>
                    <a:lnTo>
                      <a:pt x="1516" y="498"/>
                    </a:lnTo>
                    <a:lnTo>
                      <a:pt x="1542" y="459"/>
                    </a:lnTo>
                    <a:lnTo>
                      <a:pt x="1567" y="420"/>
                    </a:lnTo>
                    <a:lnTo>
                      <a:pt x="1592" y="381"/>
                    </a:lnTo>
                    <a:lnTo>
                      <a:pt x="1618" y="344"/>
                    </a:lnTo>
                    <a:lnTo>
                      <a:pt x="1643" y="307"/>
                    </a:lnTo>
                    <a:lnTo>
                      <a:pt x="1668" y="272"/>
                    </a:lnTo>
                    <a:lnTo>
                      <a:pt x="1694" y="238"/>
                    </a:lnTo>
                    <a:lnTo>
                      <a:pt x="1718" y="205"/>
                    </a:lnTo>
                    <a:lnTo>
                      <a:pt x="1744" y="174"/>
                    </a:lnTo>
                    <a:lnTo>
                      <a:pt x="1770" y="146"/>
                    </a:lnTo>
                    <a:lnTo>
                      <a:pt x="1794" y="119"/>
                    </a:lnTo>
                    <a:lnTo>
                      <a:pt x="1820" y="95"/>
                    </a:lnTo>
                    <a:lnTo>
                      <a:pt x="1845" y="73"/>
                    </a:lnTo>
                    <a:lnTo>
                      <a:pt x="1870" y="54"/>
                    </a:lnTo>
                    <a:lnTo>
                      <a:pt x="1896" y="38"/>
                    </a:lnTo>
                    <a:lnTo>
                      <a:pt x="1921" y="24"/>
                    </a:lnTo>
                    <a:lnTo>
                      <a:pt x="1946" y="13"/>
                    </a:lnTo>
                    <a:lnTo>
                      <a:pt x="1972" y="6"/>
                    </a:lnTo>
                    <a:lnTo>
                      <a:pt x="1997" y="1"/>
                    </a:lnTo>
                    <a:lnTo>
                      <a:pt x="2022" y="0"/>
                    </a:lnTo>
                  </a:path>
                </a:pathLst>
              </a:custGeom>
              <a:grpFill/>
              <a:ln w="19050" cap="rnd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" name="Group 383"/>
            <p:cNvGrpSpPr/>
            <p:nvPr/>
          </p:nvGrpSpPr>
          <p:grpSpPr>
            <a:xfrm>
              <a:off x="1791325" y="2799141"/>
              <a:ext cx="1815355" cy="660694"/>
              <a:chOff x="2209799" y="4267200"/>
              <a:chExt cx="5486399" cy="914400"/>
            </a:xfrm>
          </p:grpSpPr>
          <p:grpSp>
            <p:nvGrpSpPr>
              <p:cNvPr id="5" name="Group 58"/>
              <p:cNvGrpSpPr/>
              <p:nvPr/>
            </p:nvGrpSpPr>
            <p:grpSpPr>
              <a:xfrm>
                <a:off x="2209799" y="4267200"/>
                <a:ext cx="2743199" cy="914400"/>
                <a:chOff x="3539330" y="2692929"/>
                <a:chExt cx="6442870" cy="1583321"/>
              </a:xfrm>
            </p:grpSpPr>
            <p:sp>
              <p:nvSpPr>
                <p:cNvPr id="74" name="Freeform 33"/>
                <p:cNvSpPr>
                  <a:spLocks/>
                </p:cNvSpPr>
                <p:nvPr/>
              </p:nvSpPr>
              <p:spPr bwMode="auto">
                <a:xfrm>
                  <a:off x="3539330" y="2693512"/>
                  <a:ext cx="3211513" cy="1582738"/>
                </a:xfrm>
                <a:custGeom>
                  <a:avLst/>
                  <a:gdLst>
                    <a:gd name="T0" fmla="*/ 25 w 2023"/>
                    <a:gd name="T1" fmla="*/ 1 h 997"/>
                    <a:gd name="T2" fmla="*/ 75 w 2023"/>
                    <a:gd name="T3" fmla="*/ 13 h 997"/>
                    <a:gd name="T4" fmla="*/ 126 w 2023"/>
                    <a:gd name="T5" fmla="*/ 38 h 997"/>
                    <a:gd name="T6" fmla="*/ 177 w 2023"/>
                    <a:gd name="T7" fmla="*/ 73 h 997"/>
                    <a:gd name="T8" fmla="*/ 228 w 2023"/>
                    <a:gd name="T9" fmla="*/ 119 h 997"/>
                    <a:gd name="T10" fmla="*/ 278 w 2023"/>
                    <a:gd name="T11" fmla="*/ 174 h 997"/>
                    <a:gd name="T12" fmla="*/ 328 w 2023"/>
                    <a:gd name="T13" fmla="*/ 238 h 997"/>
                    <a:gd name="T14" fmla="*/ 379 w 2023"/>
                    <a:gd name="T15" fmla="*/ 307 h 997"/>
                    <a:gd name="T16" fmla="*/ 429 w 2023"/>
                    <a:gd name="T17" fmla="*/ 381 h 997"/>
                    <a:gd name="T18" fmla="*/ 480 w 2023"/>
                    <a:gd name="T19" fmla="*/ 459 h 997"/>
                    <a:gd name="T20" fmla="*/ 531 w 2023"/>
                    <a:gd name="T21" fmla="*/ 537 h 997"/>
                    <a:gd name="T22" fmla="*/ 581 w 2023"/>
                    <a:gd name="T23" fmla="*/ 615 h 997"/>
                    <a:gd name="T24" fmla="*/ 632 w 2023"/>
                    <a:gd name="T25" fmla="*/ 689 h 997"/>
                    <a:gd name="T26" fmla="*/ 682 w 2023"/>
                    <a:gd name="T27" fmla="*/ 758 h 997"/>
                    <a:gd name="T28" fmla="*/ 733 w 2023"/>
                    <a:gd name="T29" fmla="*/ 822 h 997"/>
                    <a:gd name="T30" fmla="*/ 784 w 2023"/>
                    <a:gd name="T31" fmla="*/ 877 h 997"/>
                    <a:gd name="T32" fmla="*/ 834 w 2023"/>
                    <a:gd name="T33" fmla="*/ 923 h 997"/>
                    <a:gd name="T34" fmla="*/ 884 w 2023"/>
                    <a:gd name="T35" fmla="*/ 958 h 997"/>
                    <a:gd name="T36" fmla="*/ 935 w 2023"/>
                    <a:gd name="T37" fmla="*/ 983 h 997"/>
                    <a:gd name="T38" fmla="*/ 986 w 2023"/>
                    <a:gd name="T39" fmla="*/ 995 h 997"/>
                    <a:gd name="T40" fmla="*/ 1036 w 2023"/>
                    <a:gd name="T41" fmla="*/ 995 h 997"/>
                    <a:gd name="T42" fmla="*/ 1087 w 2023"/>
                    <a:gd name="T43" fmla="*/ 983 h 997"/>
                    <a:gd name="T44" fmla="*/ 1138 w 2023"/>
                    <a:gd name="T45" fmla="*/ 958 h 997"/>
                    <a:gd name="T46" fmla="*/ 1188 w 2023"/>
                    <a:gd name="T47" fmla="*/ 923 h 997"/>
                    <a:gd name="T48" fmla="*/ 1238 w 2023"/>
                    <a:gd name="T49" fmla="*/ 877 h 997"/>
                    <a:gd name="T50" fmla="*/ 1289 w 2023"/>
                    <a:gd name="T51" fmla="*/ 822 h 997"/>
                    <a:gd name="T52" fmla="*/ 1340 w 2023"/>
                    <a:gd name="T53" fmla="*/ 758 h 997"/>
                    <a:gd name="T54" fmla="*/ 1390 w 2023"/>
                    <a:gd name="T55" fmla="*/ 689 h 997"/>
                    <a:gd name="T56" fmla="*/ 1440 w 2023"/>
                    <a:gd name="T57" fmla="*/ 615 h 997"/>
                    <a:gd name="T58" fmla="*/ 1491 w 2023"/>
                    <a:gd name="T59" fmla="*/ 537 h 997"/>
                    <a:gd name="T60" fmla="*/ 1542 w 2023"/>
                    <a:gd name="T61" fmla="*/ 459 h 997"/>
                    <a:gd name="T62" fmla="*/ 1592 w 2023"/>
                    <a:gd name="T63" fmla="*/ 381 h 997"/>
                    <a:gd name="T64" fmla="*/ 1643 w 2023"/>
                    <a:gd name="T65" fmla="*/ 307 h 997"/>
                    <a:gd name="T66" fmla="*/ 1694 w 2023"/>
                    <a:gd name="T67" fmla="*/ 238 h 997"/>
                    <a:gd name="T68" fmla="*/ 1744 w 2023"/>
                    <a:gd name="T69" fmla="*/ 174 h 997"/>
                    <a:gd name="T70" fmla="*/ 1794 w 2023"/>
                    <a:gd name="T71" fmla="*/ 119 h 997"/>
                    <a:gd name="T72" fmla="*/ 1845 w 2023"/>
                    <a:gd name="T73" fmla="*/ 73 h 997"/>
                    <a:gd name="T74" fmla="*/ 1896 w 2023"/>
                    <a:gd name="T75" fmla="*/ 38 h 997"/>
                    <a:gd name="T76" fmla="*/ 1946 w 2023"/>
                    <a:gd name="T77" fmla="*/ 13 h 997"/>
                    <a:gd name="T78" fmla="*/ 1997 w 2023"/>
                    <a:gd name="T79" fmla="*/ 1 h 997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w 2023"/>
                    <a:gd name="T121" fmla="*/ 0 h 997"/>
                    <a:gd name="T122" fmla="*/ 2023 w 2023"/>
                    <a:gd name="T123" fmla="*/ 997 h 997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T120" t="T121" r="T122" b="T123"/>
                  <a:pathLst>
                    <a:path w="2023" h="997">
                      <a:moveTo>
                        <a:pt x="0" y="0"/>
                      </a:moveTo>
                      <a:lnTo>
                        <a:pt x="25" y="1"/>
                      </a:lnTo>
                      <a:lnTo>
                        <a:pt x="50" y="6"/>
                      </a:lnTo>
                      <a:lnTo>
                        <a:pt x="75" y="13"/>
                      </a:lnTo>
                      <a:lnTo>
                        <a:pt x="101" y="24"/>
                      </a:lnTo>
                      <a:lnTo>
                        <a:pt x="126" y="38"/>
                      </a:lnTo>
                      <a:lnTo>
                        <a:pt x="152" y="54"/>
                      </a:lnTo>
                      <a:lnTo>
                        <a:pt x="177" y="73"/>
                      </a:lnTo>
                      <a:lnTo>
                        <a:pt x="202" y="95"/>
                      </a:lnTo>
                      <a:lnTo>
                        <a:pt x="228" y="119"/>
                      </a:lnTo>
                      <a:lnTo>
                        <a:pt x="252" y="146"/>
                      </a:lnTo>
                      <a:lnTo>
                        <a:pt x="278" y="174"/>
                      </a:lnTo>
                      <a:lnTo>
                        <a:pt x="303" y="205"/>
                      </a:lnTo>
                      <a:lnTo>
                        <a:pt x="328" y="238"/>
                      </a:lnTo>
                      <a:lnTo>
                        <a:pt x="354" y="272"/>
                      </a:lnTo>
                      <a:lnTo>
                        <a:pt x="379" y="307"/>
                      </a:lnTo>
                      <a:lnTo>
                        <a:pt x="404" y="344"/>
                      </a:lnTo>
                      <a:lnTo>
                        <a:pt x="429" y="381"/>
                      </a:lnTo>
                      <a:lnTo>
                        <a:pt x="455" y="420"/>
                      </a:lnTo>
                      <a:lnTo>
                        <a:pt x="480" y="459"/>
                      </a:lnTo>
                      <a:lnTo>
                        <a:pt x="506" y="498"/>
                      </a:lnTo>
                      <a:lnTo>
                        <a:pt x="531" y="537"/>
                      </a:lnTo>
                      <a:lnTo>
                        <a:pt x="556" y="576"/>
                      </a:lnTo>
                      <a:lnTo>
                        <a:pt x="581" y="615"/>
                      </a:lnTo>
                      <a:lnTo>
                        <a:pt x="606" y="652"/>
                      </a:lnTo>
                      <a:lnTo>
                        <a:pt x="632" y="689"/>
                      </a:lnTo>
                      <a:lnTo>
                        <a:pt x="657" y="724"/>
                      </a:lnTo>
                      <a:lnTo>
                        <a:pt x="682" y="758"/>
                      </a:lnTo>
                      <a:lnTo>
                        <a:pt x="707" y="791"/>
                      </a:lnTo>
                      <a:lnTo>
                        <a:pt x="733" y="822"/>
                      </a:lnTo>
                      <a:lnTo>
                        <a:pt x="758" y="850"/>
                      </a:lnTo>
                      <a:lnTo>
                        <a:pt x="784" y="877"/>
                      </a:lnTo>
                      <a:lnTo>
                        <a:pt x="809" y="901"/>
                      </a:lnTo>
                      <a:lnTo>
                        <a:pt x="834" y="923"/>
                      </a:lnTo>
                      <a:lnTo>
                        <a:pt x="860" y="942"/>
                      </a:lnTo>
                      <a:lnTo>
                        <a:pt x="884" y="958"/>
                      </a:lnTo>
                      <a:lnTo>
                        <a:pt x="910" y="972"/>
                      </a:lnTo>
                      <a:lnTo>
                        <a:pt x="935" y="983"/>
                      </a:lnTo>
                      <a:lnTo>
                        <a:pt x="960" y="990"/>
                      </a:lnTo>
                      <a:lnTo>
                        <a:pt x="986" y="995"/>
                      </a:lnTo>
                      <a:lnTo>
                        <a:pt x="1011" y="996"/>
                      </a:lnTo>
                      <a:lnTo>
                        <a:pt x="1036" y="995"/>
                      </a:lnTo>
                      <a:lnTo>
                        <a:pt x="1062" y="990"/>
                      </a:lnTo>
                      <a:lnTo>
                        <a:pt x="1087" y="983"/>
                      </a:lnTo>
                      <a:lnTo>
                        <a:pt x="1112" y="972"/>
                      </a:lnTo>
                      <a:lnTo>
                        <a:pt x="1138" y="958"/>
                      </a:lnTo>
                      <a:lnTo>
                        <a:pt x="1162" y="942"/>
                      </a:lnTo>
                      <a:lnTo>
                        <a:pt x="1188" y="923"/>
                      </a:lnTo>
                      <a:lnTo>
                        <a:pt x="1213" y="901"/>
                      </a:lnTo>
                      <a:lnTo>
                        <a:pt x="1238" y="877"/>
                      </a:lnTo>
                      <a:lnTo>
                        <a:pt x="1264" y="850"/>
                      </a:lnTo>
                      <a:lnTo>
                        <a:pt x="1289" y="822"/>
                      </a:lnTo>
                      <a:lnTo>
                        <a:pt x="1314" y="791"/>
                      </a:lnTo>
                      <a:lnTo>
                        <a:pt x="1340" y="758"/>
                      </a:lnTo>
                      <a:lnTo>
                        <a:pt x="1365" y="724"/>
                      </a:lnTo>
                      <a:lnTo>
                        <a:pt x="1390" y="689"/>
                      </a:lnTo>
                      <a:lnTo>
                        <a:pt x="1416" y="652"/>
                      </a:lnTo>
                      <a:lnTo>
                        <a:pt x="1440" y="615"/>
                      </a:lnTo>
                      <a:lnTo>
                        <a:pt x="1466" y="576"/>
                      </a:lnTo>
                      <a:lnTo>
                        <a:pt x="1491" y="537"/>
                      </a:lnTo>
                      <a:lnTo>
                        <a:pt x="1516" y="498"/>
                      </a:lnTo>
                      <a:lnTo>
                        <a:pt x="1542" y="459"/>
                      </a:lnTo>
                      <a:lnTo>
                        <a:pt x="1567" y="420"/>
                      </a:lnTo>
                      <a:lnTo>
                        <a:pt x="1592" y="381"/>
                      </a:lnTo>
                      <a:lnTo>
                        <a:pt x="1618" y="344"/>
                      </a:lnTo>
                      <a:lnTo>
                        <a:pt x="1643" y="307"/>
                      </a:lnTo>
                      <a:lnTo>
                        <a:pt x="1668" y="272"/>
                      </a:lnTo>
                      <a:lnTo>
                        <a:pt x="1694" y="238"/>
                      </a:lnTo>
                      <a:lnTo>
                        <a:pt x="1718" y="205"/>
                      </a:lnTo>
                      <a:lnTo>
                        <a:pt x="1744" y="174"/>
                      </a:lnTo>
                      <a:lnTo>
                        <a:pt x="1770" y="146"/>
                      </a:lnTo>
                      <a:lnTo>
                        <a:pt x="1794" y="119"/>
                      </a:lnTo>
                      <a:lnTo>
                        <a:pt x="1820" y="95"/>
                      </a:lnTo>
                      <a:lnTo>
                        <a:pt x="1845" y="73"/>
                      </a:lnTo>
                      <a:lnTo>
                        <a:pt x="1870" y="54"/>
                      </a:lnTo>
                      <a:lnTo>
                        <a:pt x="1896" y="38"/>
                      </a:lnTo>
                      <a:lnTo>
                        <a:pt x="1921" y="24"/>
                      </a:lnTo>
                      <a:lnTo>
                        <a:pt x="1946" y="13"/>
                      </a:lnTo>
                      <a:lnTo>
                        <a:pt x="1972" y="6"/>
                      </a:lnTo>
                      <a:lnTo>
                        <a:pt x="1997" y="1"/>
                      </a:lnTo>
                      <a:lnTo>
                        <a:pt x="2022" y="0"/>
                      </a:lnTo>
                    </a:path>
                  </a:pathLst>
                </a:custGeom>
                <a:noFill/>
                <a:ln w="19050" cap="rnd" cmpd="sng" algn="ctr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5" name="Freeform 34"/>
                <p:cNvSpPr>
                  <a:spLocks/>
                </p:cNvSpPr>
                <p:nvPr/>
              </p:nvSpPr>
              <p:spPr bwMode="auto">
                <a:xfrm>
                  <a:off x="6770687" y="2692929"/>
                  <a:ext cx="3211513" cy="1582738"/>
                </a:xfrm>
                <a:custGeom>
                  <a:avLst/>
                  <a:gdLst>
                    <a:gd name="T0" fmla="*/ 25 w 2023"/>
                    <a:gd name="T1" fmla="*/ 1 h 997"/>
                    <a:gd name="T2" fmla="*/ 75 w 2023"/>
                    <a:gd name="T3" fmla="*/ 13 h 997"/>
                    <a:gd name="T4" fmla="*/ 126 w 2023"/>
                    <a:gd name="T5" fmla="*/ 38 h 997"/>
                    <a:gd name="T6" fmla="*/ 177 w 2023"/>
                    <a:gd name="T7" fmla="*/ 73 h 997"/>
                    <a:gd name="T8" fmla="*/ 228 w 2023"/>
                    <a:gd name="T9" fmla="*/ 119 h 997"/>
                    <a:gd name="T10" fmla="*/ 278 w 2023"/>
                    <a:gd name="T11" fmla="*/ 174 h 997"/>
                    <a:gd name="T12" fmla="*/ 328 w 2023"/>
                    <a:gd name="T13" fmla="*/ 238 h 997"/>
                    <a:gd name="T14" fmla="*/ 379 w 2023"/>
                    <a:gd name="T15" fmla="*/ 307 h 997"/>
                    <a:gd name="T16" fmla="*/ 429 w 2023"/>
                    <a:gd name="T17" fmla="*/ 381 h 997"/>
                    <a:gd name="T18" fmla="*/ 480 w 2023"/>
                    <a:gd name="T19" fmla="*/ 459 h 997"/>
                    <a:gd name="T20" fmla="*/ 531 w 2023"/>
                    <a:gd name="T21" fmla="*/ 537 h 997"/>
                    <a:gd name="T22" fmla="*/ 581 w 2023"/>
                    <a:gd name="T23" fmla="*/ 615 h 997"/>
                    <a:gd name="T24" fmla="*/ 632 w 2023"/>
                    <a:gd name="T25" fmla="*/ 689 h 997"/>
                    <a:gd name="T26" fmla="*/ 682 w 2023"/>
                    <a:gd name="T27" fmla="*/ 758 h 997"/>
                    <a:gd name="T28" fmla="*/ 733 w 2023"/>
                    <a:gd name="T29" fmla="*/ 822 h 997"/>
                    <a:gd name="T30" fmla="*/ 784 w 2023"/>
                    <a:gd name="T31" fmla="*/ 877 h 997"/>
                    <a:gd name="T32" fmla="*/ 834 w 2023"/>
                    <a:gd name="T33" fmla="*/ 923 h 997"/>
                    <a:gd name="T34" fmla="*/ 884 w 2023"/>
                    <a:gd name="T35" fmla="*/ 958 h 997"/>
                    <a:gd name="T36" fmla="*/ 935 w 2023"/>
                    <a:gd name="T37" fmla="*/ 983 h 997"/>
                    <a:gd name="T38" fmla="*/ 986 w 2023"/>
                    <a:gd name="T39" fmla="*/ 995 h 997"/>
                    <a:gd name="T40" fmla="*/ 1036 w 2023"/>
                    <a:gd name="T41" fmla="*/ 995 h 997"/>
                    <a:gd name="T42" fmla="*/ 1087 w 2023"/>
                    <a:gd name="T43" fmla="*/ 983 h 997"/>
                    <a:gd name="T44" fmla="*/ 1138 w 2023"/>
                    <a:gd name="T45" fmla="*/ 958 h 997"/>
                    <a:gd name="T46" fmla="*/ 1188 w 2023"/>
                    <a:gd name="T47" fmla="*/ 923 h 997"/>
                    <a:gd name="T48" fmla="*/ 1238 w 2023"/>
                    <a:gd name="T49" fmla="*/ 877 h 997"/>
                    <a:gd name="T50" fmla="*/ 1289 w 2023"/>
                    <a:gd name="T51" fmla="*/ 822 h 997"/>
                    <a:gd name="T52" fmla="*/ 1340 w 2023"/>
                    <a:gd name="T53" fmla="*/ 758 h 997"/>
                    <a:gd name="T54" fmla="*/ 1390 w 2023"/>
                    <a:gd name="T55" fmla="*/ 689 h 997"/>
                    <a:gd name="T56" fmla="*/ 1440 w 2023"/>
                    <a:gd name="T57" fmla="*/ 615 h 997"/>
                    <a:gd name="T58" fmla="*/ 1491 w 2023"/>
                    <a:gd name="T59" fmla="*/ 537 h 997"/>
                    <a:gd name="T60" fmla="*/ 1542 w 2023"/>
                    <a:gd name="T61" fmla="*/ 459 h 997"/>
                    <a:gd name="T62" fmla="*/ 1592 w 2023"/>
                    <a:gd name="T63" fmla="*/ 381 h 997"/>
                    <a:gd name="T64" fmla="*/ 1643 w 2023"/>
                    <a:gd name="T65" fmla="*/ 307 h 997"/>
                    <a:gd name="T66" fmla="*/ 1694 w 2023"/>
                    <a:gd name="T67" fmla="*/ 238 h 997"/>
                    <a:gd name="T68" fmla="*/ 1744 w 2023"/>
                    <a:gd name="T69" fmla="*/ 174 h 997"/>
                    <a:gd name="T70" fmla="*/ 1794 w 2023"/>
                    <a:gd name="T71" fmla="*/ 119 h 997"/>
                    <a:gd name="T72" fmla="*/ 1845 w 2023"/>
                    <a:gd name="T73" fmla="*/ 73 h 997"/>
                    <a:gd name="T74" fmla="*/ 1896 w 2023"/>
                    <a:gd name="T75" fmla="*/ 38 h 997"/>
                    <a:gd name="T76" fmla="*/ 1946 w 2023"/>
                    <a:gd name="T77" fmla="*/ 13 h 997"/>
                    <a:gd name="T78" fmla="*/ 1997 w 2023"/>
                    <a:gd name="T79" fmla="*/ 1 h 997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w 2023"/>
                    <a:gd name="T121" fmla="*/ 0 h 997"/>
                    <a:gd name="T122" fmla="*/ 2023 w 2023"/>
                    <a:gd name="T123" fmla="*/ 997 h 997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T120" t="T121" r="T122" b="T123"/>
                  <a:pathLst>
                    <a:path w="2023" h="997">
                      <a:moveTo>
                        <a:pt x="0" y="0"/>
                      </a:moveTo>
                      <a:lnTo>
                        <a:pt x="25" y="1"/>
                      </a:lnTo>
                      <a:lnTo>
                        <a:pt x="50" y="6"/>
                      </a:lnTo>
                      <a:lnTo>
                        <a:pt x="75" y="13"/>
                      </a:lnTo>
                      <a:lnTo>
                        <a:pt x="101" y="24"/>
                      </a:lnTo>
                      <a:lnTo>
                        <a:pt x="126" y="38"/>
                      </a:lnTo>
                      <a:lnTo>
                        <a:pt x="152" y="54"/>
                      </a:lnTo>
                      <a:lnTo>
                        <a:pt x="177" y="73"/>
                      </a:lnTo>
                      <a:lnTo>
                        <a:pt x="202" y="95"/>
                      </a:lnTo>
                      <a:lnTo>
                        <a:pt x="228" y="119"/>
                      </a:lnTo>
                      <a:lnTo>
                        <a:pt x="252" y="146"/>
                      </a:lnTo>
                      <a:lnTo>
                        <a:pt x="278" y="174"/>
                      </a:lnTo>
                      <a:lnTo>
                        <a:pt x="303" y="205"/>
                      </a:lnTo>
                      <a:lnTo>
                        <a:pt x="328" y="238"/>
                      </a:lnTo>
                      <a:lnTo>
                        <a:pt x="354" y="272"/>
                      </a:lnTo>
                      <a:lnTo>
                        <a:pt x="379" y="307"/>
                      </a:lnTo>
                      <a:lnTo>
                        <a:pt x="404" y="344"/>
                      </a:lnTo>
                      <a:lnTo>
                        <a:pt x="429" y="381"/>
                      </a:lnTo>
                      <a:lnTo>
                        <a:pt x="455" y="420"/>
                      </a:lnTo>
                      <a:lnTo>
                        <a:pt x="480" y="459"/>
                      </a:lnTo>
                      <a:lnTo>
                        <a:pt x="506" y="498"/>
                      </a:lnTo>
                      <a:lnTo>
                        <a:pt x="531" y="537"/>
                      </a:lnTo>
                      <a:lnTo>
                        <a:pt x="556" y="576"/>
                      </a:lnTo>
                      <a:lnTo>
                        <a:pt x="581" y="615"/>
                      </a:lnTo>
                      <a:lnTo>
                        <a:pt x="606" y="652"/>
                      </a:lnTo>
                      <a:lnTo>
                        <a:pt x="632" y="689"/>
                      </a:lnTo>
                      <a:lnTo>
                        <a:pt x="657" y="724"/>
                      </a:lnTo>
                      <a:lnTo>
                        <a:pt x="682" y="758"/>
                      </a:lnTo>
                      <a:lnTo>
                        <a:pt x="707" y="791"/>
                      </a:lnTo>
                      <a:lnTo>
                        <a:pt x="733" y="822"/>
                      </a:lnTo>
                      <a:lnTo>
                        <a:pt x="758" y="850"/>
                      </a:lnTo>
                      <a:lnTo>
                        <a:pt x="784" y="877"/>
                      </a:lnTo>
                      <a:lnTo>
                        <a:pt x="809" y="901"/>
                      </a:lnTo>
                      <a:lnTo>
                        <a:pt x="834" y="923"/>
                      </a:lnTo>
                      <a:lnTo>
                        <a:pt x="860" y="942"/>
                      </a:lnTo>
                      <a:lnTo>
                        <a:pt x="884" y="958"/>
                      </a:lnTo>
                      <a:lnTo>
                        <a:pt x="910" y="972"/>
                      </a:lnTo>
                      <a:lnTo>
                        <a:pt x="935" y="983"/>
                      </a:lnTo>
                      <a:lnTo>
                        <a:pt x="960" y="990"/>
                      </a:lnTo>
                      <a:lnTo>
                        <a:pt x="986" y="995"/>
                      </a:lnTo>
                      <a:lnTo>
                        <a:pt x="1011" y="996"/>
                      </a:lnTo>
                      <a:lnTo>
                        <a:pt x="1036" y="995"/>
                      </a:lnTo>
                      <a:lnTo>
                        <a:pt x="1062" y="990"/>
                      </a:lnTo>
                      <a:lnTo>
                        <a:pt x="1087" y="983"/>
                      </a:lnTo>
                      <a:lnTo>
                        <a:pt x="1112" y="972"/>
                      </a:lnTo>
                      <a:lnTo>
                        <a:pt x="1138" y="958"/>
                      </a:lnTo>
                      <a:lnTo>
                        <a:pt x="1162" y="942"/>
                      </a:lnTo>
                      <a:lnTo>
                        <a:pt x="1188" y="923"/>
                      </a:lnTo>
                      <a:lnTo>
                        <a:pt x="1213" y="901"/>
                      </a:lnTo>
                      <a:lnTo>
                        <a:pt x="1238" y="877"/>
                      </a:lnTo>
                      <a:lnTo>
                        <a:pt x="1264" y="850"/>
                      </a:lnTo>
                      <a:lnTo>
                        <a:pt x="1289" y="822"/>
                      </a:lnTo>
                      <a:lnTo>
                        <a:pt x="1314" y="791"/>
                      </a:lnTo>
                      <a:lnTo>
                        <a:pt x="1340" y="758"/>
                      </a:lnTo>
                      <a:lnTo>
                        <a:pt x="1365" y="724"/>
                      </a:lnTo>
                      <a:lnTo>
                        <a:pt x="1390" y="689"/>
                      </a:lnTo>
                      <a:lnTo>
                        <a:pt x="1416" y="652"/>
                      </a:lnTo>
                      <a:lnTo>
                        <a:pt x="1440" y="615"/>
                      </a:lnTo>
                      <a:lnTo>
                        <a:pt x="1466" y="576"/>
                      </a:lnTo>
                      <a:lnTo>
                        <a:pt x="1491" y="537"/>
                      </a:lnTo>
                      <a:lnTo>
                        <a:pt x="1516" y="498"/>
                      </a:lnTo>
                      <a:lnTo>
                        <a:pt x="1542" y="459"/>
                      </a:lnTo>
                      <a:lnTo>
                        <a:pt x="1567" y="420"/>
                      </a:lnTo>
                      <a:lnTo>
                        <a:pt x="1592" y="381"/>
                      </a:lnTo>
                      <a:lnTo>
                        <a:pt x="1618" y="344"/>
                      </a:lnTo>
                      <a:lnTo>
                        <a:pt x="1643" y="307"/>
                      </a:lnTo>
                      <a:lnTo>
                        <a:pt x="1668" y="272"/>
                      </a:lnTo>
                      <a:lnTo>
                        <a:pt x="1694" y="238"/>
                      </a:lnTo>
                      <a:lnTo>
                        <a:pt x="1718" y="205"/>
                      </a:lnTo>
                      <a:lnTo>
                        <a:pt x="1744" y="174"/>
                      </a:lnTo>
                      <a:lnTo>
                        <a:pt x="1770" y="146"/>
                      </a:lnTo>
                      <a:lnTo>
                        <a:pt x="1794" y="119"/>
                      </a:lnTo>
                      <a:lnTo>
                        <a:pt x="1820" y="95"/>
                      </a:lnTo>
                      <a:lnTo>
                        <a:pt x="1845" y="73"/>
                      </a:lnTo>
                      <a:lnTo>
                        <a:pt x="1870" y="54"/>
                      </a:lnTo>
                      <a:lnTo>
                        <a:pt x="1896" y="38"/>
                      </a:lnTo>
                      <a:lnTo>
                        <a:pt x="1921" y="24"/>
                      </a:lnTo>
                      <a:lnTo>
                        <a:pt x="1946" y="13"/>
                      </a:lnTo>
                      <a:lnTo>
                        <a:pt x="1972" y="6"/>
                      </a:lnTo>
                      <a:lnTo>
                        <a:pt x="1997" y="1"/>
                      </a:lnTo>
                      <a:lnTo>
                        <a:pt x="2022" y="0"/>
                      </a:lnTo>
                    </a:path>
                  </a:pathLst>
                </a:custGeom>
                <a:noFill/>
                <a:ln w="19050" cap="rnd" cmpd="sng" algn="ctr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6" name="Group 943"/>
              <p:cNvGrpSpPr/>
              <p:nvPr/>
            </p:nvGrpSpPr>
            <p:grpSpPr>
              <a:xfrm>
                <a:off x="4952999" y="4267200"/>
                <a:ext cx="2743199" cy="914400"/>
                <a:chOff x="3539330" y="2692929"/>
                <a:chExt cx="6442870" cy="1583321"/>
              </a:xfrm>
            </p:grpSpPr>
            <p:sp>
              <p:nvSpPr>
                <p:cNvPr id="72" name="Freeform 33"/>
                <p:cNvSpPr>
                  <a:spLocks/>
                </p:cNvSpPr>
                <p:nvPr/>
              </p:nvSpPr>
              <p:spPr bwMode="auto">
                <a:xfrm>
                  <a:off x="3539330" y="2693512"/>
                  <a:ext cx="3211513" cy="1582738"/>
                </a:xfrm>
                <a:custGeom>
                  <a:avLst/>
                  <a:gdLst>
                    <a:gd name="T0" fmla="*/ 25 w 2023"/>
                    <a:gd name="T1" fmla="*/ 1 h 997"/>
                    <a:gd name="T2" fmla="*/ 75 w 2023"/>
                    <a:gd name="T3" fmla="*/ 13 h 997"/>
                    <a:gd name="T4" fmla="*/ 126 w 2023"/>
                    <a:gd name="T5" fmla="*/ 38 h 997"/>
                    <a:gd name="T6" fmla="*/ 177 w 2023"/>
                    <a:gd name="T7" fmla="*/ 73 h 997"/>
                    <a:gd name="T8" fmla="*/ 228 w 2023"/>
                    <a:gd name="T9" fmla="*/ 119 h 997"/>
                    <a:gd name="T10" fmla="*/ 278 w 2023"/>
                    <a:gd name="T11" fmla="*/ 174 h 997"/>
                    <a:gd name="T12" fmla="*/ 328 w 2023"/>
                    <a:gd name="T13" fmla="*/ 238 h 997"/>
                    <a:gd name="T14" fmla="*/ 379 w 2023"/>
                    <a:gd name="T15" fmla="*/ 307 h 997"/>
                    <a:gd name="T16" fmla="*/ 429 w 2023"/>
                    <a:gd name="T17" fmla="*/ 381 h 997"/>
                    <a:gd name="T18" fmla="*/ 480 w 2023"/>
                    <a:gd name="T19" fmla="*/ 459 h 997"/>
                    <a:gd name="T20" fmla="*/ 531 w 2023"/>
                    <a:gd name="T21" fmla="*/ 537 h 997"/>
                    <a:gd name="T22" fmla="*/ 581 w 2023"/>
                    <a:gd name="T23" fmla="*/ 615 h 997"/>
                    <a:gd name="T24" fmla="*/ 632 w 2023"/>
                    <a:gd name="T25" fmla="*/ 689 h 997"/>
                    <a:gd name="T26" fmla="*/ 682 w 2023"/>
                    <a:gd name="T27" fmla="*/ 758 h 997"/>
                    <a:gd name="T28" fmla="*/ 733 w 2023"/>
                    <a:gd name="T29" fmla="*/ 822 h 997"/>
                    <a:gd name="T30" fmla="*/ 784 w 2023"/>
                    <a:gd name="T31" fmla="*/ 877 h 997"/>
                    <a:gd name="T32" fmla="*/ 834 w 2023"/>
                    <a:gd name="T33" fmla="*/ 923 h 997"/>
                    <a:gd name="T34" fmla="*/ 884 w 2023"/>
                    <a:gd name="T35" fmla="*/ 958 h 997"/>
                    <a:gd name="T36" fmla="*/ 935 w 2023"/>
                    <a:gd name="T37" fmla="*/ 983 h 997"/>
                    <a:gd name="T38" fmla="*/ 986 w 2023"/>
                    <a:gd name="T39" fmla="*/ 995 h 997"/>
                    <a:gd name="T40" fmla="*/ 1036 w 2023"/>
                    <a:gd name="T41" fmla="*/ 995 h 997"/>
                    <a:gd name="T42" fmla="*/ 1087 w 2023"/>
                    <a:gd name="T43" fmla="*/ 983 h 997"/>
                    <a:gd name="T44" fmla="*/ 1138 w 2023"/>
                    <a:gd name="T45" fmla="*/ 958 h 997"/>
                    <a:gd name="T46" fmla="*/ 1188 w 2023"/>
                    <a:gd name="T47" fmla="*/ 923 h 997"/>
                    <a:gd name="T48" fmla="*/ 1238 w 2023"/>
                    <a:gd name="T49" fmla="*/ 877 h 997"/>
                    <a:gd name="T50" fmla="*/ 1289 w 2023"/>
                    <a:gd name="T51" fmla="*/ 822 h 997"/>
                    <a:gd name="T52" fmla="*/ 1340 w 2023"/>
                    <a:gd name="T53" fmla="*/ 758 h 997"/>
                    <a:gd name="T54" fmla="*/ 1390 w 2023"/>
                    <a:gd name="T55" fmla="*/ 689 h 997"/>
                    <a:gd name="T56" fmla="*/ 1440 w 2023"/>
                    <a:gd name="T57" fmla="*/ 615 h 997"/>
                    <a:gd name="T58" fmla="*/ 1491 w 2023"/>
                    <a:gd name="T59" fmla="*/ 537 h 997"/>
                    <a:gd name="T60" fmla="*/ 1542 w 2023"/>
                    <a:gd name="T61" fmla="*/ 459 h 997"/>
                    <a:gd name="T62" fmla="*/ 1592 w 2023"/>
                    <a:gd name="T63" fmla="*/ 381 h 997"/>
                    <a:gd name="T64" fmla="*/ 1643 w 2023"/>
                    <a:gd name="T65" fmla="*/ 307 h 997"/>
                    <a:gd name="T66" fmla="*/ 1694 w 2023"/>
                    <a:gd name="T67" fmla="*/ 238 h 997"/>
                    <a:gd name="T68" fmla="*/ 1744 w 2023"/>
                    <a:gd name="T69" fmla="*/ 174 h 997"/>
                    <a:gd name="T70" fmla="*/ 1794 w 2023"/>
                    <a:gd name="T71" fmla="*/ 119 h 997"/>
                    <a:gd name="T72" fmla="*/ 1845 w 2023"/>
                    <a:gd name="T73" fmla="*/ 73 h 997"/>
                    <a:gd name="T74" fmla="*/ 1896 w 2023"/>
                    <a:gd name="T75" fmla="*/ 38 h 997"/>
                    <a:gd name="T76" fmla="*/ 1946 w 2023"/>
                    <a:gd name="T77" fmla="*/ 13 h 997"/>
                    <a:gd name="T78" fmla="*/ 1997 w 2023"/>
                    <a:gd name="T79" fmla="*/ 1 h 997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w 2023"/>
                    <a:gd name="T121" fmla="*/ 0 h 997"/>
                    <a:gd name="T122" fmla="*/ 2023 w 2023"/>
                    <a:gd name="T123" fmla="*/ 997 h 997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T120" t="T121" r="T122" b="T123"/>
                  <a:pathLst>
                    <a:path w="2023" h="997">
                      <a:moveTo>
                        <a:pt x="0" y="0"/>
                      </a:moveTo>
                      <a:lnTo>
                        <a:pt x="25" y="1"/>
                      </a:lnTo>
                      <a:lnTo>
                        <a:pt x="50" y="6"/>
                      </a:lnTo>
                      <a:lnTo>
                        <a:pt x="75" y="13"/>
                      </a:lnTo>
                      <a:lnTo>
                        <a:pt x="101" y="24"/>
                      </a:lnTo>
                      <a:lnTo>
                        <a:pt x="126" y="38"/>
                      </a:lnTo>
                      <a:lnTo>
                        <a:pt x="152" y="54"/>
                      </a:lnTo>
                      <a:lnTo>
                        <a:pt x="177" y="73"/>
                      </a:lnTo>
                      <a:lnTo>
                        <a:pt x="202" y="95"/>
                      </a:lnTo>
                      <a:lnTo>
                        <a:pt x="228" y="119"/>
                      </a:lnTo>
                      <a:lnTo>
                        <a:pt x="252" y="146"/>
                      </a:lnTo>
                      <a:lnTo>
                        <a:pt x="278" y="174"/>
                      </a:lnTo>
                      <a:lnTo>
                        <a:pt x="303" y="205"/>
                      </a:lnTo>
                      <a:lnTo>
                        <a:pt x="328" y="238"/>
                      </a:lnTo>
                      <a:lnTo>
                        <a:pt x="354" y="272"/>
                      </a:lnTo>
                      <a:lnTo>
                        <a:pt x="379" y="307"/>
                      </a:lnTo>
                      <a:lnTo>
                        <a:pt x="404" y="344"/>
                      </a:lnTo>
                      <a:lnTo>
                        <a:pt x="429" y="381"/>
                      </a:lnTo>
                      <a:lnTo>
                        <a:pt x="455" y="420"/>
                      </a:lnTo>
                      <a:lnTo>
                        <a:pt x="480" y="459"/>
                      </a:lnTo>
                      <a:lnTo>
                        <a:pt x="506" y="498"/>
                      </a:lnTo>
                      <a:lnTo>
                        <a:pt x="531" y="537"/>
                      </a:lnTo>
                      <a:lnTo>
                        <a:pt x="556" y="576"/>
                      </a:lnTo>
                      <a:lnTo>
                        <a:pt x="581" y="615"/>
                      </a:lnTo>
                      <a:lnTo>
                        <a:pt x="606" y="652"/>
                      </a:lnTo>
                      <a:lnTo>
                        <a:pt x="632" y="689"/>
                      </a:lnTo>
                      <a:lnTo>
                        <a:pt x="657" y="724"/>
                      </a:lnTo>
                      <a:lnTo>
                        <a:pt x="682" y="758"/>
                      </a:lnTo>
                      <a:lnTo>
                        <a:pt x="707" y="791"/>
                      </a:lnTo>
                      <a:lnTo>
                        <a:pt x="733" y="822"/>
                      </a:lnTo>
                      <a:lnTo>
                        <a:pt x="758" y="850"/>
                      </a:lnTo>
                      <a:lnTo>
                        <a:pt x="784" y="877"/>
                      </a:lnTo>
                      <a:lnTo>
                        <a:pt x="809" y="901"/>
                      </a:lnTo>
                      <a:lnTo>
                        <a:pt x="834" y="923"/>
                      </a:lnTo>
                      <a:lnTo>
                        <a:pt x="860" y="942"/>
                      </a:lnTo>
                      <a:lnTo>
                        <a:pt x="884" y="958"/>
                      </a:lnTo>
                      <a:lnTo>
                        <a:pt x="910" y="972"/>
                      </a:lnTo>
                      <a:lnTo>
                        <a:pt x="935" y="983"/>
                      </a:lnTo>
                      <a:lnTo>
                        <a:pt x="960" y="990"/>
                      </a:lnTo>
                      <a:lnTo>
                        <a:pt x="986" y="995"/>
                      </a:lnTo>
                      <a:lnTo>
                        <a:pt x="1011" y="996"/>
                      </a:lnTo>
                      <a:lnTo>
                        <a:pt x="1036" y="995"/>
                      </a:lnTo>
                      <a:lnTo>
                        <a:pt x="1062" y="990"/>
                      </a:lnTo>
                      <a:lnTo>
                        <a:pt x="1087" y="983"/>
                      </a:lnTo>
                      <a:lnTo>
                        <a:pt x="1112" y="972"/>
                      </a:lnTo>
                      <a:lnTo>
                        <a:pt x="1138" y="958"/>
                      </a:lnTo>
                      <a:lnTo>
                        <a:pt x="1162" y="942"/>
                      </a:lnTo>
                      <a:lnTo>
                        <a:pt x="1188" y="923"/>
                      </a:lnTo>
                      <a:lnTo>
                        <a:pt x="1213" y="901"/>
                      </a:lnTo>
                      <a:lnTo>
                        <a:pt x="1238" y="877"/>
                      </a:lnTo>
                      <a:lnTo>
                        <a:pt x="1264" y="850"/>
                      </a:lnTo>
                      <a:lnTo>
                        <a:pt x="1289" y="822"/>
                      </a:lnTo>
                      <a:lnTo>
                        <a:pt x="1314" y="791"/>
                      </a:lnTo>
                      <a:lnTo>
                        <a:pt x="1340" y="758"/>
                      </a:lnTo>
                      <a:lnTo>
                        <a:pt x="1365" y="724"/>
                      </a:lnTo>
                      <a:lnTo>
                        <a:pt x="1390" y="689"/>
                      </a:lnTo>
                      <a:lnTo>
                        <a:pt x="1416" y="652"/>
                      </a:lnTo>
                      <a:lnTo>
                        <a:pt x="1440" y="615"/>
                      </a:lnTo>
                      <a:lnTo>
                        <a:pt x="1466" y="576"/>
                      </a:lnTo>
                      <a:lnTo>
                        <a:pt x="1491" y="537"/>
                      </a:lnTo>
                      <a:lnTo>
                        <a:pt x="1516" y="498"/>
                      </a:lnTo>
                      <a:lnTo>
                        <a:pt x="1542" y="459"/>
                      </a:lnTo>
                      <a:lnTo>
                        <a:pt x="1567" y="420"/>
                      </a:lnTo>
                      <a:lnTo>
                        <a:pt x="1592" y="381"/>
                      </a:lnTo>
                      <a:lnTo>
                        <a:pt x="1618" y="344"/>
                      </a:lnTo>
                      <a:lnTo>
                        <a:pt x="1643" y="307"/>
                      </a:lnTo>
                      <a:lnTo>
                        <a:pt x="1668" y="272"/>
                      </a:lnTo>
                      <a:lnTo>
                        <a:pt x="1694" y="238"/>
                      </a:lnTo>
                      <a:lnTo>
                        <a:pt x="1718" y="205"/>
                      </a:lnTo>
                      <a:lnTo>
                        <a:pt x="1744" y="174"/>
                      </a:lnTo>
                      <a:lnTo>
                        <a:pt x="1770" y="146"/>
                      </a:lnTo>
                      <a:lnTo>
                        <a:pt x="1794" y="119"/>
                      </a:lnTo>
                      <a:lnTo>
                        <a:pt x="1820" y="95"/>
                      </a:lnTo>
                      <a:lnTo>
                        <a:pt x="1845" y="73"/>
                      </a:lnTo>
                      <a:lnTo>
                        <a:pt x="1870" y="54"/>
                      </a:lnTo>
                      <a:lnTo>
                        <a:pt x="1896" y="38"/>
                      </a:lnTo>
                      <a:lnTo>
                        <a:pt x="1921" y="24"/>
                      </a:lnTo>
                      <a:lnTo>
                        <a:pt x="1946" y="13"/>
                      </a:lnTo>
                      <a:lnTo>
                        <a:pt x="1972" y="6"/>
                      </a:lnTo>
                      <a:lnTo>
                        <a:pt x="1997" y="1"/>
                      </a:lnTo>
                      <a:lnTo>
                        <a:pt x="2022" y="0"/>
                      </a:lnTo>
                    </a:path>
                  </a:pathLst>
                </a:custGeom>
                <a:noFill/>
                <a:ln w="19050" cap="rnd" cmpd="sng" algn="ctr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3" name="Freeform 34"/>
                <p:cNvSpPr>
                  <a:spLocks/>
                </p:cNvSpPr>
                <p:nvPr/>
              </p:nvSpPr>
              <p:spPr bwMode="auto">
                <a:xfrm>
                  <a:off x="6770687" y="2692929"/>
                  <a:ext cx="3211513" cy="1582738"/>
                </a:xfrm>
                <a:custGeom>
                  <a:avLst/>
                  <a:gdLst>
                    <a:gd name="T0" fmla="*/ 25 w 2023"/>
                    <a:gd name="T1" fmla="*/ 1 h 997"/>
                    <a:gd name="T2" fmla="*/ 75 w 2023"/>
                    <a:gd name="T3" fmla="*/ 13 h 997"/>
                    <a:gd name="T4" fmla="*/ 126 w 2023"/>
                    <a:gd name="T5" fmla="*/ 38 h 997"/>
                    <a:gd name="T6" fmla="*/ 177 w 2023"/>
                    <a:gd name="T7" fmla="*/ 73 h 997"/>
                    <a:gd name="T8" fmla="*/ 228 w 2023"/>
                    <a:gd name="T9" fmla="*/ 119 h 997"/>
                    <a:gd name="T10" fmla="*/ 278 w 2023"/>
                    <a:gd name="T11" fmla="*/ 174 h 997"/>
                    <a:gd name="T12" fmla="*/ 328 w 2023"/>
                    <a:gd name="T13" fmla="*/ 238 h 997"/>
                    <a:gd name="T14" fmla="*/ 379 w 2023"/>
                    <a:gd name="T15" fmla="*/ 307 h 997"/>
                    <a:gd name="T16" fmla="*/ 429 w 2023"/>
                    <a:gd name="T17" fmla="*/ 381 h 997"/>
                    <a:gd name="T18" fmla="*/ 480 w 2023"/>
                    <a:gd name="T19" fmla="*/ 459 h 997"/>
                    <a:gd name="T20" fmla="*/ 531 w 2023"/>
                    <a:gd name="T21" fmla="*/ 537 h 997"/>
                    <a:gd name="T22" fmla="*/ 581 w 2023"/>
                    <a:gd name="T23" fmla="*/ 615 h 997"/>
                    <a:gd name="T24" fmla="*/ 632 w 2023"/>
                    <a:gd name="T25" fmla="*/ 689 h 997"/>
                    <a:gd name="T26" fmla="*/ 682 w 2023"/>
                    <a:gd name="T27" fmla="*/ 758 h 997"/>
                    <a:gd name="T28" fmla="*/ 733 w 2023"/>
                    <a:gd name="T29" fmla="*/ 822 h 997"/>
                    <a:gd name="T30" fmla="*/ 784 w 2023"/>
                    <a:gd name="T31" fmla="*/ 877 h 997"/>
                    <a:gd name="T32" fmla="*/ 834 w 2023"/>
                    <a:gd name="T33" fmla="*/ 923 h 997"/>
                    <a:gd name="T34" fmla="*/ 884 w 2023"/>
                    <a:gd name="T35" fmla="*/ 958 h 997"/>
                    <a:gd name="T36" fmla="*/ 935 w 2023"/>
                    <a:gd name="T37" fmla="*/ 983 h 997"/>
                    <a:gd name="T38" fmla="*/ 986 w 2023"/>
                    <a:gd name="T39" fmla="*/ 995 h 997"/>
                    <a:gd name="T40" fmla="*/ 1036 w 2023"/>
                    <a:gd name="T41" fmla="*/ 995 h 997"/>
                    <a:gd name="T42" fmla="*/ 1087 w 2023"/>
                    <a:gd name="T43" fmla="*/ 983 h 997"/>
                    <a:gd name="T44" fmla="*/ 1138 w 2023"/>
                    <a:gd name="T45" fmla="*/ 958 h 997"/>
                    <a:gd name="T46" fmla="*/ 1188 w 2023"/>
                    <a:gd name="T47" fmla="*/ 923 h 997"/>
                    <a:gd name="T48" fmla="*/ 1238 w 2023"/>
                    <a:gd name="T49" fmla="*/ 877 h 997"/>
                    <a:gd name="T50" fmla="*/ 1289 w 2023"/>
                    <a:gd name="T51" fmla="*/ 822 h 997"/>
                    <a:gd name="T52" fmla="*/ 1340 w 2023"/>
                    <a:gd name="T53" fmla="*/ 758 h 997"/>
                    <a:gd name="T54" fmla="*/ 1390 w 2023"/>
                    <a:gd name="T55" fmla="*/ 689 h 997"/>
                    <a:gd name="T56" fmla="*/ 1440 w 2023"/>
                    <a:gd name="T57" fmla="*/ 615 h 997"/>
                    <a:gd name="T58" fmla="*/ 1491 w 2023"/>
                    <a:gd name="T59" fmla="*/ 537 h 997"/>
                    <a:gd name="T60" fmla="*/ 1542 w 2023"/>
                    <a:gd name="T61" fmla="*/ 459 h 997"/>
                    <a:gd name="T62" fmla="*/ 1592 w 2023"/>
                    <a:gd name="T63" fmla="*/ 381 h 997"/>
                    <a:gd name="T64" fmla="*/ 1643 w 2023"/>
                    <a:gd name="T65" fmla="*/ 307 h 997"/>
                    <a:gd name="T66" fmla="*/ 1694 w 2023"/>
                    <a:gd name="T67" fmla="*/ 238 h 997"/>
                    <a:gd name="T68" fmla="*/ 1744 w 2023"/>
                    <a:gd name="T69" fmla="*/ 174 h 997"/>
                    <a:gd name="T70" fmla="*/ 1794 w 2023"/>
                    <a:gd name="T71" fmla="*/ 119 h 997"/>
                    <a:gd name="T72" fmla="*/ 1845 w 2023"/>
                    <a:gd name="T73" fmla="*/ 73 h 997"/>
                    <a:gd name="T74" fmla="*/ 1896 w 2023"/>
                    <a:gd name="T75" fmla="*/ 38 h 997"/>
                    <a:gd name="T76" fmla="*/ 1946 w 2023"/>
                    <a:gd name="T77" fmla="*/ 13 h 997"/>
                    <a:gd name="T78" fmla="*/ 1997 w 2023"/>
                    <a:gd name="T79" fmla="*/ 1 h 997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w 2023"/>
                    <a:gd name="T121" fmla="*/ 0 h 997"/>
                    <a:gd name="T122" fmla="*/ 2023 w 2023"/>
                    <a:gd name="T123" fmla="*/ 997 h 997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T120" t="T121" r="T122" b="T123"/>
                  <a:pathLst>
                    <a:path w="2023" h="997">
                      <a:moveTo>
                        <a:pt x="0" y="0"/>
                      </a:moveTo>
                      <a:lnTo>
                        <a:pt x="25" y="1"/>
                      </a:lnTo>
                      <a:lnTo>
                        <a:pt x="50" y="6"/>
                      </a:lnTo>
                      <a:lnTo>
                        <a:pt x="75" y="13"/>
                      </a:lnTo>
                      <a:lnTo>
                        <a:pt x="101" y="24"/>
                      </a:lnTo>
                      <a:lnTo>
                        <a:pt x="126" y="38"/>
                      </a:lnTo>
                      <a:lnTo>
                        <a:pt x="152" y="54"/>
                      </a:lnTo>
                      <a:lnTo>
                        <a:pt x="177" y="73"/>
                      </a:lnTo>
                      <a:lnTo>
                        <a:pt x="202" y="95"/>
                      </a:lnTo>
                      <a:lnTo>
                        <a:pt x="228" y="119"/>
                      </a:lnTo>
                      <a:lnTo>
                        <a:pt x="252" y="146"/>
                      </a:lnTo>
                      <a:lnTo>
                        <a:pt x="278" y="174"/>
                      </a:lnTo>
                      <a:lnTo>
                        <a:pt x="303" y="205"/>
                      </a:lnTo>
                      <a:lnTo>
                        <a:pt x="328" y="238"/>
                      </a:lnTo>
                      <a:lnTo>
                        <a:pt x="354" y="272"/>
                      </a:lnTo>
                      <a:lnTo>
                        <a:pt x="379" y="307"/>
                      </a:lnTo>
                      <a:lnTo>
                        <a:pt x="404" y="344"/>
                      </a:lnTo>
                      <a:lnTo>
                        <a:pt x="429" y="381"/>
                      </a:lnTo>
                      <a:lnTo>
                        <a:pt x="455" y="420"/>
                      </a:lnTo>
                      <a:lnTo>
                        <a:pt x="480" y="459"/>
                      </a:lnTo>
                      <a:lnTo>
                        <a:pt x="506" y="498"/>
                      </a:lnTo>
                      <a:lnTo>
                        <a:pt x="531" y="537"/>
                      </a:lnTo>
                      <a:lnTo>
                        <a:pt x="556" y="576"/>
                      </a:lnTo>
                      <a:lnTo>
                        <a:pt x="581" y="615"/>
                      </a:lnTo>
                      <a:lnTo>
                        <a:pt x="606" y="652"/>
                      </a:lnTo>
                      <a:lnTo>
                        <a:pt x="632" y="689"/>
                      </a:lnTo>
                      <a:lnTo>
                        <a:pt x="657" y="724"/>
                      </a:lnTo>
                      <a:lnTo>
                        <a:pt x="682" y="758"/>
                      </a:lnTo>
                      <a:lnTo>
                        <a:pt x="707" y="791"/>
                      </a:lnTo>
                      <a:lnTo>
                        <a:pt x="733" y="822"/>
                      </a:lnTo>
                      <a:lnTo>
                        <a:pt x="758" y="850"/>
                      </a:lnTo>
                      <a:lnTo>
                        <a:pt x="784" y="877"/>
                      </a:lnTo>
                      <a:lnTo>
                        <a:pt x="809" y="901"/>
                      </a:lnTo>
                      <a:lnTo>
                        <a:pt x="834" y="923"/>
                      </a:lnTo>
                      <a:lnTo>
                        <a:pt x="860" y="942"/>
                      </a:lnTo>
                      <a:lnTo>
                        <a:pt x="884" y="958"/>
                      </a:lnTo>
                      <a:lnTo>
                        <a:pt x="910" y="972"/>
                      </a:lnTo>
                      <a:lnTo>
                        <a:pt x="935" y="983"/>
                      </a:lnTo>
                      <a:lnTo>
                        <a:pt x="960" y="990"/>
                      </a:lnTo>
                      <a:lnTo>
                        <a:pt x="986" y="995"/>
                      </a:lnTo>
                      <a:lnTo>
                        <a:pt x="1011" y="996"/>
                      </a:lnTo>
                      <a:lnTo>
                        <a:pt x="1036" y="995"/>
                      </a:lnTo>
                      <a:lnTo>
                        <a:pt x="1062" y="990"/>
                      </a:lnTo>
                      <a:lnTo>
                        <a:pt x="1087" y="983"/>
                      </a:lnTo>
                      <a:lnTo>
                        <a:pt x="1112" y="972"/>
                      </a:lnTo>
                      <a:lnTo>
                        <a:pt x="1138" y="958"/>
                      </a:lnTo>
                      <a:lnTo>
                        <a:pt x="1162" y="942"/>
                      </a:lnTo>
                      <a:lnTo>
                        <a:pt x="1188" y="923"/>
                      </a:lnTo>
                      <a:lnTo>
                        <a:pt x="1213" y="901"/>
                      </a:lnTo>
                      <a:lnTo>
                        <a:pt x="1238" y="877"/>
                      </a:lnTo>
                      <a:lnTo>
                        <a:pt x="1264" y="850"/>
                      </a:lnTo>
                      <a:lnTo>
                        <a:pt x="1289" y="822"/>
                      </a:lnTo>
                      <a:lnTo>
                        <a:pt x="1314" y="791"/>
                      </a:lnTo>
                      <a:lnTo>
                        <a:pt x="1340" y="758"/>
                      </a:lnTo>
                      <a:lnTo>
                        <a:pt x="1365" y="724"/>
                      </a:lnTo>
                      <a:lnTo>
                        <a:pt x="1390" y="689"/>
                      </a:lnTo>
                      <a:lnTo>
                        <a:pt x="1416" y="652"/>
                      </a:lnTo>
                      <a:lnTo>
                        <a:pt x="1440" y="615"/>
                      </a:lnTo>
                      <a:lnTo>
                        <a:pt x="1466" y="576"/>
                      </a:lnTo>
                      <a:lnTo>
                        <a:pt x="1491" y="537"/>
                      </a:lnTo>
                      <a:lnTo>
                        <a:pt x="1516" y="498"/>
                      </a:lnTo>
                      <a:lnTo>
                        <a:pt x="1542" y="459"/>
                      </a:lnTo>
                      <a:lnTo>
                        <a:pt x="1567" y="420"/>
                      </a:lnTo>
                      <a:lnTo>
                        <a:pt x="1592" y="381"/>
                      </a:lnTo>
                      <a:lnTo>
                        <a:pt x="1618" y="344"/>
                      </a:lnTo>
                      <a:lnTo>
                        <a:pt x="1643" y="307"/>
                      </a:lnTo>
                      <a:lnTo>
                        <a:pt x="1668" y="272"/>
                      </a:lnTo>
                      <a:lnTo>
                        <a:pt x="1694" y="238"/>
                      </a:lnTo>
                      <a:lnTo>
                        <a:pt x="1718" y="205"/>
                      </a:lnTo>
                      <a:lnTo>
                        <a:pt x="1744" y="174"/>
                      </a:lnTo>
                      <a:lnTo>
                        <a:pt x="1770" y="146"/>
                      </a:lnTo>
                      <a:lnTo>
                        <a:pt x="1794" y="119"/>
                      </a:lnTo>
                      <a:lnTo>
                        <a:pt x="1820" y="95"/>
                      </a:lnTo>
                      <a:lnTo>
                        <a:pt x="1845" y="73"/>
                      </a:lnTo>
                      <a:lnTo>
                        <a:pt x="1870" y="54"/>
                      </a:lnTo>
                      <a:lnTo>
                        <a:pt x="1896" y="38"/>
                      </a:lnTo>
                      <a:lnTo>
                        <a:pt x="1921" y="24"/>
                      </a:lnTo>
                      <a:lnTo>
                        <a:pt x="1946" y="13"/>
                      </a:lnTo>
                      <a:lnTo>
                        <a:pt x="1972" y="6"/>
                      </a:lnTo>
                      <a:lnTo>
                        <a:pt x="1997" y="1"/>
                      </a:lnTo>
                      <a:lnTo>
                        <a:pt x="2022" y="0"/>
                      </a:lnTo>
                    </a:path>
                  </a:pathLst>
                </a:custGeom>
                <a:noFill/>
                <a:ln w="19050" cap="rnd" cmpd="sng" algn="ctr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8" name="Group 390"/>
            <p:cNvGrpSpPr/>
            <p:nvPr/>
          </p:nvGrpSpPr>
          <p:grpSpPr>
            <a:xfrm>
              <a:off x="1840354" y="1661280"/>
              <a:ext cx="1815353" cy="661521"/>
              <a:chOff x="2514599" y="3012990"/>
              <a:chExt cx="8255000" cy="915545"/>
            </a:xfrm>
          </p:grpSpPr>
          <p:grpSp>
            <p:nvGrpSpPr>
              <p:cNvPr id="9" name="Group 65"/>
              <p:cNvGrpSpPr/>
              <p:nvPr/>
            </p:nvGrpSpPr>
            <p:grpSpPr>
              <a:xfrm>
                <a:off x="2514599" y="3012990"/>
                <a:ext cx="2743199" cy="914400"/>
                <a:chOff x="3539330" y="2692929"/>
                <a:chExt cx="6442870" cy="1583321"/>
              </a:xfrm>
            </p:grpSpPr>
            <p:sp>
              <p:nvSpPr>
                <p:cNvPr id="68" name="Freeform 33"/>
                <p:cNvSpPr>
                  <a:spLocks/>
                </p:cNvSpPr>
                <p:nvPr/>
              </p:nvSpPr>
              <p:spPr bwMode="auto">
                <a:xfrm>
                  <a:off x="3539330" y="2693512"/>
                  <a:ext cx="3211513" cy="1582738"/>
                </a:xfrm>
                <a:custGeom>
                  <a:avLst/>
                  <a:gdLst>
                    <a:gd name="T0" fmla="*/ 25 w 2023"/>
                    <a:gd name="T1" fmla="*/ 1 h 997"/>
                    <a:gd name="T2" fmla="*/ 75 w 2023"/>
                    <a:gd name="T3" fmla="*/ 13 h 997"/>
                    <a:gd name="T4" fmla="*/ 126 w 2023"/>
                    <a:gd name="T5" fmla="*/ 38 h 997"/>
                    <a:gd name="T6" fmla="*/ 177 w 2023"/>
                    <a:gd name="T7" fmla="*/ 73 h 997"/>
                    <a:gd name="T8" fmla="*/ 228 w 2023"/>
                    <a:gd name="T9" fmla="*/ 119 h 997"/>
                    <a:gd name="T10" fmla="*/ 278 w 2023"/>
                    <a:gd name="T11" fmla="*/ 174 h 997"/>
                    <a:gd name="T12" fmla="*/ 328 w 2023"/>
                    <a:gd name="T13" fmla="*/ 238 h 997"/>
                    <a:gd name="T14" fmla="*/ 379 w 2023"/>
                    <a:gd name="T15" fmla="*/ 307 h 997"/>
                    <a:gd name="T16" fmla="*/ 429 w 2023"/>
                    <a:gd name="T17" fmla="*/ 381 h 997"/>
                    <a:gd name="T18" fmla="*/ 480 w 2023"/>
                    <a:gd name="T19" fmla="*/ 459 h 997"/>
                    <a:gd name="T20" fmla="*/ 531 w 2023"/>
                    <a:gd name="T21" fmla="*/ 537 h 997"/>
                    <a:gd name="T22" fmla="*/ 581 w 2023"/>
                    <a:gd name="T23" fmla="*/ 615 h 997"/>
                    <a:gd name="T24" fmla="*/ 632 w 2023"/>
                    <a:gd name="T25" fmla="*/ 689 h 997"/>
                    <a:gd name="T26" fmla="*/ 682 w 2023"/>
                    <a:gd name="T27" fmla="*/ 758 h 997"/>
                    <a:gd name="T28" fmla="*/ 733 w 2023"/>
                    <a:gd name="T29" fmla="*/ 822 h 997"/>
                    <a:gd name="T30" fmla="*/ 784 w 2023"/>
                    <a:gd name="T31" fmla="*/ 877 h 997"/>
                    <a:gd name="T32" fmla="*/ 834 w 2023"/>
                    <a:gd name="T33" fmla="*/ 923 h 997"/>
                    <a:gd name="T34" fmla="*/ 884 w 2023"/>
                    <a:gd name="T35" fmla="*/ 958 h 997"/>
                    <a:gd name="T36" fmla="*/ 935 w 2023"/>
                    <a:gd name="T37" fmla="*/ 983 h 997"/>
                    <a:gd name="T38" fmla="*/ 986 w 2023"/>
                    <a:gd name="T39" fmla="*/ 995 h 997"/>
                    <a:gd name="T40" fmla="*/ 1036 w 2023"/>
                    <a:gd name="T41" fmla="*/ 995 h 997"/>
                    <a:gd name="T42" fmla="*/ 1087 w 2023"/>
                    <a:gd name="T43" fmla="*/ 983 h 997"/>
                    <a:gd name="T44" fmla="*/ 1138 w 2023"/>
                    <a:gd name="T45" fmla="*/ 958 h 997"/>
                    <a:gd name="T46" fmla="*/ 1188 w 2023"/>
                    <a:gd name="T47" fmla="*/ 923 h 997"/>
                    <a:gd name="T48" fmla="*/ 1238 w 2023"/>
                    <a:gd name="T49" fmla="*/ 877 h 997"/>
                    <a:gd name="T50" fmla="*/ 1289 w 2023"/>
                    <a:gd name="T51" fmla="*/ 822 h 997"/>
                    <a:gd name="T52" fmla="*/ 1340 w 2023"/>
                    <a:gd name="T53" fmla="*/ 758 h 997"/>
                    <a:gd name="T54" fmla="*/ 1390 w 2023"/>
                    <a:gd name="T55" fmla="*/ 689 h 997"/>
                    <a:gd name="T56" fmla="*/ 1440 w 2023"/>
                    <a:gd name="T57" fmla="*/ 615 h 997"/>
                    <a:gd name="T58" fmla="*/ 1491 w 2023"/>
                    <a:gd name="T59" fmla="*/ 537 h 997"/>
                    <a:gd name="T60" fmla="*/ 1542 w 2023"/>
                    <a:gd name="T61" fmla="*/ 459 h 997"/>
                    <a:gd name="T62" fmla="*/ 1592 w 2023"/>
                    <a:gd name="T63" fmla="*/ 381 h 997"/>
                    <a:gd name="T64" fmla="*/ 1643 w 2023"/>
                    <a:gd name="T65" fmla="*/ 307 h 997"/>
                    <a:gd name="T66" fmla="*/ 1694 w 2023"/>
                    <a:gd name="T67" fmla="*/ 238 h 997"/>
                    <a:gd name="T68" fmla="*/ 1744 w 2023"/>
                    <a:gd name="T69" fmla="*/ 174 h 997"/>
                    <a:gd name="T70" fmla="*/ 1794 w 2023"/>
                    <a:gd name="T71" fmla="*/ 119 h 997"/>
                    <a:gd name="T72" fmla="*/ 1845 w 2023"/>
                    <a:gd name="T73" fmla="*/ 73 h 997"/>
                    <a:gd name="T74" fmla="*/ 1896 w 2023"/>
                    <a:gd name="T75" fmla="*/ 38 h 997"/>
                    <a:gd name="T76" fmla="*/ 1946 w 2023"/>
                    <a:gd name="T77" fmla="*/ 13 h 997"/>
                    <a:gd name="T78" fmla="*/ 1997 w 2023"/>
                    <a:gd name="T79" fmla="*/ 1 h 997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w 2023"/>
                    <a:gd name="T121" fmla="*/ 0 h 997"/>
                    <a:gd name="T122" fmla="*/ 2023 w 2023"/>
                    <a:gd name="T123" fmla="*/ 997 h 997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T120" t="T121" r="T122" b="T123"/>
                  <a:pathLst>
                    <a:path w="2023" h="997">
                      <a:moveTo>
                        <a:pt x="0" y="0"/>
                      </a:moveTo>
                      <a:lnTo>
                        <a:pt x="25" y="1"/>
                      </a:lnTo>
                      <a:lnTo>
                        <a:pt x="50" y="6"/>
                      </a:lnTo>
                      <a:lnTo>
                        <a:pt x="75" y="13"/>
                      </a:lnTo>
                      <a:lnTo>
                        <a:pt x="101" y="24"/>
                      </a:lnTo>
                      <a:lnTo>
                        <a:pt x="126" y="38"/>
                      </a:lnTo>
                      <a:lnTo>
                        <a:pt x="152" y="54"/>
                      </a:lnTo>
                      <a:lnTo>
                        <a:pt x="177" y="73"/>
                      </a:lnTo>
                      <a:lnTo>
                        <a:pt x="202" y="95"/>
                      </a:lnTo>
                      <a:lnTo>
                        <a:pt x="228" y="119"/>
                      </a:lnTo>
                      <a:lnTo>
                        <a:pt x="252" y="146"/>
                      </a:lnTo>
                      <a:lnTo>
                        <a:pt x="278" y="174"/>
                      </a:lnTo>
                      <a:lnTo>
                        <a:pt x="303" y="205"/>
                      </a:lnTo>
                      <a:lnTo>
                        <a:pt x="328" y="238"/>
                      </a:lnTo>
                      <a:lnTo>
                        <a:pt x="354" y="272"/>
                      </a:lnTo>
                      <a:lnTo>
                        <a:pt x="379" y="307"/>
                      </a:lnTo>
                      <a:lnTo>
                        <a:pt x="404" y="344"/>
                      </a:lnTo>
                      <a:lnTo>
                        <a:pt x="429" y="381"/>
                      </a:lnTo>
                      <a:lnTo>
                        <a:pt x="455" y="420"/>
                      </a:lnTo>
                      <a:lnTo>
                        <a:pt x="480" y="459"/>
                      </a:lnTo>
                      <a:lnTo>
                        <a:pt x="506" y="498"/>
                      </a:lnTo>
                      <a:lnTo>
                        <a:pt x="531" y="537"/>
                      </a:lnTo>
                      <a:lnTo>
                        <a:pt x="556" y="576"/>
                      </a:lnTo>
                      <a:lnTo>
                        <a:pt x="581" y="615"/>
                      </a:lnTo>
                      <a:lnTo>
                        <a:pt x="606" y="652"/>
                      </a:lnTo>
                      <a:lnTo>
                        <a:pt x="632" y="689"/>
                      </a:lnTo>
                      <a:lnTo>
                        <a:pt x="657" y="724"/>
                      </a:lnTo>
                      <a:lnTo>
                        <a:pt x="682" y="758"/>
                      </a:lnTo>
                      <a:lnTo>
                        <a:pt x="707" y="791"/>
                      </a:lnTo>
                      <a:lnTo>
                        <a:pt x="733" y="822"/>
                      </a:lnTo>
                      <a:lnTo>
                        <a:pt x="758" y="850"/>
                      </a:lnTo>
                      <a:lnTo>
                        <a:pt x="784" y="877"/>
                      </a:lnTo>
                      <a:lnTo>
                        <a:pt x="809" y="901"/>
                      </a:lnTo>
                      <a:lnTo>
                        <a:pt x="834" y="923"/>
                      </a:lnTo>
                      <a:lnTo>
                        <a:pt x="860" y="942"/>
                      </a:lnTo>
                      <a:lnTo>
                        <a:pt x="884" y="958"/>
                      </a:lnTo>
                      <a:lnTo>
                        <a:pt x="910" y="972"/>
                      </a:lnTo>
                      <a:lnTo>
                        <a:pt x="935" y="983"/>
                      </a:lnTo>
                      <a:lnTo>
                        <a:pt x="960" y="990"/>
                      </a:lnTo>
                      <a:lnTo>
                        <a:pt x="986" y="995"/>
                      </a:lnTo>
                      <a:lnTo>
                        <a:pt x="1011" y="996"/>
                      </a:lnTo>
                      <a:lnTo>
                        <a:pt x="1036" y="995"/>
                      </a:lnTo>
                      <a:lnTo>
                        <a:pt x="1062" y="990"/>
                      </a:lnTo>
                      <a:lnTo>
                        <a:pt x="1087" y="983"/>
                      </a:lnTo>
                      <a:lnTo>
                        <a:pt x="1112" y="972"/>
                      </a:lnTo>
                      <a:lnTo>
                        <a:pt x="1138" y="958"/>
                      </a:lnTo>
                      <a:lnTo>
                        <a:pt x="1162" y="942"/>
                      </a:lnTo>
                      <a:lnTo>
                        <a:pt x="1188" y="923"/>
                      </a:lnTo>
                      <a:lnTo>
                        <a:pt x="1213" y="901"/>
                      </a:lnTo>
                      <a:lnTo>
                        <a:pt x="1238" y="877"/>
                      </a:lnTo>
                      <a:lnTo>
                        <a:pt x="1264" y="850"/>
                      </a:lnTo>
                      <a:lnTo>
                        <a:pt x="1289" y="822"/>
                      </a:lnTo>
                      <a:lnTo>
                        <a:pt x="1314" y="791"/>
                      </a:lnTo>
                      <a:lnTo>
                        <a:pt x="1340" y="758"/>
                      </a:lnTo>
                      <a:lnTo>
                        <a:pt x="1365" y="724"/>
                      </a:lnTo>
                      <a:lnTo>
                        <a:pt x="1390" y="689"/>
                      </a:lnTo>
                      <a:lnTo>
                        <a:pt x="1416" y="652"/>
                      </a:lnTo>
                      <a:lnTo>
                        <a:pt x="1440" y="615"/>
                      </a:lnTo>
                      <a:lnTo>
                        <a:pt x="1466" y="576"/>
                      </a:lnTo>
                      <a:lnTo>
                        <a:pt x="1491" y="537"/>
                      </a:lnTo>
                      <a:lnTo>
                        <a:pt x="1516" y="498"/>
                      </a:lnTo>
                      <a:lnTo>
                        <a:pt x="1542" y="459"/>
                      </a:lnTo>
                      <a:lnTo>
                        <a:pt x="1567" y="420"/>
                      </a:lnTo>
                      <a:lnTo>
                        <a:pt x="1592" y="381"/>
                      </a:lnTo>
                      <a:lnTo>
                        <a:pt x="1618" y="344"/>
                      </a:lnTo>
                      <a:lnTo>
                        <a:pt x="1643" y="307"/>
                      </a:lnTo>
                      <a:lnTo>
                        <a:pt x="1668" y="272"/>
                      </a:lnTo>
                      <a:lnTo>
                        <a:pt x="1694" y="238"/>
                      </a:lnTo>
                      <a:lnTo>
                        <a:pt x="1718" y="205"/>
                      </a:lnTo>
                      <a:lnTo>
                        <a:pt x="1744" y="174"/>
                      </a:lnTo>
                      <a:lnTo>
                        <a:pt x="1770" y="146"/>
                      </a:lnTo>
                      <a:lnTo>
                        <a:pt x="1794" y="119"/>
                      </a:lnTo>
                      <a:lnTo>
                        <a:pt x="1820" y="95"/>
                      </a:lnTo>
                      <a:lnTo>
                        <a:pt x="1845" y="73"/>
                      </a:lnTo>
                      <a:lnTo>
                        <a:pt x="1870" y="54"/>
                      </a:lnTo>
                      <a:lnTo>
                        <a:pt x="1896" y="38"/>
                      </a:lnTo>
                      <a:lnTo>
                        <a:pt x="1921" y="24"/>
                      </a:lnTo>
                      <a:lnTo>
                        <a:pt x="1946" y="13"/>
                      </a:lnTo>
                      <a:lnTo>
                        <a:pt x="1972" y="6"/>
                      </a:lnTo>
                      <a:lnTo>
                        <a:pt x="1997" y="1"/>
                      </a:lnTo>
                      <a:lnTo>
                        <a:pt x="2022" y="0"/>
                      </a:lnTo>
                    </a:path>
                  </a:pathLst>
                </a:custGeom>
                <a:noFill/>
                <a:ln w="19050" cap="rnd" cmpd="sng" algn="ctr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9" name="Freeform 34"/>
                <p:cNvSpPr>
                  <a:spLocks/>
                </p:cNvSpPr>
                <p:nvPr/>
              </p:nvSpPr>
              <p:spPr bwMode="auto">
                <a:xfrm>
                  <a:off x="6770687" y="2692929"/>
                  <a:ext cx="3211513" cy="1582738"/>
                </a:xfrm>
                <a:custGeom>
                  <a:avLst/>
                  <a:gdLst>
                    <a:gd name="T0" fmla="*/ 25 w 2023"/>
                    <a:gd name="T1" fmla="*/ 1 h 997"/>
                    <a:gd name="T2" fmla="*/ 75 w 2023"/>
                    <a:gd name="T3" fmla="*/ 13 h 997"/>
                    <a:gd name="T4" fmla="*/ 126 w 2023"/>
                    <a:gd name="T5" fmla="*/ 38 h 997"/>
                    <a:gd name="T6" fmla="*/ 177 w 2023"/>
                    <a:gd name="T7" fmla="*/ 73 h 997"/>
                    <a:gd name="T8" fmla="*/ 228 w 2023"/>
                    <a:gd name="T9" fmla="*/ 119 h 997"/>
                    <a:gd name="T10" fmla="*/ 278 w 2023"/>
                    <a:gd name="T11" fmla="*/ 174 h 997"/>
                    <a:gd name="T12" fmla="*/ 328 w 2023"/>
                    <a:gd name="T13" fmla="*/ 238 h 997"/>
                    <a:gd name="T14" fmla="*/ 379 w 2023"/>
                    <a:gd name="T15" fmla="*/ 307 h 997"/>
                    <a:gd name="T16" fmla="*/ 429 w 2023"/>
                    <a:gd name="T17" fmla="*/ 381 h 997"/>
                    <a:gd name="T18" fmla="*/ 480 w 2023"/>
                    <a:gd name="T19" fmla="*/ 459 h 997"/>
                    <a:gd name="T20" fmla="*/ 531 w 2023"/>
                    <a:gd name="T21" fmla="*/ 537 h 997"/>
                    <a:gd name="T22" fmla="*/ 581 w 2023"/>
                    <a:gd name="T23" fmla="*/ 615 h 997"/>
                    <a:gd name="T24" fmla="*/ 632 w 2023"/>
                    <a:gd name="T25" fmla="*/ 689 h 997"/>
                    <a:gd name="T26" fmla="*/ 682 w 2023"/>
                    <a:gd name="T27" fmla="*/ 758 h 997"/>
                    <a:gd name="T28" fmla="*/ 733 w 2023"/>
                    <a:gd name="T29" fmla="*/ 822 h 997"/>
                    <a:gd name="T30" fmla="*/ 784 w 2023"/>
                    <a:gd name="T31" fmla="*/ 877 h 997"/>
                    <a:gd name="T32" fmla="*/ 834 w 2023"/>
                    <a:gd name="T33" fmla="*/ 923 h 997"/>
                    <a:gd name="T34" fmla="*/ 884 w 2023"/>
                    <a:gd name="T35" fmla="*/ 958 h 997"/>
                    <a:gd name="T36" fmla="*/ 935 w 2023"/>
                    <a:gd name="T37" fmla="*/ 983 h 997"/>
                    <a:gd name="T38" fmla="*/ 986 w 2023"/>
                    <a:gd name="T39" fmla="*/ 995 h 997"/>
                    <a:gd name="T40" fmla="*/ 1036 w 2023"/>
                    <a:gd name="T41" fmla="*/ 995 h 997"/>
                    <a:gd name="T42" fmla="*/ 1087 w 2023"/>
                    <a:gd name="T43" fmla="*/ 983 h 997"/>
                    <a:gd name="T44" fmla="*/ 1138 w 2023"/>
                    <a:gd name="T45" fmla="*/ 958 h 997"/>
                    <a:gd name="T46" fmla="*/ 1188 w 2023"/>
                    <a:gd name="T47" fmla="*/ 923 h 997"/>
                    <a:gd name="T48" fmla="*/ 1238 w 2023"/>
                    <a:gd name="T49" fmla="*/ 877 h 997"/>
                    <a:gd name="T50" fmla="*/ 1289 w 2023"/>
                    <a:gd name="T51" fmla="*/ 822 h 997"/>
                    <a:gd name="T52" fmla="*/ 1340 w 2023"/>
                    <a:gd name="T53" fmla="*/ 758 h 997"/>
                    <a:gd name="T54" fmla="*/ 1390 w 2023"/>
                    <a:gd name="T55" fmla="*/ 689 h 997"/>
                    <a:gd name="T56" fmla="*/ 1440 w 2023"/>
                    <a:gd name="T57" fmla="*/ 615 h 997"/>
                    <a:gd name="T58" fmla="*/ 1491 w 2023"/>
                    <a:gd name="T59" fmla="*/ 537 h 997"/>
                    <a:gd name="T60" fmla="*/ 1542 w 2023"/>
                    <a:gd name="T61" fmla="*/ 459 h 997"/>
                    <a:gd name="T62" fmla="*/ 1592 w 2023"/>
                    <a:gd name="T63" fmla="*/ 381 h 997"/>
                    <a:gd name="T64" fmla="*/ 1643 w 2023"/>
                    <a:gd name="T65" fmla="*/ 307 h 997"/>
                    <a:gd name="T66" fmla="*/ 1694 w 2023"/>
                    <a:gd name="T67" fmla="*/ 238 h 997"/>
                    <a:gd name="T68" fmla="*/ 1744 w 2023"/>
                    <a:gd name="T69" fmla="*/ 174 h 997"/>
                    <a:gd name="T70" fmla="*/ 1794 w 2023"/>
                    <a:gd name="T71" fmla="*/ 119 h 997"/>
                    <a:gd name="T72" fmla="*/ 1845 w 2023"/>
                    <a:gd name="T73" fmla="*/ 73 h 997"/>
                    <a:gd name="T74" fmla="*/ 1896 w 2023"/>
                    <a:gd name="T75" fmla="*/ 38 h 997"/>
                    <a:gd name="T76" fmla="*/ 1946 w 2023"/>
                    <a:gd name="T77" fmla="*/ 13 h 997"/>
                    <a:gd name="T78" fmla="*/ 1997 w 2023"/>
                    <a:gd name="T79" fmla="*/ 1 h 997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w 2023"/>
                    <a:gd name="T121" fmla="*/ 0 h 997"/>
                    <a:gd name="T122" fmla="*/ 2023 w 2023"/>
                    <a:gd name="T123" fmla="*/ 997 h 997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T120" t="T121" r="T122" b="T123"/>
                  <a:pathLst>
                    <a:path w="2023" h="997">
                      <a:moveTo>
                        <a:pt x="0" y="0"/>
                      </a:moveTo>
                      <a:lnTo>
                        <a:pt x="25" y="1"/>
                      </a:lnTo>
                      <a:lnTo>
                        <a:pt x="50" y="6"/>
                      </a:lnTo>
                      <a:lnTo>
                        <a:pt x="75" y="13"/>
                      </a:lnTo>
                      <a:lnTo>
                        <a:pt x="101" y="24"/>
                      </a:lnTo>
                      <a:lnTo>
                        <a:pt x="126" y="38"/>
                      </a:lnTo>
                      <a:lnTo>
                        <a:pt x="152" y="54"/>
                      </a:lnTo>
                      <a:lnTo>
                        <a:pt x="177" y="73"/>
                      </a:lnTo>
                      <a:lnTo>
                        <a:pt x="202" y="95"/>
                      </a:lnTo>
                      <a:lnTo>
                        <a:pt x="228" y="119"/>
                      </a:lnTo>
                      <a:lnTo>
                        <a:pt x="252" y="146"/>
                      </a:lnTo>
                      <a:lnTo>
                        <a:pt x="278" y="174"/>
                      </a:lnTo>
                      <a:lnTo>
                        <a:pt x="303" y="205"/>
                      </a:lnTo>
                      <a:lnTo>
                        <a:pt x="328" y="238"/>
                      </a:lnTo>
                      <a:lnTo>
                        <a:pt x="354" y="272"/>
                      </a:lnTo>
                      <a:lnTo>
                        <a:pt x="379" y="307"/>
                      </a:lnTo>
                      <a:lnTo>
                        <a:pt x="404" y="344"/>
                      </a:lnTo>
                      <a:lnTo>
                        <a:pt x="429" y="381"/>
                      </a:lnTo>
                      <a:lnTo>
                        <a:pt x="455" y="420"/>
                      </a:lnTo>
                      <a:lnTo>
                        <a:pt x="480" y="459"/>
                      </a:lnTo>
                      <a:lnTo>
                        <a:pt x="506" y="498"/>
                      </a:lnTo>
                      <a:lnTo>
                        <a:pt x="531" y="537"/>
                      </a:lnTo>
                      <a:lnTo>
                        <a:pt x="556" y="576"/>
                      </a:lnTo>
                      <a:lnTo>
                        <a:pt x="581" y="615"/>
                      </a:lnTo>
                      <a:lnTo>
                        <a:pt x="606" y="652"/>
                      </a:lnTo>
                      <a:lnTo>
                        <a:pt x="632" y="689"/>
                      </a:lnTo>
                      <a:lnTo>
                        <a:pt x="657" y="724"/>
                      </a:lnTo>
                      <a:lnTo>
                        <a:pt x="682" y="758"/>
                      </a:lnTo>
                      <a:lnTo>
                        <a:pt x="707" y="791"/>
                      </a:lnTo>
                      <a:lnTo>
                        <a:pt x="733" y="822"/>
                      </a:lnTo>
                      <a:lnTo>
                        <a:pt x="758" y="850"/>
                      </a:lnTo>
                      <a:lnTo>
                        <a:pt x="784" y="877"/>
                      </a:lnTo>
                      <a:lnTo>
                        <a:pt x="809" y="901"/>
                      </a:lnTo>
                      <a:lnTo>
                        <a:pt x="834" y="923"/>
                      </a:lnTo>
                      <a:lnTo>
                        <a:pt x="860" y="942"/>
                      </a:lnTo>
                      <a:lnTo>
                        <a:pt x="884" y="958"/>
                      </a:lnTo>
                      <a:lnTo>
                        <a:pt x="910" y="972"/>
                      </a:lnTo>
                      <a:lnTo>
                        <a:pt x="935" y="983"/>
                      </a:lnTo>
                      <a:lnTo>
                        <a:pt x="960" y="990"/>
                      </a:lnTo>
                      <a:lnTo>
                        <a:pt x="986" y="995"/>
                      </a:lnTo>
                      <a:lnTo>
                        <a:pt x="1011" y="996"/>
                      </a:lnTo>
                      <a:lnTo>
                        <a:pt x="1036" y="995"/>
                      </a:lnTo>
                      <a:lnTo>
                        <a:pt x="1062" y="990"/>
                      </a:lnTo>
                      <a:lnTo>
                        <a:pt x="1087" y="983"/>
                      </a:lnTo>
                      <a:lnTo>
                        <a:pt x="1112" y="972"/>
                      </a:lnTo>
                      <a:lnTo>
                        <a:pt x="1138" y="958"/>
                      </a:lnTo>
                      <a:lnTo>
                        <a:pt x="1162" y="942"/>
                      </a:lnTo>
                      <a:lnTo>
                        <a:pt x="1188" y="923"/>
                      </a:lnTo>
                      <a:lnTo>
                        <a:pt x="1213" y="901"/>
                      </a:lnTo>
                      <a:lnTo>
                        <a:pt x="1238" y="877"/>
                      </a:lnTo>
                      <a:lnTo>
                        <a:pt x="1264" y="850"/>
                      </a:lnTo>
                      <a:lnTo>
                        <a:pt x="1289" y="822"/>
                      </a:lnTo>
                      <a:lnTo>
                        <a:pt x="1314" y="791"/>
                      </a:lnTo>
                      <a:lnTo>
                        <a:pt x="1340" y="758"/>
                      </a:lnTo>
                      <a:lnTo>
                        <a:pt x="1365" y="724"/>
                      </a:lnTo>
                      <a:lnTo>
                        <a:pt x="1390" y="689"/>
                      </a:lnTo>
                      <a:lnTo>
                        <a:pt x="1416" y="652"/>
                      </a:lnTo>
                      <a:lnTo>
                        <a:pt x="1440" y="615"/>
                      </a:lnTo>
                      <a:lnTo>
                        <a:pt x="1466" y="576"/>
                      </a:lnTo>
                      <a:lnTo>
                        <a:pt x="1491" y="537"/>
                      </a:lnTo>
                      <a:lnTo>
                        <a:pt x="1516" y="498"/>
                      </a:lnTo>
                      <a:lnTo>
                        <a:pt x="1542" y="459"/>
                      </a:lnTo>
                      <a:lnTo>
                        <a:pt x="1567" y="420"/>
                      </a:lnTo>
                      <a:lnTo>
                        <a:pt x="1592" y="381"/>
                      </a:lnTo>
                      <a:lnTo>
                        <a:pt x="1618" y="344"/>
                      </a:lnTo>
                      <a:lnTo>
                        <a:pt x="1643" y="307"/>
                      </a:lnTo>
                      <a:lnTo>
                        <a:pt x="1668" y="272"/>
                      </a:lnTo>
                      <a:lnTo>
                        <a:pt x="1694" y="238"/>
                      </a:lnTo>
                      <a:lnTo>
                        <a:pt x="1718" y="205"/>
                      </a:lnTo>
                      <a:lnTo>
                        <a:pt x="1744" y="174"/>
                      </a:lnTo>
                      <a:lnTo>
                        <a:pt x="1770" y="146"/>
                      </a:lnTo>
                      <a:lnTo>
                        <a:pt x="1794" y="119"/>
                      </a:lnTo>
                      <a:lnTo>
                        <a:pt x="1820" y="95"/>
                      </a:lnTo>
                      <a:lnTo>
                        <a:pt x="1845" y="73"/>
                      </a:lnTo>
                      <a:lnTo>
                        <a:pt x="1870" y="54"/>
                      </a:lnTo>
                      <a:lnTo>
                        <a:pt x="1896" y="38"/>
                      </a:lnTo>
                      <a:lnTo>
                        <a:pt x="1921" y="24"/>
                      </a:lnTo>
                      <a:lnTo>
                        <a:pt x="1946" y="13"/>
                      </a:lnTo>
                      <a:lnTo>
                        <a:pt x="1972" y="6"/>
                      </a:lnTo>
                      <a:lnTo>
                        <a:pt x="1997" y="1"/>
                      </a:lnTo>
                      <a:lnTo>
                        <a:pt x="2022" y="0"/>
                      </a:lnTo>
                    </a:path>
                  </a:pathLst>
                </a:custGeom>
                <a:noFill/>
                <a:ln w="19050" cap="rnd" cmpd="sng" algn="ctr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2" name="Group 68"/>
              <p:cNvGrpSpPr/>
              <p:nvPr/>
            </p:nvGrpSpPr>
            <p:grpSpPr>
              <a:xfrm>
                <a:off x="5266266" y="3014135"/>
                <a:ext cx="2743199" cy="914400"/>
                <a:chOff x="3539330" y="2692929"/>
                <a:chExt cx="6442870" cy="1583321"/>
              </a:xfrm>
            </p:grpSpPr>
            <p:sp>
              <p:nvSpPr>
                <p:cNvPr id="66" name="Freeform 33"/>
                <p:cNvSpPr>
                  <a:spLocks/>
                </p:cNvSpPr>
                <p:nvPr/>
              </p:nvSpPr>
              <p:spPr bwMode="auto">
                <a:xfrm>
                  <a:off x="3539330" y="2693512"/>
                  <a:ext cx="3211513" cy="1582738"/>
                </a:xfrm>
                <a:custGeom>
                  <a:avLst/>
                  <a:gdLst>
                    <a:gd name="T0" fmla="*/ 25 w 2023"/>
                    <a:gd name="T1" fmla="*/ 1 h 997"/>
                    <a:gd name="T2" fmla="*/ 75 w 2023"/>
                    <a:gd name="T3" fmla="*/ 13 h 997"/>
                    <a:gd name="T4" fmla="*/ 126 w 2023"/>
                    <a:gd name="T5" fmla="*/ 38 h 997"/>
                    <a:gd name="T6" fmla="*/ 177 w 2023"/>
                    <a:gd name="T7" fmla="*/ 73 h 997"/>
                    <a:gd name="T8" fmla="*/ 228 w 2023"/>
                    <a:gd name="T9" fmla="*/ 119 h 997"/>
                    <a:gd name="T10" fmla="*/ 278 w 2023"/>
                    <a:gd name="T11" fmla="*/ 174 h 997"/>
                    <a:gd name="T12" fmla="*/ 328 w 2023"/>
                    <a:gd name="T13" fmla="*/ 238 h 997"/>
                    <a:gd name="T14" fmla="*/ 379 w 2023"/>
                    <a:gd name="T15" fmla="*/ 307 h 997"/>
                    <a:gd name="T16" fmla="*/ 429 w 2023"/>
                    <a:gd name="T17" fmla="*/ 381 h 997"/>
                    <a:gd name="T18" fmla="*/ 480 w 2023"/>
                    <a:gd name="T19" fmla="*/ 459 h 997"/>
                    <a:gd name="T20" fmla="*/ 531 w 2023"/>
                    <a:gd name="T21" fmla="*/ 537 h 997"/>
                    <a:gd name="T22" fmla="*/ 581 w 2023"/>
                    <a:gd name="T23" fmla="*/ 615 h 997"/>
                    <a:gd name="T24" fmla="*/ 632 w 2023"/>
                    <a:gd name="T25" fmla="*/ 689 h 997"/>
                    <a:gd name="T26" fmla="*/ 682 w 2023"/>
                    <a:gd name="T27" fmla="*/ 758 h 997"/>
                    <a:gd name="T28" fmla="*/ 733 w 2023"/>
                    <a:gd name="T29" fmla="*/ 822 h 997"/>
                    <a:gd name="T30" fmla="*/ 784 w 2023"/>
                    <a:gd name="T31" fmla="*/ 877 h 997"/>
                    <a:gd name="T32" fmla="*/ 834 w 2023"/>
                    <a:gd name="T33" fmla="*/ 923 h 997"/>
                    <a:gd name="T34" fmla="*/ 884 w 2023"/>
                    <a:gd name="T35" fmla="*/ 958 h 997"/>
                    <a:gd name="T36" fmla="*/ 935 w 2023"/>
                    <a:gd name="T37" fmla="*/ 983 h 997"/>
                    <a:gd name="T38" fmla="*/ 986 w 2023"/>
                    <a:gd name="T39" fmla="*/ 995 h 997"/>
                    <a:gd name="T40" fmla="*/ 1036 w 2023"/>
                    <a:gd name="T41" fmla="*/ 995 h 997"/>
                    <a:gd name="T42" fmla="*/ 1087 w 2023"/>
                    <a:gd name="T43" fmla="*/ 983 h 997"/>
                    <a:gd name="T44" fmla="*/ 1138 w 2023"/>
                    <a:gd name="T45" fmla="*/ 958 h 997"/>
                    <a:gd name="T46" fmla="*/ 1188 w 2023"/>
                    <a:gd name="T47" fmla="*/ 923 h 997"/>
                    <a:gd name="T48" fmla="*/ 1238 w 2023"/>
                    <a:gd name="T49" fmla="*/ 877 h 997"/>
                    <a:gd name="T50" fmla="*/ 1289 w 2023"/>
                    <a:gd name="T51" fmla="*/ 822 h 997"/>
                    <a:gd name="T52" fmla="*/ 1340 w 2023"/>
                    <a:gd name="T53" fmla="*/ 758 h 997"/>
                    <a:gd name="T54" fmla="*/ 1390 w 2023"/>
                    <a:gd name="T55" fmla="*/ 689 h 997"/>
                    <a:gd name="T56" fmla="*/ 1440 w 2023"/>
                    <a:gd name="T57" fmla="*/ 615 h 997"/>
                    <a:gd name="T58" fmla="*/ 1491 w 2023"/>
                    <a:gd name="T59" fmla="*/ 537 h 997"/>
                    <a:gd name="T60" fmla="*/ 1542 w 2023"/>
                    <a:gd name="T61" fmla="*/ 459 h 997"/>
                    <a:gd name="T62" fmla="*/ 1592 w 2023"/>
                    <a:gd name="T63" fmla="*/ 381 h 997"/>
                    <a:gd name="T64" fmla="*/ 1643 w 2023"/>
                    <a:gd name="T65" fmla="*/ 307 h 997"/>
                    <a:gd name="T66" fmla="*/ 1694 w 2023"/>
                    <a:gd name="T67" fmla="*/ 238 h 997"/>
                    <a:gd name="T68" fmla="*/ 1744 w 2023"/>
                    <a:gd name="T69" fmla="*/ 174 h 997"/>
                    <a:gd name="T70" fmla="*/ 1794 w 2023"/>
                    <a:gd name="T71" fmla="*/ 119 h 997"/>
                    <a:gd name="T72" fmla="*/ 1845 w 2023"/>
                    <a:gd name="T73" fmla="*/ 73 h 997"/>
                    <a:gd name="T74" fmla="*/ 1896 w 2023"/>
                    <a:gd name="T75" fmla="*/ 38 h 997"/>
                    <a:gd name="T76" fmla="*/ 1946 w 2023"/>
                    <a:gd name="T77" fmla="*/ 13 h 997"/>
                    <a:gd name="T78" fmla="*/ 1997 w 2023"/>
                    <a:gd name="T79" fmla="*/ 1 h 997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w 2023"/>
                    <a:gd name="T121" fmla="*/ 0 h 997"/>
                    <a:gd name="T122" fmla="*/ 2023 w 2023"/>
                    <a:gd name="T123" fmla="*/ 997 h 997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T120" t="T121" r="T122" b="T123"/>
                  <a:pathLst>
                    <a:path w="2023" h="997">
                      <a:moveTo>
                        <a:pt x="0" y="0"/>
                      </a:moveTo>
                      <a:lnTo>
                        <a:pt x="25" y="1"/>
                      </a:lnTo>
                      <a:lnTo>
                        <a:pt x="50" y="6"/>
                      </a:lnTo>
                      <a:lnTo>
                        <a:pt x="75" y="13"/>
                      </a:lnTo>
                      <a:lnTo>
                        <a:pt x="101" y="24"/>
                      </a:lnTo>
                      <a:lnTo>
                        <a:pt x="126" y="38"/>
                      </a:lnTo>
                      <a:lnTo>
                        <a:pt x="152" y="54"/>
                      </a:lnTo>
                      <a:lnTo>
                        <a:pt x="177" y="73"/>
                      </a:lnTo>
                      <a:lnTo>
                        <a:pt x="202" y="95"/>
                      </a:lnTo>
                      <a:lnTo>
                        <a:pt x="228" y="119"/>
                      </a:lnTo>
                      <a:lnTo>
                        <a:pt x="252" y="146"/>
                      </a:lnTo>
                      <a:lnTo>
                        <a:pt x="278" y="174"/>
                      </a:lnTo>
                      <a:lnTo>
                        <a:pt x="303" y="205"/>
                      </a:lnTo>
                      <a:lnTo>
                        <a:pt x="328" y="238"/>
                      </a:lnTo>
                      <a:lnTo>
                        <a:pt x="354" y="272"/>
                      </a:lnTo>
                      <a:lnTo>
                        <a:pt x="379" y="307"/>
                      </a:lnTo>
                      <a:lnTo>
                        <a:pt x="404" y="344"/>
                      </a:lnTo>
                      <a:lnTo>
                        <a:pt x="429" y="381"/>
                      </a:lnTo>
                      <a:lnTo>
                        <a:pt x="455" y="420"/>
                      </a:lnTo>
                      <a:lnTo>
                        <a:pt x="480" y="459"/>
                      </a:lnTo>
                      <a:lnTo>
                        <a:pt x="506" y="498"/>
                      </a:lnTo>
                      <a:lnTo>
                        <a:pt x="531" y="537"/>
                      </a:lnTo>
                      <a:lnTo>
                        <a:pt x="556" y="576"/>
                      </a:lnTo>
                      <a:lnTo>
                        <a:pt x="581" y="615"/>
                      </a:lnTo>
                      <a:lnTo>
                        <a:pt x="606" y="652"/>
                      </a:lnTo>
                      <a:lnTo>
                        <a:pt x="632" y="689"/>
                      </a:lnTo>
                      <a:lnTo>
                        <a:pt x="657" y="724"/>
                      </a:lnTo>
                      <a:lnTo>
                        <a:pt x="682" y="758"/>
                      </a:lnTo>
                      <a:lnTo>
                        <a:pt x="707" y="791"/>
                      </a:lnTo>
                      <a:lnTo>
                        <a:pt x="733" y="822"/>
                      </a:lnTo>
                      <a:lnTo>
                        <a:pt x="758" y="850"/>
                      </a:lnTo>
                      <a:lnTo>
                        <a:pt x="784" y="877"/>
                      </a:lnTo>
                      <a:lnTo>
                        <a:pt x="809" y="901"/>
                      </a:lnTo>
                      <a:lnTo>
                        <a:pt x="834" y="923"/>
                      </a:lnTo>
                      <a:lnTo>
                        <a:pt x="860" y="942"/>
                      </a:lnTo>
                      <a:lnTo>
                        <a:pt x="884" y="958"/>
                      </a:lnTo>
                      <a:lnTo>
                        <a:pt x="910" y="972"/>
                      </a:lnTo>
                      <a:lnTo>
                        <a:pt x="935" y="983"/>
                      </a:lnTo>
                      <a:lnTo>
                        <a:pt x="960" y="990"/>
                      </a:lnTo>
                      <a:lnTo>
                        <a:pt x="986" y="995"/>
                      </a:lnTo>
                      <a:lnTo>
                        <a:pt x="1011" y="996"/>
                      </a:lnTo>
                      <a:lnTo>
                        <a:pt x="1036" y="995"/>
                      </a:lnTo>
                      <a:lnTo>
                        <a:pt x="1062" y="990"/>
                      </a:lnTo>
                      <a:lnTo>
                        <a:pt x="1087" y="983"/>
                      </a:lnTo>
                      <a:lnTo>
                        <a:pt x="1112" y="972"/>
                      </a:lnTo>
                      <a:lnTo>
                        <a:pt x="1138" y="958"/>
                      </a:lnTo>
                      <a:lnTo>
                        <a:pt x="1162" y="942"/>
                      </a:lnTo>
                      <a:lnTo>
                        <a:pt x="1188" y="923"/>
                      </a:lnTo>
                      <a:lnTo>
                        <a:pt x="1213" y="901"/>
                      </a:lnTo>
                      <a:lnTo>
                        <a:pt x="1238" y="877"/>
                      </a:lnTo>
                      <a:lnTo>
                        <a:pt x="1264" y="850"/>
                      </a:lnTo>
                      <a:lnTo>
                        <a:pt x="1289" y="822"/>
                      </a:lnTo>
                      <a:lnTo>
                        <a:pt x="1314" y="791"/>
                      </a:lnTo>
                      <a:lnTo>
                        <a:pt x="1340" y="758"/>
                      </a:lnTo>
                      <a:lnTo>
                        <a:pt x="1365" y="724"/>
                      </a:lnTo>
                      <a:lnTo>
                        <a:pt x="1390" y="689"/>
                      </a:lnTo>
                      <a:lnTo>
                        <a:pt x="1416" y="652"/>
                      </a:lnTo>
                      <a:lnTo>
                        <a:pt x="1440" y="615"/>
                      </a:lnTo>
                      <a:lnTo>
                        <a:pt x="1466" y="576"/>
                      </a:lnTo>
                      <a:lnTo>
                        <a:pt x="1491" y="537"/>
                      </a:lnTo>
                      <a:lnTo>
                        <a:pt x="1516" y="498"/>
                      </a:lnTo>
                      <a:lnTo>
                        <a:pt x="1542" y="459"/>
                      </a:lnTo>
                      <a:lnTo>
                        <a:pt x="1567" y="420"/>
                      </a:lnTo>
                      <a:lnTo>
                        <a:pt x="1592" y="381"/>
                      </a:lnTo>
                      <a:lnTo>
                        <a:pt x="1618" y="344"/>
                      </a:lnTo>
                      <a:lnTo>
                        <a:pt x="1643" y="307"/>
                      </a:lnTo>
                      <a:lnTo>
                        <a:pt x="1668" y="272"/>
                      </a:lnTo>
                      <a:lnTo>
                        <a:pt x="1694" y="238"/>
                      </a:lnTo>
                      <a:lnTo>
                        <a:pt x="1718" y="205"/>
                      </a:lnTo>
                      <a:lnTo>
                        <a:pt x="1744" y="174"/>
                      </a:lnTo>
                      <a:lnTo>
                        <a:pt x="1770" y="146"/>
                      </a:lnTo>
                      <a:lnTo>
                        <a:pt x="1794" y="119"/>
                      </a:lnTo>
                      <a:lnTo>
                        <a:pt x="1820" y="95"/>
                      </a:lnTo>
                      <a:lnTo>
                        <a:pt x="1845" y="73"/>
                      </a:lnTo>
                      <a:lnTo>
                        <a:pt x="1870" y="54"/>
                      </a:lnTo>
                      <a:lnTo>
                        <a:pt x="1896" y="38"/>
                      </a:lnTo>
                      <a:lnTo>
                        <a:pt x="1921" y="24"/>
                      </a:lnTo>
                      <a:lnTo>
                        <a:pt x="1946" y="13"/>
                      </a:lnTo>
                      <a:lnTo>
                        <a:pt x="1972" y="6"/>
                      </a:lnTo>
                      <a:lnTo>
                        <a:pt x="1997" y="1"/>
                      </a:lnTo>
                      <a:lnTo>
                        <a:pt x="2022" y="0"/>
                      </a:lnTo>
                    </a:path>
                  </a:pathLst>
                </a:custGeom>
                <a:noFill/>
                <a:ln w="19050" cap="rnd" cmpd="sng" algn="ctr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7" name="Freeform 34"/>
                <p:cNvSpPr>
                  <a:spLocks/>
                </p:cNvSpPr>
                <p:nvPr/>
              </p:nvSpPr>
              <p:spPr bwMode="auto">
                <a:xfrm>
                  <a:off x="6770687" y="2692929"/>
                  <a:ext cx="3211513" cy="1582738"/>
                </a:xfrm>
                <a:custGeom>
                  <a:avLst/>
                  <a:gdLst>
                    <a:gd name="T0" fmla="*/ 25 w 2023"/>
                    <a:gd name="T1" fmla="*/ 1 h 997"/>
                    <a:gd name="T2" fmla="*/ 75 w 2023"/>
                    <a:gd name="T3" fmla="*/ 13 h 997"/>
                    <a:gd name="T4" fmla="*/ 126 w 2023"/>
                    <a:gd name="T5" fmla="*/ 38 h 997"/>
                    <a:gd name="T6" fmla="*/ 177 w 2023"/>
                    <a:gd name="T7" fmla="*/ 73 h 997"/>
                    <a:gd name="T8" fmla="*/ 228 w 2023"/>
                    <a:gd name="T9" fmla="*/ 119 h 997"/>
                    <a:gd name="T10" fmla="*/ 278 w 2023"/>
                    <a:gd name="T11" fmla="*/ 174 h 997"/>
                    <a:gd name="T12" fmla="*/ 328 w 2023"/>
                    <a:gd name="T13" fmla="*/ 238 h 997"/>
                    <a:gd name="T14" fmla="*/ 379 w 2023"/>
                    <a:gd name="T15" fmla="*/ 307 h 997"/>
                    <a:gd name="T16" fmla="*/ 429 w 2023"/>
                    <a:gd name="T17" fmla="*/ 381 h 997"/>
                    <a:gd name="T18" fmla="*/ 480 w 2023"/>
                    <a:gd name="T19" fmla="*/ 459 h 997"/>
                    <a:gd name="T20" fmla="*/ 531 w 2023"/>
                    <a:gd name="T21" fmla="*/ 537 h 997"/>
                    <a:gd name="T22" fmla="*/ 581 w 2023"/>
                    <a:gd name="T23" fmla="*/ 615 h 997"/>
                    <a:gd name="T24" fmla="*/ 632 w 2023"/>
                    <a:gd name="T25" fmla="*/ 689 h 997"/>
                    <a:gd name="T26" fmla="*/ 682 w 2023"/>
                    <a:gd name="T27" fmla="*/ 758 h 997"/>
                    <a:gd name="T28" fmla="*/ 733 w 2023"/>
                    <a:gd name="T29" fmla="*/ 822 h 997"/>
                    <a:gd name="T30" fmla="*/ 784 w 2023"/>
                    <a:gd name="T31" fmla="*/ 877 h 997"/>
                    <a:gd name="T32" fmla="*/ 834 w 2023"/>
                    <a:gd name="T33" fmla="*/ 923 h 997"/>
                    <a:gd name="T34" fmla="*/ 884 w 2023"/>
                    <a:gd name="T35" fmla="*/ 958 h 997"/>
                    <a:gd name="T36" fmla="*/ 935 w 2023"/>
                    <a:gd name="T37" fmla="*/ 983 h 997"/>
                    <a:gd name="T38" fmla="*/ 986 w 2023"/>
                    <a:gd name="T39" fmla="*/ 995 h 997"/>
                    <a:gd name="T40" fmla="*/ 1036 w 2023"/>
                    <a:gd name="T41" fmla="*/ 995 h 997"/>
                    <a:gd name="T42" fmla="*/ 1087 w 2023"/>
                    <a:gd name="T43" fmla="*/ 983 h 997"/>
                    <a:gd name="T44" fmla="*/ 1138 w 2023"/>
                    <a:gd name="T45" fmla="*/ 958 h 997"/>
                    <a:gd name="T46" fmla="*/ 1188 w 2023"/>
                    <a:gd name="T47" fmla="*/ 923 h 997"/>
                    <a:gd name="T48" fmla="*/ 1238 w 2023"/>
                    <a:gd name="T49" fmla="*/ 877 h 997"/>
                    <a:gd name="T50" fmla="*/ 1289 w 2023"/>
                    <a:gd name="T51" fmla="*/ 822 h 997"/>
                    <a:gd name="T52" fmla="*/ 1340 w 2023"/>
                    <a:gd name="T53" fmla="*/ 758 h 997"/>
                    <a:gd name="T54" fmla="*/ 1390 w 2023"/>
                    <a:gd name="T55" fmla="*/ 689 h 997"/>
                    <a:gd name="T56" fmla="*/ 1440 w 2023"/>
                    <a:gd name="T57" fmla="*/ 615 h 997"/>
                    <a:gd name="T58" fmla="*/ 1491 w 2023"/>
                    <a:gd name="T59" fmla="*/ 537 h 997"/>
                    <a:gd name="T60" fmla="*/ 1542 w 2023"/>
                    <a:gd name="T61" fmla="*/ 459 h 997"/>
                    <a:gd name="T62" fmla="*/ 1592 w 2023"/>
                    <a:gd name="T63" fmla="*/ 381 h 997"/>
                    <a:gd name="T64" fmla="*/ 1643 w 2023"/>
                    <a:gd name="T65" fmla="*/ 307 h 997"/>
                    <a:gd name="T66" fmla="*/ 1694 w 2023"/>
                    <a:gd name="T67" fmla="*/ 238 h 997"/>
                    <a:gd name="T68" fmla="*/ 1744 w 2023"/>
                    <a:gd name="T69" fmla="*/ 174 h 997"/>
                    <a:gd name="T70" fmla="*/ 1794 w 2023"/>
                    <a:gd name="T71" fmla="*/ 119 h 997"/>
                    <a:gd name="T72" fmla="*/ 1845 w 2023"/>
                    <a:gd name="T73" fmla="*/ 73 h 997"/>
                    <a:gd name="T74" fmla="*/ 1896 w 2023"/>
                    <a:gd name="T75" fmla="*/ 38 h 997"/>
                    <a:gd name="T76" fmla="*/ 1946 w 2023"/>
                    <a:gd name="T77" fmla="*/ 13 h 997"/>
                    <a:gd name="T78" fmla="*/ 1997 w 2023"/>
                    <a:gd name="T79" fmla="*/ 1 h 997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w 2023"/>
                    <a:gd name="T121" fmla="*/ 0 h 997"/>
                    <a:gd name="T122" fmla="*/ 2023 w 2023"/>
                    <a:gd name="T123" fmla="*/ 997 h 997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T120" t="T121" r="T122" b="T123"/>
                  <a:pathLst>
                    <a:path w="2023" h="997">
                      <a:moveTo>
                        <a:pt x="0" y="0"/>
                      </a:moveTo>
                      <a:lnTo>
                        <a:pt x="25" y="1"/>
                      </a:lnTo>
                      <a:lnTo>
                        <a:pt x="50" y="6"/>
                      </a:lnTo>
                      <a:lnTo>
                        <a:pt x="75" y="13"/>
                      </a:lnTo>
                      <a:lnTo>
                        <a:pt x="101" y="24"/>
                      </a:lnTo>
                      <a:lnTo>
                        <a:pt x="126" y="38"/>
                      </a:lnTo>
                      <a:lnTo>
                        <a:pt x="152" y="54"/>
                      </a:lnTo>
                      <a:lnTo>
                        <a:pt x="177" y="73"/>
                      </a:lnTo>
                      <a:lnTo>
                        <a:pt x="202" y="95"/>
                      </a:lnTo>
                      <a:lnTo>
                        <a:pt x="228" y="119"/>
                      </a:lnTo>
                      <a:lnTo>
                        <a:pt x="252" y="146"/>
                      </a:lnTo>
                      <a:lnTo>
                        <a:pt x="278" y="174"/>
                      </a:lnTo>
                      <a:lnTo>
                        <a:pt x="303" y="205"/>
                      </a:lnTo>
                      <a:lnTo>
                        <a:pt x="328" y="238"/>
                      </a:lnTo>
                      <a:lnTo>
                        <a:pt x="354" y="272"/>
                      </a:lnTo>
                      <a:lnTo>
                        <a:pt x="379" y="307"/>
                      </a:lnTo>
                      <a:lnTo>
                        <a:pt x="404" y="344"/>
                      </a:lnTo>
                      <a:lnTo>
                        <a:pt x="429" y="381"/>
                      </a:lnTo>
                      <a:lnTo>
                        <a:pt x="455" y="420"/>
                      </a:lnTo>
                      <a:lnTo>
                        <a:pt x="480" y="459"/>
                      </a:lnTo>
                      <a:lnTo>
                        <a:pt x="506" y="498"/>
                      </a:lnTo>
                      <a:lnTo>
                        <a:pt x="531" y="537"/>
                      </a:lnTo>
                      <a:lnTo>
                        <a:pt x="556" y="576"/>
                      </a:lnTo>
                      <a:lnTo>
                        <a:pt x="581" y="615"/>
                      </a:lnTo>
                      <a:lnTo>
                        <a:pt x="606" y="652"/>
                      </a:lnTo>
                      <a:lnTo>
                        <a:pt x="632" y="689"/>
                      </a:lnTo>
                      <a:lnTo>
                        <a:pt x="657" y="724"/>
                      </a:lnTo>
                      <a:lnTo>
                        <a:pt x="682" y="758"/>
                      </a:lnTo>
                      <a:lnTo>
                        <a:pt x="707" y="791"/>
                      </a:lnTo>
                      <a:lnTo>
                        <a:pt x="733" y="822"/>
                      </a:lnTo>
                      <a:lnTo>
                        <a:pt x="758" y="850"/>
                      </a:lnTo>
                      <a:lnTo>
                        <a:pt x="784" y="877"/>
                      </a:lnTo>
                      <a:lnTo>
                        <a:pt x="809" y="901"/>
                      </a:lnTo>
                      <a:lnTo>
                        <a:pt x="834" y="923"/>
                      </a:lnTo>
                      <a:lnTo>
                        <a:pt x="860" y="942"/>
                      </a:lnTo>
                      <a:lnTo>
                        <a:pt x="884" y="958"/>
                      </a:lnTo>
                      <a:lnTo>
                        <a:pt x="910" y="972"/>
                      </a:lnTo>
                      <a:lnTo>
                        <a:pt x="935" y="983"/>
                      </a:lnTo>
                      <a:lnTo>
                        <a:pt x="960" y="990"/>
                      </a:lnTo>
                      <a:lnTo>
                        <a:pt x="986" y="995"/>
                      </a:lnTo>
                      <a:lnTo>
                        <a:pt x="1011" y="996"/>
                      </a:lnTo>
                      <a:lnTo>
                        <a:pt x="1036" y="995"/>
                      </a:lnTo>
                      <a:lnTo>
                        <a:pt x="1062" y="990"/>
                      </a:lnTo>
                      <a:lnTo>
                        <a:pt x="1087" y="983"/>
                      </a:lnTo>
                      <a:lnTo>
                        <a:pt x="1112" y="972"/>
                      </a:lnTo>
                      <a:lnTo>
                        <a:pt x="1138" y="958"/>
                      </a:lnTo>
                      <a:lnTo>
                        <a:pt x="1162" y="942"/>
                      </a:lnTo>
                      <a:lnTo>
                        <a:pt x="1188" y="923"/>
                      </a:lnTo>
                      <a:lnTo>
                        <a:pt x="1213" y="901"/>
                      </a:lnTo>
                      <a:lnTo>
                        <a:pt x="1238" y="877"/>
                      </a:lnTo>
                      <a:lnTo>
                        <a:pt x="1264" y="850"/>
                      </a:lnTo>
                      <a:lnTo>
                        <a:pt x="1289" y="822"/>
                      </a:lnTo>
                      <a:lnTo>
                        <a:pt x="1314" y="791"/>
                      </a:lnTo>
                      <a:lnTo>
                        <a:pt x="1340" y="758"/>
                      </a:lnTo>
                      <a:lnTo>
                        <a:pt x="1365" y="724"/>
                      </a:lnTo>
                      <a:lnTo>
                        <a:pt x="1390" y="689"/>
                      </a:lnTo>
                      <a:lnTo>
                        <a:pt x="1416" y="652"/>
                      </a:lnTo>
                      <a:lnTo>
                        <a:pt x="1440" y="615"/>
                      </a:lnTo>
                      <a:lnTo>
                        <a:pt x="1466" y="576"/>
                      </a:lnTo>
                      <a:lnTo>
                        <a:pt x="1491" y="537"/>
                      </a:lnTo>
                      <a:lnTo>
                        <a:pt x="1516" y="498"/>
                      </a:lnTo>
                      <a:lnTo>
                        <a:pt x="1542" y="459"/>
                      </a:lnTo>
                      <a:lnTo>
                        <a:pt x="1567" y="420"/>
                      </a:lnTo>
                      <a:lnTo>
                        <a:pt x="1592" y="381"/>
                      </a:lnTo>
                      <a:lnTo>
                        <a:pt x="1618" y="344"/>
                      </a:lnTo>
                      <a:lnTo>
                        <a:pt x="1643" y="307"/>
                      </a:lnTo>
                      <a:lnTo>
                        <a:pt x="1668" y="272"/>
                      </a:lnTo>
                      <a:lnTo>
                        <a:pt x="1694" y="238"/>
                      </a:lnTo>
                      <a:lnTo>
                        <a:pt x="1718" y="205"/>
                      </a:lnTo>
                      <a:lnTo>
                        <a:pt x="1744" y="174"/>
                      </a:lnTo>
                      <a:lnTo>
                        <a:pt x="1770" y="146"/>
                      </a:lnTo>
                      <a:lnTo>
                        <a:pt x="1794" y="119"/>
                      </a:lnTo>
                      <a:lnTo>
                        <a:pt x="1820" y="95"/>
                      </a:lnTo>
                      <a:lnTo>
                        <a:pt x="1845" y="73"/>
                      </a:lnTo>
                      <a:lnTo>
                        <a:pt x="1870" y="54"/>
                      </a:lnTo>
                      <a:lnTo>
                        <a:pt x="1896" y="38"/>
                      </a:lnTo>
                      <a:lnTo>
                        <a:pt x="1921" y="24"/>
                      </a:lnTo>
                      <a:lnTo>
                        <a:pt x="1946" y="13"/>
                      </a:lnTo>
                      <a:lnTo>
                        <a:pt x="1972" y="6"/>
                      </a:lnTo>
                      <a:lnTo>
                        <a:pt x="1997" y="1"/>
                      </a:lnTo>
                      <a:lnTo>
                        <a:pt x="2022" y="0"/>
                      </a:lnTo>
                    </a:path>
                  </a:pathLst>
                </a:custGeom>
                <a:noFill/>
                <a:ln w="19050" cap="rnd" cmpd="sng" algn="ctr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6" name="Group 71"/>
              <p:cNvGrpSpPr/>
              <p:nvPr/>
            </p:nvGrpSpPr>
            <p:grpSpPr>
              <a:xfrm>
                <a:off x="8026400" y="3014132"/>
                <a:ext cx="2743199" cy="914400"/>
                <a:chOff x="3539330" y="2692929"/>
                <a:chExt cx="6442870" cy="1583321"/>
              </a:xfrm>
            </p:grpSpPr>
            <p:sp>
              <p:nvSpPr>
                <p:cNvPr id="64" name="Freeform 33"/>
                <p:cNvSpPr>
                  <a:spLocks/>
                </p:cNvSpPr>
                <p:nvPr/>
              </p:nvSpPr>
              <p:spPr bwMode="auto">
                <a:xfrm>
                  <a:off x="3539330" y="2693512"/>
                  <a:ext cx="3211513" cy="1582738"/>
                </a:xfrm>
                <a:custGeom>
                  <a:avLst/>
                  <a:gdLst>
                    <a:gd name="T0" fmla="*/ 25 w 2023"/>
                    <a:gd name="T1" fmla="*/ 1 h 997"/>
                    <a:gd name="T2" fmla="*/ 75 w 2023"/>
                    <a:gd name="T3" fmla="*/ 13 h 997"/>
                    <a:gd name="T4" fmla="*/ 126 w 2023"/>
                    <a:gd name="T5" fmla="*/ 38 h 997"/>
                    <a:gd name="T6" fmla="*/ 177 w 2023"/>
                    <a:gd name="T7" fmla="*/ 73 h 997"/>
                    <a:gd name="T8" fmla="*/ 228 w 2023"/>
                    <a:gd name="T9" fmla="*/ 119 h 997"/>
                    <a:gd name="T10" fmla="*/ 278 w 2023"/>
                    <a:gd name="T11" fmla="*/ 174 h 997"/>
                    <a:gd name="T12" fmla="*/ 328 w 2023"/>
                    <a:gd name="T13" fmla="*/ 238 h 997"/>
                    <a:gd name="T14" fmla="*/ 379 w 2023"/>
                    <a:gd name="T15" fmla="*/ 307 h 997"/>
                    <a:gd name="T16" fmla="*/ 429 w 2023"/>
                    <a:gd name="T17" fmla="*/ 381 h 997"/>
                    <a:gd name="T18" fmla="*/ 480 w 2023"/>
                    <a:gd name="T19" fmla="*/ 459 h 997"/>
                    <a:gd name="T20" fmla="*/ 531 w 2023"/>
                    <a:gd name="T21" fmla="*/ 537 h 997"/>
                    <a:gd name="T22" fmla="*/ 581 w 2023"/>
                    <a:gd name="T23" fmla="*/ 615 h 997"/>
                    <a:gd name="T24" fmla="*/ 632 w 2023"/>
                    <a:gd name="T25" fmla="*/ 689 h 997"/>
                    <a:gd name="T26" fmla="*/ 682 w 2023"/>
                    <a:gd name="T27" fmla="*/ 758 h 997"/>
                    <a:gd name="T28" fmla="*/ 733 w 2023"/>
                    <a:gd name="T29" fmla="*/ 822 h 997"/>
                    <a:gd name="T30" fmla="*/ 784 w 2023"/>
                    <a:gd name="T31" fmla="*/ 877 h 997"/>
                    <a:gd name="T32" fmla="*/ 834 w 2023"/>
                    <a:gd name="T33" fmla="*/ 923 h 997"/>
                    <a:gd name="T34" fmla="*/ 884 w 2023"/>
                    <a:gd name="T35" fmla="*/ 958 h 997"/>
                    <a:gd name="T36" fmla="*/ 935 w 2023"/>
                    <a:gd name="T37" fmla="*/ 983 h 997"/>
                    <a:gd name="T38" fmla="*/ 986 w 2023"/>
                    <a:gd name="T39" fmla="*/ 995 h 997"/>
                    <a:gd name="T40" fmla="*/ 1036 w 2023"/>
                    <a:gd name="T41" fmla="*/ 995 h 997"/>
                    <a:gd name="T42" fmla="*/ 1087 w 2023"/>
                    <a:gd name="T43" fmla="*/ 983 h 997"/>
                    <a:gd name="T44" fmla="*/ 1138 w 2023"/>
                    <a:gd name="T45" fmla="*/ 958 h 997"/>
                    <a:gd name="T46" fmla="*/ 1188 w 2023"/>
                    <a:gd name="T47" fmla="*/ 923 h 997"/>
                    <a:gd name="T48" fmla="*/ 1238 w 2023"/>
                    <a:gd name="T49" fmla="*/ 877 h 997"/>
                    <a:gd name="T50" fmla="*/ 1289 w 2023"/>
                    <a:gd name="T51" fmla="*/ 822 h 997"/>
                    <a:gd name="T52" fmla="*/ 1340 w 2023"/>
                    <a:gd name="T53" fmla="*/ 758 h 997"/>
                    <a:gd name="T54" fmla="*/ 1390 w 2023"/>
                    <a:gd name="T55" fmla="*/ 689 h 997"/>
                    <a:gd name="T56" fmla="*/ 1440 w 2023"/>
                    <a:gd name="T57" fmla="*/ 615 h 997"/>
                    <a:gd name="T58" fmla="*/ 1491 w 2023"/>
                    <a:gd name="T59" fmla="*/ 537 h 997"/>
                    <a:gd name="T60" fmla="*/ 1542 w 2023"/>
                    <a:gd name="T61" fmla="*/ 459 h 997"/>
                    <a:gd name="T62" fmla="*/ 1592 w 2023"/>
                    <a:gd name="T63" fmla="*/ 381 h 997"/>
                    <a:gd name="T64" fmla="*/ 1643 w 2023"/>
                    <a:gd name="T65" fmla="*/ 307 h 997"/>
                    <a:gd name="T66" fmla="*/ 1694 w 2023"/>
                    <a:gd name="T67" fmla="*/ 238 h 997"/>
                    <a:gd name="T68" fmla="*/ 1744 w 2023"/>
                    <a:gd name="T69" fmla="*/ 174 h 997"/>
                    <a:gd name="T70" fmla="*/ 1794 w 2023"/>
                    <a:gd name="T71" fmla="*/ 119 h 997"/>
                    <a:gd name="T72" fmla="*/ 1845 w 2023"/>
                    <a:gd name="T73" fmla="*/ 73 h 997"/>
                    <a:gd name="T74" fmla="*/ 1896 w 2023"/>
                    <a:gd name="T75" fmla="*/ 38 h 997"/>
                    <a:gd name="T76" fmla="*/ 1946 w 2023"/>
                    <a:gd name="T77" fmla="*/ 13 h 997"/>
                    <a:gd name="T78" fmla="*/ 1997 w 2023"/>
                    <a:gd name="T79" fmla="*/ 1 h 997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w 2023"/>
                    <a:gd name="T121" fmla="*/ 0 h 997"/>
                    <a:gd name="T122" fmla="*/ 2023 w 2023"/>
                    <a:gd name="T123" fmla="*/ 997 h 997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T120" t="T121" r="T122" b="T123"/>
                  <a:pathLst>
                    <a:path w="2023" h="997">
                      <a:moveTo>
                        <a:pt x="0" y="0"/>
                      </a:moveTo>
                      <a:lnTo>
                        <a:pt x="25" y="1"/>
                      </a:lnTo>
                      <a:lnTo>
                        <a:pt x="50" y="6"/>
                      </a:lnTo>
                      <a:lnTo>
                        <a:pt x="75" y="13"/>
                      </a:lnTo>
                      <a:lnTo>
                        <a:pt x="101" y="24"/>
                      </a:lnTo>
                      <a:lnTo>
                        <a:pt x="126" y="38"/>
                      </a:lnTo>
                      <a:lnTo>
                        <a:pt x="152" y="54"/>
                      </a:lnTo>
                      <a:lnTo>
                        <a:pt x="177" y="73"/>
                      </a:lnTo>
                      <a:lnTo>
                        <a:pt x="202" y="95"/>
                      </a:lnTo>
                      <a:lnTo>
                        <a:pt x="228" y="119"/>
                      </a:lnTo>
                      <a:lnTo>
                        <a:pt x="252" y="146"/>
                      </a:lnTo>
                      <a:lnTo>
                        <a:pt x="278" y="174"/>
                      </a:lnTo>
                      <a:lnTo>
                        <a:pt x="303" y="205"/>
                      </a:lnTo>
                      <a:lnTo>
                        <a:pt x="328" y="238"/>
                      </a:lnTo>
                      <a:lnTo>
                        <a:pt x="354" y="272"/>
                      </a:lnTo>
                      <a:lnTo>
                        <a:pt x="379" y="307"/>
                      </a:lnTo>
                      <a:lnTo>
                        <a:pt x="404" y="344"/>
                      </a:lnTo>
                      <a:lnTo>
                        <a:pt x="429" y="381"/>
                      </a:lnTo>
                      <a:lnTo>
                        <a:pt x="455" y="420"/>
                      </a:lnTo>
                      <a:lnTo>
                        <a:pt x="480" y="459"/>
                      </a:lnTo>
                      <a:lnTo>
                        <a:pt x="506" y="498"/>
                      </a:lnTo>
                      <a:lnTo>
                        <a:pt x="531" y="537"/>
                      </a:lnTo>
                      <a:lnTo>
                        <a:pt x="556" y="576"/>
                      </a:lnTo>
                      <a:lnTo>
                        <a:pt x="581" y="615"/>
                      </a:lnTo>
                      <a:lnTo>
                        <a:pt x="606" y="652"/>
                      </a:lnTo>
                      <a:lnTo>
                        <a:pt x="632" y="689"/>
                      </a:lnTo>
                      <a:lnTo>
                        <a:pt x="657" y="724"/>
                      </a:lnTo>
                      <a:lnTo>
                        <a:pt x="682" y="758"/>
                      </a:lnTo>
                      <a:lnTo>
                        <a:pt x="707" y="791"/>
                      </a:lnTo>
                      <a:lnTo>
                        <a:pt x="733" y="822"/>
                      </a:lnTo>
                      <a:lnTo>
                        <a:pt x="758" y="850"/>
                      </a:lnTo>
                      <a:lnTo>
                        <a:pt x="784" y="877"/>
                      </a:lnTo>
                      <a:lnTo>
                        <a:pt x="809" y="901"/>
                      </a:lnTo>
                      <a:lnTo>
                        <a:pt x="834" y="923"/>
                      </a:lnTo>
                      <a:lnTo>
                        <a:pt x="860" y="942"/>
                      </a:lnTo>
                      <a:lnTo>
                        <a:pt x="884" y="958"/>
                      </a:lnTo>
                      <a:lnTo>
                        <a:pt x="910" y="972"/>
                      </a:lnTo>
                      <a:lnTo>
                        <a:pt x="935" y="983"/>
                      </a:lnTo>
                      <a:lnTo>
                        <a:pt x="960" y="990"/>
                      </a:lnTo>
                      <a:lnTo>
                        <a:pt x="986" y="995"/>
                      </a:lnTo>
                      <a:lnTo>
                        <a:pt x="1011" y="996"/>
                      </a:lnTo>
                      <a:lnTo>
                        <a:pt x="1036" y="995"/>
                      </a:lnTo>
                      <a:lnTo>
                        <a:pt x="1062" y="990"/>
                      </a:lnTo>
                      <a:lnTo>
                        <a:pt x="1087" y="983"/>
                      </a:lnTo>
                      <a:lnTo>
                        <a:pt x="1112" y="972"/>
                      </a:lnTo>
                      <a:lnTo>
                        <a:pt x="1138" y="958"/>
                      </a:lnTo>
                      <a:lnTo>
                        <a:pt x="1162" y="942"/>
                      </a:lnTo>
                      <a:lnTo>
                        <a:pt x="1188" y="923"/>
                      </a:lnTo>
                      <a:lnTo>
                        <a:pt x="1213" y="901"/>
                      </a:lnTo>
                      <a:lnTo>
                        <a:pt x="1238" y="877"/>
                      </a:lnTo>
                      <a:lnTo>
                        <a:pt x="1264" y="850"/>
                      </a:lnTo>
                      <a:lnTo>
                        <a:pt x="1289" y="822"/>
                      </a:lnTo>
                      <a:lnTo>
                        <a:pt x="1314" y="791"/>
                      </a:lnTo>
                      <a:lnTo>
                        <a:pt x="1340" y="758"/>
                      </a:lnTo>
                      <a:lnTo>
                        <a:pt x="1365" y="724"/>
                      </a:lnTo>
                      <a:lnTo>
                        <a:pt x="1390" y="689"/>
                      </a:lnTo>
                      <a:lnTo>
                        <a:pt x="1416" y="652"/>
                      </a:lnTo>
                      <a:lnTo>
                        <a:pt x="1440" y="615"/>
                      </a:lnTo>
                      <a:lnTo>
                        <a:pt x="1466" y="576"/>
                      </a:lnTo>
                      <a:lnTo>
                        <a:pt x="1491" y="537"/>
                      </a:lnTo>
                      <a:lnTo>
                        <a:pt x="1516" y="498"/>
                      </a:lnTo>
                      <a:lnTo>
                        <a:pt x="1542" y="459"/>
                      </a:lnTo>
                      <a:lnTo>
                        <a:pt x="1567" y="420"/>
                      </a:lnTo>
                      <a:lnTo>
                        <a:pt x="1592" y="381"/>
                      </a:lnTo>
                      <a:lnTo>
                        <a:pt x="1618" y="344"/>
                      </a:lnTo>
                      <a:lnTo>
                        <a:pt x="1643" y="307"/>
                      </a:lnTo>
                      <a:lnTo>
                        <a:pt x="1668" y="272"/>
                      </a:lnTo>
                      <a:lnTo>
                        <a:pt x="1694" y="238"/>
                      </a:lnTo>
                      <a:lnTo>
                        <a:pt x="1718" y="205"/>
                      </a:lnTo>
                      <a:lnTo>
                        <a:pt x="1744" y="174"/>
                      </a:lnTo>
                      <a:lnTo>
                        <a:pt x="1770" y="146"/>
                      </a:lnTo>
                      <a:lnTo>
                        <a:pt x="1794" y="119"/>
                      </a:lnTo>
                      <a:lnTo>
                        <a:pt x="1820" y="95"/>
                      </a:lnTo>
                      <a:lnTo>
                        <a:pt x="1845" y="73"/>
                      </a:lnTo>
                      <a:lnTo>
                        <a:pt x="1870" y="54"/>
                      </a:lnTo>
                      <a:lnTo>
                        <a:pt x="1896" y="38"/>
                      </a:lnTo>
                      <a:lnTo>
                        <a:pt x="1921" y="24"/>
                      </a:lnTo>
                      <a:lnTo>
                        <a:pt x="1946" y="13"/>
                      </a:lnTo>
                      <a:lnTo>
                        <a:pt x="1972" y="6"/>
                      </a:lnTo>
                      <a:lnTo>
                        <a:pt x="1997" y="1"/>
                      </a:lnTo>
                      <a:lnTo>
                        <a:pt x="2022" y="0"/>
                      </a:lnTo>
                    </a:path>
                  </a:pathLst>
                </a:custGeom>
                <a:noFill/>
                <a:ln w="19050" cap="rnd" cmpd="sng" algn="ctr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5" name="Freeform 34"/>
                <p:cNvSpPr>
                  <a:spLocks/>
                </p:cNvSpPr>
                <p:nvPr/>
              </p:nvSpPr>
              <p:spPr bwMode="auto">
                <a:xfrm>
                  <a:off x="6770687" y="2692929"/>
                  <a:ext cx="3211513" cy="1582738"/>
                </a:xfrm>
                <a:custGeom>
                  <a:avLst/>
                  <a:gdLst>
                    <a:gd name="T0" fmla="*/ 25 w 2023"/>
                    <a:gd name="T1" fmla="*/ 1 h 997"/>
                    <a:gd name="T2" fmla="*/ 75 w 2023"/>
                    <a:gd name="T3" fmla="*/ 13 h 997"/>
                    <a:gd name="T4" fmla="*/ 126 w 2023"/>
                    <a:gd name="T5" fmla="*/ 38 h 997"/>
                    <a:gd name="T6" fmla="*/ 177 w 2023"/>
                    <a:gd name="T7" fmla="*/ 73 h 997"/>
                    <a:gd name="T8" fmla="*/ 228 w 2023"/>
                    <a:gd name="T9" fmla="*/ 119 h 997"/>
                    <a:gd name="T10" fmla="*/ 278 w 2023"/>
                    <a:gd name="T11" fmla="*/ 174 h 997"/>
                    <a:gd name="T12" fmla="*/ 328 w 2023"/>
                    <a:gd name="T13" fmla="*/ 238 h 997"/>
                    <a:gd name="T14" fmla="*/ 379 w 2023"/>
                    <a:gd name="T15" fmla="*/ 307 h 997"/>
                    <a:gd name="T16" fmla="*/ 429 w 2023"/>
                    <a:gd name="T17" fmla="*/ 381 h 997"/>
                    <a:gd name="T18" fmla="*/ 480 w 2023"/>
                    <a:gd name="T19" fmla="*/ 459 h 997"/>
                    <a:gd name="T20" fmla="*/ 531 w 2023"/>
                    <a:gd name="T21" fmla="*/ 537 h 997"/>
                    <a:gd name="T22" fmla="*/ 581 w 2023"/>
                    <a:gd name="T23" fmla="*/ 615 h 997"/>
                    <a:gd name="T24" fmla="*/ 632 w 2023"/>
                    <a:gd name="T25" fmla="*/ 689 h 997"/>
                    <a:gd name="T26" fmla="*/ 682 w 2023"/>
                    <a:gd name="T27" fmla="*/ 758 h 997"/>
                    <a:gd name="T28" fmla="*/ 733 w 2023"/>
                    <a:gd name="T29" fmla="*/ 822 h 997"/>
                    <a:gd name="T30" fmla="*/ 784 w 2023"/>
                    <a:gd name="T31" fmla="*/ 877 h 997"/>
                    <a:gd name="T32" fmla="*/ 834 w 2023"/>
                    <a:gd name="T33" fmla="*/ 923 h 997"/>
                    <a:gd name="T34" fmla="*/ 884 w 2023"/>
                    <a:gd name="T35" fmla="*/ 958 h 997"/>
                    <a:gd name="T36" fmla="*/ 935 w 2023"/>
                    <a:gd name="T37" fmla="*/ 983 h 997"/>
                    <a:gd name="T38" fmla="*/ 986 w 2023"/>
                    <a:gd name="T39" fmla="*/ 995 h 997"/>
                    <a:gd name="T40" fmla="*/ 1036 w 2023"/>
                    <a:gd name="T41" fmla="*/ 995 h 997"/>
                    <a:gd name="T42" fmla="*/ 1087 w 2023"/>
                    <a:gd name="T43" fmla="*/ 983 h 997"/>
                    <a:gd name="T44" fmla="*/ 1138 w 2023"/>
                    <a:gd name="T45" fmla="*/ 958 h 997"/>
                    <a:gd name="T46" fmla="*/ 1188 w 2023"/>
                    <a:gd name="T47" fmla="*/ 923 h 997"/>
                    <a:gd name="T48" fmla="*/ 1238 w 2023"/>
                    <a:gd name="T49" fmla="*/ 877 h 997"/>
                    <a:gd name="T50" fmla="*/ 1289 w 2023"/>
                    <a:gd name="T51" fmla="*/ 822 h 997"/>
                    <a:gd name="T52" fmla="*/ 1340 w 2023"/>
                    <a:gd name="T53" fmla="*/ 758 h 997"/>
                    <a:gd name="T54" fmla="*/ 1390 w 2023"/>
                    <a:gd name="T55" fmla="*/ 689 h 997"/>
                    <a:gd name="T56" fmla="*/ 1440 w 2023"/>
                    <a:gd name="T57" fmla="*/ 615 h 997"/>
                    <a:gd name="T58" fmla="*/ 1491 w 2023"/>
                    <a:gd name="T59" fmla="*/ 537 h 997"/>
                    <a:gd name="T60" fmla="*/ 1542 w 2023"/>
                    <a:gd name="T61" fmla="*/ 459 h 997"/>
                    <a:gd name="T62" fmla="*/ 1592 w 2023"/>
                    <a:gd name="T63" fmla="*/ 381 h 997"/>
                    <a:gd name="T64" fmla="*/ 1643 w 2023"/>
                    <a:gd name="T65" fmla="*/ 307 h 997"/>
                    <a:gd name="T66" fmla="*/ 1694 w 2023"/>
                    <a:gd name="T67" fmla="*/ 238 h 997"/>
                    <a:gd name="T68" fmla="*/ 1744 w 2023"/>
                    <a:gd name="T69" fmla="*/ 174 h 997"/>
                    <a:gd name="T70" fmla="*/ 1794 w 2023"/>
                    <a:gd name="T71" fmla="*/ 119 h 997"/>
                    <a:gd name="T72" fmla="*/ 1845 w 2023"/>
                    <a:gd name="T73" fmla="*/ 73 h 997"/>
                    <a:gd name="T74" fmla="*/ 1896 w 2023"/>
                    <a:gd name="T75" fmla="*/ 38 h 997"/>
                    <a:gd name="T76" fmla="*/ 1946 w 2023"/>
                    <a:gd name="T77" fmla="*/ 13 h 997"/>
                    <a:gd name="T78" fmla="*/ 1997 w 2023"/>
                    <a:gd name="T79" fmla="*/ 1 h 997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w 2023"/>
                    <a:gd name="T121" fmla="*/ 0 h 997"/>
                    <a:gd name="T122" fmla="*/ 2023 w 2023"/>
                    <a:gd name="T123" fmla="*/ 997 h 997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T120" t="T121" r="T122" b="T123"/>
                  <a:pathLst>
                    <a:path w="2023" h="997">
                      <a:moveTo>
                        <a:pt x="0" y="0"/>
                      </a:moveTo>
                      <a:lnTo>
                        <a:pt x="25" y="1"/>
                      </a:lnTo>
                      <a:lnTo>
                        <a:pt x="50" y="6"/>
                      </a:lnTo>
                      <a:lnTo>
                        <a:pt x="75" y="13"/>
                      </a:lnTo>
                      <a:lnTo>
                        <a:pt x="101" y="24"/>
                      </a:lnTo>
                      <a:lnTo>
                        <a:pt x="126" y="38"/>
                      </a:lnTo>
                      <a:lnTo>
                        <a:pt x="152" y="54"/>
                      </a:lnTo>
                      <a:lnTo>
                        <a:pt x="177" y="73"/>
                      </a:lnTo>
                      <a:lnTo>
                        <a:pt x="202" y="95"/>
                      </a:lnTo>
                      <a:lnTo>
                        <a:pt x="228" y="119"/>
                      </a:lnTo>
                      <a:lnTo>
                        <a:pt x="252" y="146"/>
                      </a:lnTo>
                      <a:lnTo>
                        <a:pt x="278" y="174"/>
                      </a:lnTo>
                      <a:lnTo>
                        <a:pt x="303" y="205"/>
                      </a:lnTo>
                      <a:lnTo>
                        <a:pt x="328" y="238"/>
                      </a:lnTo>
                      <a:lnTo>
                        <a:pt x="354" y="272"/>
                      </a:lnTo>
                      <a:lnTo>
                        <a:pt x="379" y="307"/>
                      </a:lnTo>
                      <a:lnTo>
                        <a:pt x="404" y="344"/>
                      </a:lnTo>
                      <a:lnTo>
                        <a:pt x="429" y="381"/>
                      </a:lnTo>
                      <a:lnTo>
                        <a:pt x="455" y="420"/>
                      </a:lnTo>
                      <a:lnTo>
                        <a:pt x="480" y="459"/>
                      </a:lnTo>
                      <a:lnTo>
                        <a:pt x="506" y="498"/>
                      </a:lnTo>
                      <a:lnTo>
                        <a:pt x="531" y="537"/>
                      </a:lnTo>
                      <a:lnTo>
                        <a:pt x="556" y="576"/>
                      </a:lnTo>
                      <a:lnTo>
                        <a:pt x="581" y="615"/>
                      </a:lnTo>
                      <a:lnTo>
                        <a:pt x="606" y="652"/>
                      </a:lnTo>
                      <a:lnTo>
                        <a:pt x="632" y="689"/>
                      </a:lnTo>
                      <a:lnTo>
                        <a:pt x="657" y="724"/>
                      </a:lnTo>
                      <a:lnTo>
                        <a:pt x="682" y="758"/>
                      </a:lnTo>
                      <a:lnTo>
                        <a:pt x="707" y="791"/>
                      </a:lnTo>
                      <a:lnTo>
                        <a:pt x="733" y="822"/>
                      </a:lnTo>
                      <a:lnTo>
                        <a:pt x="758" y="850"/>
                      </a:lnTo>
                      <a:lnTo>
                        <a:pt x="784" y="877"/>
                      </a:lnTo>
                      <a:lnTo>
                        <a:pt x="809" y="901"/>
                      </a:lnTo>
                      <a:lnTo>
                        <a:pt x="834" y="923"/>
                      </a:lnTo>
                      <a:lnTo>
                        <a:pt x="860" y="942"/>
                      </a:lnTo>
                      <a:lnTo>
                        <a:pt x="884" y="958"/>
                      </a:lnTo>
                      <a:lnTo>
                        <a:pt x="910" y="972"/>
                      </a:lnTo>
                      <a:lnTo>
                        <a:pt x="935" y="983"/>
                      </a:lnTo>
                      <a:lnTo>
                        <a:pt x="960" y="990"/>
                      </a:lnTo>
                      <a:lnTo>
                        <a:pt x="986" y="995"/>
                      </a:lnTo>
                      <a:lnTo>
                        <a:pt x="1011" y="996"/>
                      </a:lnTo>
                      <a:lnTo>
                        <a:pt x="1036" y="995"/>
                      </a:lnTo>
                      <a:lnTo>
                        <a:pt x="1062" y="990"/>
                      </a:lnTo>
                      <a:lnTo>
                        <a:pt x="1087" y="983"/>
                      </a:lnTo>
                      <a:lnTo>
                        <a:pt x="1112" y="972"/>
                      </a:lnTo>
                      <a:lnTo>
                        <a:pt x="1138" y="958"/>
                      </a:lnTo>
                      <a:lnTo>
                        <a:pt x="1162" y="942"/>
                      </a:lnTo>
                      <a:lnTo>
                        <a:pt x="1188" y="923"/>
                      </a:lnTo>
                      <a:lnTo>
                        <a:pt x="1213" y="901"/>
                      </a:lnTo>
                      <a:lnTo>
                        <a:pt x="1238" y="877"/>
                      </a:lnTo>
                      <a:lnTo>
                        <a:pt x="1264" y="850"/>
                      </a:lnTo>
                      <a:lnTo>
                        <a:pt x="1289" y="822"/>
                      </a:lnTo>
                      <a:lnTo>
                        <a:pt x="1314" y="791"/>
                      </a:lnTo>
                      <a:lnTo>
                        <a:pt x="1340" y="758"/>
                      </a:lnTo>
                      <a:lnTo>
                        <a:pt x="1365" y="724"/>
                      </a:lnTo>
                      <a:lnTo>
                        <a:pt x="1390" y="689"/>
                      </a:lnTo>
                      <a:lnTo>
                        <a:pt x="1416" y="652"/>
                      </a:lnTo>
                      <a:lnTo>
                        <a:pt x="1440" y="615"/>
                      </a:lnTo>
                      <a:lnTo>
                        <a:pt x="1466" y="576"/>
                      </a:lnTo>
                      <a:lnTo>
                        <a:pt x="1491" y="537"/>
                      </a:lnTo>
                      <a:lnTo>
                        <a:pt x="1516" y="498"/>
                      </a:lnTo>
                      <a:lnTo>
                        <a:pt x="1542" y="459"/>
                      </a:lnTo>
                      <a:lnTo>
                        <a:pt x="1567" y="420"/>
                      </a:lnTo>
                      <a:lnTo>
                        <a:pt x="1592" y="381"/>
                      </a:lnTo>
                      <a:lnTo>
                        <a:pt x="1618" y="344"/>
                      </a:lnTo>
                      <a:lnTo>
                        <a:pt x="1643" y="307"/>
                      </a:lnTo>
                      <a:lnTo>
                        <a:pt x="1668" y="272"/>
                      </a:lnTo>
                      <a:lnTo>
                        <a:pt x="1694" y="238"/>
                      </a:lnTo>
                      <a:lnTo>
                        <a:pt x="1718" y="205"/>
                      </a:lnTo>
                      <a:lnTo>
                        <a:pt x="1744" y="174"/>
                      </a:lnTo>
                      <a:lnTo>
                        <a:pt x="1770" y="146"/>
                      </a:lnTo>
                      <a:lnTo>
                        <a:pt x="1794" y="119"/>
                      </a:lnTo>
                      <a:lnTo>
                        <a:pt x="1820" y="95"/>
                      </a:lnTo>
                      <a:lnTo>
                        <a:pt x="1845" y="73"/>
                      </a:lnTo>
                      <a:lnTo>
                        <a:pt x="1870" y="54"/>
                      </a:lnTo>
                      <a:lnTo>
                        <a:pt x="1896" y="38"/>
                      </a:lnTo>
                      <a:lnTo>
                        <a:pt x="1921" y="24"/>
                      </a:lnTo>
                      <a:lnTo>
                        <a:pt x="1946" y="13"/>
                      </a:lnTo>
                      <a:lnTo>
                        <a:pt x="1972" y="6"/>
                      </a:lnTo>
                      <a:lnTo>
                        <a:pt x="1997" y="1"/>
                      </a:lnTo>
                      <a:lnTo>
                        <a:pt x="2022" y="0"/>
                      </a:lnTo>
                    </a:path>
                  </a:pathLst>
                </a:custGeom>
                <a:noFill/>
                <a:ln w="19050" cap="rnd" cmpd="sng" algn="ctr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19" name="Group 400"/>
            <p:cNvGrpSpPr/>
            <p:nvPr/>
          </p:nvGrpSpPr>
          <p:grpSpPr>
            <a:xfrm>
              <a:off x="1789927" y="468362"/>
              <a:ext cx="1815354" cy="660937"/>
              <a:chOff x="2201339" y="1092198"/>
              <a:chExt cx="5494864" cy="914737"/>
            </a:xfrm>
          </p:grpSpPr>
          <p:grpSp>
            <p:nvGrpSpPr>
              <p:cNvPr id="20" name="Group 82"/>
              <p:cNvGrpSpPr/>
              <p:nvPr/>
            </p:nvGrpSpPr>
            <p:grpSpPr>
              <a:xfrm>
                <a:off x="2201339" y="1092535"/>
                <a:ext cx="2743203" cy="914400"/>
                <a:chOff x="2209799" y="4267200"/>
                <a:chExt cx="5486399" cy="914400"/>
              </a:xfrm>
            </p:grpSpPr>
            <p:grpSp>
              <p:nvGrpSpPr>
                <p:cNvPr id="21" name="Group 205"/>
                <p:cNvGrpSpPr/>
                <p:nvPr/>
              </p:nvGrpSpPr>
              <p:grpSpPr>
                <a:xfrm>
                  <a:off x="2209799" y="4267200"/>
                  <a:ext cx="2743199" cy="914400"/>
                  <a:chOff x="3539330" y="2692929"/>
                  <a:chExt cx="6442870" cy="1583321"/>
                </a:xfrm>
              </p:grpSpPr>
              <p:sp>
                <p:nvSpPr>
                  <p:cNvPr id="59" name="Freeform 33"/>
                  <p:cNvSpPr>
                    <a:spLocks/>
                  </p:cNvSpPr>
                  <p:nvPr/>
                </p:nvSpPr>
                <p:spPr bwMode="auto">
                  <a:xfrm>
                    <a:off x="3539330" y="2693512"/>
                    <a:ext cx="3211513" cy="1582738"/>
                  </a:xfrm>
                  <a:custGeom>
                    <a:avLst/>
                    <a:gdLst>
                      <a:gd name="T0" fmla="*/ 25 w 2023"/>
                      <a:gd name="T1" fmla="*/ 1 h 997"/>
                      <a:gd name="T2" fmla="*/ 75 w 2023"/>
                      <a:gd name="T3" fmla="*/ 13 h 997"/>
                      <a:gd name="T4" fmla="*/ 126 w 2023"/>
                      <a:gd name="T5" fmla="*/ 38 h 997"/>
                      <a:gd name="T6" fmla="*/ 177 w 2023"/>
                      <a:gd name="T7" fmla="*/ 73 h 997"/>
                      <a:gd name="T8" fmla="*/ 228 w 2023"/>
                      <a:gd name="T9" fmla="*/ 119 h 997"/>
                      <a:gd name="T10" fmla="*/ 278 w 2023"/>
                      <a:gd name="T11" fmla="*/ 174 h 997"/>
                      <a:gd name="T12" fmla="*/ 328 w 2023"/>
                      <a:gd name="T13" fmla="*/ 238 h 997"/>
                      <a:gd name="T14" fmla="*/ 379 w 2023"/>
                      <a:gd name="T15" fmla="*/ 307 h 997"/>
                      <a:gd name="T16" fmla="*/ 429 w 2023"/>
                      <a:gd name="T17" fmla="*/ 381 h 997"/>
                      <a:gd name="T18" fmla="*/ 480 w 2023"/>
                      <a:gd name="T19" fmla="*/ 459 h 997"/>
                      <a:gd name="T20" fmla="*/ 531 w 2023"/>
                      <a:gd name="T21" fmla="*/ 537 h 997"/>
                      <a:gd name="T22" fmla="*/ 581 w 2023"/>
                      <a:gd name="T23" fmla="*/ 615 h 997"/>
                      <a:gd name="T24" fmla="*/ 632 w 2023"/>
                      <a:gd name="T25" fmla="*/ 689 h 997"/>
                      <a:gd name="T26" fmla="*/ 682 w 2023"/>
                      <a:gd name="T27" fmla="*/ 758 h 997"/>
                      <a:gd name="T28" fmla="*/ 733 w 2023"/>
                      <a:gd name="T29" fmla="*/ 822 h 997"/>
                      <a:gd name="T30" fmla="*/ 784 w 2023"/>
                      <a:gd name="T31" fmla="*/ 877 h 997"/>
                      <a:gd name="T32" fmla="*/ 834 w 2023"/>
                      <a:gd name="T33" fmla="*/ 923 h 997"/>
                      <a:gd name="T34" fmla="*/ 884 w 2023"/>
                      <a:gd name="T35" fmla="*/ 958 h 997"/>
                      <a:gd name="T36" fmla="*/ 935 w 2023"/>
                      <a:gd name="T37" fmla="*/ 983 h 997"/>
                      <a:gd name="T38" fmla="*/ 986 w 2023"/>
                      <a:gd name="T39" fmla="*/ 995 h 997"/>
                      <a:gd name="T40" fmla="*/ 1036 w 2023"/>
                      <a:gd name="T41" fmla="*/ 995 h 997"/>
                      <a:gd name="T42" fmla="*/ 1087 w 2023"/>
                      <a:gd name="T43" fmla="*/ 983 h 997"/>
                      <a:gd name="T44" fmla="*/ 1138 w 2023"/>
                      <a:gd name="T45" fmla="*/ 958 h 997"/>
                      <a:gd name="T46" fmla="*/ 1188 w 2023"/>
                      <a:gd name="T47" fmla="*/ 923 h 997"/>
                      <a:gd name="T48" fmla="*/ 1238 w 2023"/>
                      <a:gd name="T49" fmla="*/ 877 h 997"/>
                      <a:gd name="T50" fmla="*/ 1289 w 2023"/>
                      <a:gd name="T51" fmla="*/ 822 h 997"/>
                      <a:gd name="T52" fmla="*/ 1340 w 2023"/>
                      <a:gd name="T53" fmla="*/ 758 h 997"/>
                      <a:gd name="T54" fmla="*/ 1390 w 2023"/>
                      <a:gd name="T55" fmla="*/ 689 h 997"/>
                      <a:gd name="T56" fmla="*/ 1440 w 2023"/>
                      <a:gd name="T57" fmla="*/ 615 h 997"/>
                      <a:gd name="T58" fmla="*/ 1491 w 2023"/>
                      <a:gd name="T59" fmla="*/ 537 h 997"/>
                      <a:gd name="T60" fmla="*/ 1542 w 2023"/>
                      <a:gd name="T61" fmla="*/ 459 h 997"/>
                      <a:gd name="T62" fmla="*/ 1592 w 2023"/>
                      <a:gd name="T63" fmla="*/ 381 h 997"/>
                      <a:gd name="T64" fmla="*/ 1643 w 2023"/>
                      <a:gd name="T65" fmla="*/ 307 h 997"/>
                      <a:gd name="T66" fmla="*/ 1694 w 2023"/>
                      <a:gd name="T67" fmla="*/ 238 h 997"/>
                      <a:gd name="T68" fmla="*/ 1744 w 2023"/>
                      <a:gd name="T69" fmla="*/ 174 h 997"/>
                      <a:gd name="T70" fmla="*/ 1794 w 2023"/>
                      <a:gd name="T71" fmla="*/ 119 h 997"/>
                      <a:gd name="T72" fmla="*/ 1845 w 2023"/>
                      <a:gd name="T73" fmla="*/ 73 h 997"/>
                      <a:gd name="T74" fmla="*/ 1896 w 2023"/>
                      <a:gd name="T75" fmla="*/ 38 h 997"/>
                      <a:gd name="T76" fmla="*/ 1946 w 2023"/>
                      <a:gd name="T77" fmla="*/ 13 h 997"/>
                      <a:gd name="T78" fmla="*/ 1997 w 2023"/>
                      <a:gd name="T79" fmla="*/ 1 h 997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w 2023"/>
                      <a:gd name="T121" fmla="*/ 0 h 997"/>
                      <a:gd name="T122" fmla="*/ 2023 w 2023"/>
                      <a:gd name="T123" fmla="*/ 997 h 997"/>
                    </a:gdLst>
                    <a:ahLst/>
                    <a:cxnLst>
                      <a:cxn ang="T80">
                        <a:pos x="T0" y="T1"/>
                      </a:cxn>
                      <a:cxn ang="T81">
                        <a:pos x="T2" y="T3"/>
                      </a:cxn>
                      <a:cxn ang="T82">
                        <a:pos x="T4" y="T5"/>
                      </a:cxn>
                      <a:cxn ang="T83">
                        <a:pos x="T6" y="T7"/>
                      </a:cxn>
                      <a:cxn ang="T84">
                        <a:pos x="T8" y="T9"/>
                      </a:cxn>
                      <a:cxn ang="T85">
                        <a:pos x="T10" y="T11"/>
                      </a:cxn>
                      <a:cxn ang="T86">
                        <a:pos x="T12" y="T13"/>
                      </a:cxn>
                      <a:cxn ang="T87">
                        <a:pos x="T14" y="T15"/>
                      </a:cxn>
                      <a:cxn ang="T88">
                        <a:pos x="T16" y="T17"/>
                      </a:cxn>
                      <a:cxn ang="T89">
                        <a:pos x="T18" y="T19"/>
                      </a:cxn>
                      <a:cxn ang="T90">
                        <a:pos x="T20" y="T21"/>
                      </a:cxn>
                      <a:cxn ang="T91">
                        <a:pos x="T22" y="T23"/>
                      </a:cxn>
                      <a:cxn ang="T92">
                        <a:pos x="T24" y="T25"/>
                      </a:cxn>
                      <a:cxn ang="T93">
                        <a:pos x="T26" y="T27"/>
                      </a:cxn>
                      <a:cxn ang="T94">
                        <a:pos x="T28" y="T29"/>
                      </a:cxn>
                      <a:cxn ang="T95">
                        <a:pos x="T30" y="T31"/>
                      </a:cxn>
                      <a:cxn ang="T96">
                        <a:pos x="T32" y="T33"/>
                      </a:cxn>
                      <a:cxn ang="T97">
                        <a:pos x="T34" y="T35"/>
                      </a:cxn>
                      <a:cxn ang="T98">
                        <a:pos x="T36" y="T37"/>
                      </a:cxn>
                      <a:cxn ang="T99">
                        <a:pos x="T38" y="T39"/>
                      </a:cxn>
                      <a:cxn ang="T100">
                        <a:pos x="T40" y="T41"/>
                      </a:cxn>
                      <a:cxn ang="T101">
                        <a:pos x="T42" y="T43"/>
                      </a:cxn>
                      <a:cxn ang="T102">
                        <a:pos x="T44" y="T45"/>
                      </a:cxn>
                      <a:cxn ang="T103">
                        <a:pos x="T46" y="T47"/>
                      </a:cxn>
                      <a:cxn ang="T104">
                        <a:pos x="T48" y="T49"/>
                      </a:cxn>
                      <a:cxn ang="T105">
                        <a:pos x="T50" y="T51"/>
                      </a:cxn>
                      <a:cxn ang="T106">
                        <a:pos x="T52" y="T53"/>
                      </a:cxn>
                      <a:cxn ang="T107">
                        <a:pos x="T54" y="T55"/>
                      </a:cxn>
                      <a:cxn ang="T108">
                        <a:pos x="T56" y="T57"/>
                      </a:cxn>
                      <a:cxn ang="T109">
                        <a:pos x="T58" y="T59"/>
                      </a:cxn>
                      <a:cxn ang="T110">
                        <a:pos x="T60" y="T61"/>
                      </a:cxn>
                      <a:cxn ang="T111">
                        <a:pos x="T62" y="T63"/>
                      </a:cxn>
                      <a:cxn ang="T112">
                        <a:pos x="T64" y="T65"/>
                      </a:cxn>
                      <a:cxn ang="T113">
                        <a:pos x="T66" y="T67"/>
                      </a:cxn>
                      <a:cxn ang="T114">
                        <a:pos x="T68" y="T69"/>
                      </a:cxn>
                      <a:cxn ang="T115">
                        <a:pos x="T70" y="T71"/>
                      </a:cxn>
                      <a:cxn ang="T116">
                        <a:pos x="T72" y="T73"/>
                      </a:cxn>
                      <a:cxn ang="T117">
                        <a:pos x="T74" y="T75"/>
                      </a:cxn>
                      <a:cxn ang="T118">
                        <a:pos x="T76" y="T77"/>
                      </a:cxn>
                      <a:cxn ang="T119">
                        <a:pos x="T78" y="T79"/>
                      </a:cxn>
                    </a:cxnLst>
                    <a:rect l="T120" t="T121" r="T122" b="T123"/>
                    <a:pathLst>
                      <a:path w="2023" h="997">
                        <a:moveTo>
                          <a:pt x="0" y="0"/>
                        </a:moveTo>
                        <a:lnTo>
                          <a:pt x="25" y="1"/>
                        </a:lnTo>
                        <a:lnTo>
                          <a:pt x="50" y="6"/>
                        </a:lnTo>
                        <a:lnTo>
                          <a:pt x="75" y="13"/>
                        </a:lnTo>
                        <a:lnTo>
                          <a:pt x="101" y="24"/>
                        </a:lnTo>
                        <a:lnTo>
                          <a:pt x="126" y="38"/>
                        </a:lnTo>
                        <a:lnTo>
                          <a:pt x="152" y="54"/>
                        </a:lnTo>
                        <a:lnTo>
                          <a:pt x="177" y="73"/>
                        </a:lnTo>
                        <a:lnTo>
                          <a:pt x="202" y="95"/>
                        </a:lnTo>
                        <a:lnTo>
                          <a:pt x="228" y="119"/>
                        </a:lnTo>
                        <a:lnTo>
                          <a:pt x="252" y="146"/>
                        </a:lnTo>
                        <a:lnTo>
                          <a:pt x="278" y="174"/>
                        </a:lnTo>
                        <a:lnTo>
                          <a:pt x="303" y="205"/>
                        </a:lnTo>
                        <a:lnTo>
                          <a:pt x="328" y="238"/>
                        </a:lnTo>
                        <a:lnTo>
                          <a:pt x="354" y="272"/>
                        </a:lnTo>
                        <a:lnTo>
                          <a:pt x="379" y="307"/>
                        </a:lnTo>
                        <a:lnTo>
                          <a:pt x="404" y="344"/>
                        </a:lnTo>
                        <a:lnTo>
                          <a:pt x="429" y="381"/>
                        </a:lnTo>
                        <a:lnTo>
                          <a:pt x="455" y="420"/>
                        </a:lnTo>
                        <a:lnTo>
                          <a:pt x="480" y="459"/>
                        </a:lnTo>
                        <a:lnTo>
                          <a:pt x="506" y="498"/>
                        </a:lnTo>
                        <a:lnTo>
                          <a:pt x="531" y="537"/>
                        </a:lnTo>
                        <a:lnTo>
                          <a:pt x="556" y="576"/>
                        </a:lnTo>
                        <a:lnTo>
                          <a:pt x="581" y="615"/>
                        </a:lnTo>
                        <a:lnTo>
                          <a:pt x="606" y="652"/>
                        </a:lnTo>
                        <a:lnTo>
                          <a:pt x="632" y="689"/>
                        </a:lnTo>
                        <a:lnTo>
                          <a:pt x="657" y="724"/>
                        </a:lnTo>
                        <a:lnTo>
                          <a:pt x="682" y="758"/>
                        </a:lnTo>
                        <a:lnTo>
                          <a:pt x="707" y="791"/>
                        </a:lnTo>
                        <a:lnTo>
                          <a:pt x="733" y="822"/>
                        </a:lnTo>
                        <a:lnTo>
                          <a:pt x="758" y="850"/>
                        </a:lnTo>
                        <a:lnTo>
                          <a:pt x="784" y="877"/>
                        </a:lnTo>
                        <a:lnTo>
                          <a:pt x="809" y="901"/>
                        </a:lnTo>
                        <a:lnTo>
                          <a:pt x="834" y="923"/>
                        </a:lnTo>
                        <a:lnTo>
                          <a:pt x="860" y="942"/>
                        </a:lnTo>
                        <a:lnTo>
                          <a:pt x="884" y="958"/>
                        </a:lnTo>
                        <a:lnTo>
                          <a:pt x="910" y="972"/>
                        </a:lnTo>
                        <a:lnTo>
                          <a:pt x="935" y="983"/>
                        </a:lnTo>
                        <a:lnTo>
                          <a:pt x="960" y="990"/>
                        </a:lnTo>
                        <a:lnTo>
                          <a:pt x="986" y="995"/>
                        </a:lnTo>
                        <a:lnTo>
                          <a:pt x="1011" y="996"/>
                        </a:lnTo>
                        <a:lnTo>
                          <a:pt x="1036" y="995"/>
                        </a:lnTo>
                        <a:lnTo>
                          <a:pt x="1062" y="990"/>
                        </a:lnTo>
                        <a:lnTo>
                          <a:pt x="1087" y="983"/>
                        </a:lnTo>
                        <a:lnTo>
                          <a:pt x="1112" y="972"/>
                        </a:lnTo>
                        <a:lnTo>
                          <a:pt x="1138" y="958"/>
                        </a:lnTo>
                        <a:lnTo>
                          <a:pt x="1162" y="942"/>
                        </a:lnTo>
                        <a:lnTo>
                          <a:pt x="1188" y="923"/>
                        </a:lnTo>
                        <a:lnTo>
                          <a:pt x="1213" y="901"/>
                        </a:lnTo>
                        <a:lnTo>
                          <a:pt x="1238" y="877"/>
                        </a:lnTo>
                        <a:lnTo>
                          <a:pt x="1264" y="850"/>
                        </a:lnTo>
                        <a:lnTo>
                          <a:pt x="1289" y="822"/>
                        </a:lnTo>
                        <a:lnTo>
                          <a:pt x="1314" y="791"/>
                        </a:lnTo>
                        <a:lnTo>
                          <a:pt x="1340" y="758"/>
                        </a:lnTo>
                        <a:lnTo>
                          <a:pt x="1365" y="724"/>
                        </a:lnTo>
                        <a:lnTo>
                          <a:pt x="1390" y="689"/>
                        </a:lnTo>
                        <a:lnTo>
                          <a:pt x="1416" y="652"/>
                        </a:lnTo>
                        <a:lnTo>
                          <a:pt x="1440" y="615"/>
                        </a:lnTo>
                        <a:lnTo>
                          <a:pt x="1466" y="576"/>
                        </a:lnTo>
                        <a:lnTo>
                          <a:pt x="1491" y="537"/>
                        </a:lnTo>
                        <a:lnTo>
                          <a:pt x="1516" y="498"/>
                        </a:lnTo>
                        <a:lnTo>
                          <a:pt x="1542" y="459"/>
                        </a:lnTo>
                        <a:lnTo>
                          <a:pt x="1567" y="420"/>
                        </a:lnTo>
                        <a:lnTo>
                          <a:pt x="1592" y="381"/>
                        </a:lnTo>
                        <a:lnTo>
                          <a:pt x="1618" y="344"/>
                        </a:lnTo>
                        <a:lnTo>
                          <a:pt x="1643" y="307"/>
                        </a:lnTo>
                        <a:lnTo>
                          <a:pt x="1668" y="272"/>
                        </a:lnTo>
                        <a:lnTo>
                          <a:pt x="1694" y="238"/>
                        </a:lnTo>
                        <a:lnTo>
                          <a:pt x="1718" y="205"/>
                        </a:lnTo>
                        <a:lnTo>
                          <a:pt x="1744" y="174"/>
                        </a:lnTo>
                        <a:lnTo>
                          <a:pt x="1770" y="146"/>
                        </a:lnTo>
                        <a:lnTo>
                          <a:pt x="1794" y="119"/>
                        </a:lnTo>
                        <a:lnTo>
                          <a:pt x="1820" y="95"/>
                        </a:lnTo>
                        <a:lnTo>
                          <a:pt x="1845" y="73"/>
                        </a:lnTo>
                        <a:lnTo>
                          <a:pt x="1870" y="54"/>
                        </a:lnTo>
                        <a:lnTo>
                          <a:pt x="1896" y="38"/>
                        </a:lnTo>
                        <a:lnTo>
                          <a:pt x="1921" y="24"/>
                        </a:lnTo>
                        <a:lnTo>
                          <a:pt x="1946" y="13"/>
                        </a:lnTo>
                        <a:lnTo>
                          <a:pt x="1972" y="6"/>
                        </a:lnTo>
                        <a:lnTo>
                          <a:pt x="1997" y="1"/>
                        </a:lnTo>
                        <a:lnTo>
                          <a:pt x="2022" y="0"/>
                        </a:lnTo>
                      </a:path>
                    </a:pathLst>
                  </a:custGeom>
                  <a:noFill/>
                  <a:ln w="19050" cap="rnd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0" name="Freeform 34"/>
                  <p:cNvSpPr>
                    <a:spLocks/>
                  </p:cNvSpPr>
                  <p:nvPr/>
                </p:nvSpPr>
                <p:spPr bwMode="auto">
                  <a:xfrm>
                    <a:off x="6770687" y="2692929"/>
                    <a:ext cx="3211513" cy="1582738"/>
                  </a:xfrm>
                  <a:custGeom>
                    <a:avLst/>
                    <a:gdLst>
                      <a:gd name="T0" fmla="*/ 25 w 2023"/>
                      <a:gd name="T1" fmla="*/ 1 h 997"/>
                      <a:gd name="T2" fmla="*/ 75 w 2023"/>
                      <a:gd name="T3" fmla="*/ 13 h 997"/>
                      <a:gd name="T4" fmla="*/ 126 w 2023"/>
                      <a:gd name="T5" fmla="*/ 38 h 997"/>
                      <a:gd name="T6" fmla="*/ 177 w 2023"/>
                      <a:gd name="T7" fmla="*/ 73 h 997"/>
                      <a:gd name="T8" fmla="*/ 228 w 2023"/>
                      <a:gd name="T9" fmla="*/ 119 h 997"/>
                      <a:gd name="T10" fmla="*/ 278 w 2023"/>
                      <a:gd name="T11" fmla="*/ 174 h 997"/>
                      <a:gd name="T12" fmla="*/ 328 w 2023"/>
                      <a:gd name="T13" fmla="*/ 238 h 997"/>
                      <a:gd name="T14" fmla="*/ 379 w 2023"/>
                      <a:gd name="T15" fmla="*/ 307 h 997"/>
                      <a:gd name="T16" fmla="*/ 429 w 2023"/>
                      <a:gd name="T17" fmla="*/ 381 h 997"/>
                      <a:gd name="T18" fmla="*/ 480 w 2023"/>
                      <a:gd name="T19" fmla="*/ 459 h 997"/>
                      <a:gd name="T20" fmla="*/ 531 w 2023"/>
                      <a:gd name="T21" fmla="*/ 537 h 997"/>
                      <a:gd name="T22" fmla="*/ 581 w 2023"/>
                      <a:gd name="T23" fmla="*/ 615 h 997"/>
                      <a:gd name="T24" fmla="*/ 632 w 2023"/>
                      <a:gd name="T25" fmla="*/ 689 h 997"/>
                      <a:gd name="T26" fmla="*/ 682 w 2023"/>
                      <a:gd name="T27" fmla="*/ 758 h 997"/>
                      <a:gd name="T28" fmla="*/ 733 w 2023"/>
                      <a:gd name="T29" fmla="*/ 822 h 997"/>
                      <a:gd name="T30" fmla="*/ 784 w 2023"/>
                      <a:gd name="T31" fmla="*/ 877 h 997"/>
                      <a:gd name="T32" fmla="*/ 834 w 2023"/>
                      <a:gd name="T33" fmla="*/ 923 h 997"/>
                      <a:gd name="T34" fmla="*/ 884 w 2023"/>
                      <a:gd name="T35" fmla="*/ 958 h 997"/>
                      <a:gd name="T36" fmla="*/ 935 w 2023"/>
                      <a:gd name="T37" fmla="*/ 983 h 997"/>
                      <a:gd name="T38" fmla="*/ 986 w 2023"/>
                      <a:gd name="T39" fmla="*/ 995 h 997"/>
                      <a:gd name="T40" fmla="*/ 1036 w 2023"/>
                      <a:gd name="T41" fmla="*/ 995 h 997"/>
                      <a:gd name="T42" fmla="*/ 1087 w 2023"/>
                      <a:gd name="T43" fmla="*/ 983 h 997"/>
                      <a:gd name="T44" fmla="*/ 1138 w 2023"/>
                      <a:gd name="T45" fmla="*/ 958 h 997"/>
                      <a:gd name="T46" fmla="*/ 1188 w 2023"/>
                      <a:gd name="T47" fmla="*/ 923 h 997"/>
                      <a:gd name="T48" fmla="*/ 1238 w 2023"/>
                      <a:gd name="T49" fmla="*/ 877 h 997"/>
                      <a:gd name="T50" fmla="*/ 1289 w 2023"/>
                      <a:gd name="T51" fmla="*/ 822 h 997"/>
                      <a:gd name="T52" fmla="*/ 1340 w 2023"/>
                      <a:gd name="T53" fmla="*/ 758 h 997"/>
                      <a:gd name="T54" fmla="*/ 1390 w 2023"/>
                      <a:gd name="T55" fmla="*/ 689 h 997"/>
                      <a:gd name="T56" fmla="*/ 1440 w 2023"/>
                      <a:gd name="T57" fmla="*/ 615 h 997"/>
                      <a:gd name="T58" fmla="*/ 1491 w 2023"/>
                      <a:gd name="T59" fmla="*/ 537 h 997"/>
                      <a:gd name="T60" fmla="*/ 1542 w 2023"/>
                      <a:gd name="T61" fmla="*/ 459 h 997"/>
                      <a:gd name="T62" fmla="*/ 1592 w 2023"/>
                      <a:gd name="T63" fmla="*/ 381 h 997"/>
                      <a:gd name="T64" fmla="*/ 1643 w 2023"/>
                      <a:gd name="T65" fmla="*/ 307 h 997"/>
                      <a:gd name="T66" fmla="*/ 1694 w 2023"/>
                      <a:gd name="T67" fmla="*/ 238 h 997"/>
                      <a:gd name="T68" fmla="*/ 1744 w 2023"/>
                      <a:gd name="T69" fmla="*/ 174 h 997"/>
                      <a:gd name="T70" fmla="*/ 1794 w 2023"/>
                      <a:gd name="T71" fmla="*/ 119 h 997"/>
                      <a:gd name="T72" fmla="*/ 1845 w 2023"/>
                      <a:gd name="T73" fmla="*/ 73 h 997"/>
                      <a:gd name="T74" fmla="*/ 1896 w 2023"/>
                      <a:gd name="T75" fmla="*/ 38 h 997"/>
                      <a:gd name="T76" fmla="*/ 1946 w 2023"/>
                      <a:gd name="T77" fmla="*/ 13 h 997"/>
                      <a:gd name="T78" fmla="*/ 1997 w 2023"/>
                      <a:gd name="T79" fmla="*/ 1 h 997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w 2023"/>
                      <a:gd name="T121" fmla="*/ 0 h 997"/>
                      <a:gd name="T122" fmla="*/ 2023 w 2023"/>
                      <a:gd name="T123" fmla="*/ 997 h 997"/>
                    </a:gdLst>
                    <a:ahLst/>
                    <a:cxnLst>
                      <a:cxn ang="T80">
                        <a:pos x="T0" y="T1"/>
                      </a:cxn>
                      <a:cxn ang="T81">
                        <a:pos x="T2" y="T3"/>
                      </a:cxn>
                      <a:cxn ang="T82">
                        <a:pos x="T4" y="T5"/>
                      </a:cxn>
                      <a:cxn ang="T83">
                        <a:pos x="T6" y="T7"/>
                      </a:cxn>
                      <a:cxn ang="T84">
                        <a:pos x="T8" y="T9"/>
                      </a:cxn>
                      <a:cxn ang="T85">
                        <a:pos x="T10" y="T11"/>
                      </a:cxn>
                      <a:cxn ang="T86">
                        <a:pos x="T12" y="T13"/>
                      </a:cxn>
                      <a:cxn ang="T87">
                        <a:pos x="T14" y="T15"/>
                      </a:cxn>
                      <a:cxn ang="T88">
                        <a:pos x="T16" y="T17"/>
                      </a:cxn>
                      <a:cxn ang="T89">
                        <a:pos x="T18" y="T19"/>
                      </a:cxn>
                      <a:cxn ang="T90">
                        <a:pos x="T20" y="T21"/>
                      </a:cxn>
                      <a:cxn ang="T91">
                        <a:pos x="T22" y="T23"/>
                      </a:cxn>
                      <a:cxn ang="T92">
                        <a:pos x="T24" y="T25"/>
                      </a:cxn>
                      <a:cxn ang="T93">
                        <a:pos x="T26" y="T27"/>
                      </a:cxn>
                      <a:cxn ang="T94">
                        <a:pos x="T28" y="T29"/>
                      </a:cxn>
                      <a:cxn ang="T95">
                        <a:pos x="T30" y="T31"/>
                      </a:cxn>
                      <a:cxn ang="T96">
                        <a:pos x="T32" y="T33"/>
                      </a:cxn>
                      <a:cxn ang="T97">
                        <a:pos x="T34" y="T35"/>
                      </a:cxn>
                      <a:cxn ang="T98">
                        <a:pos x="T36" y="T37"/>
                      </a:cxn>
                      <a:cxn ang="T99">
                        <a:pos x="T38" y="T39"/>
                      </a:cxn>
                      <a:cxn ang="T100">
                        <a:pos x="T40" y="T41"/>
                      </a:cxn>
                      <a:cxn ang="T101">
                        <a:pos x="T42" y="T43"/>
                      </a:cxn>
                      <a:cxn ang="T102">
                        <a:pos x="T44" y="T45"/>
                      </a:cxn>
                      <a:cxn ang="T103">
                        <a:pos x="T46" y="T47"/>
                      </a:cxn>
                      <a:cxn ang="T104">
                        <a:pos x="T48" y="T49"/>
                      </a:cxn>
                      <a:cxn ang="T105">
                        <a:pos x="T50" y="T51"/>
                      </a:cxn>
                      <a:cxn ang="T106">
                        <a:pos x="T52" y="T53"/>
                      </a:cxn>
                      <a:cxn ang="T107">
                        <a:pos x="T54" y="T55"/>
                      </a:cxn>
                      <a:cxn ang="T108">
                        <a:pos x="T56" y="T57"/>
                      </a:cxn>
                      <a:cxn ang="T109">
                        <a:pos x="T58" y="T59"/>
                      </a:cxn>
                      <a:cxn ang="T110">
                        <a:pos x="T60" y="T61"/>
                      </a:cxn>
                      <a:cxn ang="T111">
                        <a:pos x="T62" y="T63"/>
                      </a:cxn>
                      <a:cxn ang="T112">
                        <a:pos x="T64" y="T65"/>
                      </a:cxn>
                      <a:cxn ang="T113">
                        <a:pos x="T66" y="T67"/>
                      </a:cxn>
                      <a:cxn ang="T114">
                        <a:pos x="T68" y="T69"/>
                      </a:cxn>
                      <a:cxn ang="T115">
                        <a:pos x="T70" y="T71"/>
                      </a:cxn>
                      <a:cxn ang="T116">
                        <a:pos x="T72" y="T73"/>
                      </a:cxn>
                      <a:cxn ang="T117">
                        <a:pos x="T74" y="T75"/>
                      </a:cxn>
                      <a:cxn ang="T118">
                        <a:pos x="T76" y="T77"/>
                      </a:cxn>
                      <a:cxn ang="T119">
                        <a:pos x="T78" y="T79"/>
                      </a:cxn>
                    </a:cxnLst>
                    <a:rect l="T120" t="T121" r="T122" b="T123"/>
                    <a:pathLst>
                      <a:path w="2023" h="997">
                        <a:moveTo>
                          <a:pt x="0" y="0"/>
                        </a:moveTo>
                        <a:lnTo>
                          <a:pt x="25" y="1"/>
                        </a:lnTo>
                        <a:lnTo>
                          <a:pt x="50" y="6"/>
                        </a:lnTo>
                        <a:lnTo>
                          <a:pt x="75" y="13"/>
                        </a:lnTo>
                        <a:lnTo>
                          <a:pt x="101" y="24"/>
                        </a:lnTo>
                        <a:lnTo>
                          <a:pt x="126" y="38"/>
                        </a:lnTo>
                        <a:lnTo>
                          <a:pt x="152" y="54"/>
                        </a:lnTo>
                        <a:lnTo>
                          <a:pt x="177" y="73"/>
                        </a:lnTo>
                        <a:lnTo>
                          <a:pt x="202" y="95"/>
                        </a:lnTo>
                        <a:lnTo>
                          <a:pt x="228" y="119"/>
                        </a:lnTo>
                        <a:lnTo>
                          <a:pt x="252" y="146"/>
                        </a:lnTo>
                        <a:lnTo>
                          <a:pt x="278" y="174"/>
                        </a:lnTo>
                        <a:lnTo>
                          <a:pt x="303" y="205"/>
                        </a:lnTo>
                        <a:lnTo>
                          <a:pt x="328" y="238"/>
                        </a:lnTo>
                        <a:lnTo>
                          <a:pt x="354" y="272"/>
                        </a:lnTo>
                        <a:lnTo>
                          <a:pt x="379" y="307"/>
                        </a:lnTo>
                        <a:lnTo>
                          <a:pt x="404" y="344"/>
                        </a:lnTo>
                        <a:lnTo>
                          <a:pt x="429" y="381"/>
                        </a:lnTo>
                        <a:lnTo>
                          <a:pt x="455" y="420"/>
                        </a:lnTo>
                        <a:lnTo>
                          <a:pt x="480" y="459"/>
                        </a:lnTo>
                        <a:lnTo>
                          <a:pt x="506" y="498"/>
                        </a:lnTo>
                        <a:lnTo>
                          <a:pt x="531" y="537"/>
                        </a:lnTo>
                        <a:lnTo>
                          <a:pt x="556" y="576"/>
                        </a:lnTo>
                        <a:lnTo>
                          <a:pt x="581" y="615"/>
                        </a:lnTo>
                        <a:lnTo>
                          <a:pt x="606" y="652"/>
                        </a:lnTo>
                        <a:lnTo>
                          <a:pt x="632" y="689"/>
                        </a:lnTo>
                        <a:lnTo>
                          <a:pt x="657" y="724"/>
                        </a:lnTo>
                        <a:lnTo>
                          <a:pt x="682" y="758"/>
                        </a:lnTo>
                        <a:lnTo>
                          <a:pt x="707" y="791"/>
                        </a:lnTo>
                        <a:lnTo>
                          <a:pt x="733" y="822"/>
                        </a:lnTo>
                        <a:lnTo>
                          <a:pt x="758" y="850"/>
                        </a:lnTo>
                        <a:lnTo>
                          <a:pt x="784" y="877"/>
                        </a:lnTo>
                        <a:lnTo>
                          <a:pt x="809" y="901"/>
                        </a:lnTo>
                        <a:lnTo>
                          <a:pt x="834" y="923"/>
                        </a:lnTo>
                        <a:lnTo>
                          <a:pt x="860" y="942"/>
                        </a:lnTo>
                        <a:lnTo>
                          <a:pt x="884" y="958"/>
                        </a:lnTo>
                        <a:lnTo>
                          <a:pt x="910" y="972"/>
                        </a:lnTo>
                        <a:lnTo>
                          <a:pt x="935" y="983"/>
                        </a:lnTo>
                        <a:lnTo>
                          <a:pt x="960" y="990"/>
                        </a:lnTo>
                        <a:lnTo>
                          <a:pt x="986" y="995"/>
                        </a:lnTo>
                        <a:lnTo>
                          <a:pt x="1011" y="996"/>
                        </a:lnTo>
                        <a:lnTo>
                          <a:pt x="1036" y="995"/>
                        </a:lnTo>
                        <a:lnTo>
                          <a:pt x="1062" y="990"/>
                        </a:lnTo>
                        <a:lnTo>
                          <a:pt x="1087" y="983"/>
                        </a:lnTo>
                        <a:lnTo>
                          <a:pt x="1112" y="972"/>
                        </a:lnTo>
                        <a:lnTo>
                          <a:pt x="1138" y="958"/>
                        </a:lnTo>
                        <a:lnTo>
                          <a:pt x="1162" y="942"/>
                        </a:lnTo>
                        <a:lnTo>
                          <a:pt x="1188" y="923"/>
                        </a:lnTo>
                        <a:lnTo>
                          <a:pt x="1213" y="901"/>
                        </a:lnTo>
                        <a:lnTo>
                          <a:pt x="1238" y="877"/>
                        </a:lnTo>
                        <a:lnTo>
                          <a:pt x="1264" y="850"/>
                        </a:lnTo>
                        <a:lnTo>
                          <a:pt x="1289" y="822"/>
                        </a:lnTo>
                        <a:lnTo>
                          <a:pt x="1314" y="791"/>
                        </a:lnTo>
                        <a:lnTo>
                          <a:pt x="1340" y="758"/>
                        </a:lnTo>
                        <a:lnTo>
                          <a:pt x="1365" y="724"/>
                        </a:lnTo>
                        <a:lnTo>
                          <a:pt x="1390" y="689"/>
                        </a:lnTo>
                        <a:lnTo>
                          <a:pt x="1416" y="652"/>
                        </a:lnTo>
                        <a:lnTo>
                          <a:pt x="1440" y="615"/>
                        </a:lnTo>
                        <a:lnTo>
                          <a:pt x="1466" y="576"/>
                        </a:lnTo>
                        <a:lnTo>
                          <a:pt x="1491" y="537"/>
                        </a:lnTo>
                        <a:lnTo>
                          <a:pt x="1516" y="498"/>
                        </a:lnTo>
                        <a:lnTo>
                          <a:pt x="1542" y="459"/>
                        </a:lnTo>
                        <a:lnTo>
                          <a:pt x="1567" y="420"/>
                        </a:lnTo>
                        <a:lnTo>
                          <a:pt x="1592" y="381"/>
                        </a:lnTo>
                        <a:lnTo>
                          <a:pt x="1618" y="344"/>
                        </a:lnTo>
                        <a:lnTo>
                          <a:pt x="1643" y="307"/>
                        </a:lnTo>
                        <a:lnTo>
                          <a:pt x="1668" y="272"/>
                        </a:lnTo>
                        <a:lnTo>
                          <a:pt x="1694" y="238"/>
                        </a:lnTo>
                        <a:lnTo>
                          <a:pt x="1718" y="205"/>
                        </a:lnTo>
                        <a:lnTo>
                          <a:pt x="1744" y="174"/>
                        </a:lnTo>
                        <a:lnTo>
                          <a:pt x="1770" y="146"/>
                        </a:lnTo>
                        <a:lnTo>
                          <a:pt x="1794" y="119"/>
                        </a:lnTo>
                        <a:lnTo>
                          <a:pt x="1820" y="95"/>
                        </a:lnTo>
                        <a:lnTo>
                          <a:pt x="1845" y="73"/>
                        </a:lnTo>
                        <a:lnTo>
                          <a:pt x="1870" y="54"/>
                        </a:lnTo>
                        <a:lnTo>
                          <a:pt x="1896" y="38"/>
                        </a:lnTo>
                        <a:lnTo>
                          <a:pt x="1921" y="24"/>
                        </a:lnTo>
                        <a:lnTo>
                          <a:pt x="1946" y="13"/>
                        </a:lnTo>
                        <a:lnTo>
                          <a:pt x="1972" y="6"/>
                        </a:lnTo>
                        <a:lnTo>
                          <a:pt x="1997" y="1"/>
                        </a:lnTo>
                        <a:lnTo>
                          <a:pt x="2022" y="0"/>
                        </a:lnTo>
                      </a:path>
                    </a:pathLst>
                  </a:custGeom>
                  <a:noFill/>
                  <a:ln w="19050" cap="rnd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22" name="Group 206"/>
                <p:cNvGrpSpPr/>
                <p:nvPr/>
              </p:nvGrpSpPr>
              <p:grpSpPr>
                <a:xfrm>
                  <a:off x="4952999" y="4267200"/>
                  <a:ext cx="2743199" cy="914400"/>
                  <a:chOff x="3539330" y="2692929"/>
                  <a:chExt cx="6442870" cy="1583321"/>
                </a:xfrm>
              </p:grpSpPr>
              <p:sp>
                <p:nvSpPr>
                  <p:cNvPr id="57" name="Freeform 33"/>
                  <p:cNvSpPr>
                    <a:spLocks/>
                  </p:cNvSpPr>
                  <p:nvPr/>
                </p:nvSpPr>
                <p:spPr bwMode="auto">
                  <a:xfrm>
                    <a:off x="3539330" y="2693512"/>
                    <a:ext cx="3211513" cy="1582738"/>
                  </a:xfrm>
                  <a:custGeom>
                    <a:avLst/>
                    <a:gdLst>
                      <a:gd name="T0" fmla="*/ 25 w 2023"/>
                      <a:gd name="T1" fmla="*/ 1 h 997"/>
                      <a:gd name="T2" fmla="*/ 75 w 2023"/>
                      <a:gd name="T3" fmla="*/ 13 h 997"/>
                      <a:gd name="T4" fmla="*/ 126 w 2023"/>
                      <a:gd name="T5" fmla="*/ 38 h 997"/>
                      <a:gd name="T6" fmla="*/ 177 w 2023"/>
                      <a:gd name="T7" fmla="*/ 73 h 997"/>
                      <a:gd name="T8" fmla="*/ 228 w 2023"/>
                      <a:gd name="T9" fmla="*/ 119 h 997"/>
                      <a:gd name="T10" fmla="*/ 278 w 2023"/>
                      <a:gd name="T11" fmla="*/ 174 h 997"/>
                      <a:gd name="T12" fmla="*/ 328 w 2023"/>
                      <a:gd name="T13" fmla="*/ 238 h 997"/>
                      <a:gd name="T14" fmla="*/ 379 w 2023"/>
                      <a:gd name="T15" fmla="*/ 307 h 997"/>
                      <a:gd name="T16" fmla="*/ 429 w 2023"/>
                      <a:gd name="T17" fmla="*/ 381 h 997"/>
                      <a:gd name="T18" fmla="*/ 480 w 2023"/>
                      <a:gd name="T19" fmla="*/ 459 h 997"/>
                      <a:gd name="T20" fmla="*/ 531 w 2023"/>
                      <a:gd name="T21" fmla="*/ 537 h 997"/>
                      <a:gd name="T22" fmla="*/ 581 w 2023"/>
                      <a:gd name="T23" fmla="*/ 615 h 997"/>
                      <a:gd name="T24" fmla="*/ 632 w 2023"/>
                      <a:gd name="T25" fmla="*/ 689 h 997"/>
                      <a:gd name="T26" fmla="*/ 682 w 2023"/>
                      <a:gd name="T27" fmla="*/ 758 h 997"/>
                      <a:gd name="T28" fmla="*/ 733 w 2023"/>
                      <a:gd name="T29" fmla="*/ 822 h 997"/>
                      <a:gd name="T30" fmla="*/ 784 w 2023"/>
                      <a:gd name="T31" fmla="*/ 877 h 997"/>
                      <a:gd name="T32" fmla="*/ 834 w 2023"/>
                      <a:gd name="T33" fmla="*/ 923 h 997"/>
                      <a:gd name="T34" fmla="*/ 884 w 2023"/>
                      <a:gd name="T35" fmla="*/ 958 h 997"/>
                      <a:gd name="T36" fmla="*/ 935 w 2023"/>
                      <a:gd name="T37" fmla="*/ 983 h 997"/>
                      <a:gd name="T38" fmla="*/ 986 w 2023"/>
                      <a:gd name="T39" fmla="*/ 995 h 997"/>
                      <a:gd name="T40" fmla="*/ 1036 w 2023"/>
                      <a:gd name="T41" fmla="*/ 995 h 997"/>
                      <a:gd name="T42" fmla="*/ 1087 w 2023"/>
                      <a:gd name="T43" fmla="*/ 983 h 997"/>
                      <a:gd name="T44" fmla="*/ 1138 w 2023"/>
                      <a:gd name="T45" fmla="*/ 958 h 997"/>
                      <a:gd name="T46" fmla="*/ 1188 w 2023"/>
                      <a:gd name="T47" fmla="*/ 923 h 997"/>
                      <a:gd name="T48" fmla="*/ 1238 w 2023"/>
                      <a:gd name="T49" fmla="*/ 877 h 997"/>
                      <a:gd name="T50" fmla="*/ 1289 w 2023"/>
                      <a:gd name="T51" fmla="*/ 822 h 997"/>
                      <a:gd name="T52" fmla="*/ 1340 w 2023"/>
                      <a:gd name="T53" fmla="*/ 758 h 997"/>
                      <a:gd name="T54" fmla="*/ 1390 w 2023"/>
                      <a:gd name="T55" fmla="*/ 689 h 997"/>
                      <a:gd name="T56" fmla="*/ 1440 w 2023"/>
                      <a:gd name="T57" fmla="*/ 615 h 997"/>
                      <a:gd name="T58" fmla="*/ 1491 w 2023"/>
                      <a:gd name="T59" fmla="*/ 537 h 997"/>
                      <a:gd name="T60" fmla="*/ 1542 w 2023"/>
                      <a:gd name="T61" fmla="*/ 459 h 997"/>
                      <a:gd name="T62" fmla="*/ 1592 w 2023"/>
                      <a:gd name="T63" fmla="*/ 381 h 997"/>
                      <a:gd name="T64" fmla="*/ 1643 w 2023"/>
                      <a:gd name="T65" fmla="*/ 307 h 997"/>
                      <a:gd name="T66" fmla="*/ 1694 w 2023"/>
                      <a:gd name="T67" fmla="*/ 238 h 997"/>
                      <a:gd name="T68" fmla="*/ 1744 w 2023"/>
                      <a:gd name="T69" fmla="*/ 174 h 997"/>
                      <a:gd name="T70" fmla="*/ 1794 w 2023"/>
                      <a:gd name="T71" fmla="*/ 119 h 997"/>
                      <a:gd name="T72" fmla="*/ 1845 w 2023"/>
                      <a:gd name="T73" fmla="*/ 73 h 997"/>
                      <a:gd name="T74" fmla="*/ 1896 w 2023"/>
                      <a:gd name="T75" fmla="*/ 38 h 997"/>
                      <a:gd name="T76" fmla="*/ 1946 w 2023"/>
                      <a:gd name="T77" fmla="*/ 13 h 997"/>
                      <a:gd name="T78" fmla="*/ 1997 w 2023"/>
                      <a:gd name="T79" fmla="*/ 1 h 997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w 2023"/>
                      <a:gd name="T121" fmla="*/ 0 h 997"/>
                      <a:gd name="T122" fmla="*/ 2023 w 2023"/>
                      <a:gd name="T123" fmla="*/ 997 h 997"/>
                    </a:gdLst>
                    <a:ahLst/>
                    <a:cxnLst>
                      <a:cxn ang="T80">
                        <a:pos x="T0" y="T1"/>
                      </a:cxn>
                      <a:cxn ang="T81">
                        <a:pos x="T2" y="T3"/>
                      </a:cxn>
                      <a:cxn ang="T82">
                        <a:pos x="T4" y="T5"/>
                      </a:cxn>
                      <a:cxn ang="T83">
                        <a:pos x="T6" y="T7"/>
                      </a:cxn>
                      <a:cxn ang="T84">
                        <a:pos x="T8" y="T9"/>
                      </a:cxn>
                      <a:cxn ang="T85">
                        <a:pos x="T10" y="T11"/>
                      </a:cxn>
                      <a:cxn ang="T86">
                        <a:pos x="T12" y="T13"/>
                      </a:cxn>
                      <a:cxn ang="T87">
                        <a:pos x="T14" y="T15"/>
                      </a:cxn>
                      <a:cxn ang="T88">
                        <a:pos x="T16" y="T17"/>
                      </a:cxn>
                      <a:cxn ang="T89">
                        <a:pos x="T18" y="T19"/>
                      </a:cxn>
                      <a:cxn ang="T90">
                        <a:pos x="T20" y="T21"/>
                      </a:cxn>
                      <a:cxn ang="T91">
                        <a:pos x="T22" y="T23"/>
                      </a:cxn>
                      <a:cxn ang="T92">
                        <a:pos x="T24" y="T25"/>
                      </a:cxn>
                      <a:cxn ang="T93">
                        <a:pos x="T26" y="T27"/>
                      </a:cxn>
                      <a:cxn ang="T94">
                        <a:pos x="T28" y="T29"/>
                      </a:cxn>
                      <a:cxn ang="T95">
                        <a:pos x="T30" y="T31"/>
                      </a:cxn>
                      <a:cxn ang="T96">
                        <a:pos x="T32" y="T33"/>
                      </a:cxn>
                      <a:cxn ang="T97">
                        <a:pos x="T34" y="T35"/>
                      </a:cxn>
                      <a:cxn ang="T98">
                        <a:pos x="T36" y="T37"/>
                      </a:cxn>
                      <a:cxn ang="T99">
                        <a:pos x="T38" y="T39"/>
                      </a:cxn>
                      <a:cxn ang="T100">
                        <a:pos x="T40" y="T41"/>
                      </a:cxn>
                      <a:cxn ang="T101">
                        <a:pos x="T42" y="T43"/>
                      </a:cxn>
                      <a:cxn ang="T102">
                        <a:pos x="T44" y="T45"/>
                      </a:cxn>
                      <a:cxn ang="T103">
                        <a:pos x="T46" y="T47"/>
                      </a:cxn>
                      <a:cxn ang="T104">
                        <a:pos x="T48" y="T49"/>
                      </a:cxn>
                      <a:cxn ang="T105">
                        <a:pos x="T50" y="T51"/>
                      </a:cxn>
                      <a:cxn ang="T106">
                        <a:pos x="T52" y="T53"/>
                      </a:cxn>
                      <a:cxn ang="T107">
                        <a:pos x="T54" y="T55"/>
                      </a:cxn>
                      <a:cxn ang="T108">
                        <a:pos x="T56" y="T57"/>
                      </a:cxn>
                      <a:cxn ang="T109">
                        <a:pos x="T58" y="T59"/>
                      </a:cxn>
                      <a:cxn ang="T110">
                        <a:pos x="T60" y="T61"/>
                      </a:cxn>
                      <a:cxn ang="T111">
                        <a:pos x="T62" y="T63"/>
                      </a:cxn>
                      <a:cxn ang="T112">
                        <a:pos x="T64" y="T65"/>
                      </a:cxn>
                      <a:cxn ang="T113">
                        <a:pos x="T66" y="T67"/>
                      </a:cxn>
                      <a:cxn ang="T114">
                        <a:pos x="T68" y="T69"/>
                      </a:cxn>
                      <a:cxn ang="T115">
                        <a:pos x="T70" y="T71"/>
                      </a:cxn>
                      <a:cxn ang="T116">
                        <a:pos x="T72" y="T73"/>
                      </a:cxn>
                      <a:cxn ang="T117">
                        <a:pos x="T74" y="T75"/>
                      </a:cxn>
                      <a:cxn ang="T118">
                        <a:pos x="T76" y="T77"/>
                      </a:cxn>
                      <a:cxn ang="T119">
                        <a:pos x="T78" y="T79"/>
                      </a:cxn>
                    </a:cxnLst>
                    <a:rect l="T120" t="T121" r="T122" b="T123"/>
                    <a:pathLst>
                      <a:path w="2023" h="997">
                        <a:moveTo>
                          <a:pt x="0" y="0"/>
                        </a:moveTo>
                        <a:lnTo>
                          <a:pt x="25" y="1"/>
                        </a:lnTo>
                        <a:lnTo>
                          <a:pt x="50" y="6"/>
                        </a:lnTo>
                        <a:lnTo>
                          <a:pt x="75" y="13"/>
                        </a:lnTo>
                        <a:lnTo>
                          <a:pt x="101" y="24"/>
                        </a:lnTo>
                        <a:lnTo>
                          <a:pt x="126" y="38"/>
                        </a:lnTo>
                        <a:lnTo>
                          <a:pt x="152" y="54"/>
                        </a:lnTo>
                        <a:lnTo>
                          <a:pt x="177" y="73"/>
                        </a:lnTo>
                        <a:lnTo>
                          <a:pt x="202" y="95"/>
                        </a:lnTo>
                        <a:lnTo>
                          <a:pt x="228" y="119"/>
                        </a:lnTo>
                        <a:lnTo>
                          <a:pt x="252" y="146"/>
                        </a:lnTo>
                        <a:lnTo>
                          <a:pt x="278" y="174"/>
                        </a:lnTo>
                        <a:lnTo>
                          <a:pt x="303" y="205"/>
                        </a:lnTo>
                        <a:lnTo>
                          <a:pt x="328" y="238"/>
                        </a:lnTo>
                        <a:lnTo>
                          <a:pt x="354" y="272"/>
                        </a:lnTo>
                        <a:lnTo>
                          <a:pt x="379" y="307"/>
                        </a:lnTo>
                        <a:lnTo>
                          <a:pt x="404" y="344"/>
                        </a:lnTo>
                        <a:lnTo>
                          <a:pt x="429" y="381"/>
                        </a:lnTo>
                        <a:lnTo>
                          <a:pt x="455" y="420"/>
                        </a:lnTo>
                        <a:lnTo>
                          <a:pt x="480" y="459"/>
                        </a:lnTo>
                        <a:lnTo>
                          <a:pt x="506" y="498"/>
                        </a:lnTo>
                        <a:lnTo>
                          <a:pt x="531" y="537"/>
                        </a:lnTo>
                        <a:lnTo>
                          <a:pt x="556" y="576"/>
                        </a:lnTo>
                        <a:lnTo>
                          <a:pt x="581" y="615"/>
                        </a:lnTo>
                        <a:lnTo>
                          <a:pt x="606" y="652"/>
                        </a:lnTo>
                        <a:lnTo>
                          <a:pt x="632" y="689"/>
                        </a:lnTo>
                        <a:lnTo>
                          <a:pt x="657" y="724"/>
                        </a:lnTo>
                        <a:lnTo>
                          <a:pt x="682" y="758"/>
                        </a:lnTo>
                        <a:lnTo>
                          <a:pt x="707" y="791"/>
                        </a:lnTo>
                        <a:lnTo>
                          <a:pt x="733" y="822"/>
                        </a:lnTo>
                        <a:lnTo>
                          <a:pt x="758" y="850"/>
                        </a:lnTo>
                        <a:lnTo>
                          <a:pt x="784" y="877"/>
                        </a:lnTo>
                        <a:lnTo>
                          <a:pt x="809" y="901"/>
                        </a:lnTo>
                        <a:lnTo>
                          <a:pt x="834" y="923"/>
                        </a:lnTo>
                        <a:lnTo>
                          <a:pt x="860" y="942"/>
                        </a:lnTo>
                        <a:lnTo>
                          <a:pt x="884" y="958"/>
                        </a:lnTo>
                        <a:lnTo>
                          <a:pt x="910" y="972"/>
                        </a:lnTo>
                        <a:lnTo>
                          <a:pt x="935" y="983"/>
                        </a:lnTo>
                        <a:lnTo>
                          <a:pt x="960" y="990"/>
                        </a:lnTo>
                        <a:lnTo>
                          <a:pt x="986" y="995"/>
                        </a:lnTo>
                        <a:lnTo>
                          <a:pt x="1011" y="996"/>
                        </a:lnTo>
                        <a:lnTo>
                          <a:pt x="1036" y="995"/>
                        </a:lnTo>
                        <a:lnTo>
                          <a:pt x="1062" y="990"/>
                        </a:lnTo>
                        <a:lnTo>
                          <a:pt x="1087" y="983"/>
                        </a:lnTo>
                        <a:lnTo>
                          <a:pt x="1112" y="972"/>
                        </a:lnTo>
                        <a:lnTo>
                          <a:pt x="1138" y="958"/>
                        </a:lnTo>
                        <a:lnTo>
                          <a:pt x="1162" y="942"/>
                        </a:lnTo>
                        <a:lnTo>
                          <a:pt x="1188" y="923"/>
                        </a:lnTo>
                        <a:lnTo>
                          <a:pt x="1213" y="901"/>
                        </a:lnTo>
                        <a:lnTo>
                          <a:pt x="1238" y="877"/>
                        </a:lnTo>
                        <a:lnTo>
                          <a:pt x="1264" y="850"/>
                        </a:lnTo>
                        <a:lnTo>
                          <a:pt x="1289" y="822"/>
                        </a:lnTo>
                        <a:lnTo>
                          <a:pt x="1314" y="791"/>
                        </a:lnTo>
                        <a:lnTo>
                          <a:pt x="1340" y="758"/>
                        </a:lnTo>
                        <a:lnTo>
                          <a:pt x="1365" y="724"/>
                        </a:lnTo>
                        <a:lnTo>
                          <a:pt x="1390" y="689"/>
                        </a:lnTo>
                        <a:lnTo>
                          <a:pt x="1416" y="652"/>
                        </a:lnTo>
                        <a:lnTo>
                          <a:pt x="1440" y="615"/>
                        </a:lnTo>
                        <a:lnTo>
                          <a:pt x="1466" y="576"/>
                        </a:lnTo>
                        <a:lnTo>
                          <a:pt x="1491" y="537"/>
                        </a:lnTo>
                        <a:lnTo>
                          <a:pt x="1516" y="498"/>
                        </a:lnTo>
                        <a:lnTo>
                          <a:pt x="1542" y="459"/>
                        </a:lnTo>
                        <a:lnTo>
                          <a:pt x="1567" y="420"/>
                        </a:lnTo>
                        <a:lnTo>
                          <a:pt x="1592" y="381"/>
                        </a:lnTo>
                        <a:lnTo>
                          <a:pt x="1618" y="344"/>
                        </a:lnTo>
                        <a:lnTo>
                          <a:pt x="1643" y="307"/>
                        </a:lnTo>
                        <a:lnTo>
                          <a:pt x="1668" y="272"/>
                        </a:lnTo>
                        <a:lnTo>
                          <a:pt x="1694" y="238"/>
                        </a:lnTo>
                        <a:lnTo>
                          <a:pt x="1718" y="205"/>
                        </a:lnTo>
                        <a:lnTo>
                          <a:pt x="1744" y="174"/>
                        </a:lnTo>
                        <a:lnTo>
                          <a:pt x="1770" y="146"/>
                        </a:lnTo>
                        <a:lnTo>
                          <a:pt x="1794" y="119"/>
                        </a:lnTo>
                        <a:lnTo>
                          <a:pt x="1820" y="95"/>
                        </a:lnTo>
                        <a:lnTo>
                          <a:pt x="1845" y="73"/>
                        </a:lnTo>
                        <a:lnTo>
                          <a:pt x="1870" y="54"/>
                        </a:lnTo>
                        <a:lnTo>
                          <a:pt x="1896" y="38"/>
                        </a:lnTo>
                        <a:lnTo>
                          <a:pt x="1921" y="24"/>
                        </a:lnTo>
                        <a:lnTo>
                          <a:pt x="1946" y="13"/>
                        </a:lnTo>
                        <a:lnTo>
                          <a:pt x="1972" y="6"/>
                        </a:lnTo>
                        <a:lnTo>
                          <a:pt x="1997" y="1"/>
                        </a:lnTo>
                        <a:lnTo>
                          <a:pt x="2022" y="0"/>
                        </a:lnTo>
                      </a:path>
                    </a:pathLst>
                  </a:custGeom>
                  <a:noFill/>
                  <a:ln w="19050" cap="rnd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8" name="Freeform 34"/>
                  <p:cNvSpPr>
                    <a:spLocks/>
                  </p:cNvSpPr>
                  <p:nvPr/>
                </p:nvSpPr>
                <p:spPr bwMode="auto">
                  <a:xfrm>
                    <a:off x="6770687" y="2692929"/>
                    <a:ext cx="3211513" cy="1582738"/>
                  </a:xfrm>
                  <a:custGeom>
                    <a:avLst/>
                    <a:gdLst>
                      <a:gd name="T0" fmla="*/ 25 w 2023"/>
                      <a:gd name="T1" fmla="*/ 1 h 997"/>
                      <a:gd name="T2" fmla="*/ 75 w 2023"/>
                      <a:gd name="T3" fmla="*/ 13 h 997"/>
                      <a:gd name="T4" fmla="*/ 126 w 2023"/>
                      <a:gd name="T5" fmla="*/ 38 h 997"/>
                      <a:gd name="T6" fmla="*/ 177 w 2023"/>
                      <a:gd name="T7" fmla="*/ 73 h 997"/>
                      <a:gd name="T8" fmla="*/ 228 w 2023"/>
                      <a:gd name="T9" fmla="*/ 119 h 997"/>
                      <a:gd name="T10" fmla="*/ 278 w 2023"/>
                      <a:gd name="T11" fmla="*/ 174 h 997"/>
                      <a:gd name="T12" fmla="*/ 328 w 2023"/>
                      <a:gd name="T13" fmla="*/ 238 h 997"/>
                      <a:gd name="T14" fmla="*/ 379 w 2023"/>
                      <a:gd name="T15" fmla="*/ 307 h 997"/>
                      <a:gd name="T16" fmla="*/ 429 w 2023"/>
                      <a:gd name="T17" fmla="*/ 381 h 997"/>
                      <a:gd name="T18" fmla="*/ 480 w 2023"/>
                      <a:gd name="T19" fmla="*/ 459 h 997"/>
                      <a:gd name="T20" fmla="*/ 531 w 2023"/>
                      <a:gd name="T21" fmla="*/ 537 h 997"/>
                      <a:gd name="T22" fmla="*/ 581 w 2023"/>
                      <a:gd name="T23" fmla="*/ 615 h 997"/>
                      <a:gd name="T24" fmla="*/ 632 w 2023"/>
                      <a:gd name="T25" fmla="*/ 689 h 997"/>
                      <a:gd name="T26" fmla="*/ 682 w 2023"/>
                      <a:gd name="T27" fmla="*/ 758 h 997"/>
                      <a:gd name="T28" fmla="*/ 733 w 2023"/>
                      <a:gd name="T29" fmla="*/ 822 h 997"/>
                      <a:gd name="T30" fmla="*/ 784 w 2023"/>
                      <a:gd name="T31" fmla="*/ 877 h 997"/>
                      <a:gd name="T32" fmla="*/ 834 w 2023"/>
                      <a:gd name="T33" fmla="*/ 923 h 997"/>
                      <a:gd name="T34" fmla="*/ 884 w 2023"/>
                      <a:gd name="T35" fmla="*/ 958 h 997"/>
                      <a:gd name="T36" fmla="*/ 935 w 2023"/>
                      <a:gd name="T37" fmla="*/ 983 h 997"/>
                      <a:gd name="T38" fmla="*/ 986 w 2023"/>
                      <a:gd name="T39" fmla="*/ 995 h 997"/>
                      <a:gd name="T40" fmla="*/ 1036 w 2023"/>
                      <a:gd name="T41" fmla="*/ 995 h 997"/>
                      <a:gd name="T42" fmla="*/ 1087 w 2023"/>
                      <a:gd name="T43" fmla="*/ 983 h 997"/>
                      <a:gd name="T44" fmla="*/ 1138 w 2023"/>
                      <a:gd name="T45" fmla="*/ 958 h 997"/>
                      <a:gd name="T46" fmla="*/ 1188 w 2023"/>
                      <a:gd name="T47" fmla="*/ 923 h 997"/>
                      <a:gd name="T48" fmla="*/ 1238 w 2023"/>
                      <a:gd name="T49" fmla="*/ 877 h 997"/>
                      <a:gd name="T50" fmla="*/ 1289 w 2023"/>
                      <a:gd name="T51" fmla="*/ 822 h 997"/>
                      <a:gd name="T52" fmla="*/ 1340 w 2023"/>
                      <a:gd name="T53" fmla="*/ 758 h 997"/>
                      <a:gd name="T54" fmla="*/ 1390 w 2023"/>
                      <a:gd name="T55" fmla="*/ 689 h 997"/>
                      <a:gd name="T56" fmla="*/ 1440 w 2023"/>
                      <a:gd name="T57" fmla="*/ 615 h 997"/>
                      <a:gd name="T58" fmla="*/ 1491 w 2023"/>
                      <a:gd name="T59" fmla="*/ 537 h 997"/>
                      <a:gd name="T60" fmla="*/ 1542 w 2023"/>
                      <a:gd name="T61" fmla="*/ 459 h 997"/>
                      <a:gd name="T62" fmla="*/ 1592 w 2023"/>
                      <a:gd name="T63" fmla="*/ 381 h 997"/>
                      <a:gd name="T64" fmla="*/ 1643 w 2023"/>
                      <a:gd name="T65" fmla="*/ 307 h 997"/>
                      <a:gd name="T66" fmla="*/ 1694 w 2023"/>
                      <a:gd name="T67" fmla="*/ 238 h 997"/>
                      <a:gd name="T68" fmla="*/ 1744 w 2023"/>
                      <a:gd name="T69" fmla="*/ 174 h 997"/>
                      <a:gd name="T70" fmla="*/ 1794 w 2023"/>
                      <a:gd name="T71" fmla="*/ 119 h 997"/>
                      <a:gd name="T72" fmla="*/ 1845 w 2023"/>
                      <a:gd name="T73" fmla="*/ 73 h 997"/>
                      <a:gd name="T74" fmla="*/ 1896 w 2023"/>
                      <a:gd name="T75" fmla="*/ 38 h 997"/>
                      <a:gd name="T76" fmla="*/ 1946 w 2023"/>
                      <a:gd name="T77" fmla="*/ 13 h 997"/>
                      <a:gd name="T78" fmla="*/ 1997 w 2023"/>
                      <a:gd name="T79" fmla="*/ 1 h 997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w 2023"/>
                      <a:gd name="T121" fmla="*/ 0 h 997"/>
                      <a:gd name="T122" fmla="*/ 2023 w 2023"/>
                      <a:gd name="T123" fmla="*/ 997 h 997"/>
                    </a:gdLst>
                    <a:ahLst/>
                    <a:cxnLst>
                      <a:cxn ang="T80">
                        <a:pos x="T0" y="T1"/>
                      </a:cxn>
                      <a:cxn ang="T81">
                        <a:pos x="T2" y="T3"/>
                      </a:cxn>
                      <a:cxn ang="T82">
                        <a:pos x="T4" y="T5"/>
                      </a:cxn>
                      <a:cxn ang="T83">
                        <a:pos x="T6" y="T7"/>
                      </a:cxn>
                      <a:cxn ang="T84">
                        <a:pos x="T8" y="T9"/>
                      </a:cxn>
                      <a:cxn ang="T85">
                        <a:pos x="T10" y="T11"/>
                      </a:cxn>
                      <a:cxn ang="T86">
                        <a:pos x="T12" y="T13"/>
                      </a:cxn>
                      <a:cxn ang="T87">
                        <a:pos x="T14" y="T15"/>
                      </a:cxn>
                      <a:cxn ang="T88">
                        <a:pos x="T16" y="T17"/>
                      </a:cxn>
                      <a:cxn ang="T89">
                        <a:pos x="T18" y="T19"/>
                      </a:cxn>
                      <a:cxn ang="T90">
                        <a:pos x="T20" y="T21"/>
                      </a:cxn>
                      <a:cxn ang="T91">
                        <a:pos x="T22" y="T23"/>
                      </a:cxn>
                      <a:cxn ang="T92">
                        <a:pos x="T24" y="T25"/>
                      </a:cxn>
                      <a:cxn ang="T93">
                        <a:pos x="T26" y="T27"/>
                      </a:cxn>
                      <a:cxn ang="T94">
                        <a:pos x="T28" y="T29"/>
                      </a:cxn>
                      <a:cxn ang="T95">
                        <a:pos x="T30" y="T31"/>
                      </a:cxn>
                      <a:cxn ang="T96">
                        <a:pos x="T32" y="T33"/>
                      </a:cxn>
                      <a:cxn ang="T97">
                        <a:pos x="T34" y="T35"/>
                      </a:cxn>
                      <a:cxn ang="T98">
                        <a:pos x="T36" y="T37"/>
                      </a:cxn>
                      <a:cxn ang="T99">
                        <a:pos x="T38" y="T39"/>
                      </a:cxn>
                      <a:cxn ang="T100">
                        <a:pos x="T40" y="T41"/>
                      </a:cxn>
                      <a:cxn ang="T101">
                        <a:pos x="T42" y="T43"/>
                      </a:cxn>
                      <a:cxn ang="T102">
                        <a:pos x="T44" y="T45"/>
                      </a:cxn>
                      <a:cxn ang="T103">
                        <a:pos x="T46" y="T47"/>
                      </a:cxn>
                      <a:cxn ang="T104">
                        <a:pos x="T48" y="T49"/>
                      </a:cxn>
                      <a:cxn ang="T105">
                        <a:pos x="T50" y="T51"/>
                      </a:cxn>
                      <a:cxn ang="T106">
                        <a:pos x="T52" y="T53"/>
                      </a:cxn>
                      <a:cxn ang="T107">
                        <a:pos x="T54" y="T55"/>
                      </a:cxn>
                      <a:cxn ang="T108">
                        <a:pos x="T56" y="T57"/>
                      </a:cxn>
                      <a:cxn ang="T109">
                        <a:pos x="T58" y="T59"/>
                      </a:cxn>
                      <a:cxn ang="T110">
                        <a:pos x="T60" y="T61"/>
                      </a:cxn>
                      <a:cxn ang="T111">
                        <a:pos x="T62" y="T63"/>
                      </a:cxn>
                      <a:cxn ang="T112">
                        <a:pos x="T64" y="T65"/>
                      </a:cxn>
                      <a:cxn ang="T113">
                        <a:pos x="T66" y="T67"/>
                      </a:cxn>
                      <a:cxn ang="T114">
                        <a:pos x="T68" y="T69"/>
                      </a:cxn>
                      <a:cxn ang="T115">
                        <a:pos x="T70" y="T71"/>
                      </a:cxn>
                      <a:cxn ang="T116">
                        <a:pos x="T72" y="T73"/>
                      </a:cxn>
                      <a:cxn ang="T117">
                        <a:pos x="T74" y="T75"/>
                      </a:cxn>
                      <a:cxn ang="T118">
                        <a:pos x="T76" y="T77"/>
                      </a:cxn>
                      <a:cxn ang="T119">
                        <a:pos x="T78" y="T79"/>
                      </a:cxn>
                    </a:cxnLst>
                    <a:rect l="T120" t="T121" r="T122" b="T123"/>
                    <a:pathLst>
                      <a:path w="2023" h="997">
                        <a:moveTo>
                          <a:pt x="0" y="0"/>
                        </a:moveTo>
                        <a:lnTo>
                          <a:pt x="25" y="1"/>
                        </a:lnTo>
                        <a:lnTo>
                          <a:pt x="50" y="6"/>
                        </a:lnTo>
                        <a:lnTo>
                          <a:pt x="75" y="13"/>
                        </a:lnTo>
                        <a:lnTo>
                          <a:pt x="101" y="24"/>
                        </a:lnTo>
                        <a:lnTo>
                          <a:pt x="126" y="38"/>
                        </a:lnTo>
                        <a:lnTo>
                          <a:pt x="152" y="54"/>
                        </a:lnTo>
                        <a:lnTo>
                          <a:pt x="177" y="73"/>
                        </a:lnTo>
                        <a:lnTo>
                          <a:pt x="202" y="95"/>
                        </a:lnTo>
                        <a:lnTo>
                          <a:pt x="228" y="119"/>
                        </a:lnTo>
                        <a:lnTo>
                          <a:pt x="252" y="146"/>
                        </a:lnTo>
                        <a:lnTo>
                          <a:pt x="278" y="174"/>
                        </a:lnTo>
                        <a:lnTo>
                          <a:pt x="303" y="205"/>
                        </a:lnTo>
                        <a:lnTo>
                          <a:pt x="328" y="238"/>
                        </a:lnTo>
                        <a:lnTo>
                          <a:pt x="354" y="272"/>
                        </a:lnTo>
                        <a:lnTo>
                          <a:pt x="379" y="307"/>
                        </a:lnTo>
                        <a:lnTo>
                          <a:pt x="404" y="344"/>
                        </a:lnTo>
                        <a:lnTo>
                          <a:pt x="429" y="381"/>
                        </a:lnTo>
                        <a:lnTo>
                          <a:pt x="455" y="420"/>
                        </a:lnTo>
                        <a:lnTo>
                          <a:pt x="480" y="459"/>
                        </a:lnTo>
                        <a:lnTo>
                          <a:pt x="506" y="498"/>
                        </a:lnTo>
                        <a:lnTo>
                          <a:pt x="531" y="537"/>
                        </a:lnTo>
                        <a:lnTo>
                          <a:pt x="556" y="576"/>
                        </a:lnTo>
                        <a:lnTo>
                          <a:pt x="581" y="615"/>
                        </a:lnTo>
                        <a:lnTo>
                          <a:pt x="606" y="652"/>
                        </a:lnTo>
                        <a:lnTo>
                          <a:pt x="632" y="689"/>
                        </a:lnTo>
                        <a:lnTo>
                          <a:pt x="657" y="724"/>
                        </a:lnTo>
                        <a:lnTo>
                          <a:pt x="682" y="758"/>
                        </a:lnTo>
                        <a:lnTo>
                          <a:pt x="707" y="791"/>
                        </a:lnTo>
                        <a:lnTo>
                          <a:pt x="733" y="822"/>
                        </a:lnTo>
                        <a:lnTo>
                          <a:pt x="758" y="850"/>
                        </a:lnTo>
                        <a:lnTo>
                          <a:pt x="784" y="877"/>
                        </a:lnTo>
                        <a:lnTo>
                          <a:pt x="809" y="901"/>
                        </a:lnTo>
                        <a:lnTo>
                          <a:pt x="834" y="923"/>
                        </a:lnTo>
                        <a:lnTo>
                          <a:pt x="860" y="942"/>
                        </a:lnTo>
                        <a:lnTo>
                          <a:pt x="884" y="958"/>
                        </a:lnTo>
                        <a:lnTo>
                          <a:pt x="910" y="972"/>
                        </a:lnTo>
                        <a:lnTo>
                          <a:pt x="935" y="983"/>
                        </a:lnTo>
                        <a:lnTo>
                          <a:pt x="960" y="990"/>
                        </a:lnTo>
                        <a:lnTo>
                          <a:pt x="986" y="995"/>
                        </a:lnTo>
                        <a:lnTo>
                          <a:pt x="1011" y="996"/>
                        </a:lnTo>
                        <a:lnTo>
                          <a:pt x="1036" y="995"/>
                        </a:lnTo>
                        <a:lnTo>
                          <a:pt x="1062" y="990"/>
                        </a:lnTo>
                        <a:lnTo>
                          <a:pt x="1087" y="983"/>
                        </a:lnTo>
                        <a:lnTo>
                          <a:pt x="1112" y="972"/>
                        </a:lnTo>
                        <a:lnTo>
                          <a:pt x="1138" y="958"/>
                        </a:lnTo>
                        <a:lnTo>
                          <a:pt x="1162" y="942"/>
                        </a:lnTo>
                        <a:lnTo>
                          <a:pt x="1188" y="923"/>
                        </a:lnTo>
                        <a:lnTo>
                          <a:pt x="1213" y="901"/>
                        </a:lnTo>
                        <a:lnTo>
                          <a:pt x="1238" y="877"/>
                        </a:lnTo>
                        <a:lnTo>
                          <a:pt x="1264" y="850"/>
                        </a:lnTo>
                        <a:lnTo>
                          <a:pt x="1289" y="822"/>
                        </a:lnTo>
                        <a:lnTo>
                          <a:pt x="1314" y="791"/>
                        </a:lnTo>
                        <a:lnTo>
                          <a:pt x="1340" y="758"/>
                        </a:lnTo>
                        <a:lnTo>
                          <a:pt x="1365" y="724"/>
                        </a:lnTo>
                        <a:lnTo>
                          <a:pt x="1390" y="689"/>
                        </a:lnTo>
                        <a:lnTo>
                          <a:pt x="1416" y="652"/>
                        </a:lnTo>
                        <a:lnTo>
                          <a:pt x="1440" y="615"/>
                        </a:lnTo>
                        <a:lnTo>
                          <a:pt x="1466" y="576"/>
                        </a:lnTo>
                        <a:lnTo>
                          <a:pt x="1491" y="537"/>
                        </a:lnTo>
                        <a:lnTo>
                          <a:pt x="1516" y="498"/>
                        </a:lnTo>
                        <a:lnTo>
                          <a:pt x="1542" y="459"/>
                        </a:lnTo>
                        <a:lnTo>
                          <a:pt x="1567" y="420"/>
                        </a:lnTo>
                        <a:lnTo>
                          <a:pt x="1592" y="381"/>
                        </a:lnTo>
                        <a:lnTo>
                          <a:pt x="1618" y="344"/>
                        </a:lnTo>
                        <a:lnTo>
                          <a:pt x="1643" y="307"/>
                        </a:lnTo>
                        <a:lnTo>
                          <a:pt x="1668" y="272"/>
                        </a:lnTo>
                        <a:lnTo>
                          <a:pt x="1694" y="238"/>
                        </a:lnTo>
                        <a:lnTo>
                          <a:pt x="1718" y="205"/>
                        </a:lnTo>
                        <a:lnTo>
                          <a:pt x="1744" y="174"/>
                        </a:lnTo>
                        <a:lnTo>
                          <a:pt x="1770" y="146"/>
                        </a:lnTo>
                        <a:lnTo>
                          <a:pt x="1794" y="119"/>
                        </a:lnTo>
                        <a:lnTo>
                          <a:pt x="1820" y="95"/>
                        </a:lnTo>
                        <a:lnTo>
                          <a:pt x="1845" y="73"/>
                        </a:lnTo>
                        <a:lnTo>
                          <a:pt x="1870" y="54"/>
                        </a:lnTo>
                        <a:lnTo>
                          <a:pt x="1896" y="38"/>
                        </a:lnTo>
                        <a:lnTo>
                          <a:pt x="1921" y="24"/>
                        </a:lnTo>
                        <a:lnTo>
                          <a:pt x="1946" y="13"/>
                        </a:lnTo>
                        <a:lnTo>
                          <a:pt x="1972" y="6"/>
                        </a:lnTo>
                        <a:lnTo>
                          <a:pt x="1997" y="1"/>
                        </a:lnTo>
                        <a:lnTo>
                          <a:pt x="2022" y="0"/>
                        </a:lnTo>
                      </a:path>
                    </a:pathLst>
                  </a:custGeom>
                  <a:noFill/>
                  <a:ln w="19050" cap="rnd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</p:grpSp>
          <p:grpSp>
            <p:nvGrpSpPr>
              <p:cNvPr id="31" name="Group 89"/>
              <p:cNvGrpSpPr/>
              <p:nvPr/>
            </p:nvGrpSpPr>
            <p:grpSpPr>
              <a:xfrm>
                <a:off x="4953000" y="1092198"/>
                <a:ext cx="2743203" cy="914400"/>
                <a:chOff x="2209799" y="4267200"/>
                <a:chExt cx="5486399" cy="914400"/>
              </a:xfrm>
            </p:grpSpPr>
            <p:grpSp>
              <p:nvGrpSpPr>
                <p:cNvPr id="32" name="Group 58"/>
                <p:cNvGrpSpPr/>
                <p:nvPr/>
              </p:nvGrpSpPr>
              <p:grpSpPr>
                <a:xfrm>
                  <a:off x="2209799" y="4267200"/>
                  <a:ext cx="2743199" cy="914400"/>
                  <a:chOff x="3539330" y="2692929"/>
                  <a:chExt cx="6442870" cy="1583321"/>
                </a:xfrm>
              </p:grpSpPr>
              <p:sp>
                <p:nvSpPr>
                  <p:cNvPr id="53" name="Freeform 33"/>
                  <p:cNvSpPr>
                    <a:spLocks/>
                  </p:cNvSpPr>
                  <p:nvPr/>
                </p:nvSpPr>
                <p:spPr bwMode="auto">
                  <a:xfrm>
                    <a:off x="3539330" y="2693512"/>
                    <a:ext cx="3211513" cy="1582738"/>
                  </a:xfrm>
                  <a:custGeom>
                    <a:avLst/>
                    <a:gdLst>
                      <a:gd name="T0" fmla="*/ 25 w 2023"/>
                      <a:gd name="T1" fmla="*/ 1 h 997"/>
                      <a:gd name="T2" fmla="*/ 75 w 2023"/>
                      <a:gd name="T3" fmla="*/ 13 h 997"/>
                      <a:gd name="T4" fmla="*/ 126 w 2023"/>
                      <a:gd name="T5" fmla="*/ 38 h 997"/>
                      <a:gd name="T6" fmla="*/ 177 w 2023"/>
                      <a:gd name="T7" fmla="*/ 73 h 997"/>
                      <a:gd name="T8" fmla="*/ 228 w 2023"/>
                      <a:gd name="T9" fmla="*/ 119 h 997"/>
                      <a:gd name="T10" fmla="*/ 278 w 2023"/>
                      <a:gd name="T11" fmla="*/ 174 h 997"/>
                      <a:gd name="T12" fmla="*/ 328 w 2023"/>
                      <a:gd name="T13" fmla="*/ 238 h 997"/>
                      <a:gd name="T14" fmla="*/ 379 w 2023"/>
                      <a:gd name="T15" fmla="*/ 307 h 997"/>
                      <a:gd name="T16" fmla="*/ 429 w 2023"/>
                      <a:gd name="T17" fmla="*/ 381 h 997"/>
                      <a:gd name="T18" fmla="*/ 480 w 2023"/>
                      <a:gd name="T19" fmla="*/ 459 h 997"/>
                      <a:gd name="T20" fmla="*/ 531 w 2023"/>
                      <a:gd name="T21" fmla="*/ 537 h 997"/>
                      <a:gd name="T22" fmla="*/ 581 w 2023"/>
                      <a:gd name="T23" fmla="*/ 615 h 997"/>
                      <a:gd name="T24" fmla="*/ 632 w 2023"/>
                      <a:gd name="T25" fmla="*/ 689 h 997"/>
                      <a:gd name="T26" fmla="*/ 682 w 2023"/>
                      <a:gd name="T27" fmla="*/ 758 h 997"/>
                      <a:gd name="T28" fmla="*/ 733 w 2023"/>
                      <a:gd name="T29" fmla="*/ 822 h 997"/>
                      <a:gd name="T30" fmla="*/ 784 w 2023"/>
                      <a:gd name="T31" fmla="*/ 877 h 997"/>
                      <a:gd name="T32" fmla="*/ 834 w 2023"/>
                      <a:gd name="T33" fmla="*/ 923 h 997"/>
                      <a:gd name="T34" fmla="*/ 884 w 2023"/>
                      <a:gd name="T35" fmla="*/ 958 h 997"/>
                      <a:gd name="T36" fmla="*/ 935 w 2023"/>
                      <a:gd name="T37" fmla="*/ 983 h 997"/>
                      <a:gd name="T38" fmla="*/ 986 w 2023"/>
                      <a:gd name="T39" fmla="*/ 995 h 997"/>
                      <a:gd name="T40" fmla="*/ 1036 w 2023"/>
                      <a:gd name="T41" fmla="*/ 995 h 997"/>
                      <a:gd name="T42" fmla="*/ 1087 w 2023"/>
                      <a:gd name="T43" fmla="*/ 983 h 997"/>
                      <a:gd name="T44" fmla="*/ 1138 w 2023"/>
                      <a:gd name="T45" fmla="*/ 958 h 997"/>
                      <a:gd name="T46" fmla="*/ 1188 w 2023"/>
                      <a:gd name="T47" fmla="*/ 923 h 997"/>
                      <a:gd name="T48" fmla="*/ 1238 w 2023"/>
                      <a:gd name="T49" fmla="*/ 877 h 997"/>
                      <a:gd name="T50" fmla="*/ 1289 w 2023"/>
                      <a:gd name="T51" fmla="*/ 822 h 997"/>
                      <a:gd name="T52" fmla="*/ 1340 w 2023"/>
                      <a:gd name="T53" fmla="*/ 758 h 997"/>
                      <a:gd name="T54" fmla="*/ 1390 w 2023"/>
                      <a:gd name="T55" fmla="*/ 689 h 997"/>
                      <a:gd name="T56" fmla="*/ 1440 w 2023"/>
                      <a:gd name="T57" fmla="*/ 615 h 997"/>
                      <a:gd name="T58" fmla="*/ 1491 w 2023"/>
                      <a:gd name="T59" fmla="*/ 537 h 997"/>
                      <a:gd name="T60" fmla="*/ 1542 w 2023"/>
                      <a:gd name="T61" fmla="*/ 459 h 997"/>
                      <a:gd name="T62" fmla="*/ 1592 w 2023"/>
                      <a:gd name="T63" fmla="*/ 381 h 997"/>
                      <a:gd name="T64" fmla="*/ 1643 w 2023"/>
                      <a:gd name="T65" fmla="*/ 307 h 997"/>
                      <a:gd name="T66" fmla="*/ 1694 w 2023"/>
                      <a:gd name="T67" fmla="*/ 238 h 997"/>
                      <a:gd name="T68" fmla="*/ 1744 w 2023"/>
                      <a:gd name="T69" fmla="*/ 174 h 997"/>
                      <a:gd name="T70" fmla="*/ 1794 w 2023"/>
                      <a:gd name="T71" fmla="*/ 119 h 997"/>
                      <a:gd name="T72" fmla="*/ 1845 w 2023"/>
                      <a:gd name="T73" fmla="*/ 73 h 997"/>
                      <a:gd name="T74" fmla="*/ 1896 w 2023"/>
                      <a:gd name="T75" fmla="*/ 38 h 997"/>
                      <a:gd name="T76" fmla="*/ 1946 w 2023"/>
                      <a:gd name="T77" fmla="*/ 13 h 997"/>
                      <a:gd name="T78" fmla="*/ 1997 w 2023"/>
                      <a:gd name="T79" fmla="*/ 1 h 997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w 2023"/>
                      <a:gd name="T121" fmla="*/ 0 h 997"/>
                      <a:gd name="T122" fmla="*/ 2023 w 2023"/>
                      <a:gd name="T123" fmla="*/ 997 h 997"/>
                    </a:gdLst>
                    <a:ahLst/>
                    <a:cxnLst>
                      <a:cxn ang="T80">
                        <a:pos x="T0" y="T1"/>
                      </a:cxn>
                      <a:cxn ang="T81">
                        <a:pos x="T2" y="T3"/>
                      </a:cxn>
                      <a:cxn ang="T82">
                        <a:pos x="T4" y="T5"/>
                      </a:cxn>
                      <a:cxn ang="T83">
                        <a:pos x="T6" y="T7"/>
                      </a:cxn>
                      <a:cxn ang="T84">
                        <a:pos x="T8" y="T9"/>
                      </a:cxn>
                      <a:cxn ang="T85">
                        <a:pos x="T10" y="T11"/>
                      </a:cxn>
                      <a:cxn ang="T86">
                        <a:pos x="T12" y="T13"/>
                      </a:cxn>
                      <a:cxn ang="T87">
                        <a:pos x="T14" y="T15"/>
                      </a:cxn>
                      <a:cxn ang="T88">
                        <a:pos x="T16" y="T17"/>
                      </a:cxn>
                      <a:cxn ang="T89">
                        <a:pos x="T18" y="T19"/>
                      </a:cxn>
                      <a:cxn ang="T90">
                        <a:pos x="T20" y="T21"/>
                      </a:cxn>
                      <a:cxn ang="T91">
                        <a:pos x="T22" y="T23"/>
                      </a:cxn>
                      <a:cxn ang="T92">
                        <a:pos x="T24" y="T25"/>
                      </a:cxn>
                      <a:cxn ang="T93">
                        <a:pos x="T26" y="T27"/>
                      </a:cxn>
                      <a:cxn ang="T94">
                        <a:pos x="T28" y="T29"/>
                      </a:cxn>
                      <a:cxn ang="T95">
                        <a:pos x="T30" y="T31"/>
                      </a:cxn>
                      <a:cxn ang="T96">
                        <a:pos x="T32" y="T33"/>
                      </a:cxn>
                      <a:cxn ang="T97">
                        <a:pos x="T34" y="T35"/>
                      </a:cxn>
                      <a:cxn ang="T98">
                        <a:pos x="T36" y="T37"/>
                      </a:cxn>
                      <a:cxn ang="T99">
                        <a:pos x="T38" y="T39"/>
                      </a:cxn>
                      <a:cxn ang="T100">
                        <a:pos x="T40" y="T41"/>
                      </a:cxn>
                      <a:cxn ang="T101">
                        <a:pos x="T42" y="T43"/>
                      </a:cxn>
                      <a:cxn ang="T102">
                        <a:pos x="T44" y="T45"/>
                      </a:cxn>
                      <a:cxn ang="T103">
                        <a:pos x="T46" y="T47"/>
                      </a:cxn>
                      <a:cxn ang="T104">
                        <a:pos x="T48" y="T49"/>
                      </a:cxn>
                      <a:cxn ang="T105">
                        <a:pos x="T50" y="T51"/>
                      </a:cxn>
                      <a:cxn ang="T106">
                        <a:pos x="T52" y="T53"/>
                      </a:cxn>
                      <a:cxn ang="T107">
                        <a:pos x="T54" y="T55"/>
                      </a:cxn>
                      <a:cxn ang="T108">
                        <a:pos x="T56" y="T57"/>
                      </a:cxn>
                      <a:cxn ang="T109">
                        <a:pos x="T58" y="T59"/>
                      </a:cxn>
                      <a:cxn ang="T110">
                        <a:pos x="T60" y="T61"/>
                      </a:cxn>
                      <a:cxn ang="T111">
                        <a:pos x="T62" y="T63"/>
                      </a:cxn>
                      <a:cxn ang="T112">
                        <a:pos x="T64" y="T65"/>
                      </a:cxn>
                      <a:cxn ang="T113">
                        <a:pos x="T66" y="T67"/>
                      </a:cxn>
                      <a:cxn ang="T114">
                        <a:pos x="T68" y="T69"/>
                      </a:cxn>
                      <a:cxn ang="T115">
                        <a:pos x="T70" y="T71"/>
                      </a:cxn>
                      <a:cxn ang="T116">
                        <a:pos x="T72" y="T73"/>
                      </a:cxn>
                      <a:cxn ang="T117">
                        <a:pos x="T74" y="T75"/>
                      </a:cxn>
                      <a:cxn ang="T118">
                        <a:pos x="T76" y="T77"/>
                      </a:cxn>
                      <a:cxn ang="T119">
                        <a:pos x="T78" y="T79"/>
                      </a:cxn>
                    </a:cxnLst>
                    <a:rect l="T120" t="T121" r="T122" b="T123"/>
                    <a:pathLst>
                      <a:path w="2023" h="997">
                        <a:moveTo>
                          <a:pt x="0" y="0"/>
                        </a:moveTo>
                        <a:lnTo>
                          <a:pt x="25" y="1"/>
                        </a:lnTo>
                        <a:lnTo>
                          <a:pt x="50" y="6"/>
                        </a:lnTo>
                        <a:lnTo>
                          <a:pt x="75" y="13"/>
                        </a:lnTo>
                        <a:lnTo>
                          <a:pt x="101" y="24"/>
                        </a:lnTo>
                        <a:lnTo>
                          <a:pt x="126" y="38"/>
                        </a:lnTo>
                        <a:lnTo>
                          <a:pt x="152" y="54"/>
                        </a:lnTo>
                        <a:lnTo>
                          <a:pt x="177" y="73"/>
                        </a:lnTo>
                        <a:lnTo>
                          <a:pt x="202" y="95"/>
                        </a:lnTo>
                        <a:lnTo>
                          <a:pt x="228" y="119"/>
                        </a:lnTo>
                        <a:lnTo>
                          <a:pt x="252" y="146"/>
                        </a:lnTo>
                        <a:lnTo>
                          <a:pt x="278" y="174"/>
                        </a:lnTo>
                        <a:lnTo>
                          <a:pt x="303" y="205"/>
                        </a:lnTo>
                        <a:lnTo>
                          <a:pt x="328" y="238"/>
                        </a:lnTo>
                        <a:lnTo>
                          <a:pt x="354" y="272"/>
                        </a:lnTo>
                        <a:lnTo>
                          <a:pt x="379" y="307"/>
                        </a:lnTo>
                        <a:lnTo>
                          <a:pt x="404" y="344"/>
                        </a:lnTo>
                        <a:lnTo>
                          <a:pt x="429" y="381"/>
                        </a:lnTo>
                        <a:lnTo>
                          <a:pt x="455" y="420"/>
                        </a:lnTo>
                        <a:lnTo>
                          <a:pt x="480" y="459"/>
                        </a:lnTo>
                        <a:lnTo>
                          <a:pt x="506" y="498"/>
                        </a:lnTo>
                        <a:lnTo>
                          <a:pt x="531" y="537"/>
                        </a:lnTo>
                        <a:lnTo>
                          <a:pt x="556" y="576"/>
                        </a:lnTo>
                        <a:lnTo>
                          <a:pt x="581" y="615"/>
                        </a:lnTo>
                        <a:lnTo>
                          <a:pt x="606" y="652"/>
                        </a:lnTo>
                        <a:lnTo>
                          <a:pt x="632" y="689"/>
                        </a:lnTo>
                        <a:lnTo>
                          <a:pt x="657" y="724"/>
                        </a:lnTo>
                        <a:lnTo>
                          <a:pt x="682" y="758"/>
                        </a:lnTo>
                        <a:lnTo>
                          <a:pt x="707" y="791"/>
                        </a:lnTo>
                        <a:lnTo>
                          <a:pt x="733" y="822"/>
                        </a:lnTo>
                        <a:lnTo>
                          <a:pt x="758" y="850"/>
                        </a:lnTo>
                        <a:lnTo>
                          <a:pt x="784" y="877"/>
                        </a:lnTo>
                        <a:lnTo>
                          <a:pt x="809" y="901"/>
                        </a:lnTo>
                        <a:lnTo>
                          <a:pt x="834" y="923"/>
                        </a:lnTo>
                        <a:lnTo>
                          <a:pt x="860" y="942"/>
                        </a:lnTo>
                        <a:lnTo>
                          <a:pt x="884" y="958"/>
                        </a:lnTo>
                        <a:lnTo>
                          <a:pt x="910" y="972"/>
                        </a:lnTo>
                        <a:lnTo>
                          <a:pt x="935" y="983"/>
                        </a:lnTo>
                        <a:lnTo>
                          <a:pt x="960" y="990"/>
                        </a:lnTo>
                        <a:lnTo>
                          <a:pt x="986" y="995"/>
                        </a:lnTo>
                        <a:lnTo>
                          <a:pt x="1011" y="996"/>
                        </a:lnTo>
                        <a:lnTo>
                          <a:pt x="1036" y="995"/>
                        </a:lnTo>
                        <a:lnTo>
                          <a:pt x="1062" y="990"/>
                        </a:lnTo>
                        <a:lnTo>
                          <a:pt x="1087" y="983"/>
                        </a:lnTo>
                        <a:lnTo>
                          <a:pt x="1112" y="972"/>
                        </a:lnTo>
                        <a:lnTo>
                          <a:pt x="1138" y="958"/>
                        </a:lnTo>
                        <a:lnTo>
                          <a:pt x="1162" y="942"/>
                        </a:lnTo>
                        <a:lnTo>
                          <a:pt x="1188" y="923"/>
                        </a:lnTo>
                        <a:lnTo>
                          <a:pt x="1213" y="901"/>
                        </a:lnTo>
                        <a:lnTo>
                          <a:pt x="1238" y="877"/>
                        </a:lnTo>
                        <a:lnTo>
                          <a:pt x="1264" y="850"/>
                        </a:lnTo>
                        <a:lnTo>
                          <a:pt x="1289" y="822"/>
                        </a:lnTo>
                        <a:lnTo>
                          <a:pt x="1314" y="791"/>
                        </a:lnTo>
                        <a:lnTo>
                          <a:pt x="1340" y="758"/>
                        </a:lnTo>
                        <a:lnTo>
                          <a:pt x="1365" y="724"/>
                        </a:lnTo>
                        <a:lnTo>
                          <a:pt x="1390" y="689"/>
                        </a:lnTo>
                        <a:lnTo>
                          <a:pt x="1416" y="652"/>
                        </a:lnTo>
                        <a:lnTo>
                          <a:pt x="1440" y="615"/>
                        </a:lnTo>
                        <a:lnTo>
                          <a:pt x="1466" y="576"/>
                        </a:lnTo>
                        <a:lnTo>
                          <a:pt x="1491" y="537"/>
                        </a:lnTo>
                        <a:lnTo>
                          <a:pt x="1516" y="498"/>
                        </a:lnTo>
                        <a:lnTo>
                          <a:pt x="1542" y="459"/>
                        </a:lnTo>
                        <a:lnTo>
                          <a:pt x="1567" y="420"/>
                        </a:lnTo>
                        <a:lnTo>
                          <a:pt x="1592" y="381"/>
                        </a:lnTo>
                        <a:lnTo>
                          <a:pt x="1618" y="344"/>
                        </a:lnTo>
                        <a:lnTo>
                          <a:pt x="1643" y="307"/>
                        </a:lnTo>
                        <a:lnTo>
                          <a:pt x="1668" y="272"/>
                        </a:lnTo>
                        <a:lnTo>
                          <a:pt x="1694" y="238"/>
                        </a:lnTo>
                        <a:lnTo>
                          <a:pt x="1718" y="205"/>
                        </a:lnTo>
                        <a:lnTo>
                          <a:pt x="1744" y="174"/>
                        </a:lnTo>
                        <a:lnTo>
                          <a:pt x="1770" y="146"/>
                        </a:lnTo>
                        <a:lnTo>
                          <a:pt x="1794" y="119"/>
                        </a:lnTo>
                        <a:lnTo>
                          <a:pt x="1820" y="95"/>
                        </a:lnTo>
                        <a:lnTo>
                          <a:pt x="1845" y="73"/>
                        </a:lnTo>
                        <a:lnTo>
                          <a:pt x="1870" y="54"/>
                        </a:lnTo>
                        <a:lnTo>
                          <a:pt x="1896" y="38"/>
                        </a:lnTo>
                        <a:lnTo>
                          <a:pt x="1921" y="24"/>
                        </a:lnTo>
                        <a:lnTo>
                          <a:pt x="1946" y="13"/>
                        </a:lnTo>
                        <a:lnTo>
                          <a:pt x="1972" y="6"/>
                        </a:lnTo>
                        <a:lnTo>
                          <a:pt x="1997" y="1"/>
                        </a:lnTo>
                        <a:lnTo>
                          <a:pt x="2022" y="0"/>
                        </a:lnTo>
                      </a:path>
                    </a:pathLst>
                  </a:custGeom>
                  <a:noFill/>
                  <a:ln w="19050" cap="rnd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4" name="Freeform 34"/>
                  <p:cNvSpPr>
                    <a:spLocks/>
                  </p:cNvSpPr>
                  <p:nvPr/>
                </p:nvSpPr>
                <p:spPr bwMode="auto">
                  <a:xfrm>
                    <a:off x="6770687" y="2692929"/>
                    <a:ext cx="3211513" cy="1582738"/>
                  </a:xfrm>
                  <a:custGeom>
                    <a:avLst/>
                    <a:gdLst>
                      <a:gd name="T0" fmla="*/ 25 w 2023"/>
                      <a:gd name="T1" fmla="*/ 1 h 997"/>
                      <a:gd name="T2" fmla="*/ 75 w 2023"/>
                      <a:gd name="T3" fmla="*/ 13 h 997"/>
                      <a:gd name="T4" fmla="*/ 126 w 2023"/>
                      <a:gd name="T5" fmla="*/ 38 h 997"/>
                      <a:gd name="T6" fmla="*/ 177 w 2023"/>
                      <a:gd name="T7" fmla="*/ 73 h 997"/>
                      <a:gd name="T8" fmla="*/ 228 w 2023"/>
                      <a:gd name="T9" fmla="*/ 119 h 997"/>
                      <a:gd name="T10" fmla="*/ 278 w 2023"/>
                      <a:gd name="T11" fmla="*/ 174 h 997"/>
                      <a:gd name="T12" fmla="*/ 328 w 2023"/>
                      <a:gd name="T13" fmla="*/ 238 h 997"/>
                      <a:gd name="T14" fmla="*/ 379 w 2023"/>
                      <a:gd name="T15" fmla="*/ 307 h 997"/>
                      <a:gd name="T16" fmla="*/ 429 w 2023"/>
                      <a:gd name="T17" fmla="*/ 381 h 997"/>
                      <a:gd name="T18" fmla="*/ 480 w 2023"/>
                      <a:gd name="T19" fmla="*/ 459 h 997"/>
                      <a:gd name="T20" fmla="*/ 531 w 2023"/>
                      <a:gd name="T21" fmla="*/ 537 h 997"/>
                      <a:gd name="T22" fmla="*/ 581 w 2023"/>
                      <a:gd name="T23" fmla="*/ 615 h 997"/>
                      <a:gd name="T24" fmla="*/ 632 w 2023"/>
                      <a:gd name="T25" fmla="*/ 689 h 997"/>
                      <a:gd name="T26" fmla="*/ 682 w 2023"/>
                      <a:gd name="T27" fmla="*/ 758 h 997"/>
                      <a:gd name="T28" fmla="*/ 733 w 2023"/>
                      <a:gd name="T29" fmla="*/ 822 h 997"/>
                      <a:gd name="T30" fmla="*/ 784 w 2023"/>
                      <a:gd name="T31" fmla="*/ 877 h 997"/>
                      <a:gd name="T32" fmla="*/ 834 w 2023"/>
                      <a:gd name="T33" fmla="*/ 923 h 997"/>
                      <a:gd name="T34" fmla="*/ 884 w 2023"/>
                      <a:gd name="T35" fmla="*/ 958 h 997"/>
                      <a:gd name="T36" fmla="*/ 935 w 2023"/>
                      <a:gd name="T37" fmla="*/ 983 h 997"/>
                      <a:gd name="T38" fmla="*/ 986 w 2023"/>
                      <a:gd name="T39" fmla="*/ 995 h 997"/>
                      <a:gd name="T40" fmla="*/ 1036 w 2023"/>
                      <a:gd name="T41" fmla="*/ 995 h 997"/>
                      <a:gd name="T42" fmla="*/ 1087 w 2023"/>
                      <a:gd name="T43" fmla="*/ 983 h 997"/>
                      <a:gd name="T44" fmla="*/ 1138 w 2023"/>
                      <a:gd name="T45" fmla="*/ 958 h 997"/>
                      <a:gd name="T46" fmla="*/ 1188 w 2023"/>
                      <a:gd name="T47" fmla="*/ 923 h 997"/>
                      <a:gd name="T48" fmla="*/ 1238 w 2023"/>
                      <a:gd name="T49" fmla="*/ 877 h 997"/>
                      <a:gd name="T50" fmla="*/ 1289 w 2023"/>
                      <a:gd name="T51" fmla="*/ 822 h 997"/>
                      <a:gd name="T52" fmla="*/ 1340 w 2023"/>
                      <a:gd name="T53" fmla="*/ 758 h 997"/>
                      <a:gd name="T54" fmla="*/ 1390 w 2023"/>
                      <a:gd name="T55" fmla="*/ 689 h 997"/>
                      <a:gd name="T56" fmla="*/ 1440 w 2023"/>
                      <a:gd name="T57" fmla="*/ 615 h 997"/>
                      <a:gd name="T58" fmla="*/ 1491 w 2023"/>
                      <a:gd name="T59" fmla="*/ 537 h 997"/>
                      <a:gd name="T60" fmla="*/ 1542 w 2023"/>
                      <a:gd name="T61" fmla="*/ 459 h 997"/>
                      <a:gd name="T62" fmla="*/ 1592 w 2023"/>
                      <a:gd name="T63" fmla="*/ 381 h 997"/>
                      <a:gd name="T64" fmla="*/ 1643 w 2023"/>
                      <a:gd name="T65" fmla="*/ 307 h 997"/>
                      <a:gd name="T66" fmla="*/ 1694 w 2023"/>
                      <a:gd name="T67" fmla="*/ 238 h 997"/>
                      <a:gd name="T68" fmla="*/ 1744 w 2023"/>
                      <a:gd name="T69" fmla="*/ 174 h 997"/>
                      <a:gd name="T70" fmla="*/ 1794 w 2023"/>
                      <a:gd name="T71" fmla="*/ 119 h 997"/>
                      <a:gd name="T72" fmla="*/ 1845 w 2023"/>
                      <a:gd name="T73" fmla="*/ 73 h 997"/>
                      <a:gd name="T74" fmla="*/ 1896 w 2023"/>
                      <a:gd name="T75" fmla="*/ 38 h 997"/>
                      <a:gd name="T76" fmla="*/ 1946 w 2023"/>
                      <a:gd name="T77" fmla="*/ 13 h 997"/>
                      <a:gd name="T78" fmla="*/ 1997 w 2023"/>
                      <a:gd name="T79" fmla="*/ 1 h 997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w 2023"/>
                      <a:gd name="T121" fmla="*/ 0 h 997"/>
                      <a:gd name="T122" fmla="*/ 2023 w 2023"/>
                      <a:gd name="T123" fmla="*/ 997 h 997"/>
                    </a:gdLst>
                    <a:ahLst/>
                    <a:cxnLst>
                      <a:cxn ang="T80">
                        <a:pos x="T0" y="T1"/>
                      </a:cxn>
                      <a:cxn ang="T81">
                        <a:pos x="T2" y="T3"/>
                      </a:cxn>
                      <a:cxn ang="T82">
                        <a:pos x="T4" y="T5"/>
                      </a:cxn>
                      <a:cxn ang="T83">
                        <a:pos x="T6" y="T7"/>
                      </a:cxn>
                      <a:cxn ang="T84">
                        <a:pos x="T8" y="T9"/>
                      </a:cxn>
                      <a:cxn ang="T85">
                        <a:pos x="T10" y="T11"/>
                      </a:cxn>
                      <a:cxn ang="T86">
                        <a:pos x="T12" y="T13"/>
                      </a:cxn>
                      <a:cxn ang="T87">
                        <a:pos x="T14" y="T15"/>
                      </a:cxn>
                      <a:cxn ang="T88">
                        <a:pos x="T16" y="T17"/>
                      </a:cxn>
                      <a:cxn ang="T89">
                        <a:pos x="T18" y="T19"/>
                      </a:cxn>
                      <a:cxn ang="T90">
                        <a:pos x="T20" y="T21"/>
                      </a:cxn>
                      <a:cxn ang="T91">
                        <a:pos x="T22" y="T23"/>
                      </a:cxn>
                      <a:cxn ang="T92">
                        <a:pos x="T24" y="T25"/>
                      </a:cxn>
                      <a:cxn ang="T93">
                        <a:pos x="T26" y="T27"/>
                      </a:cxn>
                      <a:cxn ang="T94">
                        <a:pos x="T28" y="T29"/>
                      </a:cxn>
                      <a:cxn ang="T95">
                        <a:pos x="T30" y="T31"/>
                      </a:cxn>
                      <a:cxn ang="T96">
                        <a:pos x="T32" y="T33"/>
                      </a:cxn>
                      <a:cxn ang="T97">
                        <a:pos x="T34" y="T35"/>
                      </a:cxn>
                      <a:cxn ang="T98">
                        <a:pos x="T36" y="T37"/>
                      </a:cxn>
                      <a:cxn ang="T99">
                        <a:pos x="T38" y="T39"/>
                      </a:cxn>
                      <a:cxn ang="T100">
                        <a:pos x="T40" y="T41"/>
                      </a:cxn>
                      <a:cxn ang="T101">
                        <a:pos x="T42" y="T43"/>
                      </a:cxn>
                      <a:cxn ang="T102">
                        <a:pos x="T44" y="T45"/>
                      </a:cxn>
                      <a:cxn ang="T103">
                        <a:pos x="T46" y="T47"/>
                      </a:cxn>
                      <a:cxn ang="T104">
                        <a:pos x="T48" y="T49"/>
                      </a:cxn>
                      <a:cxn ang="T105">
                        <a:pos x="T50" y="T51"/>
                      </a:cxn>
                      <a:cxn ang="T106">
                        <a:pos x="T52" y="T53"/>
                      </a:cxn>
                      <a:cxn ang="T107">
                        <a:pos x="T54" y="T55"/>
                      </a:cxn>
                      <a:cxn ang="T108">
                        <a:pos x="T56" y="T57"/>
                      </a:cxn>
                      <a:cxn ang="T109">
                        <a:pos x="T58" y="T59"/>
                      </a:cxn>
                      <a:cxn ang="T110">
                        <a:pos x="T60" y="T61"/>
                      </a:cxn>
                      <a:cxn ang="T111">
                        <a:pos x="T62" y="T63"/>
                      </a:cxn>
                      <a:cxn ang="T112">
                        <a:pos x="T64" y="T65"/>
                      </a:cxn>
                      <a:cxn ang="T113">
                        <a:pos x="T66" y="T67"/>
                      </a:cxn>
                      <a:cxn ang="T114">
                        <a:pos x="T68" y="T69"/>
                      </a:cxn>
                      <a:cxn ang="T115">
                        <a:pos x="T70" y="T71"/>
                      </a:cxn>
                      <a:cxn ang="T116">
                        <a:pos x="T72" y="T73"/>
                      </a:cxn>
                      <a:cxn ang="T117">
                        <a:pos x="T74" y="T75"/>
                      </a:cxn>
                      <a:cxn ang="T118">
                        <a:pos x="T76" y="T77"/>
                      </a:cxn>
                      <a:cxn ang="T119">
                        <a:pos x="T78" y="T79"/>
                      </a:cxn>
                    </a:cxnLst>
                    <a:rect l="T120" t="T121" r="T122" b="T123"/>
                    <a:pathLst>
                      <a:path w="2023" h="997">
                        <a:moveTo>
                          <a:pt x="0" y="0"/>
                        </a:moveTo>
                        <a:lnTo>
                          <a:pt x="25" y="1"/>
                        </a:lnTo>
                        <a:lnTo>
                          <a:pt x="50" y="6"/>
                        </a:lnTo>
                        <a:lnTo>
                          <a:pt x="75" y="13"/>
                        </a:lnTo>
                        <a:lnTo>
                          <a:pt x="101" y="24"/>
                        </a:lnTo>
                        <a:lnTo>
                          <a:pt x="126" y="38"/>
                        </a:lnTo>
                        <a:lnTo>
                          <a:pt x="152" y="54"/>
                        </a:lnTo>
                        <a:lnTo>
                          <a:pt x="177" y="73"/>
                        </a:lnTo>
                        <a:lnTo>
                          <a:pt x="202" y="95"/>
                        </a:lnTo>
                        <a:lnTo>
                          <a:pt x="228" y="119"/>
                        </a:lnTo>
                        <a:lnTo>
                          <a:pt x="252" y="146"/>
                        </a:lnTo>
                        <a:lnTo>
                          <a:pt x="278" y="174"/>
                        </a:lnTo>
                        <a:lnTo>
                          <a:pt x="303" y="205"/>
                        </a:lnTo>
                        <a:lnTo>
                          <a:pt x="328" y="238"/>
                        </a:lnTo>
                        <a:lnTo>
                          <a:pt x="354" y="272"/>
                        </a:lnTo>
                        <a:lnTo>
                          <a:pt x="379" y="307"/>
                        </a:lnTo>
                        <a:lnTo>
                          <a:pt x="404" y="344"/>
                        </a:lnTo>
                        <a:lnTo>
                          <a:pt x="429" y="381"/>
                        </a:lnTo>
                        <a:lnTo>
                          <a:pt x="455" y="420"/>
                        </a:lnTo>
                        <a:lnTo>
                          <a:pt x="480" y="459"/>
                        </a:lnTo>
                        <a:lnTo>
                          <a:pt x="506" y="498"/>
                        </a:lnTo>
                        <a:lnTo>
                          <a:pt x="531" y="537"/>
                        </a:lnTo>
                        <a:lnTo>
                          <a:pt x="556" y="576"/>
                        </a:lnTo>
                        <a:lnTo>
                          <a:pt x="581" y="615"/>
                        </a:lnTo>
                        <a:lnTo>
                          <a:pt x="606" y="652"/>
                        </a:lnTo>
                        <a:lnTo>
                          <a:pt x="632" y="689"/>
                        </a:lnTo>
                        <a:lnTo>
                          <a:pt x="657" y="724"/>
                        </a:lnTo>
                        <a:lnTo>
                          <a:pt x="682" y="758"/>
                        </a:lnTo>
                        <a:lnTo>
                          <a:pt x="707" y="791"/>
                        </a:lnTo>
                        <a:lnTo>
                          <a:pt x="733" y="822"/>
                        </a:lnTo>
                        <a:lnTo>
                          <a:pt x="758" y="850"/>
                        </a:lnTo>
                        <a:lnTo>
                          <a:pt x="784" y="877"/>
                        </a:lnTo>
                        <a:lnTo>
                          <a:pt x="809" y="901"/>
                        </a:lnTo>
                        <a:lnTo>
                          <a:pt x="834" y="923"/>
                        </a:lnTo>
                        <a:lnTo>
                          <a:pt x="860" y="942"/>
                        </a:lnTo>
                        <a:lnTo>
                          <a:pt x="884" y="958"/>
                        </a:lnTo>
                        <a:lnTo>
                          <a:pt x="910" y="972"/>
                        </a:lnTo>
                        <a:lnTo>
                          <a:pt x="935" y="983"/>
                        </a:lnTo>
                        <a:lnTo>
                          <a:pt x="960" y="990"/>
                        </a:lnTo>
                        <a:lnTo>
                          <a:pt x="986" y="995"/>
                        </a:lnTo>
                        <a:lnTo>
                          <a:pt x="1011" y="996"/>
                        </a:lnTo>
                        <a:lnTo>
                          <a:pt x="1036" y="995"/>
                        </a:lnTo>
                        <a:lnTo>
                          <a:pt x="1062" y="990"/>
                        </a:lnTo>
                        <a:lnTo>
                          <a:pt x="1087" y="983"/>
                        </a:lnTo>
                        <a:lnTo>
                          <a:pt x="1112" y="972"/>
                        </a:lnTo>
                        <a:lnTo>
                          <a:pt x="1138" y="958"/>
                        </a:lnTo>
                        <a:lnTo>
                          <a:pt x="1162" y="942"/>
                        </a:lnTo>
                        <a:lnTo>
                          <a:pt x="1188" y="923"/>
                        </a:lnTo>
                        <a:lnTo>
                          <a:pt x="1213" y="901"/>
                        </a:lnTo>
                        <a:lnTo>
                          <a:pt x="1238" y="877"/>
                        </a:lnTo>
                        <a:lnTo>
                          <a:pt x="1264" y="850"/>
                        </a:lnTo>
                        <a:lnTo>
                          <a:pt x="1289" y="822"/>
                        </a:lnTo>
                        <a:lnTo>
                          <a:pt x="1314" y="791"/>
                        </a:lnTo>
                        <a:lnTo>
                          <a:pt x="1340" y="758"/>
                        </a:lnTo>
                        <a:lnTo>
                          <a:pt x="1365" y="724"/>
                        </a:lnTo>
                        <a:lnTo>
                          <a:pt x="1390" y="689"/>
                        </a:lnTo>
                        <a:lnTo>
                          <a:pt x="1416" y="652"/>
                        </a:lnTo>
                        <a:lnTo>
                          <a:pt x="1440" y="615"/>
                        </a:lnTo>
                        <a:lnTo>
                          <a:pt x="1466" y="576"/>
                        </a:lnTo>
                        <a:lnTo>
                          <a:pt x="1491" y="537"/>
                        </a:lnTo>
                        <a:lnTo>
                          <a:pt x="1516" y="498"/>
                        </a:lnTo>
                        <a:lnTo>
                          <a:pt x="1542" y="459"/>
                        </a:lnTo>
                        <a:lnTo>
                          <a:pt x="1567" y="420"/>
                        </a:lnTo>
                        <a:lnTo>
                          <a:pt x="1592" y="381"/>
                        </a:lnTo>
                        <a:lnTo>
                          <a:pt x="1618" y="344"/>
                        </a:lnTo>
                        <a:lnTo>
                          <a:pt x="1643" y="307"/>
                        </a:lnTo>
                        <a:lnTo>
                          <a:pt x="1668" y="272"/>
                        </a:lnTo>
                        <a:lnTo>
                          <a:pt x="1694" y="238"/>
                        </a:lnTo>
                        <a:lnTo>
                          <a:pt x="1718" y="205"/>
                        </a:lnTo>
                        <a:lnTo>
                          <a:pt x="1744" y="174"/>
                        </a:lnTo>
                        <a:lnTo>
                          <a:pt x="1770" y="146"/>
                        </a:lnTo>
                        <a:lnTo>
                          <a:pt x="1794" y="119"/>
                        </a:lnTo>
                        <a:lnTo>
                          <a:pt x="1820" y="95"/>
                        </a:lnTo>
                        <a:lnTo>
                          <a:pt x="1845" y="73"/>
                        </a:lnTo>
                        <a:lnTo>
                          <a:pt x="1870" y="54"/>
                        </a:lnTo>
                        <a:lnTo>
                          <a:pt x="1896" y="38"/>
                        </a:lnTo>
                        <a:lnTo>
                          <a:pt x="1921" y="24"/>
                        </a:lnTo>
                        <a:lnTo>
                          <a:pt x="1946" y="13"/>
                        </a:lnTo>
                        <a:lnTo>
                          <a:pt x="1972" y="6"/>
                        </a:lnTo>
                        <a:lnTo>
                          <a:pt x="1997" y="1"/>
                        </a:lnTo>
                        <a:lnTo>
                          <a:pt x="2022" y="0"/>
                        </a:lnTo>
                      </a:path>
                    </a:pathLst>
                  </a:custGeom>
                  <a:noFill/>
                  <a:ln w="19050" cap="rnd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33" name="Group 61"/>
                <p:cNvGrpSpPr/>
                <p:nvPr/>
              </p:nvGrpSpPr>
              <p:grpSpPr>
                <a:xfrm>
                  <a:off x="4952999" y="4267200"/>
                  <a:ext cx="2743199" cy="914400"/>
                  <a:chOff x="3539330" y="2692929"/>
                  <a:chExt cx="6442870" cy="1583321"/>
                </a:xfrm>
              </p:grpSpPr>
              <p:sp>
                <p:nvSpPr>
                  <p:cNvPr id="51" name="Freeform 33"/>
                  <p:cNvSpPr>
                    <a:spLocks/>
                  </p:cNvSpPr>
                  <p:nvPr/>
                </p:nvSpPr>
                <p:spPr bwMode="auto">
                  <a:xfrm>
                    <a:off x="3539330" y="2693512"/>
                    <a:ext cx="3211513" cy="1582738"/>
                  </a:xfrm>
                  <a:custGeom>
                    <a:avLst/>
                    <a:gdLst>
                      <a:gd name="T0" fmla="*/ 25 w 2023"/>
                      <a:gd name="T1" fmla="*/ 1 h 997"/>
                      <a:gd name="T2" fmla="*/ 75 w 2023"/>
                      <a:gd name="T3" fmla="*/ 13 h 997"/>
                      <a:gd name="T4" fmla="*/ 126 w 2023"/>
                      <a:gd name="T5" fmla="*/ 38 h 997"/>
                      <a:gd name="T6" fmla="*/ 177 w 2023"/>
                      <a:gd name="T7" fmla="*/ 73 h 997"/>
                      <a:gd name="T8" fmla="*/ 228 w 2023"/>
                      <a:gd name="T9" fmla="*/ 119 h 997"/>
                      <a:gd name="T10" fmla="*/ 278 w 2023"/>
                      <a:gd name="T11" fmla="*/ 174 h 997"/>
                      <a:gd name="T12" fmla="*/ 328 w 2023"/>
                      <a:gd name="T13" fmla="*/ 238 h 997"/>
                      <a:gd name="T14" fmla="*/ 379 w 2023"/>
                      <a:gd name="T15" fmla="*/ 307 h 997"/>
                      <a:gd name="T16" fmla="*/ 429 w 2023"/>
                      <a:gd name="T17" fmla="*/ 381 h 997"/>
                      <a:gd name="T18" fmla="*/ 480 w 2023"/>
                      <a:gd name="T19" fmla="*/ 459 h 997"/>
                      <a:gd name="T20" fmla="*/ 531 w 2023"/>
                      <a:gd name="T21" fmla="*/ 537 h 997"/>
                      <a:gd name="T22" fmla="*/ 581 w 2023"/>
                      <a:gd name="T23" fmla="*/ 615 h 997"/>
                      <a:gd name="T24" fmla="*/ 632 w 2023"/>
                      <a:gd name="T25" fmla="*/ 689 h 997"/>
                      <a:gd name="T26" fmla="*/ 682 w 2023"/>
                      <a:gd name="T27" fmla="*/ 758 h 997"/>
                      <a:gd name="T28" fmla="*/ 733 w 2023"/>
                      <a:gd name="T29" fmla="*/ 822 h 997"/>
                      <a:gd name="T30" fmla="*/ 784 w 2023"/>
                      <a:gd name="T31" fmla="*/ 877 h 997"/>
                      <a:gd name="T32" fmla="*/ 834 w 2023"/>
                      <a:gd name="T33" fmla="*/ 923 h 997"/>
                      <a:gd name="T34" fmla="*/ 884 w 2023"/>
                      <a:gd name="T35" fmla="*/ 958 h 997"/>
                      <a:gd name="T36" fmla="*/ 935 w 2023"/>
                      <a:gd name="T37" fmla="*/ 983 h 997"/>
                      <a:gd name="T38" fmla="*/ 986 w 2023"/>
                      <a:gd name="T39" fmla="*/ 995 h 997"/>
                      <a:gd name="T40" fmla="*/ 1036 w 2023"/>
                      <a:gd name="T41" fmla="*/ 995 h 997"/>
                      <a:gd name="T42" fmla="*/ 1087 w 2023"/>
                      <a:gd name="T43" fmla="*/ 983 h 997"/>
                      <a:gd name="T44" fmla="*/ 1138 w 2023"/>
                      <a:gd name="T45" fmla="*/ 958 h 997"/>
                      <a:gd name="T46" fmla="*/ 1188 w 2023"/>
                      <a:gd name="T47" fmla="*/ 923 h 997"/>
                      <a:gd name="T48" fmla="*/ 1238 w 2023"/>
                      <a:gd name="T49" fmla="*/ 877 h 997"/>
                      <a:gd name="T50" fmla="*/ 1289 w 2023"/>
                      <a:gd name="T51" fmla="*/ 822 h 997"/>
                      <a:gd name="T52" fmla="*/ 1340 w 2023"/>
                      <a:gd name="T53" fmla="*/ 758 h 997"/>
                      <a:gd name="T54" fmla="*/ 1390 w 2023"/>
                      <a:gd name="T55" fmla="*/ 689 h 997"/>
                      <a:gd name="T56" fmla="*/ 1440 w 2023"/>
                      <a:gd name="T57" fmla="*/ 615 h 997"/>
                      <a:gd name="T58" fmla="*/ 1491 w 2023"/>
                      <a:gd name="T59" fmla="*/ 537 h 997"/>
                      <a:gd name="T60" fmla="*/ 1542 w 2023"/>
                      <a:gd name="T61" fmla="*/ 459 h 997"/>
                      <a:gd name="T62" fmla="*/ 1592 w 2023"/>
                      <a:gd name="T63" fmla="*/ 381 h 997"/>
                      <a:gd name="T64" fmla="*/ 1643 w 2023"/>
                      <a:gd name="T65" fmla="*/ 307 h 997"/>
                      <a:gd name="T66" fmla="*/ 1694 w 2023"/>
                      <a:gd name="T67" fmla="*/ 238 h 997"/>
                      <a:gd name="T68" fmla="*/ 1744 w 2023"/>
                      <a:gd name="T69" fmla="*/ 174 h 997"/>
                      <a:gd name="T70" fmla="*/ 1794 w 2023"/>
                      <a:gd name="T71" fmla="*/ 119 h 997"/>
                      <a:gd name="T72" fmla="*/ 1845 w 2023"/>
                      <a:gd name="T73" fmla="*/ 73 h 997"/>
                      <a:gd name="T74" fmla="*/ 1896 w 2023"/>
                      <a:gd name="T75" fmla="*/ 38 h 997"/>
                      <a:gd name="T76" fmla="*/ 1946 w 2023"/>
                      <a:gd name="T77" fmla="*/ 13 h 997"/>
                      <a:gd name="T78" fmla="*/ 1997 w 2023"/>
                      <a:gd name="T79" fmla="*/ 1 h 997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w 2023"/>
                      <a:gd name="T121" fmla="*/ 0 h 997"/>
                      <a:gd name="T122" fmla="*/ 2023 w 2023"/>
                      <a:gd name="T123" fmla="*/ 997 h 997"/>
                    </a:gdLst>
                    <a:ahLst/>
                    <a:cxnLst>
                      <a:cxn ang="T80">
                        <a:pos x="T0" y="T1"/>
                      </a:cxn>
                      <a:cxn ang="T81">
                        <a:pos x="T2" y="T3"/>
                      </a:cxn>
                      <a:cxn ang="T82">
                        <a:pos x="T4" y="T5"/>
                      </a:cxn>
                      <a:cxn ang="T83">
                        <a:pos x="T6" y="T7"/>
                      </a:cxn>
                      <a:cxn ang="T84">
                        <a:pos x="T8" y="T9"/>
                      </a:cxn>
                      <a:cxn ang="T85">
                        <a:pos x="T10" y="T11"/>
                      </a:cxn>
                      <a:cxn ang="T86">
                        <a:pos x="T12" y="T13"/>
                      </a:cxn>
                      <a:cxn ang="T87">
                        <a:pos x="T14" y="T15"/>
                      </a:cxn>
                      <a:cxn ang="T88">
                        <a:pos x="T16" y="T17"/>
                      </a:cxn>
                      <a:cxn ang="T89">
                        <a:pos x="T18" y="T19"/>
                      </a:cxn>
                      <a:cxn ang="T90">
                        <a:pos x="T20" y="T21"/>
                      </a:cxn>
                      <a:cxn ang="T91">
                        <a:pos x="T22" y="T23"/>
                      </a:cxn>
                      <a:cxn ang="T92">
                        <a:pos x="T24" y="T25"/>
                      </a:cxn>
                      <a:cxn ang="T93">
                        <a:pos x="T26" y="T27"/>
                      </a:cxn>
                      <a:cxn ang="T94">
                        <a:pos x="T28" y="T29"/>
                      </a:cxn>
                      <a:cxn ang="T95">
                        <a:pos x="T30" y="T31"/>
                      </a:cxn>
                      <a:cxn ang="T96">
                        <a:pos x="T32" y="T33"/>
                      </a:cxn>
                      <a:cxn ang="T97">
                        <a:pos x="T34" y="T35"/>
                      </a:cxn>
                      <a:cxn ang="T98">
                        <a:pos x="T36" y="T37"/>
                      </a:cxn>
                      <a:cxn ang="T99">
                        <a:pos x="T38" y="T39"/>
                      </a:cxn>
                      <a:cxn ang="T100">
                        <a:pos x="T40" y="T41"/>
                      </a:cxn>
                      <a:cxn ang="T101">
                        <a:pos x="T42" y="T43"/>
                      </a:cxn>
                      <a:cxn ang="T102">
                        <a:pos x="T44" y="T45"/>
                      </a:cxn>
                      <a:cxn ang="T103">
                        <a:pos x="T46" y="T47"/>
                      </a:cxn>
                      <a:cxn ang="T104">
                        <a:pos x="T48" y="T49"/>
                      </a:cxn>
                      <a:cxn ang="T105">
                        <a:pos x="T50" y="T51"/>
                      </a:cxn>
                      <a:cxn ang="T106">
                        <a:pos x="T52" y="T53"/>
                      </a:cxn>
                      <a:cxn ang="T107">
                        <a:pos x="T54" y="T55"/>
                      </a:cxn>
                      <a:cxn ang="T108">
                        <a:pos x="T56" y="T57"/>
                      </a:cxn>
                      <a:cxn ang="T109">
                        <a:pos x="T58" y="T59"/>
                      </a:cxn>
                      <a:cxn ang="T110">
                        <a:pos x="T60" y="T61"/>
                      </a:cxn>
                      <a:cxn ang="T111">
                        <a:pos x="T62" y="T63"/>
                      </a:cxn>
                      <a:cxn ang="T112">
                        <a:pos x="T64" y="T65"/>
                      </a:cxn>
                      <a:cxn ang="T113">
                        <a:pos x="T66" y="T67"/>
                      </a:cxn>
                      <a:cxn ang="T114">
                        <a:pos x="T68" y="T69"/>
                      </a:cxn>
                      <a:cxn ang="T115">
                        <a:pos x="T70" y="T71"/>
                      </a:cxn>
                      <a:cxn ang="T116">
                        <a:pos x="T72" y="T73"/>
                      </a:cxn>
                      <a:cxn ang="T117">
                        <a:pos x="T74" y="T75"/>
                      </a:cxn>
                      <a:cxn ang="T118">
                        <a:pos x="T76" y="T77"/>
                      </a:cxn>
                      <a:cxn ang="T119">
                        <a:pos x="T78" y="T79"/>
                      </a:cxn>
                    </a:cxnLst>
                    <a:rect l="T120" t="T121" r="T122" b="T123"/>
                    <a:pathLst>
                      <a:path w="2023" h="997">
                        <a:moveTo>
                          <a:pt x="0" y="0"/>
                        </a:moveTo>
                        <a:lnTo>
                          <a:pt x="25" y="1"/>
                        </a:lnTo>
                        <a:lnTo>
                          <a:pt x="50" y="6"/>
                        </a:lnTo>
                        <a:lnTo>
                          <a:pt x="75" y="13"/>
                        </a:lnTo>
                        <a:lnTo>
                          <a:pt x="101" y="24"/>
                        </a:lnTo>
                        <a:lnTo>
                          <a:pt x="126" y="38"/>
                        </a:lnTo>
                        <a:lnTo>
                          <a:pt x="152" y="54"/>
                        </a:lnTo>
                        <a:lnTo>
                          <a:pt x="177" y="73"/>
                        </a:lnTo>
                        <a:lnTo>
                          <a:pt x="202" y="95"/>
                        </a:lnTo>
                        <a:lnTo>
                          <a:pt x="228" y="119"/>
                        </a:lnTo>
                        <a:lnTo>
                          <a:pt x="252" y="146"/>
                        </a:lnTo>
                        <a:lnTo>
                          <a:pt x="278" y="174"/>
                        </a:lnTo>
                        <a:lnTo>
                          <a:pt x="303" y="205"/>
                        </a:lnTo>
                        <a:lnTo>
                          <a:pt x="328" y="238"/>
                        </a:lnTo>
                        <a:lnTo>
                          <a:pt x="354" y="272"/>
                        </a:lnTo>
                        <a:lnTo>
                          <a:pt x="379" y="307"/>
                        </a:lnTo>
                        <a:lnTo>
                          <a:pt x="404" y="344"/>
                        </a:lnTo>
                        <a:lnTo>
                          <a:pt x="429" y="381"/>
                        </a:lnTo>
                        <a:lnTo>
                          <a:pt x="455" y="420"/>
                        </a:lnTo>
                        <a:lnTo>
                          <a:pt x="480" y="459"/>
                        </a:lnTo>
                        <a:lnTo>
                          <a:pt x="506" y="498"/>
                        </a:lnTo>
                        <a:lnTo>
                          <a:pt x="531" y="537"/>
                        </a:lnTo>
                        <a:lnTo>
                          <a:pt x="556" y="576"/>
                        </a:lnTo>
                        <a:lnTo>
                          <a:pt x="581" y="615"/>
                        </a:lnTo>
                        <a:lnTo>
                          <a:pt x="606" y="652"/>
                        </a:lnTo>
                        <a:lnTo>
                          <a:pt x="632" y="689"/>
                        </a:lnTo>
                        <a:lnTo>
                          <a:pt x="657" y="724"/>
                        </a:lnTo>
                        <a:lnTo>
                          <a:pt x="682" y="758"/>
                        </a:lnTo>
                        <a:lnTo>
                          <a:pt x="707" y="791"/>
                        </a:lnTo>
                        <a:lnTo>
                          <a:pt x="733" y="822"/>
                        </a:lnTo>
                        <a:lnTo>
                          <a:pt x="758" y="850"/>
                        </a:lnTo>
                        <a:lnTo>
                          <a:pt x="784" y="877"/>
                        </a:lnTo>
                        <a:lnTo>
                          <a:pt x="809" y="901"/>
                        </a:lnTo>
                        <a:lnTo>
                          <a:pt x="834" y="923"/>
                        </a:lnTo>
                        <a:lnTo>
                          <a:pt x="860" y="942"/>
                        </a:lnTo>
                        <a:lnTo>
                          <a:pt x="884" y="958"/>
                        </a:lnTo>
                        <a:lnTo>
                          <a:pt x="910" y="972"/>
                        </a:lnTo>
                        <a:lnTo>
                          <a:pt x="935" y="983"/>
                        </a:lnTo>
                        <a:lnTo>
                          <a:pt x="960" y="990"/>
                        </a:lnTo>
                        <a:lnTo>
                          <a:pt x="986" y="995"/>
                        </a:lnTo>
                        <a:lnTo>
                          <a:pt x="1011" y="996"/>
                        </a:lnTo>
                        <a:lnTo>
                          <a:pt x="1036" y="995"/>
                        </a:lnTo>
                        <a:lnTo>
                          <a:pt x="1062" y="990"/>
                        </a:lnTo>
                        <a:lnTo>
                          <a:pt x="1087" y="983"/>
                        </a:lnTo>
                        <a:lnTo>
                          <a:pt x="1112" y="972"/>
                        </a:lnTo>
                        <a:lnTo>
                          <a:pt x="1138" y="958"/>
                        </a:lnTo>
                        <a:lnTo>
                          <a:pt x="1162" y="942"/>
                        </a:lnTo>
                        <a:lnTo>
                          <a:pt x="1188" y="923"/>
                        </a:lnTo>
                        <a:lnTo>
                          <a:pt x="1213" y="901"/>
                        </a:lnTo>
                        <a:lnTo>
                          <a:pt x="1238" y="877"/>
                        </a:lnTo>
                        <a:lnTo>
                          <a:pt x="1264" y="850"/>
                        </a:lnTo>
                        <a:lnTo>
                          <a:pt x="1289" y="822"/>
                        </a:lnTo>
                        <a:lnTo>
                          <a:pt x="1314" y="791"/>
                        </a:lnTo>
                        <a:lnTo>
                          <a:pt x="1340" y="758"/>
                        </a:lnTo>
                        <a:lnTo>
                          <a:pt x="1365" y="724"/>
                        </a:lnTo>
                        <a:lnTo>
                          <a:pt x="1390" y="689"/>
                        </a:lnTo>
                        <a:lnTo>
                          <a:pt x="1416" y="652"/>
                        </a:lnTo>
                        <a:lnTo>
                          <a:pt x="1440" y="615"/>
                        </a:lnTo>
                        <a:lnTo>
                          <a:pt x="1466" y="576"/>
                        </a:lnTo>
                        <a:lnTo>
                          <a:pt x="1491" y="537"/>
                        </a:lnTo>
                        <a:lnTo>
                          <a:pt x="1516" y="498"/>
                        </a:lnTo>
                        <a:lnTo>
                          <a:pt x="1542" y="459"/>
                        </a:lnTo>
                        <a:lnTo>
                          <a:pt x="1567" y="420"/>
                        </a:lnTo>
                        <a:lnTo>
                          <a:pt x="1592" y="381"/>
                        </a:lnTo>
                        <a:lnTo>
                          <a:pt x="1618" y="344"/>
                        </a:lnTo>
                        <a:lnTo>
                          <a:pt x="1643" y="307"/>
                        </a:lnTo>
                        <a:lnTo>
                          <a:pt x="1668" y="272"/>
                        </a:lnTo>
                        <a:lnTo>
                          <a:pt x="1694" y="238"/>
                        </a:lnTo>
                        <a:lnTo>
                          <a:pt x="1718" y="205"/>
                        </a:lnTo>
                        <a:lnTo>
                          <a:pt x="1744" y="174"/>
                        </a:lnTo>
                        <a:lnTo>
                          <a:pt x="1770" y="146"/>
                        </a:lnTo>
                        <a:lnTo>
                          <a:pt x="1794" y="119"/>
                        </a:lnTo>
                        <a:lnTo>
                          <a:pt x="1820" y="95"/>
                        </a:lnTo>
                        <a:lnTo>
                          <a:pt x="1845" y="73"/>
                        </a:lnTo>
                        <a:lnTo>
                          <a:pt x="1870" y="54"/>
                        </a:lnTo>
                        <a:lnTo>
                          <a:pt x="1896" y="38"/>
                        </a:lnTo>
                        <a:lnTo>
                          <a:pt x="1921" y="24"/>
                        </a:lnTo>
                        <a:lnTo>
                          <a:pt x="1946" y="13"/>
                        </a:lnTo>
                        <a:lnTo>
                          <a:pt x="1972" y="6"/>
                        </a:lnTo>
                        <a:lnTo>
                          <a:pt x="1997" y="1"/>
                        </a:lnTo>
                        <a:lnTo>
                          <a:pt x="2022" y="0"/>
                        </a:lnTo>
                      </a:path>
                    </a:pathLst>
                  </a:custGeom>
                  <a:noFill/>
                  <a:ln w="19050" cap="rnd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2" name="Freeform 34"/>
                  <p:cNvSpPr>
                    <a:spLocks/>
                  </p:cNvSpPr>
                  <p:nvPr/>
                </p:nvSpPr>
                <p:spPr bwMode="auto">
                  <a:xfrm>
                    <a:off x="6770687" y="2692929"/>
                    <a:ext cx="3211513" cy="1582738"/>
                  </a:xfrm>
                  <a:custGeom>
                    <a:avLst/>
                    <a:gdLst>
                      <a:gd name="T0" fmla="*/ 25 w 2023"/>
                      <a:gd name="T1" fmla="*/ 1 h 997"/>
                      <a:gd name="T2" fmla="*/ 75 w 2023"/>
                      <a:gd name="T3" fmla="*/ 13 h 997"/>
                      <a:gd name="T4" fmla="*/ 126 w 2023"/>
                      <a:gd name="T5" fmla="*/ 38 h 997"/>
                      <a:gd name="T6" fmla="*/ 177 w 2023"/>
                      <a:gd name="T7" fmla="*/ 73 h 997"/>
                      <a:gd name="T8" fmla="*/ 228 w 2023"/>
                      <a:gd name="T9" fmla="*/ 119 h 997"/>
                      <a:gd name="T10" fmla="*/ 278 w 2023"/>
                      <a:gd name="T11" fmla="*/ 174 h 997"/>
                      <a:gd name="T12" fmla="*/ 328 w 2023"/>
                      <a:gd name="T13" fmla="*/ 238 h 997"/>
                      <a:gd name="T14" fmla="*/ 379 w 2023"/>
                      <a:gd name="T15" fmla="*/ 307 h 997"/>
                      <a:gd name="T16" fmla="*/ 429 w 2023"/>
                      <a:gd name="T17" fmla="*/ 381 h 997"/>
                      <a:gd name="T18" fmla="*/ 480 w 2023"/>
                      <a:gd name="T19" fmla="*/ 459 h 997"/>
                      <a:gd name="T20" fmla="*/ 531 w 2023"/>
                      <a:gd name="T21" fmla="*/ 537 h 997"/>
                      <a:gd name="T22" fmla="*/ 581 w 2023"/>
                      <a:gd name="T23" fmla="*/ 615 h 997"/>
                      <a:gd name="T24" fmla="*/ 632 w 2023"/>
                      <a:gd name="T25" fmla="*/ 689 h 997"/>
                      <a:gd name="T26" fmla="*/ 682 w 2023"/>
                      <a:gd name="T27" fmla="*/ 758 h 997"/>
                      <a:gd name="T28" fmla="*/ 733 w 2023"/>
                      <a:gd name="T29" fmla="*/ 822 h 997"/>
                      <a:gd name="T30" fmla="*/ 784 w 2023"/>
                      <a:gd name="T31" fmla="*/ 877 h 997"/>
                      <a:gd name="T32" fmla="*/ 834 w 2023"/>
                      <a:gd name="T33" fmla="*/ 923 h 997"/>
                      <a:gd name="T34" fmla="*/ 884 w 2023"/>
                      <a:gd name="T35" fmla="*/ 958 h 997"/>
                      <a:gd name="T36" fmla="*/ 935 w 2023"/>
                      <a:gd name="T37" fmla="*/ 983 h 997"/>
                      <a:gd name="T38" fmla="*/ 986 w 2023"/>
                      <a:gd name="T39" fmla="*/ 995 h 997"/>
                      <a:gd name="T40" fmla="*/ 1036 w 2023"/>
                      <a:gd name="T41" fmla="*/ 995 h 997"/>
                      <a:gd name="T42" fmla="*/ 1087 w 2023"/>
                      <a:gd name="T43" fmla="*/ 983 h 997"/>
                      <a:gd name="T44" fmla="*/ 1138 w 2023"/>
                      <a:gd name="T45" fmla="*/ 958 h 997"/>
                      <a:gd name="T46" fmla="*/ 1188 w 2023"/>
                      <a:gd name="T47" fmla="*/ 923 h 997"/>
                      <a:gd name="T48" fmla="*/ 1238 w 2023"/>
                      <a:gd name="T49" fmla="*/ 877 h 997"/>
                      <a:gd name="T50" fmla="*/ 1289 w 2023"/>
                      <a:gd name="T51" fmla="*/ 822 h 997"/>
                      <a:gd name="T52" fmla="*/ 1340 w 2023"/>
                      <a:gd name="T53" fmla="*/ 758 h 997"/>
                      <a:gd name="T54" fmla="*/ 1390 w 2023"/>
                      <a:gd name="T55" fmla="*/ 689 h 997"/>
                      <a:gd name="T56" fmla="*/ 1440 w 2023"/>
                      <a:gd name="T57" fmla="*/ 615 h 997"/>
                      <a:gd name="T58" fmla="*/ 1491 w 2023"/>
                      <a:gd name="T59" fmla="*/ 537 h 997"/>
                      <a:gd name="T60" fmla="*/ 1542 w 2023"/>
                      <a:gd name="T61" fmla="*/ 459 h 997"/>
                      <a:gd name="T62" fmla="*/ 1592 w 2023"/>
                      <a:gd name="T63" fmla="*/ 381 h 997"/>
                      <a:gd name="T64" fmla="*/ 1643 w 2023"/>
                      <a:gd name="T65" fmla="*/ 307 h 997"/>
                      <a:gd name="T66" fmla="*/ 1694 w 2023"/>
                      <a:gd name="T67" fmla="*/ 238 h 997"/>
                      <a:gd name="T68" fmla="*/ 1744 w 2023"/>
                      <a:gd name="T69" fmla="*/ 174 h 997"/>
                      <a:gd name="T70" fmla="*/ 1794 w 2023"/>
                      <a:gd name="T71" fmla="*/ 119 h 997"/>
                      <a:gd name="T72" fmla="*/ 1845 w 2023"/>
                      <a:gd name="T73" fmla="*/ 73 h 997"/>
                      <a:gd name="T74" fmla="*/ 1896 w 2023"/>
                      <a:gd name="T75" fmla="*/ 38 h 997"/>
                      <a:gd name="T76" fmla="*/ 1946 w 2023"/>
                      <a:gd name="T77" fmla="*/ 13 h 997"/>
                      <a:gd name="T78" fmla="*/ 1997 w 2023"/>
                      <a:gd name="T79" fmla="*/ 1 h 997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w 2023"/>
                      <a:gd name="T121" fmla="*/ 0 h 997"/>
                      <a:gd name="T122" fmla="*/ 2023 w 2023"/>
                      <a:gd name="T123" fmla="*/ 997 h 997"/>
                    </a:gdLst>
                    <a:ahLst/>
                    <a:cxnLst>
                      <a:cxn ang="T80">
                        <a:pos x="T0" y="T1"/>
                      </a:cxn>
                      <a:cxn ang="T81">
                        <a:pos x="T2" y="T3"/>
                      </a:cxn>
                      <a:cxn ang="T82">
                        <a:pos x="T4" y="T5"/>
                      </a:cxn>
                      <a:cxn ang="T83">
                        <a:pos x="T6" y="T7"/>
                      </a:cxn>
                      <a:cxn ang="T84">
                        <a:pos x="T8" y="T9"/>
                      </a:cxn>
                      <a:cxn ang="T85">
                        <a:pos x="T10" y="T11"/>
                      </a:cxn>
                      <a:cxn ang="T86">
                        <a:pos x="T12" y="T13"/>
                      </a:cxn>
                      <a:cxn ang="T87">
                        <a:pos x="T14" y="T15"/>
                      </a:cxn>
                      <a:cxn ang="T88">
                        <a:pos x="T16" y="T17"/>
                      </a:cxn>
                      <a:cxn ang="T89">
                        <a:pos x="T18" y="T19"/>
                      </a:cxn>
                      <a:cxn ang="T90">
                        <a:pos x="T20" y="T21"/>
                      </a:cxn>
                      <a:cxn ang="T91">
                        <a:pos x="T22" y="T23"/>
                      </a:cxn>
                      <a:cxn ang="T92">
                        <a:pos x="T24" y="T25"/>
                      </a:cxn>
                      <a:cxn ang="T93">
                        <a:pos x="T26" y="T27"/>
                      </a:cxn>
                      <a:cxn ang="T94">
                        <a:pos x="T28" y="T29"/>
                      </a:cxn>
                      <a:cxn ang="T95">
                        <a:pos x="T30" y="T31"/>
                      </a:cxn>
                      <a:cxn ang="T96">
                        <a:pos x="T32" y="T33"/>
                      </a:cxn>
                      <a:cxn ang="T97">
                        <a:pos x="T34" y="T35"/>
                      </a:cxn>
                      <a:cxn ang="T98">
                        <a:pos x="T36" y="T37"/>
                      </a:cxn>
                      <a:cxn ang="T99">
                        <a:pos x="T38" y="T39"/>
                      </a:cxn>
                      <a:cxn ang="T100">
                        <a:pos x="T40" y="T41"/>
                      </a:cxn>
                      <a:cxn ang="T101">
                        <a:pos x="T42" y="T43"/>
                      </a:cxn>
                      <a:cxn ang="T102">
                        <a:pos x="T44" y="T45"/>
                      </a:cxn>
                      <a:cxn ang="T103">
                        <a:pos x="T46" y="T47"/>
                      </a:cxn>
                      <a:cxn ang="T104">
                        <a:pos x="T48" y="T49"/>
                      </a:cxn>
                      <a:cxn ang="T105">
                        <a:pos x="T50" y="T51"/>
                      </a:cxn>
                      <a:cxn ang="T106">
                        <a:pos x="T52" y="T53"/>
                      </a:cxn>
                      <a:cxn ang="T107">
                        <a:pos x="T54" y="T55"/>
                      </a:cxn>
                      <a:cxn ang="T108">
                        <a:pos x="T56" y="T57"/>
                      </a:cxn>
                      <a:cxn ang="T109">
                        <a:pos x="T58" y="T59"/>
                      </a:cxn>
                      <a:cxn ang="T110">
                        <a:pos x="T60" y="T61"/>
                      </a:cxn>
                      <a:cxn ang="T111">
                        <a:pos x="T62" y="T63"/>
                      </a:cxn>
                      <a:cxn ang="T112">
                        <a:pos x="T64" y="T65"/>
                      </a:cxn>
                      <a:cxn ang="T113">
                        <a:pos x="T66" y="T67"/>
                      </a:cxn>
                      <a:cxn ang="T114">
                        <a:pos x="T68" y="T69"/>
                      </a:cxn>
                      <a:cxn ang="T115">
                        <a:pos x="T70" y="T71"/>
                      </a:cxn>
                      <a:cxn ang="T116">
                        <a:pos x="T72" y="T73"/>
                      </a:cxn>
                      <a:cxn ang="T117">
                        <a:pos x="T74" y="T75"/>
                      </a:cxn>
                      <a:cxn ang="T118">
                        <a:pos x="T76" y="T77"/>
                      </a:cxn>
                      <a:cxn ang="T119">
                        <a:pos x="T78" y="T79"/>
                      </a:cxn>
                    </a:cxnLst>
                    <a:rect l="T120" t="T121" r="T122" b="T123"/>
                    <a:pathLst>
                      <a:path w="2023" h="997">
                        <a:moveTo>
                          <a:pt x="0" y="0"/>
                        </a:moveTo>
                        <a:lnTo>
                          <a:pt x="25" y="1"/>
                        </a:lnTo>
                        <a:lnTo>
                          <a:pt x="50" y="6"/>
                        </a:lnTo>
                        <a:lnTo>
                          <a:pt x="75" y="13"/>
                        </a:lnTo>
                        <a:lnTo>
                          <a:pt x="101" y="24"/>
                        </a:lnTo>
                        <a:lnTo>
                          <a:pt x="126" y="38"/>
                        </a:lnTo>
                        <a:lnTo>
                          <a:pt x="152" y="54"/>
                        </a:lnTo>
                        <a:lnTo>
                          <a:pt x="177" y="73"/>
                        </a:lnTo>
                        <a:lnTo>
                          <a:pt x="202" y="95"/>
                        </a:lnTo>
                        <a:lnTo>
                          <a:pt x="228" y="119"/>
                        </a:lnTo>
                        <a:lnTo>
                          <a:pt x="252" y="146"/>
                        </a:lnTo>
                        <a:lnTo>
                          <a:pt x="278" y="174"/>
                        </a:lnTo>
                        <a:lnTo>
                          <a:pt x="303" y="205"/>
                        </a:lnTo>
                        <a:lnTo>
                          <a:pt x="328" y="238"/>
                        </a:lnTo>
                        <a:lnTo>
                          <a:pt x="354" y="272"/>
                        </a:lnTo>
                        <a:lnTo>
                          <a:pt x="379" y="307"/>
                        </a:lnTo>
                        <a:lnTo>
                          <a:pt x="404" y="344"/>
                        </a:lnTo>
                        <a:lnTo>
                          <a:pt x="429" y="381"/>
                        </a:lnTo>
                        <a:lnTo>
                          <a:pt x="455" y="420"/>
                        </a:lnTo>
                        <a:lnTo>
                          <a:pt x="480" y="459"/>
                        </a:lnTo>
                        <a:lnTo>
                          <a:pt x="506" y="498"/>
                        </a:lnTo>
                        <a:lnTo>
                          <a:pt x="531" y="537"/>
                        </a:lnTo>
                        <a:lnTo>
                          <a:pt x="556" y="576"/>
                        </a:lnTo>
                        <a:lnTo>
                          <a:pt x="581" y="615"/>
                        </a:lnTo>
                        <a:lnTo>
                          <a:pt x="606" y="652"/>
                        </a:lnTo>
                        <a:lnTo>
                          <a:pt x="632" y="689"/>
                        </a:lnTo>
                        <a:lnTo>
                          <a:pt x="657" y="724"/>
                        </a:lnTo>
                        <a:lnTo>
                          <a:pt x="682" y="758"/>
                        </a:lnTo>
                        <a:lnTo>
                          <a:pt x="707" y="791"/>
                        </a:lnTo>
                        <a:lnTo>
                          <a:pt x="733" y="822"/>
                        </a:lnTo>
                        <a:lnTo>
                          <a:pt x="758" y="850"/>
                        </a:lnTo>
                        <a:lnTo>
                          <a:pt x="784" y="877"/>
                        </a:lnTo>
                        <a:lnTo>
                          <a:pt x="809" y="901"/>
                        </a:lnTo>
                        <a:lnTo>
                          <a:pt x="834" y="923"/>
                        </a:lnTo>
                        <a:lnTo>
                          <a:pt x="860" y="942"/>
                        </a:lnTo>
                        <a:lnTo>
                          <a:pt x="884" y="958"/>
                        </a:lnTo>
                        <a:lnTo>
                          <a:pt x="910" y="972"/>
                        </a:lnTo>
                        <a:lnTo>
                          <a:pt x="935" y="983"/>
                        </a:lnTo>
                        <a:lnTo>
                          <a:pt x="960" y="990"/>
                        </a:lnTo>
                        <a:lnTo>
                          <a:pt x="986" y="995"/>
                        </a:lnTo>
                        <a:lnTo>
                          <a:pt x="1011" y="996"/>
                        </a:lnTo>
                        <a:lnTo>
                          <a:pt x="1036" y="995"/>
                        </a:lnTo>
                        <a:lnTo>
                          <a:pt x="1062" y="990"/>
                        </a:lnTo>
                        <a:lnTo>
                          <a:pt x="1087" y="983"/>
                        </a:lnTo>
                        <a:lnTo>
                          <a:pt x="1112" y="972"/>
                        </a:lnTo>
                        <a:lnTo>
                          <a:pt x="1138" y="958"/>
                        </a:lnTo>
                        <a:lnTo>
                          <a:pt x="1162" y="942"/>
                        </a:lnTo>
                        <a:lnTo>
                          <a:pt x="1188" y="923"/>
                        </a:lnTo>
                        <a:lnTo>
                          <a:pt x="1213" y="901"/>
                        </a:lnTo>
                        <a:lnTo>
                          <a:pt x="1238" y="877"/>
                        </a:lnTo>
                        <a:lnTo>
                          <a:pt x="1264" y="850"/>
                        </a:lnTo>
                        <a:lnTo>
                          <a:pt x="1289" y="822"/>
                        </a:lnTo>
                        <a:lnTo>
                          <a:pt x="1314" y="791"/>
                        </a:lnTo>
                        <a:lnTo>
                          <a:pt x="1340" y="758"/>
                        </a:lnTo>
                        <a:lnTo>
                          <a:pt x="1365" y="724"/>
                        </a:lnTo>
                        <a:lnTo>
                          <a:pt x="1390" y="689"/>
                        </a:lnTo>
                        <a:lnTo>
                          <a:pt x="1416" y="652"/>
                        </a:lnTo>
                        <a:lnTo>
                          <a:pt x="1440" y="615"/>
                        </a:lnTo>
                        <a:lnTo>
                          <a:pt x="1466" y="576"/>
                        </a:lnTo>
                        <a:lnTo>
                          <a:pt x="1491" y="537"/>
                        </a:lnTo>
                        <a:lnTo>
                          <a:pt x="1516" y="498"/>
                        </a:lnTo>
                        <a:lnTo>
                          <a:pt x="1542" y="459"/>
                        </a:lnTo>
                        <a:lnTo>
                          <a:pt x="1567" y="420"/>
                        </a:lnTo>
                        <a:lnTo>
                          <a:pt x="1592" y="381"/>
                        </a:lnTo>
                        <a:lnTo>
                          <a:pt x="1618" y="344"/>
                        </a:lnTo>
                        <a:lnTo>
                          <a:pt x="1643" y="307"/>
                        </a:lnTo>
                        <a:lnTo>
                          <a:pt x="1668" y="272"/>
                        </a:lnTo>
                        <a:lnTo>
                          <a:pt x="1694" y="238"/>
                        </a:lnTo>
                        <a:lnTo>
                          <a:pt x="1718" y="205"/>
                        </a:lnTo>
                        <a:lnTo>
                          <a:pt x="1744" y="174"/>
                        </a:lnTo>
                        <a:lnTo>
                          <a:pt x="1770" y="146"/>
                        </a:lnTo>
                        <a:lnTo>
                          <a:pt x="1794" y="119"/>
                        </a:lnTo>
                        <a:lnTo>
                          <a:pt x="1820" y="95"/>
                        </a:lnTo>
                        <a:lnTo>
                          <a:pt x="1845" y="73"/>
                        </a:lnTo>
                        <a:lnTo>
                          <a:pt x="1870" y="54"/>
                        </a:lnTo>
                        <a:lnTo>
                          <a:pt x="1896" y="38"/>
                        </a:lnTo>
                        <a:lnTo>
                          <a:pt x="1921" y="24"/>
                        </a:lnTo>
                        <a:lnTo>
                          <a:pt x="1946" y="13"/>
                        </a:lnTo>
                        <a:lnTo>
                          <a:pt x="1972" y="6"/>
                        </a:lnTo>
                        <a:lnTo>
                          <a:pt x="1997" y="1"/>
                        </a:lnTo>
                        <a:lnTo>
                          <a:pt x="2022" y="0"/>
                        </a:lnTo>
                      </a:path>
                    </a:pathLst>
                  </a:custGeom>
                  <a:noFill/>
                  <a:ln w="19050" cap="rnd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</p:grpSp>
        </p:grpSp>
        <p:sp>
          <p:nvSpPr>
            <p:cNvPr id="23" name="Right Arrow 22"/>
            <p:cNvSpPr/>
            <p:nvPr/>
          </p:nvSpPr>
          <p:spPr>
            <a:xfrm>
              <a:off x="1436942" y="4065471"/>
              <a:ext cx="201706" cy="330347"/>
            </a:xfrm>
            <a:prstGeom prst="rightArrow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4" name="Right Arrow 23"/>
            <p:cNvSpPr/>
            <p:nvPr/>
          </p:nvSpPr>
          <p:spPr>
            <a:xfrm>
              <a:off x="1436942" y="2964314"/>
              <a:ext cx="201706" cy="330347"/>
            </a:xfrm>
            <a:prstGeom prst="rightArrow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5" name="Right Arrow 24"/>
            <p:cNvSpPr/>
            <p:nvPr/>
          </p:nvSpPr>
          <p:spPr>
            <a:xfrm>
              <a:off x="1436942" y="1789747"/>
              <a:ext cx="201706" cy="330347"/>
            </a:xfrm>
            <a:prstGeom prst="rightArrow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6" name="Right Arrow 25"/>
            <p:cNvSpPr/>
            <p:nvPr/>
          </p:nvSpPr>
          <p:spPr>
            <a:xfrm>
              <a:off x="1436942" y="651886"/>
              <a:ext cx="201706" cy="330347"/>
            </a:xfrm>
            <a:prstGeom prst="rightArrow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7" name="Left Brace 26"/>
            <p:cNvSpPr/>
            <p:nvPr/>
          </p:nvSpPr>
          <p:spPr>
            <a:xfrm flipH="1">
              <a:off x="3679252" y="427985"/>
              <a:ext cx="352985" cy="4077948"/>
            </a:xfrm>
            <a:prstGeom prst="leftBrace">
              <a:avLst>
                <a:gd name="adj1" fmla="val 84523"/>
                <a:gd name="adj2" fmla="val 50000"/>
              </a:avLst>
            </a:prstGeom>
            <a:ln w="5397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2570271" y="1175591"/>
              <a:ext cx="3337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solidFill>
                    <a:prstClr val="white"/>
                  </a:solidFill>
                  <a:latin typeface="Franklin Gothic Demi" pitchFamily="34" charset="0"/>
                </a:rPr>
                <a:t>+</a:t>
              </a:r>
              <a:endParaRPr lang="en-US" sz="2000" dirty="0">
                <a:solidFill>
                  <a:prstClr val="white"/>
                </a:solidFill>
                <a:latin typeface="Franklin Gothic Demi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2570271" y="2376615"/>
              <a:ext cx="3337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solidFill>
                    <a:prstClr val="white"/>
                  </a:solidFill>
                  <a:latin typeface="Franklin Gothic Demi" pitchFamily="34" charset="0"/>
                </a:rPr>
                <a:t>+</a:t>
              </a:r>
              <a:endParaRPr lang="en-US" sz="2000" dirty="0">
                <a:solidFill>
                  <a:prstClr val="white"/>
                </a:solidFill>
                <a:latin typeface="Franklin Gothic Demi" pitchFamily="34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2570271" y="3437394"/>
              <a:ext cx="33534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solidFill>
                    <a:prstClr val="white"/>
                  </a:solidFill>
                  <a:latin typeface="Franklin Gothic Demi" pitchFamily="34" charset="0"/>
                </a:rPr>
                <a:t>+</a:t>
              </a:r>
              <a:endParaRPr lang="en-US" sz="2000" dirty="0">
                <a:solidFill>
                  <a:prstClr val="white"/>
                </a:solidFill>
                <a:latin typeface="Franklin Gothic Demi" pitchFamily="34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 rot="16200000">
              <a:off x="3574221" y="2270350"/>
              <a:ext cx="166263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prstClr val="white"/>
                  </a:solidFill>
                  <a:latin typeface="Franklin Gothic Demi" pitchFamily="34" charset="0"/>
                </a:rPr>
                <a:t>Electric</a:t>
              </a:r>
              <a:r>
                <a:rPr lang="en-US" sz="2400" dirty="0" smtClean="0">
                  <a:solidFill>
                    <a:prstClr val="black"/>
                  </a:solidFill>
                  <a:latin typeface="Franklin Gothic Demi" pitchFamily="34" charset="0"/>
                </a:rPr>
                <a:t> </a:t>
              </a:r>
              <a:r>
                <a:rPr lang="en-US" sz="2400" dirty="0" smtClean="0">
                  <a:solidFill>
                    <a:prstClr val="white"/>
                  </a:solidFill>
                  <a:latin typeface="Franklin Gothic Demi" pitchFamily="34" charset="0"/>
                </a:rPr>
                <a:t>Field</a:t>
              </a:r>
              <a:endParaRPr lang="en-US" sz="2400" dirty="0">
                <a:solidFill>
                  <a:prstClr val="white"/>
                </a:solidFill>
                <a:latin typeface="Franklin Gothic Demi" pitchFamily="34" charset="0"/>
              </a:endParaRPr>
            </a:p>
          </p:txBody>
        </p:sp>
        <p:cxnSp>
          <p:nvCxnSpPr>
            <p:cNvPr id="38" name="Straight Arrow Connector 37"/>
            <p:cNvCxnSpPr/>
            <p:nvPr/>
          </p:nvCxnSpPr>
          <p:spPr>
            <a:xfrm rot="16200000" flipV="1">
              <a:off x="4036170" y="2512888"/>
              <a:ext cx="1554480" cy="0"/>
            </a:xfrm>
            <a:prstGeom prst="straightConnector1">
              <a:avLst/>
            </a:prstGeom>
            <a:ln w="1905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arrow" w="lg" len="lg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Arrow Connector 38"/>
            <p:cNvCxnSpPr/>
            <p:nvPr/>
          </p:nvCxnSpPr>
          <p:spPr>
            <a:xfrm flipV="1">
              <a:off x="4823372" y="3290129"/>
              <a:ext cx="2117913" cy="0"/>
            </a:xfrm>
            <a:prstGeom prst="straightConnector1">
              <a:avLst/>
            </a:prstGeom>
            <a:ln w="1905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arrow" w="lg" len="lg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TextBox 39"/>
            <p:cNvSpPr txBox="1"/>
            <p:nvPr/>
          </p:nvSpPr>
          <p:spPr>
            <a:xfrm>
              <a:off x="6910033" y="3090457"/>
              <a:ext cx="72648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solidFill>
                    <a:prstClr val="white"/>
                  </a:solidFill>
                  <a:latin typeface="Franklin Gothic Demi" pitchFamily="34" charset="0"/>
                </a:rPr>
                <a:t>Time</a:t>
              </a:r>
              <a:endParaRPr lang="en-US" sz="2000" dirty="0">
                <a:solidFill>
                  <a:prstClr val="white"/>
                </a:solidFill>
                <a:latin typeface="Franklin Gothic Demi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667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5400" dirty="0" smtClean="0">
                <a:solidFill>
                  <a:schemeClr val="bg1"/>
                </a:solidFill>
              </a:rPr>
              <a:t>How do we get our Fourier components?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>
          <a:xfrm>
            <a:off x="365798" y="472385"/>
            <a:ext cx="8910722" cy="5547415"/>
            <a:chOff x="206513" y="262812"/>
            <a:chExt cx="7430001" cy="4625582"/>
          </a:xfrm>
        </p:grpSpPr>
        <p:sp>
          <p:nvSpPr>
            <p:cNvPr id="10" name="Rectangle 9"/>
            <p:cNvSpPr/>
            <p:nvPr/>
          </p:nvSpPr>
          <p:spPr>
            <a:xfrm>
              <a:off x="850301" y="262812"/>
              <a:ext cx="453838" cy="4514740"/>
            </a:xfrm>
            <a:prstGeom prst="rect">
              <a:avLst/>
            </a:prstGeom>
            <a:gradFill>
              <a:gsLst>
                <a:gs pos="20000">
                  <a:srgbClr val="730000"/>
                </a:gs>
                <a:gs pos="45000">
                  <a:srgbClr val="1440FF"/>
                </a:gs>
                <a:gs pos="28000">
                  <a:srgbClr val="FF6600"/>
                </a:gs>
                <a:gs pos="32000">
                  <a:srgbClr val="FFFF00"/>
                </a:gs>
                <a:gs pos="36000">
                  <a:srgbClr val="00E100"/>
                </a:gs>
                <a:gs pos="41000">
                  <a:srgbClr val="0BD5FF"/>
                </a:gs>
                <a:gs pos="49000">
                  <a:srgbClr val="A600A6"/>
                </a:gs>
                <a:gs pos="24000">
                  <a:srgbClr val="FF0000"/>
                </a:gs>
                <a:gs pos="53000">
                  <a:srgbClr val="3E003E"/>
                </a:gs>
                <a:gs pos="16000">
                  <a:srgbClr val="320000"/>
                </a:gs>
              </a:gsLst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1" name="Left Brace 10"/>
            <p:cNvSpPr/>
            <p:nvPr/>
          </p:nvSpPr>
          <p:spPr>
            <a:xfrm>
              <a:off x="572956" y="3966366"/>
              <a:ext cx="226919" cy="792832"/>
            </a:xfrm>
            <a:prstGeom prst="leftBrace">
              <a:avLst/>
            </a:prstGeom>
            <a:ln w="53975"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 rot="16200000">
              <a:off x="-131400" y="4150371"/>
              <a:ext cx="107593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prstClr val="white"/>
                  </a:solidFill>
                  <a:latin typeface="Franklin Gothic Demi" pitchFamily="34" charset="0"/>
                </a:rPr>
                <a:t>Infrared</a:t>
              </a:r>
              <a:endParaRPr lang="en-US" sz="2400" dirty="0">
                <a:solidFill>
                  <a:prstClr val="white"/>
                </a:solidFill>
                <a:latin typeface="Franklin Gothic Demi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 rot="16200000">
              <a:off x="-57662" y="3047541"/>
              <a:ext cx="92845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prstClr val="white"/>
                  </a:solidFill>
                  <a:latin typeface="Franklin Gothic Demi" pitchFamily="34" charset="0"/>
                </a:rPr>
                <a:t>Visible</a:t>
              </a:r>
              <a:endParaRPr lang="en-US" sz="2400" dirty="0">
                <a:solidFill>
                  <a:prstClr val="white"/>
                </a:solidFill>
                <a:latin typeface="Franklin Gothic Demi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 rot="16200000">
              <a:off x="-268937" y="1236168"/>
              <a:ext cx="135101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prstClr val="white"/>
                  </a:solidFill>
                  <a:latin typeface="Franklin Gothic Demi" pitchFamily="34" charset="0"/>
                </a:rPr>
                <a:t>Ultraviolet</a:t>
              </a:r>
              <a:endParaRPr lang="en-US" sz="2400" dirty="0">
                <a:solidFill>
                  <a:prstClr val="white"/>
                </a:solidFill>
                <a:latin typeface="Franklin Gothic Demi" pitchFamily="34" charset="0"/>
              </a:endParaRPr>
            </a:p>
          </p:txBody>
        </p:sp>
        <p:sp>
          <p:nvSpPr>
            <p:cNvPr id="17" name="Left Brace 16"/>
            <p:cNvSpPr/>
            <p:nvPr/>
          </p:nvSpPr>
          <p:spPr>
            <a:xfrm>
              <a:off x="575758" y="2652321"/>
              <a:ext cx="226919" cy="1189249"/>
            </a:xfrm>
            <a:prstGeom prst="leftBrace">
              <a:avLst/>
            </a:prstGeom>
            <a:ln w="53975"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Left Brace 17"/>
            <p:cNvSpPr/>
            <p:nvPr/>
          </p:nvSpPr>
          <p:spPr>
            <a:xfrm>
              <a:off x="556147" y="314200"/>
              <a:ext cx="226919" cy="2246359"/>
            </a:xfrm>
            <a:prstGeom prst="leftBrace">
              <a:avLst/>
            </a:prstGeom>
            <a:ln w="53975"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grpSp>
          <p:nvGrpSpPr>
            <p:cNvPr id="3" name="Group 380"/>
            <p:cNvGrpSpPr/>
            <p:nvPr/>
          </p:nvGrpSpPr>
          <p:grpSpPr>
            <a:xfrm>
              <a:off x="1840353" y="3900054"/>
              <a:ext cx="1815352" cy="660694"/>
              <a:chOff x="3539330" y="2692929"/>
              <a:chExt cx="6442870" cy="1583321"/>
            </a:xfrm>
            <a:noFill/>
          </p:grpSpPr>
          <p:sp>
            <p:nvSpPr>
              <p:cNvPr id="76" name="Freeform 33"/>
              <p:cNvSpPr>
                <a:spLocks/>
              </p:cNvSpPr>
              <p:nvPr/>
            </p:nvSpPr>
            <p:spPr bwMode="auto">
              <a:xfrm>
                <a:off x="3539330" y="2693512"/>
                <a:ext cx="3211513" cy="1582738"/>
              </a:xfrm>
              <a:custGeom>
                <a:avLst/>
                <a:gdLst>
                  <a:gd name="T0" fmla="*/ 25 w 2023"/>
                  <a:gd name="T1" fmla="*/ 1 h 997"/>
                  <a:gd name="T2" fmla="*/ 75 w 2023"/>
                  <a:gd name="T3" fmla="*/ 13 h 997"/>
                  <a:gd name="T4" fmla="*/ 126 w 2023"/>
                  <a:gd name="T5" fmla="*/ 38 h 997"/>
                  <a:gd name="T6" fmla="*/ 177 w 2023"/>
                  <a:gd name="T7" fmla="*/ 73 h 997"/>
                  <a:gd name="T8" fmla="*/ 228 w 2023"/>
                  <a:gd name="T9" fmla="*/ 119 h 997"/>
                  <a:gd name="T10" fmla="*/ 278 w 2023"/>
                  <a:gd name="T11" fmla="*/ 174 h 997"/>
                  <a:gd name="T12" fmla="*/ 328 w 2023"/>
                  <a:gd name="T13" fmla="*/ 238 h 997"/>
                  <a:gd name="T14" fmla="*/ 379 w 2023"/>
                  <a:gd name="T15" fmla="*/ 307 h 997"/>
                  <a:gd name="T16" fmla="*/ 429 w 2023"/>
                  <a:gd name="T17" fmla="*/ 381 h 997"/>
                  <a:gd name="T18" fmla="*/ 480 w 2023"/>
                  <a:gd name="T19" fmla="*/ 459 h 997"/>
                  <a:gd name="T20" fmla="*/ 531 w 2023"/>
                  <a:gd name="T21" fmla="*/ 537 h 997"/>
                  <a:gd name="T22" fmla="*/ 581 w 2023"/>
                  <a:gd name="T23" fmla="*/ 615 h 997"/>
                  <a:gd name="T24" fmla="*/ 632 w 2023"/>
                  <a:gd name="T25" fmla="*/ 689 h 997"/>
                  <a:gd name="T26" fmla="*/ 682 w 2023"/>
                  <a:gd name="T27" fmla="*/ 758 h 997"/>
                  <a:gd name="T28" fmla="*/ 733 w 2023"/>
                  <a:gd name="T29" fmla="*/ 822 h 997"/>
                  <a:gd name="T30" fmla="*/ 784 w 2023"/>
                  <a:gd name="T31" fmla="*/ 877 h 997"/>
                  <a:gd name="T32" fmla="*/ 834 w 2023"/>
                  <a:gd name="T33" fmla="*/ 923 h 997"/>
                  <a:gd name="T34" fmla="*/ 884 w 2023"/>
                  <a:gd name="T35" fmla="*/ 958 h 997"/>
                  <a:gd name="T36" fmla="*/ 935 w 2023"/>
                  <a:gd name="T37" fmla="*/ 983 h 997"/>
                  <a:gd name="T38" fmla="*/ 986 w 2023"/>
                  <a:gd name="T39" fmla="*/ 995 h 997"/>
                  <a:gd name="T40" fmla="*/ 1036 w 2023"/>
                  <a:gd name="T41" fmla="*/ 995 h 997"/>
                  <a:gd name="T42" fmla="*/ 1087 w 2023"/>
                  <a:gd name="T43" fmla="*/ 983 h 997"/>
                  <a:gd name="T44" fmla="*/ 1138 w 2023"/>
                  <a:gd name="T45" fmla="*/ 958 h 997"/>
                  <a:gd name="T46" fmla="*/ 1188 w 2023"/>
                  <a:gd name="T47" fmla="*/ 923 h 997"/>
                  <a:gd name="T48" fmla="*/ 1238 w 2023"/>
                  <a:gd name="T49" fmla="*/ 877 h 997"/>
                  <a:gd name="T50" fmla="*/ 1289 w 2023"/>
                  <a:gd name="T51" fmla="*/ 822 h 997"/>
                  <a:gd name="T52" fmla="*/ 1340 w 2023"/>
                  <a:gd name="T53" fmla="*/ 758 h 997"/>
                  <a:gd name="T54" fmla="*/ 1390 w 2023"/>
                  <a:gd name="T55" fmla="*/ 689 h 997"/>
                  <a:gd name="T56" fmla="*/ 1440 w 2023"/>
                  <a:gd name="T57" fmla="*/ 615 h 997"/>
                  <a:gd name="T58" fmla="*/ 1491 w 2023"/>
                  <a:gd name="T59" fmla="*/ 537 h 997"/>
                  <a:gd name="T60" fmla="*/ 1542 w 2023"/>
                  <a:gd name="T61" fmla="*/ 459 h 997"/>
                  <a:gd name="T62" fmla="*/ 1592 w 2023"/>
                  <a:gd name="T63" fmla="*/ 381 h 997"/>
                  <a:gd name="T64" fmla="*/ 1643 w 2023"/>
                  <a:gd name="T65" fmla="*/ 307 h 997"/>
                  <a:gd name="T66" fmla="*/ 1694 w 2023"/>
                  <a:gd name="T67" fmla="*/ 238 h 997"/>
                  <a:gd name="T68" fmla="*/ 1744 w 2023"/>
                  <a:gd name="T69" fmla="*/ 174 h 997"/>
                  <a:gd name="T70" fmla="*/ 1794 w 2023"/>
                  <a:gd name="T71" fmla="*/ 119 h 997"/>
                  <a:gd name="T72" fmla="*/ 1845 w 2023"/>
                  <a:gd name="T73" fmla="*/ 73 h 997"/>
                  <a:gd name="T74" fmla="*/ 1896 w 2023"/>
                  <a:gd name="T75" fmla="*/ 38 h 997"/>
                  <a:gd name="T76" fmla="*/ 1946 w 2023"/>
                  <a:gd name="T77" fmla="*/ 13 h 997"/>
                  <a:gd name="T78" fmla="*/ 1997 w 2023"/>
                  <a:gd name="T79" fmla="*/ 1 h 997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2023"/>
                  <a:gd name="T121" fmla="*/ 0 h 997"/>
                  <a:gd name="T122" fmla="*/ 2023 w 2023"/>
                  <a:gd name="T123" fmla="*/ 997 h 997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2023" h="997">
                    <a:moveTo>
                      <a:pt x="0" y="0"/>
                    </a:moveTo>
                    <a:lnTo>
                      <a:pt x="25" y="1"/>
                    </a:lnTo>
                    <a:lnTo>
                      <a:pt x="50" y="6"/>
                    </a:lnTo>
                    <a:lnTo>
                      <a:pt x="75" y="13"/>
                    </a:lnTo>
                    <a:lnTo>
                      <a:pt x="101" y="24"/>
                    </a:lnTo>
                    <a:lnTo>
                      <a:pt x="126" y="38"/>
                    </a:lnTo>
                    <a:lnTo>
                      <a:pt x="152" y="54"/>
                    </a:lnTo>
                    <a:lnTo>
                      <a:pt x="177" y="73"/>
                    </a:lnTo>
                    <a:lnTo>
                      <a:pt x="202" y="95"/>
                    </a:lnTo>
                    <a:lnTo>
                      <a:pt x="228" y="119"/>
                    </a:lnTo>
                    <a:lnTo>
                      <a:pt x="252" y="146"/>
                    </a:lnTo>
                    <a:lnTo>
                      <a:pt x="278" y="174"/>
                    </a:lnTo>
                    <a:lnTo>
                      <a:pt x="303" y="205"/>
                    </a:lnTo>
                    <a:lnTo>
                      <a:pt x="328" y="238"/>
                    </a:lnTo>
                    <a:lnTo>
                      <a:pt x="354" y="272"/>
                    </a:lnTo>
                    <a:lnTo>
                      <a:pt x="379" y="307"/>
                    </a:lnTo>
                    <a:lnTo>
                      <a:pt x="404" y="344"/>
                    </a:lnTo>
                    <a:lnTo>
                      <a:pt x="429" y="381"/>
                    </a:lnTo>
                    <a:lnTo>
                      <a:pt x="455" y="420"/>
                    </a:lnTo>
                    <a:lnTo>
                      <a:pt x="480" y="459"/>
                    </a:lnTo>
                    <a:lnTo>
                      <a:pt x="506" y="498"/>
                    </a:lnTo>
                    <a:lnTo>
                      <a:pt x="531" y="537"/>
                    </a:lnTo>
                    <a:lnTo>
                      <a:pt x="556" y="576"/>
                    </a:lnTo>
                    <a:lnTo>
                      <a:pt x="581" y="615"/>
                    </a:lnTo>
                    <a:lnTo>
                      <a:pt x="606" y="652"/>
                    </a:lnTo>
                    <a:lnTo>
                      <a:pt x="632" y="689"/>
                    </a:lnTo>
                    <a:lnTo>
                      <a:pt x="657" y="724"/>
                    </a:lnTo>
                    <a:lnTo>
                      <a:pt x="682" y="758"/>
                    </a:lnTo>
                    <a:lnTo>
                      <a:pt x="707" y="791"/>
                    </a:lnTo>
                    <a:lnTo>
                      <a:pt x="733" y="822"/>
                    </a:lnTo>
                    <a:lnTo>
                      <a:pt x="758" y="850"/>
                    </a:lnTo>
                    <a:lnTo>
                      <a:pt x="784" y="877"/>
                    </a:lnTo>
                    <a:lnTo>
                      <a:pt x="809" y="901"/>
                    </a:lnTo>
                    <a:lnTo>
                      <a:pt x="834" y="923"/>
                    </a:lnTo>
                    <a:lnTo>
                      <a:pt x="860" y="942"/>
                    </a:lnTo>
                    <a:lnTo>
                      <a:pt x="884" y="958"/>
                    </a:lnTo>
                    <a:lnTo>
                      <a:pt x="910" y="972"/>
                    </a:lnTo>
                    <a:lnTo>
                      <a:pt x="935" y="983"/>
                    </a:lnTo>
                    <a:lnTo>
                      <a:pt x="960" y="990"/>
                    </a:lnTo>
                    <a:lnTo>
                      <a:pt x="986" y="995"/>
                    </a:lnTo>
                    <a:lnTo>
                      <a:pt x="1011" y="996"/>
                    </a:lnTo>
                    <a:lnTo>
                      <a:pt x="1036" y="995"/>
                    </a:lnTo>
                    <a:lnTo>
                      <a:pt x="1062" y="990"/>
                    </a:lnTo>
                    <a:lnTo>
                      <a:pt x="1087" y="983"/>
                    </a:lnTo>
                    <a:lnTo>
                      <a:pt x="1112" y="972"/>
                    </a:lnTo>
                    <a:lnTo>
                      <a:pt x="1138" y="958"/>
                    </a:lnTo>
                    <a:lnTo>
                      <a:pt x="1162" y="942"/>
                    </a:lnTo>
                    <a:lnTo>
                      <a:pt x="1188" y="923"/>
                    </a:lnTo>
                    <a:lnTo>
                      <a:pt x="1213" y="901"/>
                    </a:lnTo>
                    <a:lnTo>
                      <a:pt x="1238" y="877"/>
                    </a:lnTo>
                    <a:lnTo>
                      <a:pt x="1264" y="850"/>
                    </a:lnTo>
                    <a:lnTo>
                      <a:pt x="1289" y="822"/>
                    </a:lnTo>
                    <a:lnTo>
                      <a:pt x="1314" y="791"/>
                    </a:lnTo>
                    <a:lnTo>
                      <a:pt x="1340" y="758"/>
                    </a:lnTo>
                    <a:lnTo>
                      <a:pt x="1365" y="724"/>
                    </a:lnTo>
                    <a:lnTo>
                      <a:pt x="1390" y="689"/>
                    </a:lnTo>
                    <a:lnTo>
                      <a:pt x="1416" y="652"/>
                    </a:lnTo>
                    <a:lnTo>
                      <a:pt x="1440" y="615"/>
                    </a:lnTo>
                    <a:lnTo>
                      <a:pt x="1466" y="576"/>
                    </a:lnTo>
                    <a:lnTo>
                      <a:pt x="1491" y="537"/>
                    </a:lnTo>
                    <a:lnTo>
                      <a:pt x="1516" y="498"/>
                    </a:lnTo>
                    <a:lnTo>
                      <a:pt x="1542" y="459"/>
                    </a:lnTo>
                    <a:lnTo>
                      <a:pt x="1567" y="420"/>
                    </a:lnTo>
                    <a:lnTo>
                      <a:pt x="1592" y="381"/>
                    </a:lnTo>
                    <a:lnTo>
                      <a:pt x="1618" y="344"/>
                    </a:lnTo>
                    <a:lnTo>
                      <a:pt x="1643" y="307"/>
                    </a:lnTo>
                    <a:lnTo>
                      <a:pt x="1668" y="272"/>
                    </a:lnTo>
                    <a:lnTo>
                      <a:pt x="1694" y="238"/>
                    </a:lnTo>
                    <a:lnTo>
                      <a:pt x="1718" y="205"/>
                    </a:lnTo>
                    <a:lnTo>
                      <a:pt x="1744" y="174"/>
                    </a:lnTo>
                    <a:lnTo>
                      <a:pt x="1770" y="146"/>
                    </a:lnTo>
                    <a:lnTo>
                      <a:pt x="1794" y="119"/>
                    </a:lnTo>
                    <a:lnTo>
                      <a:pt x="1820" y="95"/>
                    </a:lnTo>
                    <a:lnTo>
                      <a:pt x="1845" y="73"/>
                    </a:lnTo>
                    <a:lnTo>
                      <a:pt x="1870" y="54"/>
                    </a:lnTo>
                    <a:lnTo>
                      <a:pt x="1896" y="38"/>
                    </a:lnTo>
                    <a:lnTo>
                      <a:pt x="1921" y="24"/>
                    </a:lnTo>
                    <a:lnTo>
                      <a:pt x="1946" y="13"/>
                    </a:lnTo>
                    <a:lnTo>
                      <a:pt x="1972" y="6"/>
                    </a:lnTo>
                    <a:lnTo>
                      <a:pt x="1997" y="1"/>
                    </a:lnTo>
                    <a:lnTo>
                      <a:pt x="2022" y="0"/>
                    </a:lnTo>
                  </a:path>
                </a:pathLst>
              </a:custGeom>
              <a:grpFill/>
              <a:ln w="19050" cap="rnd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7" name="Freeform 34"/>
              <p:cNvSpPr>
                <a:spLocks/>
              </p:cNvSpPr>
              <p:nvPr/>
            </p:nvSpPr>
            <p:spPr bwMode="auto">
              <a:xfrm>
                <a:off x="6770687" y="2692929"/>
                <a:ext cx="3211513" cy="1582738"/>
              </a:xfrm>
              <a:custGeom>
                <a:avLst/>
                <a:gdLst>
                  <a:gd name="T0" fmla="*/ 25 w 2023"/>
                  <a:gd name="T1" fmla="*/ 1 h 997"/>
                  <a:gd name="T2" fmla="*/ 75 w 2023"/>
                  <a:gd name="T3" fmla="*/ 13 h 997"/>
                  <a:gd name="T4" fmla="*/ 126 w 2023"/>
                  <a:gd name="T5" fmla="*/ 38 h 997"/>
                  <a:gd name="T6" fmla="*/ 177 w 2023"/>
                  <a:gd name="T7" fmla="*/ 73 h 997"/>
                  <a:gd name="T8" fmla="*/ 228 w 2023"/>
                  <a:gd name="T9" fmla="*/ 119 h 997"/>
                  <a:gd name="T10" fmla="*/ 278 w 2023"/>
                  <a:gd name="T11" fmla="*/ 174 h 997"/>
                  <a:gd name="T12" fmla="*/ 328 w 2023"/>
                  <a:gd name="T13" fmla="*/ 238 h 997"/>
                  <a:gd name="T14" fmla="*/ 379 w 2023"/>
                  <a:gd name="T15" fmla="*/ 307 h 997"/>
                  <a:gd name="T16" fmla="*/ 429 w 2023"/>
                  <a:gd name="T17" fmla="*/ 381 h 997"/>
                  <a:gd name="T18" fmla="*/ 480 w 2023"/>
                  <a:gd name="T19" fmla="*/ 459 h 997"/>
                  <a:gd name="T20" fmla="*/ 531 w 2023"/>
                  <a:gd name="T21" fmla="*/ 537 h 997"/>
                  <a:gd name="T22" fmla="*/ 581 w 2023"/>
                  <a:gd name="T23" fmla="*/ 615 h 997"/>
                  <a:gd name="T24" fmla="*/ 632 w 2023"/>
                  <a:gd name="T25" fmla="*/ 689 h 997"/>
                  <a:gd name="T26" fmla="*/ 682 w 2023"/>
                  <a:gd name="T27" fmla="*/ 758 h 997"/>
                  <a:gd name="T28" fmla="*/ 733 w 2023"/>
                  <a:gd name="T29" fmla="*/ 822 h 997"/>
                  <a:gd name="T30" fmla="*/ 784 w 2023"/>
                  <a:gd name="T31" fmla="*/ 877 h 997"/>
                  <a:gd name="T32" fmla="*/ 834 w 2023"/>
                  <a:gd name="T33" fmla="*/ 923 h 997"/>
                  <a:gd name="T34" fmla="*/ 884 w 2023"/>
                  <a:gd name="T35" fmla="*/ 958 h 997"/>
                  <a:gd name="T36" fmla="*/ 935 w 2023"/>
                  <a:gd name="T37" fmla="*/ 983 h 997"/>
                  <a:gd name="T38" fmla="*/ 986 w 2023"/>
                  <a:gd name="T39" fmla="*/ 995 h 997"/>
                  <a:gd name="T40" fmla="*/ 1036 w 2023"/>
                  <a:gd name="T41" fmla="*/ 995 h 997"/>
                  <a:gd name="T42" fmla="*/ 1087 w 2023"/>
                  <a:gd name="T43" fmla="*/ 983 h 997"/>
                  <a:gd name="T44" fmla="*/ 1138 w 2023"/>
                  <a:gd name="T45" fmla="*/ 958 h 997"/>
                  <a:gd name="T46" fmla="*/ 1188 w 2023"/>
                  <a:gd name="T47" fmla="*/ 923 h 997"/>
                  <a:gd name="T48" fmla="*/ 1238 w 2023"/>
                  <a:gd name="T49" fmla="*/ 877 h 997"/>
                  <a:gd name="T50" fmla="*/ 1289 w 2023"/>
                  <a:gd name="T51" fmla="*/ 822 h 997"/>
                  <a:gd name="T52" fmla="*/ 1340 w 2023"/>
                  <a:gd name="T53" fmla="*/ 758 h 997"/>
                  <a:gd name="T54" fmla="*/ 1390 w 2023"/>
                  <a:gd name="T55" fmla="*/ 689 h 997"/>
                  <a:gd name="T56" fmla="*/ 1440 w 2023"/>
                  <a:gd name="T57" fmla="*/ 615 h 997"/>
                  <a:gd name="T58" fmla="*/ 1491 w 2023"/>
                  <a:gd name="T59" fmla="*/ 537 h 997"/>
                  <a:gd name="T60" fmla="*/ 1542 w 2023"/>
                  <a:gd name="T61" fmla="*/ 459 h 997"/>
                  <a:gd name="T62" fmla="*/ 1592 w 2023"/>
                  <a:gd name="T63" fmla="*/ 381 h 997"/>
                  <a:gd name="T64" fmla="*/ 1643 w 2023"/>
                  <a:gd name="T65" fmla="*/ 307 h 997"/>
                  <a:gd name="T66" fmla="*/ 1694 w 2023"/>
                  <a:gd name="T67" fmla="*/ 238 h 997"/>
                  <a:gd name="T68" fmla="*/ 1744 w 2023"/>
                  <a:gd name="T69" fmla="*/ 174 h 997"/>
                  <a:gd name="T70" fmla="*/ 1794 w 2023"/>
                  <a:gd name="T71" fmla="*/ 119 h 997"/>
                  <a:gd name="T72" fmla="*/ 1845 w 2023"/>
                  <a:gd name="T73" fmla="*/ 73 h 997"/>
                  <a:gd name="T74" fmla="*/ 1896 w 2023"/>
                  <a:gd name="T75" fmla="*/ 38 h 997"/>
                  <a:gd name="T76" fmla="*/ 1946 w 2023"/>
                  <a:gd name="T77" fmla="*/ 13 h 997"/>
                  <a:gd name="T78" fmla="*/ 1997 w 2023"/>
                  <a:gd name="T79" fmla="*/ 1 h 997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2023"/>
                  <a:gd name="T121" fmla="*/ 0 h 997"/>
                  <a:gd name="T122" fmla="*/ 2023 w 2023"/>
                  <a:gd name="T123" fmla="*/ 997 h 997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2023" h="997">
                    <a:moveTo>
                      <a:pt x="0" y="0"/>
                    </a:moveTo>
                    <a:lnTo>
                      <a:pt x="25" y="1"/>
                    </a:lnTo>
                    <a:lnTo>
                      <a:pt x="50" y="6"/>
                    </a:lnTo>
                    <a:lnTo>
                      <a:pt x="75" y="13"/>
                    </a:lnTo>
                    <a:lnTo>
                      <a:pt x="101" y="24"/>
                    </a:lnTo>
                    <a:lnTo>
                      <a:pt x="126" y="38"/>
                    </a:lnTo>
                    <a:lnTo>
                      <a:pt x="152" y="54"/>
                    </a:lnTo>
                    <a:lnTo>
                      <a:pt x="177" y="73"/>
                    </a:lnTo>
                    <a:lnTo>
                      <a:pt x="202" y="95"/>
                    </a:lnTo>
                    <a:lnTo>
                      <a:pt x="228" y="119"/>
                    </a:lnTo>
                    <a:lnTo>
                      <a:pt x="252" y="146"/>
                    </a:lnTo>
                    <a:lnTo>
                      <a:pt x="278" y="174"/>
                    </a:lnTo>
                    <a:lnTo>
                      <a:pt x="303" y="205"/>
                    </a:lnTo>
                    <a:lnTo>
                      <a:pt x="328" y="238"/>
                    </a:lnTo>
                    <a:lnTo>
                      <a:pt x="354" y="272"/>
                    </a:lnTo>
                    <a:lnTo>
                      <a:pt x="379" y="307"/>
                    </a:lnTo>
                    <a:lnTo>
                      <a:pt x="404" y="344"/>
                    </a:lnTo>
                    <a:lnTo>
                      <a:pt x="429" y="381"/>
                    </a:lnTo>
                    <a:lnTo>
                      <a:pt x="455" y="420"/>
                    </a:lnTo>
                    <a:lnTo>
                      <a:pt x="480" y="459"/>
                    </a:lnTo>
                    <a:lnTo>
                      <a:pt x="506" y="498"/>
                    </a:lnTo>
                    <a:lnTo>
                      <a:pt x="531" y="537"/>
                    </a:lnTo>
                    <a:lnTo>
                      <a:pt x="556" y="576"/>
                    </a:lnTo>
                    <a:lnTo>
                      <a:pt x="581" y="615"/>
                    </a:lnTo>
                    <a:lnTo>
                      <a:pt x="606" y="652"/>
                    </a:lnTo>
                    <a:lnTo>
                      <a:pt x="632" y="689"/>
                    </a:lnTo>
                    <a:lnTo>
                      <a:pt x="657" y="724"/>
                    </a:lnTo>
                    <a:lnTo>
                      <a:pt x="682" y="758"/>
                    </a:lnTo>
                    <a:lnTo>
                      <a:pt x="707" y="791"/>
                    </a:lnTo>
                    <a:lnTo>
                      <a:pt x="733" y="822"/>
                    </a:lnTo>
                    <a:lnTo>
                      <a:pt x="758" y="850"/>
                    </a:lnTo>
                    <a:lnTo>
                      <a:pt x="784" y="877"/>
                    </a:lnTo>
                    <a:lnTo>
                      <a:pt x="809" y="901"/>
                    </a:lnTo>
                    <a:lnTo>
                      <a:pt x="834" y="923"/>
                    </a:lnTo>
                    <a:lnTo>
                      <a:pt x="860" y="942"/>
                    </a:lnTo>
                    <a:lnTo>
                      <a:pt x="884" y="958"/>
                    </a:lnTo>
                    <a:lnTo>
                      <a:pt x="910" y="972"/>
                    </a:lnTo>
                    <a:lnTo>
                      <a:pt x="935" y="983"/>
                    </a:lnTo>
                    <a:lnTo>
                      <a:pt x="960" y="990"/>
                    </a:lnTo>
                    <a:lnTo>
                      <a:pt x="986" y="995"/>
                    </a:lnTo>
                    <a:lnTo>
                      <a:pt x="1011" y="996"/>
                    </a:lnTo>
                    <a:lnTo>
                      <a:pt x="1036" y="995"/>
                    </a:lnTo>
                    <a:lnTo>
                      <a:pt x="1062" y="990"/>
                    </a:lnTo>
                    <a:lnTo>
                      <a:pt x="1087" y="983"/>
                    </a:lnTo>
                    <a:lnTo>
                      <a:pt x="1112" y="972"/>
                    </a:lnTo>
                    <a:lnTo>
                      <a:pt x="1138" y="958"/>
                    </a:lnTo>
                    <a:lnTo>
                      <a:pt x="1162" y="942"/>
                    </a:lnTo>
                    <a:lnTo>
                      <a:pt x="1188" y="923"/>
                    </a:lnTo>
                    <a:lnTo>
                      <a:pt x="1213" y="901"/>
                    </a:lnTo>
                    <a:lnTo>
                      <a:pt x="1238" y="877"/>
                    </a:lnTo>
                    <a:lnTo>
                      <a:pt x="1264" y="850"/>
                    </a:lnTo>
                    <a:lnTo>
                      <a:pt x="1289" y="822"/>
                    </a:lnTo>
                    <a:lnTo>
                      <a:pt x="1314" y="791"/>
                    </a:lnTo>
                    <a:lnTo>
                      <a:pt x="1340" y="758"/>
                    </a:lnTo>
                    <a:lnTo>
                      <a:pt x="1365" y="724"/>
                    </a:lnTo>
                    <a:lnTo>
                      <a:pt x="1390" y="689"/>
                    </a:lnTo>
                    <a:lnTo>
                      <a:pt x="1416" y="652"/>
                    </a:lnTo>
                    <a:lnTo>
                      <a:pt x="1440" y="615"/>
                    </a:lnTo>
                    <a:lnTo>
                      <a:pt x="1466" y="576"/>
                    </a:lnTo>
                    <a:lnTo>
                      <a:pt x="1491" y="537"/>
                    </a:lnTo>
                    <a:lnTo>
                      <a:pt x="1516" y="498"/>
                    </a:lnTo>
                    <a:lnTo>
                      <a:pt x="1542" y="459"/>
                    </a:lnTo>
                    <a:lnTo>
                      <a:pt x="1567" y="420"/>
                    </a:lnTo>
                    <a:lnTo>
                      <a:pt x="1592" y="381"/>
                    </a:lnTo>
                    <a:lnTo>
                      <a:pt x="1618" y="344"/>
                    </a:lnTo>
                    <a:lnTo>
                      <a:pt x="1643" y="307"/>
                    </a:lnTo>
                    <a:lnTo>
                      <a:pt x="1668" y="272"/>
                    </a:lnTo>
                    <a:lnTo>
                      <a:pt x="1694" y="238"/>
                    </a:lnTo>
                    <a:lnTo>
                      <a:pt x="1718" y="205"/>
                    </a:lnTo>
                    <a:lnTo>
                      <a:pt x="1744" y="174"/>
                    </a:lnTo>
                    <a:lnTo>
                      <a:pt x="1770" y="146"/>
                    </a:lnTo>
                    <a:lnTo>
                      <a:pt x="1794" y="119"/>
                    </a:lnTo>
                    <a:lnTo>
                      <a:pt x="1820" y="95"/>
                    </a:lnTo>
                    <a:lnTo>
                      <a:pt x="1845" y="73"/>
                    </a:lnTo>
                    <a:lnTo>
                      <a:pt x="1870" y="54"/>
                    </a:lnTo>
                    <a:lnTo>
                      <a:pt x="1896" y="38"/>
                    </a:lnTo>
                    <a:lnTo>
                      <a:pt x="1921" y="24"/>
                    </a:lnTo>
                    <a:lnTo>
                      <a:pt x="1946" y="13"/>
                    </a:lnTo>
                    <a:lnTo>
                      <a:pt x="1972" y="6"/>
                    </a:lnTo>
                    <a:lnTo>
                      <a:pt x="1997" y="1"/>
                    </a:lnTo>
                    <a:lnTo>
                      <a:pt x="2022" y="0"/>
                    </a:lnTo>
                  </a:path>
                </a:pathLst>
              </a:custGeom>
              <a:grpFill/>
              <a:ln w="19050" cap="rnd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" name="Group 383"/>
            <p:cNvGrpSpPr/>
            <p:nvPr/>
          </p:nvGrpSpPr>
          <p:grpSpPr>
            <a:xfrm>
              <a:off x="1791325" y="2799141"/>
              <a:ext cx="1815355" cy="660694"/>
              <a:chOff x="2209799" y="4267200"/>
              <a:chExt cx="5486399" cy="914400"/>
            </a:xfrm>
          </p:grpSpPr>
          <p:grpSp>
            <p:nvGrpSpPr>
              <p:cNvPr id="5" name="Group 58"/>
              <p:cNvGrpSpPr/>
              <p:nvPr/>
            </p:nvGrpSpPr>
            <p:grpSpPr>
              <a:xfrm>
                <a:off x="2209799" y="4267200"/>
                <a:ext cx="2743199" cy="914400"/>
                <a:chOff x="3539330" y="2692929"/>
                <a:chExt cx="6442870" cy="1583321"/>
              </a:xfrm>
            </p:grpSpPr>
            <p:sp>
              <p:nvSpPr>
                <p:cNvPr id="74" name="Freeform 33"/>
                <p:cNvSpPr>
                  <a:spLocks/>
                </p:cNvSpPr>
                <p:nvPr/>
              </p:nvSpPr>
              <p:spPr bwMode="auto">
                <a:xfrm>
                  <a:off x="3539330" y="2693512"/>
                  <a:ext cx="3211513" cy="1582738"/>
                </a:xfrm>
                <a:custGeom>
                  <a:avLst/>
                  <a:gdLst>
                    <a:gd name="T0" fmla="*/ 25 w 2023"/>
                    <a:gd name="T1" fmla="*/ 1 h 997"/>
                    <a:gd name="T2" fmla="*/ 75 w 2023"/>
                    <a:gd name="T3" fmla="*/ 13 h 997"/>
                    <a:gd name="T4" fmla="*/ 126 w 2023"/>
                    <a:gd name="T5" fmla="*/ 38 h 997"/>
                    <a:gd name="T6" fmla="*/ 177 w 2023"/>
                    <a:gd name="T7" fmla="*/ 73 h 997"/>
                    <a:gd name="T8" fmla="*/ 228 w 2023"/>
                    <a:gd name="T9" fmla="*/ 119 h 997"/>
                    <a:gd name="T10" fmla="*/ 278 w 2023"/>
                    <a:gd name="T11" fmla="*/ 174 h 997"/>
                    <a:gd name="T12" fmla="*/ 328 w 2023"/>
                    <a:gd name="T13" fmla="*/ 238 h 997"/>
                    <a:gd name="T14" fmla="*/ 379 w 2023"/>
                    <a:gd name="T15" fmla="*/ 307 h 997"/>
                    <a:gd name="T16" fmla="*/ 429 w 2023"/>
                    <a:gd name="T17" fmla="*/ 381 h 997"/>
                    <a:gd name="T18" fmla="*/ 480 w 2023"/>
                    <a:gd name="T19" fmla="*/ 459 h 997"/>
                    <a:gd name="T20" fmla="*/ 531 w 2023"/>
                    <a:gd name="T21" fmla="*/ 537 h 997"/>
                    <a:gd name="T22" fmla="*/ 581 w 2023"/>
                    <a:gd name="T23" fmla="*/ 615 h 997"/>
                    <a:gd name="T24" fmla="*/ 632 w 2023"/>
                    <a:gd name="T25" fmla="*/ 689 h 997"/>
                    <a:gd name="T26" fmla="*/ 682 w 2023"/>
                    <a:gd name="T27" fmla="*/ 758 h 997"/>
                    <a:gd name="T28" fmla="*/ 733 w 2023"/>
                    <a:gd name="T29" fmla="*/ 822 h 997"/>
                    <a:gd name="T30" fmla="*/ 784 w 2023"/>
                    <a:gd name="T31" fmla="*/ 877 h 997"/>
                    <a:gd name="T32" fmla="*/ 834 w 2023"/>
                    <a:gd name="T33" fmla="*/ 923 h 997"/>
                    <a:gd name="T34" fmla="*/ 884 w 2023"/>
                    <a:gd name="T35" fmla="*/ 958 h 997"/>
                    <a:gd name="T36" fmla="*/ 935 w 2023"/>
                    <a:gd name="T37" fmla="*/ 983 h 997"/>
                    <a:gd name="T38" fmla="*/ 986 w 2023"/>
                    <a:gd name="T39" fmla="*/ 995 h 997"/>
                    <a:gd name="T40" fmla="*/ 1036 w 2023"/>
                    <a:gd name="T41" fmla="*/ 995 h 997"/>
                    <a:gd name="T42" fmla="*/ 1087 w 2023"/>
                    <a:gd name="T43" fmla="*/ 983 h 997"/>
                    <a:gd name="T44" fmla="*/ 1138 w 2023"/>
                    <a:gd name="T45" fmla="*/ 958 h 997"/>
                    <a:gd name="T46" fmla="*/ 1188 w 2023"/>
                    <a:gd name="T47" fmla="*/ 923 h 997"/>
                    <a:gd name="T48" fmla="*/ 1238 w 2023"/>
                    <a:gd name="T49" fmla="*/ 877 h 997"/>
                    <a:gd name="T50" fmla="*/ 1289 w 2023"/>
                    <a:gd name="T51" fmla="*/ 822 h 997"/>
                    <a:gd name="T52" fmla="*/ 1340 w 2023"/>
                    <a:gd name="T53" fmla="*/ 758 h 997"/>
                    <a:gd name="T54" fmla="*/ 1390 w 2023"/>
                    <a:gd name="T55" fmla="*/ 689 h 997"/>
                    <a:gd name="T56" fmla="*/ 1440 w 2023"/>
                    <a:gd name="T57" fmla="*/ 615 h 997"/>
                    <a:gd name="T58" fmla="*/ 1491 w 2023"/>
                    <a:gd name="T59" fmla="*/ 537 h 997"/>
                    <a:gd name="T60" fmla="*/ 1542 w 2023"/>
                    <a:gd name="T61" fmla="*/ 459 h 997"/>
                    <a:gd name="T62" fmla="*/ 1592 w 2023"/>
                    <a:gd name="T63" fmla="*/ 381 h 997"/>
                    <a:gd name="T64" fmla="*/ 1643 w 2023"/>
                    <a:gd name="T65" fmla="*/ 307 h 997"/>
                    <a:gd name="T66" fmla="*/ 1694 w 2023"/>
                    <a:gd name="T67" fmla="*/ 238 h 997"/>
                    <a:gd name="T68" fmla="*/ 1744 w 2023"/>
                    <a:gd name="T69" fmla="*/ 174 h 997"/>
                    <a:gd name="T70" fmla="*/ 1794 w 2023"/>
                    <a:gd name="T71" fmla="*/ 119 h 997"/>
                    <a:gd name="T72" fmla="*/ 1845 w 2023"/>
                    <a:gd name="T73" fmla="*/ 73 h 997"/>
                    <a:gd name="T74" fmla="*/ 1896 w 2023"/>
                    <a:gd name="T75" fmla="*/ 38 h 997"/>
                    <a:gd name="T76" fmla="*/ 1946 w 2023"/>
                    <a:gd name="T77" fmla="*/ 13 h 997"/>
                    <a:gd name="T78" fmla="*/ 1997 w 2023"/>
                    <a:gd name="T79" fmla="*/ 1 h 997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w 2023"/>
                    <a:gd name="T121" fmla="*/ 0 h 997"/>
                    <a:gd name="T122" fmla="*/ 2023 w 2023"/>
                    <a:gd name="T123" fmla="*/ 997 h 997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T120" t="T121" r="T122" b="T123"/>
                  <a:pathLst>
                    <a:path w="2023" h="997">
                      <a:moveTo>
                        <a:pt x="0" y="0"/>
                      </a:moveTo>
                      <a:lnTo>
                        <a:pt x="25" y="1"/>
                      </a:lnTo>
                      <a:lnTo>
                        <a:pt x="50" y="6"/>
                      </a:lnTo>
                      <a:lnTo>
                        <a:pt x="75" y="13"/>
                      </a:lnTo>
                      <a:lnTo>
                        <a:pt x="101" y="24"/>
                      </a:lnTo>
                      <a:lnTo>
                        <a:pt x="126" y="38"/>
                      </a:lnTo>
                      <a:lnTo>
                        <a:pt x="152" y="54"/>
                      </a:lnTo>
                      <a:lnTo>
                        <a:pt x="177" y="73"/>
                      </a:lnTo>
                      <a:lnTo>
                        <a:pt x="202" y="95"/>
                      </a:lnTo>
                      <a:lnTo>
                        <a:pt x="228" y="119"/>
                      </a:lnTo>
                      <a:lnTo>
                        <a:pt x="252" y="146"/>
                      </a:lnTo>
                      <a:lnTo>
                        <a:pt x="278" y="174"/>
                      </a:lnTo>
                      <a:lnTo>
                        <a:pt x="303" y="205"/>
                      </a:lnTo>
                      <a:lnTo>
                        <a:pt x="328" y="238"/>
                      </a:lnTo>
                      <a:lnTo>
                        <a:pt x="354" y="272"/>
                      </a:lnTo>
                      <a:lnTo>
                        <a:pt x="379" y="307"/>
                      </a:lnTo>
                      <a:lnTo>
                        <a:pt x="404" y="344"/>
                      </a:lnTo>
                      <a:lnTo>
                        <a:pt x="429" y="381"/>
                      </a:lnTo>
                      <a:lnTo>
                        <a:pt x="455" y="420"/>
                      </a:lnTo>
                      <a:lnTo>
                        <a:pt x="480" y="459"/>
                      </a:lnTo>
                      <a:lnTo>
                        <a:pt x="506" y="498"/>
                      </a:lnTo>
                      <a:lnTo>
                        <a:pt x="531" y="537"/>
                      </a:lnTo>
                      <a:lnTo>
                        <a:pt x="556" y="576"/>
                      </a:lnTo>
                      <a:lnTo>
                        <a:pt x="581" y="615"/>
                      </a:lnTo>
                      <a:lnTo>
                        <a:pt x="606" y="652"/>
                      </a:lnTo>
                      <a:lnTo>
                        <a:pt x="632" y="689"/>
                      </a:lnTo>
                      <a:lnTo>
                        <a:pt x="657" y="724"/>
                      </a:lnTo>
                      <a:lnTo>
                        <a:pt x="682" y="758"/>
                      </a:lnTo>
                      <a:lnTo>
                        <a:pt x="707" y="791"/>
                      </a:lnTo>
                      <a:lnTo>
                        <a:pt x="733" y="822"/>
                      </a:lnTo>
                      <a:lnTo>
                        <a:pt x="758" y="850"/>
                      </a:lnTo>
                      <a:lnTo>
                        <a:pt x="784" y="877"/>
                      </a:lnTo>
                      <a:lnTo>
                        <a:pt x="809" y="901"/>
                      </a:lnTo>
                      <a:lnTo>
                        <a:pt x="834" y="923"/>
                      </a:lnTo>
                      <a:lnTo>
                        <a:pt x="860" y="942"/>
                      </a:lnTo>
                      <a:lnTo>
                        <a:pt x="884" y="958"/>
                      </a:lnTo>
                      <a:lnTo>
                        <a:pt x="910" y="972"/>
                      </a:lnTo>
                      <a:lnTo>
                        <a:pt x="935" y="983"/>
                      </a:lnTo>
                      <a:lnTo>
                        <a:pt x="960" y="990"/>
                      </a:lnTo>
                      <a:lnTo>
                        <a:pt x="986" y="995"/>
                      </a:lnTo>
                      <a:lnTo>
                        <a:pt x="1011" y="996"/>
                      </a:lnTo>
                      <a:lnTo>
                        <a:pt x="1036" y="995"/>
                      </a:lnTo>
                      <a:lnTo>
                        <a:pt x="1062" y="990"/>
                      </a:lnTo>
                      <a:lnTo>
                        <a:pt x="1087" y="983"/>
                      </a:lnTo>
                      <a:lnTo>
                        <a:pt x="1112" y="972"/>
                      </a:lnTo>
                      <a:lnTo>
                        <a:pt x="1138" y="958"/>
                      </a:lnTo>
                      <a:lnTo>
                        <a:pt x="1162" y="942"/>
                      </a:lnTo>
                      <a:lnTo>
                        <a:pt x="1188" y="923"/>
                      </a:lnTo>
                      <a:lnTo>
                        <a:pt x="1213" y="901"/>
                      </a:lnTo>
                      <a:lnTo>
                        <a:pt x="1238" y="877"/>
                      </a:lnTo>
                      <a:lnTo>
                        <a:pt x="1264" y="850"/>
                      </a:lnTo>
                      <a:lnTo>
                        <a:pt x="1289" y="822"/>
                      </a:lnTo>
                      <a:lnTo>
                        <a:pt x="1314" y="791"/>
                      </a:lnTo>
                      <a:lnTo>
                        <a:pt x="1340" y="758"/>
                      </a:lnTo>
                      <a:lnTo>
                        <a:pt x="1365" y="724"/>
                      </a:lnTo>
                      <a:lnTo>
                        <a:pt x="1390" y="689"/>
                      </a:lnTo>
                      <a:lnTo>
                        <a:pt x="1416" y="652"/>
                      </a:lnTo>
                      <a:lnTo>
                        <a:pt x="1440" y="615"/>
                      </a:lnTo>
                      <a:lnTo>
                        <a:pt x="1466" y="576"/>
                      </a:lnTo>
                      <a:lnTo>
                        <a:pt x="1491" y="537"/>
                      </a:lnTo>
                      <a:lnTo>
                        <a:pt x="1516" y="498"/>
                      </a:lnTo>
                      <a:lnTo>
                        <a:pt x="1542" y="459"/>
                      </a:lnTo>
                      <a:lnTo>
                        <a:pt x="1567" y="420"/>
                      </a:lnTo>
                      <a:lnTo>
                        <a:pt x="1592" y="381"/>
                      </a:lnTo>
                      <a:lnTo>
                        <a:pt x="1618" y="344"/>
                      </a:lnTo>
                      <a:lnTo>
                        <a:pt x="1643" y="307"/>
                      </a:lnTo>
                      <a:lnTo>
                        <a:pt x="1668" y="272"/>
                      </a:lnTo>
                      <a:lnTo>
                        <a:pt x="1694" y="238"/>
                      </a:lnTo>
                      <a:lnTo>
                        <a:pt x="1718" y="205"/>
                      </a:lnTo>
                      <a:lnTo>
                        <a:pt x="1744" y="174"/>
                      </a:lnTo>
                      <a:lnTo>
                        <a:pt x="1770" y="146"/>
                      </a:lnTo>
                      <a:lnTo>
                        <a:pt x="1794" y="119"/>
                      </a:lnTo>
                      <a:lnTo>
                        <a:pt x="1820" y="95"/>
                      </a:lnTo>
                      <a:lnTo>
                        <a:pt x="1845" y="73"/>
                      </a:lnTo>
                      <a:lnTo>
                        <a:pt x="1870" y="54"/>
                      </a:lnTo>
                      <a:lnTo>
                        <a:pt x="1896" y="38"/>
                      </a:lnTo>
                      <a:lnTo>
                        <a:pt x="1921" y="24"/>
                      </a:lnTo>
                      <a:lnTo>
                        <a:pt x="1946" y="13"/>
                      </a:lnTo>
                      <a:lnTo>
                        <a:pt x="1972" y="6"/>
                      </a:lnTo>
                      <a:lnTo>
                        <a:pt x="1997" y="1"/>
                      </a:lnTo>
                      <a:lnTo>
                        <a:pt x="2022" y="0"/>
                      </a:lnTo>
                    </a:path>
                  </a:pathLst>
                </a:custGeom>
                <a:noFill/>
                <a:ln w="19050" cap="rnd" cmpd="sng" algn="ctr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5" name="Freeform 34"/>
                <p:cNvSpPr>
                  <a:spLocks/>
                </p:cNvSpPr>
                <p:nvPr/>
              </p:nvSpPr>
              <p:spPr bwMode="auto">
                <a:xfrm>
                  <a:off x="6770687" y="2692929"/>
                  <a:ext cx="3211513" cy="1582738"/>
                </a:xfrm>
                <a:custGeom>
                  <a:avLst/>
                  <a:gdLst>
                    <a:gd name="T0" fmla="*/ 25 w 2023"/>
                    <a:gd name="T1" fmla="*/ 1 h 997"/>
                    <a:gd name="T2" fmla="*/ 75 w 2023"/>
                    <a:gd name="T3" fmla="*/ 13 h 997"/>
                    <a:gd name="T4" fmla="*/ 126 w 2023"/>
                    <a:gd name="T5" fmla="*/ 38 h 997"/>
                    <a:gd name="T6" fmla="*/ 177 w 2023"/>
                    <a:gd name="T7" fmla="*/ 73 h 997"/>
                    <a:gd name="T8" fmla="*/ 228 w 2023"/>
                    <a:gd name="T9" fmla="*/ 119 h 997"/>
                    <a:gd name="T10" fmla="*/ 278 w 2023"/>
                    <a:gd name="T11" fmla="*/ 174 h 997"/>
                    <a:gd name="T12" fmla="*/ 328 w 2023"/>
                    <a:gd name="T13" fmla="*/ 238 h 997"/>
                    <a:gd name="T14" fmla="*/ 379 w 2023"/>
                    <a:gd name="T15" fmla="*/ 307 h 997"/>
                    <a:gd name="T16" fmla="*/ 429 w 2023"/>
                    <a:gd name="T17" fmla="*/ 381 h 997"/>
                    <a:gd name="T18" fmla="*/ 480 w 2023"/>
                    <a:gd name="T19" fmla="*/ 459 h 997"/>
                    <a:gd name="T20" fmla="*/ 531 w 2023"/>
                    <a:gd name="T21" fmla="*/ 537 h 997"/>
                    <a:gd name="T22" fmla="*/ 581 w 2023"/>
                    <a:gd name="T23" fmla="*/ 615 h 997"/>
                    <a:gd name="T24" fmla="*/ 632 w 2023"/>
                    <a:gd name="T25" fmla="*/ 689 h 997"/>
                    <a:gd name="T26" fmla="*/ 682 w 2023"/>
                    <a:gd name="T27" fmla="*/ 758 h 997"/>
                    <a:gd name="T28" fmla="*/ 733 w 2023"/>
                    <a:gd name="T29" fmla="*/ 822 h 997"/>
                    <a:gd name="T30" fmla="*/ 784 w 2023"/>
                    <a:gd name="T31" fmla="*/ 877 h 997"/>
                    <a:gd name="T32" fmla="*/ 834 w 2023"/>
                    <a:gd name="T33" fmla="*/ 923 h 997"/>
                    <a:gd name="T34" fmla="*/ 884 w 2023"/>
                    <a:gd name="T35" fmla="*/ 958 h 997"/>
                    <a:gd name="T36" fmla="*/ 935 w 2023"/>
                    <a:gd name="T37" fmla="*/ 983 h 997"/>
                    <a:gd name="T38" fmla="*/ 986 w 2023"/>
                    <a:gd name="T39" fmla="*/ 995 h 997"/>
                    <a:gd name="T40" fmla="*/ 1036 w 2023"/>
                    <a:gd name="T41" fmla="*/ 995 h 997"/>
                    <a:gd name="T42" fmla="*/ 1087 w 2023"/>
                    <a:gd name="T43" fmla="*/ 983 h 997"/>
                    <a:gd name="T44" fmla="*/ 1138 w 2023"/>
                    <a:gd name="T45" fmla="*/ 958 h 997"/>
                    <a:gd name="T46" fmla="*/ 1188 w 2023"/>
                    <a:gd name="T47" fmla="*/ 923 h 997"/>
                    <a:gd name="T48" fmla="*/ 1238 w 2023"/>
                    <a:gd name="T49" fmla="*/ 877 h 997"/>
                    <a:gd name="T50" fmla="*/ 1289 w 2023"/>
                    <a:gd name="T51" fmla="*/ 822 h 997"/>
                    <a:gd name="T52" fmla="*/ 1340 w 2023"/>
                    <a:gd name="T53" fmla="*/ 758 h 997"/>
                    <a:gd name="T54" fmla="*/ 1390 w 2023"/>
                    <a:gd name="T55" fmla="*/ 689 h 997"/>
                    <a:gd name="T56" fmla="*/ 1440 w 2023"/>
                    <a:gd name="T57" fmla="*/ 615 h 997"/>
                    <a:gd name="T58" fmla="*/ 1491 w 2023"/>
                    <a:gd name="T59" fmla="*/ 537 h 997"/>
                    <a:gd name="T60" fmla="*/ 1542 w 2023"/>
                    <a:gd name="T61" fmla="*/ 459 h 997"/>
                    <a:gd name="T62" fmla="*/ 1592 w 2023"/>
                    <a:gd name="T63" fmla="*/ 381 h 997"/>
                    <a:gd name="T64" fmla="*/ 1643 w 2023"/>
                    <a:gd name="T65" fmla="*/ 307 h 997"/>
                    <a:gd name="T66" fmla="*/ 1694 w 2023"/>
                    <a:gd name="T67" fmla="*/ 238 h 997"/>
                    <a:gd name="T68" fmla="*/ 1744 w 2023"/>
                    <a:gd name="T69" fmla="*/ 174 h 997"/>
                    <a:gd name="T70" fmla="*/ 1794 w 2023"/>
                    <a:gd name="T71" fmla="*/ 119 h 997"/>
                    <a:gd name="T72" fmla="*/ 1845 w 2023"/>
                    <a:gd name="T73" fmla="*/ 73 h 997"/>
                    <a:gd name="T74" fmla="*/ 1896 w 2023"/>
                    <a:gd name="T75" fmla="*/ 38 h 997"/>
                    <a:gd name="T76" fmla="*/ 1946 w 2023"/>
                    <a:gd name="T77" fmla="*/ 13 h 997"/>
                    <a:gd name="T78" fmla="*/ 1997 w 2023"/>
                    <a:gd name="T79" fmla="*/ 1 h 997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w 2023"/>
                    <a:gd name="T121" fmla="*/ 0 h 997"/>
                    <a:gd name="T122" fmla="*/ 2023 w 2023"/>
                    <a:gd name="T123" fmla="*/ 997 h 997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T120" t="T121" r="T122" b="T123"/>
                  <a:pathLst>
                    <a:path w="2023" h="997">
                      <a:moveTo>
                        <a:pt x="0" y="0"/>
                      </a:moveTo>
                      <a:lnTo>
                        <a:pt x="25" y="1"/>
                      </a:lnTo>
                      <a:lnTo>
                        <a:pt x="50" y="6"/>
                      </a:lnTo>
                      <a:lnTo>
                        <a:pt x="75" y="13"/>
                      </a:lnTo>
                      <a:lnTo>
                        <a:pt x="101" y="24"/>
                      </a:lnTo>
                      <a:lnTo>
                        <a:pt x="126" y="38"/>
                      </a:lnTo>
                      <a:lnTo>
                        <a:pt x="152" y="54"/>
                      </a:lnTo>
                      <a:lnTo>
                        <a:pt x="177" y="73"/>
                      </a:lnTo>
                      <a:lnTo>
                        <a:pt x="202" y="95"/>
                      </a:lnTo>
                      <a:lnTo>
                        <a:pt x="228" y="119"/>
                      </a:lnTo>
                      <a:lnTo>
                        <a:pt x="252" y="146"/>
                      </a:lnTo>
                      <a:lnTo>
                        <a:pt x="278" y="174"/>
                      </a:lnTo>
                      <a:lnTo>
                        <a:pt x="303" y="205"/>
                      </a:lnTo>
                      <a:lnTo>
                        <a:pt x="328" y="238"/>
                      </a:lnTo>
                      <a:lnTo>
                        <a:pt x="354" y="272"/>
                      </a:lnTo>
                      <a:lnTo>
                        <a:pt x="379" y="307"/>
                      </a:lnTo>
                      <a:lnTo>
                        <a:pt x="404" y="344"/>
                      </a:lnTo>
                      <a:lnTo>
                        <a:pt x="429" y="381"/>
                      </a:lnTo>
                      <a:lnTo>
                        <a:pt x="455" y="420"/>
                      </a:lnTo>
                      <a:lnTo>
                        <a:pt x="480" y="459"/>
                      </a:lnTo>
                      <a:lnTo>
                        <a:pt x="506" y="498"/>
                      </a:lnTo>
                      <a:lnTo>
                        <a:pt x="531" y="537"/>
                      </a:lnTo>
                      <a:lnTo>
                        <a:pt x="556" y="576"/>
                      </a:lnTo>
                      <a:lnTo>
                        <a:pt x="581" y="615"/>
                      </a:lnTo>
                      <a:lnTo>
                        <a:pt x="606" y="652"/>
                      </a:lnTo>
                      <a:lnTo>
                        <a:pt x="632" y="689"/>
                      </a:lnTo>
                      <a:lnTo>
                        <a:pt x="657" y="724"/>
                      </a:lnTo>
                      <a:lnTo>
                        <a:pt x="682" y="758"/>
                      </a:lnTo>
                      <a:lnTo>
                        <a:pt x="707" y="791"/>
                      </a:lnTo>
                      <a:lnTo>
                        <a:pt x="733" y="822"/>
                      </a:lnTo>
                      <a:lnTo>
                        <a:pt x="758" y="850"/>
                      </a:lnTo>
                      <a:lnTo>
                        <a:pt x="784" y="877"/>
                      </a:lnTo>
                      <a:lnTo>
                        <a:pt x="809" y="901"/>
                      </a:lnTo>
                      <a:lnTo>
                        <a:pt x="834" y="923"/>
                      </a:lnTo>
                      <a:lnTo>
                        <a:pt x="860" y="942"/>
                      </a:lnTo>
                      <a:lnTo>
                        <a:pt x="884" y="958"/>
                      </a:lnTo>
                      <a:lnTo>
                        <a:pt x="910" y="972"/>
                      </a:lnTo>
                      <a:lnTo>
                        <a:pt x="935" y="983"/>
                      </a:lnTo>
                      <a:lnTo>
                        <a:pt x="960" y="990"/>
                      </a:lnTo>
                      <a:lnTo>
                        <a:pt x="986" y="995"/>
                      </a:lnTo>
                      <a:lnTo>
                        <a:pt x="1011" y="996"/>
                      </a:lnTo>
                      <a:lnTo>
                        <a:pt x="1036" y="995"/>
                      </a:lnTo>
                      <a:lnTo>
                        <a:pt x="1062" y="990"/>
                      </a:lnTo>
                      <a:lnTo>
                        <a:pt x="1087" y="983"/>
                      </a:lnTo>
                      <a:lnTo>
                        <a:pt x="1112" y="972"/>
                      </a:lnTo>
                      <a:lnTo>
                        <a:pt x="1138" y="958"/>
                      </a:lnTo>
                      <a:lnTo>
                        <a:pt x="1162" y="942"/>
                      </a:lnTo>
                      <a:lnTo>
                        <a:pt x="1188" y="923"/>
                      </a:lnTo>
                      <a:lnTo>
                        <a:pt x="1213" y="901"/>
                      </a:lnTo>
                      <a:lnTo>
                        <a:pt x="1238" y="877"/>
                      </a:lnTo>
                      <a:lnTo>
                        <a:pt x="1264" y="850"/>
                      </a:lnTo>
                      <a:lnTo>
                        <a:pt x="1289" y="822"/>
                      </a:lnTo>
                      <a:lnTo>
                        <a:pt x="1314" y="791"/>
                      </a:lnTo>
                      <a:lnTo>
                        <a:pt x="1340" y="758"/>
                      </a:lnTo>
                      <a:lnTo>
                        <a:pt x="1365" y="724"/>
                      </a:lnTo>
                      <a:lnTo>
                        <a:pt x="1390" y="689"/>
                      </a:lnTo>
                      <a:lnTo>
                        <a:pt x="1416" y="652"/>
                      </a:lnTo>
                      <a:lnTo>
                        <a:pt x="1440" y="615"/>
                      </a:lnTo>
                      <a:lnTo>
                        <a:pt x="1466" y="576"/>
                      </a:lnTo>
                      <a:lnTo>
                        <a:pt x="1491" y="537"/>
                      </a:lnTo>
                      <a:lnTo>
                        <a:pt x="1516" y="498"/>
                      </a:lnTo>
                      <a:lnTo>
                        <a:pt x="1542" y="459"/>
                      </a:lnTo>
                      <a:lnTo>
                        <a:pt x="1567" y="420"/>
                      </a:lnTo>
                      <a:lnTo>
                        <a:pt x="1592" y="381"/>
                      </a:lnTo>
                      <a:lnTo>
                        <a:pt x="1618" y="344"/>
                      </a:lnTo>
                      <a:lnTo>
                        <a:pt x="1643" y="307"/>
                      </a:lnTo>
                      <a:lnTo>
                        <a:pt x="1668" y="272"/>
                      </a:lnTo>
                      <a:lnTo>
                        <a:pt x="1694" y="238"/>
                      </a:lnTo>
                      <a:lnTo>
                        <a:pt x="1718" y="205"/>
                      </a:lnTo>
                      <a:lnTo>
                        <a:pt x="1744" y="174"/>
                      </a:lnTo>
                      <a:lnTo>
                        <a:pt x="1770" y="146"/>
                      </a:lnTo>
                      <a:lnTo>
                        <a:pt x="1794" y="119"/>
                      </a:lnTo>
                      <a:lnTo>
                        <a:pt x="1820" y="95"/>
                      </a:lnTo>
                      <a:lnTo>
                        <a:pt x="1845" y="73"/>
                      </a:lnTo>
                      <a:lnTo>
                        <a:pt x="1870" y="54"/>
                      </a:lnTo>
                      <a:lnTo>
                        <a:pt x="1896" y="38"/>
                      </a:lnTo>
                      <a:lnTo>
                        <a:pt x="1921" y="24"/>
                      </a:lnTo>
                      <a:lnTo>
                        <a:pt x="1946" y="13"/>
                      </a:lnTo>
                      <a:lnTo>
                        <a:pt x="1972" y="6"/>
                      </a:lnTo>
                      <a:lnTo>
                        <a:pt x="1997" y="1"/>
                      </a:lnTo>
                      <a:lnTo>
                        <a:pt x="2022" y="0"/>
                      </a:lnTo>
                    </a:path>
                  </a:pathLst>
                </a:custGeom>
                <a:noFill/>
                <a:ln w="19050" cap="rnd" cmpd="sng" algn="ctr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6" name="Group 943"/>
              <p:cNvGrpSpPr/>
              <p:nvPr/>
            </p:nvGrpSpPr>
            <p:grpSpPr>
              <a:xfrm>
                <a:off x="4952999" y="4267200"/>
                <a:ext cx="2743199" cy="914400"/>
                <a:chOff x="3539330" y="2692929"/>
                <a:chExt cx="6442870" cy="1583321"/>
              </a:xfrm>
            </p:grpSpPr>
            <p:sp>
              <p:nvSpPr>
                <p:cNvPr id="72" name="Freeform 33"/>
                <p:cNvSpPr>
                  <a:spLocks/>
                </p:cNvSpPr>
                <p:nvPr/>
              </p:nvSpPr>
              <p:spPr bwMode="auto">
                <a:xfrm>
                  <a:off x="3539330" y="2693512"/>
                  <a:ext cx="3211513" cy="1582738"/>
                </a:xfrm>
                <a:custGeom>
                  <a:avLst/>
                  <a:gdLst>
                    <a:gd name="T0" fmla="*/ 25 w 2023"/>
                    <a:gd name="T1" fmla="*/ 1 h 997"/>
                    <a:gd name="T2" fmla="*/ 75 w 2023"/>
                    <a:gd name="T3" fmla="*/ 13 h 997"/>
                    <a:gd name="T4" fmla="*/ 126 w 2023"/>
                    <a:gd name="T5" fmla="*/ 38 h 997"/>
                    <a:gd name="T6" fmla="*/ 177 w 2023"/>
                    <a:gd name="T7" fmla="*/ 73 h 997"/>
                    <a:gd name="T8" fmla="*/ 228 w 2023"/>
                    <a:gd name="T9" fmla="*/ 119 h 997"/>
                    <a:gd name="T10" fmla="*/ 278 w 2023"/>
                    <a:gd name="T11" fmla="*/ 174 h 997"/>
                    <a:gd name="T12" fmla="*/ 328 w 2023"/>
                    <a:gd name="T13" fmla="*/ 238 h 997"/>
                    <a:gd name="T14" fmla="*/ 379 w 2023"/>
                    <a:gd name="T15" fmla="*/ 307 h 997"/>
                    <a:gd name="T16" fmla="*/ 429 w 2023"/>
                    <a:gd name="T17" fmla="*/ 381 h 997"/>
                    <a:gd name="T18" fmla="*/ 480 w 2023"/>
                    <a:gd name="T19" fmla="*/ 459 h 997"/>
                    <a:gd name="T20" fmla="*/ 531 w 2023"/>
                    <a:gd name="T21" fmla="*/ 537 h 997"/>
                    <a:gd name="T22" fmla="*/ 581 w 2023"/>
                    <a:gd name="T23" fmla="*/ 615 h 997"/>
                    <a:gd name="T24" fmla="*/ 632 w 2023"/>
                    <a:gd name="T25" fmla="*/ 689 h 997"/>
                    <a:gd name="T26" fmla="*/ 682 w 2023"/>
                    <a:gd name="T27" fmla="*/ 758 h 997"/>
                    <a:gd name="T28" fmla="*/ 733 w 2023"/>
                    <a:gd name="T29" fmla="*/ 822 h 997"/>
                    <a:gd name="T30" fmla="*/ 784 w 2023"/>
                    <a:gd name="T31" fmla="*/ 877 h 997"/>
                    <a:gd name="T32" fmla="*/ 834 w 2023"/>
                    <a:gd name="T33" fmla="*/ 923 h 997"/>
                    <a:gd name="T34" fmla="*/ 884 w 2023"/>
                    <a:gd name="T35" fmla="*/ 958 h 997"/>
                    <a:gd name="T36" fmla="*/ 935 w 2023"/>
                    <a:gd name="T37" fmla="*/ 983 h 997"/>
                    <a:gd name="T38" fmla="*/ 986 w 2023"/>
                    <a:gd name="T39" fmla="*/ 995 h 997"/>
                    <a:gd name="T40" fmla="*/ 1036 w 2023"/>
                    <a:gd name="T41" fmla="*/ 995 h 997"/>
                    <a:gd name="T42" fmla="*/ 1087 w 2023"/>
                    <a:gd name="T43" fmla="*/ 983 h 997"/>
                    <a:gd name="T44" fmla="*/ 1138 w 2023"/>
                    <a:gd name="T45" fmla="*/ 958 h 997"/>
                    <a:gd name="T46" fmla="*/ 1188 w 2023"/>
                    <a:gd name="T47" fmla="*/ 923 h 997"/>
                    <a:gd name="T48" fmla="*/ 1238 w 2023"/>
                    <a:gd name="T49" fmla="*/ 877 h 997"/>
                    <a:gd name="T50" fmla="*/ 1289 w 2023"/>
                    <a:gd name="T51" fmla="*/ 822 h 997"/>
                    <a:gd name="T52" fmla="*/ 1340 w 2023"/>
                    <a:gd name="T53" fmla="*/ 758 h 997"/>
                    <a:gd name="T54" fmla="*/ 1390 w 2023"/>
                    <a:gd name="T55" fmla="*/ 689 h 997"/>
                    <a:gd name="T56" fmla="*/ 1440 w 2023"/>
                    <a:gd name="T57" fmla="*/ 615 h 997"/>
                    <a:gd name="T58" fmla="*/ 1491 w 2023"/>
                    <a:gd name="T59" fmla="*/ 537 h 997"/>
                    <a:gd name="T60" fmla="*/ 1542 w 2023"/>
                    <a:gd name="T61" fmla="*/ 459 h 997"/>
                    <a:gd name="T62" fmla="*/ 1592 w 2023"/>
                    <a:gd name="T63" fmla="*/ 381 h 997"/>
                    <a:gd name="T64" fmla="*/ 1643 w 2023"/>
                    <a:gd name="T65" fmla="*/ 307 h 997"/>
                    <a:gd name="T66" fmla="*/ 1694 w 2023"/>
                    <a:gd name="T67" fmla="*/ 238 h 997"/>
                    <a:gd name="T68" fmla="*/ 1744 w 2023"/>
                    <a:gd name="T69" fmla="*/ 174 h 997"/>
                    <a:gd name="T70" fmla="*/ 1794 w 2023"/>
                    <a:gd name="T71" fmla="*/ 119 h 997"/>
                    <a:gd name="T72" fmla="*/ 1845 w 2023"/>
                    <a:gd name="T73" fmla="*/ 73 h 997"/>
                    <a:gd name="T74" fmla="*/ 1896 w 2023"/>
                    <a:gd name="T75" fmla="*/ 38 h 997"/>
                    <a:gd name="T76" fmla="*/ 1946 w 2023"/>
                    <a:gd name="T77" fmla="*/ 13 h 997"/>
                    <a:gd name="T78" fmla="*/ 1997 w 2023"/>
                    <a:gd name="T79" fmla="*/ 1 h 997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w 2023"/>
                    <a:gd name="T121" fmla="*/ 0 h 997"/>
                    <a:gd name="T122" fmla="*/ 2023 w 2023"/>
                    <a:gd name="T123" fmla="*/ 997 h 997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T120" t="T121" r="T122" b="T123"/>
                  <a:pathLst>
                    <a:path w="2023" h="997">
                      <a:moveTo>
                        <a:pt x="0" y="0"/>
                      </a:moveTo>
                      <a:lnTo>
                        <a:pt x="25" y="1"/>
                      </a:lnTo>
                      <a:lnTo>
                        <a:pt x="50" y="6"/>
                      </a:lnTo>
                      <a:lnTo>
                        <a:pt x="75" y="13"/>
                      </a:lnTo>
                      <a:lnTo>
                        <a:pt x="101" y="24"/>
                      </a:lnTo>
                      <a:lnTo>
                        <a:pt x="126" y="38"/>
                      </a:lnTo>
                      <a:lnTo>
                        <a:pt x="152" y="54"/>
                      </a:lnTo>
                      <a:lnTo>
                        <a:pt x="177" y="73"/>
                      </a:lnTo>
                      <a:lnTo>
                        <a:pt x="202" y="95"/>
                      </a:lnTo>
                      <a:lnTo>
                        <a:pt x="228" y="119"/>
                      </a:lnTo>
                      <a:lnTo>
                        <a:pt x="252" y="146"/>
                      </a:lnTo>
                      <a:lnTo>
                        <a:pt x="278" y="174"/>
                      </a:lnTo>
                      <a:lnTo>
                        <a:pt x="303" y="205"/>
                      </a:lnTo>
                      <a:lnTo>
                        <a:pt x="328" y="238"/>
                      </a:lnTo>
                      <a:lnTo>
                        <a:pt x="354" y="272"/>
                      </a:lnTo>
                      <a:lnTo>
                        <a:pt x="379" y="307"/>
                      </a:lnTo>
                      <a:lnTo>
                        <a:pt x="404" y="344"/>
                      </a:lnTo>
                      <a:lnTo>
                        <a:pt x="429" y="381"/>
                      </a:lnTo>
                      <a:lnTo>
                        <a:pt x="455" y="420"/>
                      </a:lnTo>
                      <a:lnTo>
                        <a:pt x="480" y="459"/>
                      </a:lnTo>
                      <a:lnTo>
                        <a:pt x="506" y="498"/>
                      </a:lnTo>
                      <a:lnTo>
                        <a:pt x="531" y="537"/>
                      </a:lnTo>
                      <a:lnTo>
                        <a:pt x="556" y="576"/>
                      </a:lnTo>
                      <a:lnTo>
                        <a:pt x="581" y="615"/>
                      </a:lnTo>
                      <a:lnTo>
                        <a:pt x="606" y="652"/>
                      </a:lnTo>
                      <a:lnTo>
                        <a:pt x="632" y="689"/>
                      </a:lnTo>
                      <a:lnTo>
                        <a:pt x="657" y="724"/>
                      </a:lnTo>
                      <a:lnTo>
                        <a:pt x="682" y="758"/>
                      </a:lnTo>
                      <a:lnTo>
                        <a:pt x="707" y="791"/>
                      </a:lnTo>
                      <a:lnTo>
                        <a:pt x="733" y="822"/>
                      </a:lnTo>
                      <a:lnTo>
                        <a:pt x="758" y="850"/>
                      </a:lnTo>
                      <a:lnTo>
                        <a:pt x="784" y="877"/>
                      </a:lnTo>
                      <a:lnTo>
                        <a:pt x="809" y="901"/>
                      </a:lnTo>
                      <a:lnTo>
                        <a:pt x="834" y="923"/>
                      </a:lnTo>
                      <a:lnTo>
                        <a:pt x="860" y="942"/>
                      </a:lnTo>
                      <a:lnTo>
                        <a:pt x="884" y="958"/>
                      </a:lnTo>
                      <a:lnTo>
                        <a:pt x="910" y="972"/>
                      </a:lnTo>
                      <a:lnTo>
                        <a:pt x="935" y="983"/>
                      </a:lnTo>
                      <a:lnTo>
                        <a:pt x="960" y="990"/>
                      </a:lnTo>
                      <a:lnTo>
                        <a:pt x="986" y="995"/>
                      </a:lnTo>
                      <a:lnTo>
                        <a:pt x="1011" y="996"/>
                      </a:lnTo>
                      <a:lnTo>
                        <a:pt x="1036" y="995"/>
                      </a:lnTo>
                      <a:lnTo>
                        <a:pt x="1062" y="990"/>
                      </a:lnTo>
                      <a:lnTo>
                        <a:pt x="1087" y="983"/>
                      </a:lnTo>
                      <a:lnTo>
                        <a:pt x="1112" y="972"/>
                      </a:lnTo>
                      <a:lnTo>
                        <a:pt x="1138" y="958"/>
                      </a:lnTo>
                      <a:lnTo>
                        <a:pt x="1162" y="942"/>
                      </a:lnTo>
                      <a:lnTo>
                        <a:pt x="1188" y="923"/>
                      </a:lnTo>
                      <a:lnTo>
                        <a:pt x="1213" y="901"/>
                      </a:lnTo>
                      <a:lnTo>
                        <a:pt x="1238" y="877"/>
                      </a:lnTo>
                      <a:lnTo>
                        <a:pt x="1264" y="850"/>
                      </a:lnTo>
                      <a:lnTo>
                        <a:pt x="1289" y="822"/>
                      </a:lnTo>
                      <a:lnTo>
                        <a:pt x="1314" y="791"/>
                      </a:lnTo>
                      <a:lnTo>
                        <a:pt x="1340" y="758"/>
                      </a:lnTo>
                      <a:lnTo>
                        <a:pt x="1365" y="724"/>
                      </a:lnTo>
                      <a:lnTo>
                        <a:pt x="1390" y="689"/>
                      </a:lnTo>
                      <a:lnTo>
                        <a:pt x="1416" y="652"/>
                      </a:lnTo>
                      <a:lnTo>
                        <a:pt x="1440" y="615"/>
                      </a:lnTo>
                      <a:lnTo>
                        <a:pt x="1466" y="576"/>
                      </a:lnTo>
                      <a:lnTo>
                        <a:pt x="1491" y="537"/>
                      </a:lnTo>
                      <a:lnTo>
                        <a:pt x="1516" y="498"/>
                      </a:lnTo>
                      <a:lnTo>
                        <a:pt x="1542" y="459"/>
                      </a:lnTo>
                      <a:lnTo>
                        <a:pt x="1567" y="420"/>
                      </a:lnTo>
                      <a:lnTo>
                        <a:pt x="1592" y="381"/>
                      </a:lnTo>
                      <a:lnTo>
                        <a:pt x="1618" y="344"/>
                      </a:lnTo>
                      <a:lnTo>
                        <a:pt x="1643" y="307"/>
                      </a:lnTo>
                      <a:lnTo>
                        <a:pt x="1668" y="272"/>
                      </a:lnTo>
                      <a:lnTo>
                        <a:pt x="1694" y="238"/>
                      </a:lnTo>
                      <a:lnTo>
                        <a:pt x="1718" y="205"/>
                      </a:lnTo>
                      <a:lnTo>
                        <a:pt x="1744" y="174"/>
                      </a:lnTo>
                      <a:lnTo>
                        <a:pt x="1770" y="146"/>
                      </a:lnTo>
                      <a:lnTo>
                        <a:pt x="1794" y="119"/>
                      </a:lnTo>
                      <a:lnTo>
                        <a:pt x="1820" y="95"/>
                      </a:lnTo>
                      <a:lnTo>
                        <a:pt x="1845" y="73"/>
                      </a:lnTo>
                      <a:lnTo>
                        <a:pt x="1870" y="54"/>
                      </a:lnTo>
                      <a:lnTo>
                        <a:pt x="1896" y="38"/>
                      </a:lnTo>
                      <a:lnTo>
                        <a:pt x="1921" y="24"/>
                      </a:lnTo>
                      <a:lnTo>
                        <a:pt x="1946" y="13"/>
                      </a:lnTo>
                      <a:lnTo>
                        <a:pt x="1972" y="6"/>
                      </a:lnTo>
                      <a:lnTo>
                        <a:pt x="1997" y="1"/>
                      </a:lnTo>
                      <a:lnTo>
                        <a:pt x="2022" y="0"/>
                      </a:lnTo>
                    </a:path>
                  </a:pathLst>
                </a:custGeom>
                <a:noFill/>
                <a:ln w="19050" cap="rnd" cmpd="sng" algn="ctr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3" name="Freeform 34"/>
                <p:cNvSpPr>
                  <a:spLocks/>
                </p:cNvSpPr>
                <p:nvPr/>
              </p:nvSpPr>
              <p:spPr bwMode="auto">
                <a:xfrm>
                  <a:off x="6770687" y="2692929"/>
                  <a:ext cx="3211513" cy="1582738"/>
                </a:xfrm>
                <a:custGeom>
                  <a:avLst/>
                  <a:gdLst>
                    <a:gd name="T0" fmla="*/ 25 w 2023"/>
                    <a:gd name="T1" fmla="*/ 1 h 997"/>
                    <a:gd name="T2" fmla="*/ 75 w 2023"/>
                    <a:gd name="T3" fmla="*/ 13 h 997"/>
                    <a:gd name="T4" fmla="*/ 126 w 2023"/>
                    <a:gd name="T5" fmla="*/ 38 h 997"/>
                    <a:gd name="T6" fmla="*/ 177 w 2023"/>
                    <a:gd name="T7" fmla="*/ 73 h 997"/>
                    <a:gd name="T8" fmla="*/ 228 w 2023"/>
                    <a:gd name="T9" fmla="*/ 119 h 997"/>
                    <a:gd name="T10" fmla="*/ 278 w 2023"/>
                    <a:gd name="T11" fmla="*/ 174 h 997"/>
                    <a:gd name="T12" fmla="*/ 328 w 2023"/>
                    <a:gd name="T13" fmla="*/ 238 h 997"/>
                    <a:gd name="T14" fmla="*/ 379 w 2023"/>
                    <a:gd name="T15" fmla="*/ 307 h 997"/>
                    <a:gd name="T16" fmla="*/ 429 w 2023"/>
                    <a:gd name="T17" fmla="*/ 381 h 997"/>
                    <a:gd name="T18" fmla="*/ 480 w 2023"/>
                    <a:gd name="T19" fmla="*/ 459 h 997"/>
                    <a:gd name="T20" fmla="*/ 531 w 2023"/>
                    <a:gd name="T21" fmla="*/ 537 h 997"/>
                    <a:gd name="T22" fmla="*/ 581 w 2023"/>
                    <a:gd name="T23" fmla="*/ 615 h 997"/>
                    <a:gd name="T24" fmla="*/ 632 w 2023"/>
                    <a:gd name="T25" fmla="*/ 689 h 997"/>
                    <a:gd name="T26" fmla="*/ 682 w 2023"/>
                    <a:gd name="T27" fmla="*/ 758 h 997"/>
                    <a:gd name="T28" fmla="*/ 733 w 2023"/>
                    <a:gd name="T29" fmla="*/ 822 h 997"/>
                    <a:gd name="T30" fmla="*/ 784 w 2023"/>
                    <a:gd name="T31" fmla="*/ 877 h 997"/>
                    <a:gd name="T32" fmla="*/ 834 w 2023"/>
                    <a:gd name="T33" fmla="*/ 923 h 997"/>
                    <a:gd name="T34" fmla="*/ 884 w 2023"/>
                    <a:gd name="T35" fmla="*/ 958 h 997"/>
                    <a:gd name="T36" fmla="*/ 935 w 2023"/>
                    <a:gd name="T37" fmla="*/ 983 h 997"/>
                    <a:gd name="T38" fmla="*/ 986 w 2023"/>
                    <a:gd name="T39" fmla="*/ 995 h 997"/>
                    <a:gd name="T40" fmla="*/ 1036 w 2023"/>
                    <a:gd name="T41" fmla="*/ 995 h 997"/>
                    <a:gd name="T42" fmla="*/ 1087 w 2023"/>
                    <a:gd name="T43" fmla="*/ 983 h 997"/>
                    <a:gd name="T44" fmla="*/ 1138 w 2023"/>
                    <a:gd name="T45" fmla="*/ 958 h 997"/>
                    <a:gd name="T46" fmla="*/ 1188 w 2023"/>
                    <a:gd name="T47" fmla="*/ 923 h 997"/>
                    <a:gd name="T48" fmla="*/ 1238 w 2023"/>
                    <a:gd name="T49" fmla="*/ 877 h 997"/>
                    <a:gd name="T50" fmla="*/ 1289 w 2023"/>
                    <a:gd name="T51" fmla="*/ 822 h 997"/>
                    <a:gd name="T52" fmla="*/ 1340 w 2023"/>
                    <a:gd name="T53" fmla="*/ 758 h 997"/>
                    <a:gd name="T54" fmla="*/ 1390 w 2023"/>
                    <a:gd name="T55" fmla="*/ 689 h 997"/>
                    <a:gd name="T56" fmla="*/ 1440 w 2023"/>
                    <a:gd name="T57" fmla="*/ 615 h 997"/>
                    <a:gd name="T58" fmla="*/ 1491 w 2023"/>
                    <a:gd name="T59" fmla="*/ 537 h 997"/>
                    <a:gd name="T60" fmla="*/ 1542 w 2023"/>
                    <a:gd name="T61" fmla="*/ 459 h 997"/>
                    <a:gd name="T62" fmla="*/ 1592 w 2023"/>
                    <a:gd name="T63" fmla="*/ 381 h 997"/>
                    <a:gd name="T64" fmla="*/ 1643 w 2023"/>
                    <a:gd name="T65" fmla="*/ 307 h 997"/>
                    <a:gd name="T66" fmla="*/ 1694 w 2023"/>
                    <a:gd name="T67" fmla="*/ 238 h 997"/>
                    <a:gd name="T68" fmla="*/ 1744 w 2023"/>
                    <a:gd name="T69" fmla="*/ 174 h 997"/>
                    <a:gd name="T70" fmla="*/ 1794 w 2023"/>
                    <a:gd name="T71" fmla="*/ 119 h 997"/>
                    <a:gd name="T72" fmla="*/ 1845 w 2023"/>
                    <a:gd name="T73" fmla="*/ 73 h 997"/>
                    <a:gd name="T74" fmla="*/ 1896 w 2023"/>
                    <a:gd name="T75" fmla="*/ 38 h 997"/>
                    <a:gd name="T76" fmla="*/ 1946 w 2023"/>
                    <a:gd name="T77" fmla="*/ 13 h 997"/>
                    <a:gd name="T78" fmla="*/ 1997 w 2023"/>
                    <a:gd name="T79" fmla="*/ 1 h 997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w 2023"/>
                    <a:gd name="T121" fmla="*/ 0 h 997"/>
                    <a:gd name="T122" fmla="*/ 2023 w 2023"/>
                    <a:gd name="T123" fmla="*/ 997 h 997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T120" t="T121" r="T122" b="T123"/>
                  <a:pathLst>
                    <a:path w="2023" h="997">
                      <a:moveTo>
                        <a:pt x="0" y="0"/>
                      </a:moveTo>
                      <a:lnTo>
                        <a:pt x="25" y="1"/>
                      </a:lnTo>
                      <a:lnTo>
                        <a:pt x="50" y="6"/>
                      </a:lnTo>
                      <a:lnTo>
                        <a:pt x="75" y="13"/>
                      </a:lnTo>
                      <a:lnTo>
                        <a:pt x="101" y="24"/>
                      </a:lnTo>
                      <a:lnTo>
                        <a:pt x="126" y="38"/>
                      </a:lnTo>
                      <a:lnTo>
                        <a:pt x="152" y="54"/>
                      </a:lnTo>
                      <a:lnTo>
                        <a:pt x="177" y="73"/>
                      </a:lnTo>
                      <a:lnTo>
                        <a:pt x="202" y="95"/>
                      </a:lnTo>
                      <a:lnTo>
                        <a:pt x="228" y="119"/>
                      </a:lnTo>
                      <a:lnTo>
                        <a:pt x="252" y="146"/>
                      </a:lnTo>
                      <a:lnTo>
                        <a:pt x="278" y="174"/>
                      </a:lnTo>
                      <a:lnTo>
                        <a:pt x="303" y="205"/>
                      </a:lnTo>
                      <a:lnTo>
                        <a:pt x="328" y="238"/>
                      </a:lnTo>
                      <a:lnTo>
                        <a:pt x="354" y="272"/>
                      </a:lnTo>
                      <a:lnTo>
                        <a:pt x="379" y="307"/>
                      </a:lnTo>
                      <a:lnTo>
                        <a:pt x="404" y="344"/>
                      </a:lnTo>
                      <a:lnTo>
                        <a:pt x="429" y="381"/>
                      </a:lnTo>
                      <a:lnTo>
                        <a:pt x="455" y="420"/>
                      </a:lnTo>
                      <a:lnTo>
                        <a:pt x="480" y="459"/>
                      </a:lnTo>
                      <a:lnTo>
                        <a:pt x="506" y="498"/>
                      </a:lnTo>
                      <a:lnTo>
                        <a:pt x="531" y="537"/>
                      </a:lnTo>
                      <a:lnTo>
                        <a:pt x="556" y="576"/>
                      </a:lnTo>
                      <a:lnTo>
                        <a:pt x="581" y="615"/>
                      </a:lnTo>
                      <a:lnTo>
                        <a:pt x="606" y="652"/>
                      </a:lnTo>
                      <a:lnTo>
                        <a:pt x="632" y="689"/>
                      </a:lnTo>
                      <a:lnTo>
                        <a:pt x="657" y="724"/>
                      </a:lnTo>
                      <a:lnTo>
                        <a:pt x="682" y="758"/>
                      </a:lnTo>
                      <a:lnTo>
                        <a:pt x="707" y="791"/>
                      </a:lnTo>
                      <a:lnTo>
                        <a:pt x="733" y="822"/>
                      </a:lnTo>
                      <a:lnTo>
                        <a:pt x="758" y="850"/>
                      </a:lnTo>
                      <a:lnTo>
                        <a:pt x="784" y="877"/>
                      </a:lnTo>
                      <a:lnTo>
                        <a:pt x="809" y="901"/>
                      </a:lnTo>
                      <a:lnTo>
                        <a:pt x="834" y="923"/>
                      </a:lnTo>
                      <a:lnTo>
                        <a:pt x="860" y="942"/>
                      </a:lnTo>
                      <a:lnTo>
                        <a:pt x="884" y="958"/>
                      </a:lnTo>
                      <a:lnTo>
                        <a:pt x="910" y="972"/>
                      </a:lnTo>
                      <a:lnTo>
                        <a:pt x="935" y="983"/>
                      </a:lnTo>
                      <a:lnTo>
                        <a:pt x="960" y="990"/>
                      </a:lnTo>
                      <a:lnTo>
                        <a:pt x="986" y="995"/>
                      </a:lnTo>
                      <a:lnTo>
                        <a:pt x="1011" y="996"/>
                      </a:lnTo>
                      <a:lnTo>
                        <a:pt x="1036" y="995"/>
                      </a:lnTo>
                      <a:lnTo>
                        <a:pt x="1062" y="990"/>
                      </a:lnTo>
                      <a:lnTo>
                        <a:pt x="1087" y="983"/>
                      </a:lnTo>
                      <a:lnTo>
                        <a:pt x="1112" y="972"/>
                      </a:lnTo>
                      <a:lnTo>
                        <a:pt x="1138" y="958"/>
                      </a:lnTo>
                      <a:lnTo>
                        <a:pt x="1162" y="942"/>
                      </a:lnTo>
                      <a:lnTo>
                        <a:pt x="1188" y="923"/>
                      </a:lnTo>
                      <a:lnTo>
                        <a:pt x="1213" y="901"/>
                      </a:lnTo>
                      <a:lnTo>
                        <a:pt x="1238" y="877"/>
                      </a:lnTo>
                      <a:lnTo>
                        <a:pt x="1264" y="850"/>
                      </a:lnTo>
                      <a:lnTo>
                        <a:pt x="1289" y="822"/>
                      </a:lnTo>
                      <a:lnTo>
                        <a:pt x="1314" y="791"/>
                      </a:lnTo>
                      <a:lnTo>
                        <a:pt x="1340" y="758"/>
                      </a:lnTo>
                      <a:lnTo>
                        <a:pt x="1365" y="724"/>
                      </a:lnTo>
                      <a:lnTo>
                        <a:pt x="1390" y="689"/>
                      </a:lnTo>
                      <a:lnTo>
                        <a:pt x="1416" y="652"/>
                      </a:lnTo>
                      <a:lnTo>
                        <a:pt x="1440" y="615"/>
                      </a:lnTo>
                      <a:lnTo>
                        <a:pt x="1466" y="576"/>
                      </a:lnTo>
                      <a:lnTo>
                        <a:pt x="1491" y="537"/>
                      </a:lnTo>
                      <a:lnTo>
                        <a:pt x="1516" y="498"/>
                      </a:lnTo>
                      <a:lnTo>
                        <a:pt x="1542" y="459"/>
                      </a:lnTo>
                      <a:lnTo>
                        <a:pt x="1567" y="420"/>
                      </a:lnTo>
                      <a:lnTo>
                        <a:pt x="1592" y="381"/>
                      </a:lnTo>
                      <a:lnTo>
                        <a:pt x="1618" y="344"/>
                      </a:lnTo>
                      <a:lnTo>
                        <a:pt x="1643" y="307"/>
                      </a:lnTo>
                      <a:lnTo>
                        <a:pt x="1668" y="272"/>
                      </a:lnTo>
                      <a:lnTo>
                        <a:pt x="1694" y="238"/>
                      </a:lnTo>
                      <a:lnTo>
                        <a:pt x="1718" y="205"/>
                      </a:lnTo>
                      <a:lnTo>
                        <a:pt x="1744" y="174"/>
                      </a:lnTo>
                      <a:lnTo>
                        <a:pt x="1770" y="146"/>
                      </a:lnTo>
                      <a:lnTo>
                        <a:pt x="1794" y="119"/>
                      </a:lnTo>
                      <a:lnTo>
                        <a:pt x="1820" y="95"/>
                      </a:lnTo>
                      <a:lnTo>
                        <a:pt x="1845" y="73"/>
                      </a:lnTo>
                      <a:lnTo>
                        <a:pt x="1870" y="54"/>
                      </a:lnTo>
                      <a:lnTo>
                        <a:pt x="1896" y="38"/>
                      </a:lnTo>
                      <a:lnTo>
                        <a:pt x="1921" y="24"/>
                      </a:lnTo>
                      <a:lnTo>
                        <a:pt x="1946" y="13"/>
                      </a:lnTo>
                      <a:lnTo>
                        <a:pt x="1972" y="6"/>
                      </a:lnTo>
                      <a:lnTo>
                        <a:pt x="1997" y="1"/>
                      </a:lnTo>
                      <a:lnTo>
                        <a:pt x="2022" y="0"/>
                      </a:lnTo>
                    </a:path>
                  </a:pathLst>
                </a:custGeom>
                <a:noFill/>
                <a:ln w="19050" cap="rnd" cmpd="sng" algn="ctr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8" name="Group 390"/>
            <p:cNvGrpSpPr/>
            <p:nvPr/>
          </p:nvGrpSpPr>
          <p:grpSpPr>
            <a:xfrm>
              <a:off x="1840354" y="1661280"/>
              <a:ext cx="1815353" cy="661521"/>
              <a:chOff x="2514599" y="3012990"/>
              <a:chExt cx="8255000" cy="915545"/>
            </a:xfrm>
          </p:grpSpPr>
          <p:grpSp>
            <p:nvGrpSpPr>
              <p:cNvPr id="9" name="Group 65"/>
              <p:cNvGrpSpPr/>
              <p:nvPr/>
            </p:nvGrpSpPr>
            <p:grpSpPr>
              <a:xfrm>
                <a:off x="2514599" y="3012990"/>
                <a:ext cx="2743199" cy="914400"/>
                <a:chOff x="3539330" y="2692929"/>
                <a:chExt cx="6442870" cy="1583321"/>
              </a:xfrm>
            </p:grpSpPr>
            <p:sp>
              <p:nvSpPr>
                <p:cNvPr id="68" name="Freeform 33"/>
                <p:cNvSpPr>
                  <a:spLocks/>
                </p:cNvSpPr>
                <p:nvPr/>
              </p:nvSpPr>
              <p:spPr bwMode="auto">
                <a:xfrm>
                  <a:off x="3539330" y="2693512"/>
                  <a:ext cx="3211513" cy="1582738"/>
                </a:xfrm>
                <a:custGeom>
                  <a:avLst/>
                  <a:gdLst>
                    <a:gd name="T0" fmla="*/ 25 w 2023"/>
                    <a:gd name="T1" fmla="*/ 1 h 997"/>
                    <a:gd name="T2" fmla="*/ 75 w 2023"/>
                    <a:gd name="T3" fmla="*/ 13 h 997"/>
                    <a:gd name="T4" fmla="*/ 126 w 2023"/>
                    <a:gd name="T5" fmla="*/ 38 h 997"/>
                    <a:gd name="T6" fmla="*/ 177 w 2023"/>
                    <a:gd name="T7" fmla="*/ 73 h 997"/>
                    <a:gd name="T8" fmla="*/ 228 w 2023"/>
                    <a:gd name="T9" fmla="*/ 119 h 997"/>
                    <a:gd name="T10" fmla="*/ 278 w 2023"/>
                    <a:gd name="T11" fmla="*/ 174 h 997"/>
                    <a:gd name="T12" fmla="*/ 328 w 2023"/>
                    <a:gd name="T13" fmla="*/ 238 h 997"/>
                    <a:gd name="T14" fmla="*/ 379 w 2023"/>
                    <a:gd name="T15" fmla="*/ 307 h 997"/>
                    <a:gd name="T16" fmla="*/ 429 w 2023"/>
                    <a:gd name="T17" fmla="*/ 381 h 997"/>
                    <a:gd name="T18" fmla="*/ 480 w 2023"/>
                    <a:gd name="T19" fmla="*/ 459 h 997"/>
                    <a:gd name="T20" fmla="*/ 531 w 2023"/>
                    <a:gd name="T21" fmla="*/ 537 h 997"/>
                    <a:gd name="T22" fmla="*/ 581 w 2023"/>
                    <a:gd name="T23" fmla="*/ 615 h 997"/>
                    <a:gd name="T24" fmla="*/ 632 w 2023"/>
                    <a:gd name="T25" fmla="*/ 689 h 997"/>
                    <a:gd name="T26" fmla="*/ 682 w 2023"/>
                    <a:gd name="T27" fmla="*/ 758 h 997"/>
                    <a:gd name="T28" fmla="*/ 733 w 2023"/>
                    <a:gd name="T29" fmla="*/ 822 h 997"/>
                    <a:gd name="T30" fmla="*/ 784 w 2023"/>
                    <a:gd name="T31" fmla="*/ 877 h 997"/>
                    <a:gd name="T32" fmla="*/ 834 w 2023"/>
                    <a:gd name="T33" fmla="*/ 923 h 997"/>
                    <a:gd name="T34" fmla="*/ 884 w 2023"/>
                    <a:gd name="T35" fmla="*/ 958 h 997"/>
                    <a:gd name="T36" fmla="*/ 935 w 2023"/>
                    <a:gd name="T37" fmla="*/ 983 h 997"/>
                    <a:gd name="T38" fmla="*/ 986 w 2023"/>
                    <a:gd name="T39" fmla="*/ 995 h 997"/>
                    <a:gd name="T40" fmla="*/ 1036 w 2023"/>
                    <a:gd name="T41" fmla="*/ 995 h 997"/>
                    <a:gd name="T42" fmla="*/ 1087 w 2023"/>
                    <a:gd name="T43" fmla="*/ 983 h 997"/>
                    <a:gd name="T44" fmla="*/ 1138 w 2023"/>
                    <a:gd name="T45" fmla="*/ 958 h 997"/>
                    <a:gd name="T46" fmla="*/ 1188 w 2023"/>
                    <a:gd name="T47" fmla="*/ 923 h 997"/>
                    <a:gd name="T48" fmla="*/ 1238 w 2023"/>
                    <a:gd name="T49" fmla="*/ 877 h 997"/>
                    <a:gd name="T50" fmla="*/ 1289 w 2023"/>
                    <a:gd name="T51" fmla="*/ 822 h 997"/>
                    <a:gd name="T52" fmla="*/ 1340 w 2023"/>
                    <a:gd name="T53" fmla="*/ 758 h 997"/>
                    <a:gd name="T54" fmla="*/ 1390 w 2023"/>
                    <a:gd name="T55" fmla="*/ 689 h 997"/>
                    <a:gd name="T56" fmla="*/ 1440 w 2023"/>
                    <a:gd name="T57" fmla="*/ 615 h 997"/>
                    <a:gd name="T58" fmla="*/ 1491 w 2023"/>
                    <a:gd name="T59" fmla="*/ 537 h 997"/>
                    <a:gd name="T60" fmla="*/ 1542 w 2023"/>
                    <a:gd name="T61" fmla="*/ 459 h 997"/>
                    <a:gd name="T62" fmla="*/ 1592 w 2023"/>
                    <a:gd name="T63" fmla="*/ 381 h 997"/>
                    <a:gd name="T64" fmla="*/ 1643 w 2023"/>
                    <a:gd name="T65" fmla="*/ 307 h 997"/>
                    <a:gd name="T66" fmla="*/ 1694 w 2023"/>
                    <a:gd name="T67" fmla="*/ 238 h 997"/>
                    <a:gd name="T68" fmla="*/ 1744 w 2023"/>
                    <a:gd name="T69" fmla="*/ 174 h 997"/>
                    <a:gd name="T70" fmla="*/ 1794 w 2023"/>
                    <a:gd name="T71" fmla="*/ 119 h 997"/>
                    <a:gd name="T72" fmla="*/ 1845 w 2023"/>
                    <a:gd name="T73" fmla="*/ 73 h 997"/>
                    <a:gd name="T74" fmla="*/ 1896 w 2023"/>
                    <a:gd name="T75" fmla="*/ 38 h 997"/>
                    <a:gd name="T76" fmla="*/ 1946 w 2023"/>
                    <a:gd name="T77" fmla="*/ 13 h 997"/>
                    <a:gd name="T78" fmla="*/ 1997 w 2023"/>
                    <a:gd name="T79" fmla="*/ 1 h 997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w 2023"/>
                    <a:gd name="T121" fmla="*/ 0 h 997"/>
                    <a:gd name="T122" fmla="*/ 2023 w 2023"/>
                    <a:gd name="T123" fmla="*/ 997 h 997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T120" t="T121" r="T122" b="T123"/>
                  <a:pathLst>
                    <a:path w="2023" h="997">
                      <a:moveTo>
                        <a:pt x="0" y="0"/>
                      </a:moveTo>
                      <a:lnTo>
                        <a:pt x="25" y="1"/>
                      </a:lnTo>
                      <a:lnTo>
                        <a:pt x="50" y="6"/>
                      </a:lnTo>
                      <a:lnTo>
                        <a:pt x="75" y="13"/>
                      </a:lnTo>
                      <a:lnTo>
                        <a:pt x="101" y="24"/>
                      </a:lnTo>
                      <a:lnTo>
                        <a:pt x="126" y="38"/>
                      </a:lnTo>
                      <a:lnTo>
                        <a:pt x="152" y="54"/>
                      </a:lnTo>
                      <a:lnTo>
                        <a:pt x="177" y="73"/>
                      </a:lnTo>
                      <a:lnTo>
                        <a:pt x="202" y="95"/>
                      </a:lnTo>
                      <a:lnTo>
                        <a:pt x="228" y="119"/>
                      </a:lnTo>
                      <a:lnTo>
                        <a:pt x="252" y="146"/>
                      </a:lnTo>
                      <a:lnTo>
                        <a:pt x="278" y="174"/>
                      </a:lnTo>
                      <a:lnTo>
                        <a:pt x="303" y="205"/>
                      </a:lnTo>
                      <a:lnTo>
                        <a:pt x="328" y="238"/>
                      </a:lnTo>
                      <a:lnTo>
                        <a:pt x="354" y="272"/>
                      </a:lnTo>
                      <a:lnTo>
                        <a:pt x="379" y="307"/>
                      </a:lnTo>
                      <a:lnTo>
                        <a:pt x="404" y="344"/>
                      </a:lnTo>
                      <a:lnTo>
                        <a:pt x="429" y="381"/>
                      </a:lnTo>
                      <a:lnTo>
                        <a:pt x="455" y="420"/>
                      </a:lnTo>
                      <a:lnTo>
                        <a:pt x="480" y="459"/>
                      </a:lnTo>
                      <a:lnTo>
                        <a:pt x="506" y="498"/>
                      </a:lnTo>
                      <a:lnTo>
                        <a:pt x="531" y="537"/>
                      </a:lnTo>
                      <a:lnTo>
                        <a:pt x="556" y="576"/>
                      </a:lnTo>
                      <a:lnTo>
                        <a:pt x="581" y="615"/>
                      </a:lnTo>
                      <a:lnTo>
                        <a:pt x="606" y="652"/>
                      </a:lnTo>
                      <a:lnTo>
                        <a:pt x="632" y="689"/>
                      </a:lnTo>
                      <a:lnTo>
                        <a:pt x="657" y="724"/>
                      </a:lnTo>
                      <a:lnTo>
                        <a:pt x="682" y="758"/>
                      </a:lnTo>
                      <a:lnTo>
                        <a:pt x="707" y="791"/>
                      </a:lnTo>
                      <a:lnTo>
                        <a:pt x="733" y="822"/>
                      </a:lnTo>
                      <a:lnTo>
                        <a:pt x="758" y="850"/>
                      </a:lnTo>
                      <a:lnTo>
                        <a:pt x="784" y="877"/>
                      </a:lnTo>
                      <a:lnTo>
                        <a:pt x="809" y="901"/>
                      </a:lnTo>
                      <a:lnTo>
                        <a:pt x="834" y="923"/>
                      </a:lnTo>
                      <a:lnTo>
                        <a:pt x="860" y="942"/>
                      </a:lnTo>
                      <a:lnTo>
                        <a:pt x="884" y="958"/>
                      </a:lnTo>
                      <a:lnTo>
                        <a:pt x="910" y="972"/>
                      </a:lnTo>
                      <a:lnTo>
                        <a:pt x="935" y="983"/>
                      </a:lnTo>
                      <a:lnTo>
                        <a:pt x="960" y="990"/>
                      </a:lnTo>
                      <a:lnTo>
                        <a:pt x="986" y="995"/>
                      </a:lnTo>
                      <a:lnTo>
                        <a:pt x="1011" y="996"/>
                      </a:lnTo>
                      <a:lnTo>
                        <a:pt x="1036" y="995"/>
                      </a:lnTo>
                      <a:lnTo>
                        <a:pt x="1062" y="990"/>
                      </a:lnTo>
                      <a:lnTo>
                        <a:pt x="1087" y="983"/>
                      </a:lnTo>
                      <a:lnTo>
                        <a:pt x="1112" y="972"/>
                      </a:lnTo>
                      <a:lnTo>
                        <a:pt x="1138" y="958"/>
                      </a:lnTo>
                      <a:lnTo>
                        <a:pt x="1162" y="942"/>
                      </a:lnTo>
                      <a:lnTo>
                        <a:pt x="1188" y="923"/>
                      </a:lnTo>
                      <a:lnTo>
                        <a:pt x="1213" y="901"/>
                      </a:lnTo>
                      <a:lnTo>
                        <a:pt x="1238" y="877"/>
                      </a:lnTo>
                      <a:lnTo>
                        <a:pt x="1264" y="850"/>
                      </a:lnTo>
                      <a:lnTo>
                        <a:pt x="1289" y="822"/>
                      </a:lnTo>
                      <a:lnTo>
                        <a:pt x="1314" y="791"/>
                      </a:lnTo>
                      <a:lnTo>
                        <a:pt x="1340" y="758"/>
                      </a:lnTo>
                      <a:lnTo>
                        <a:pt x="1365" y="724"/>
                      </a:lnTo>
                      <a:lnTo>
                        <a:pt x="1390" y="689"/>
                      </a:lnTo>
                      <a:lnTo>
                        <a:pt x="1416" y="652"/>
                      </a:lnTo>
                      <a:lnTo>
                        <a:pt x="1440" y="615"/>
                      </a:lnTo>
                      <a:lnTo>
                        <a:pt x="1466" y="576"/>
                      </a:lnTo>
                      <a:lnTo>
                        <a:pt x="1491" y="537"/>
                      </a:lnTo>
                      <a:lnTo>
                        <a:pt x="1516" y="498"/>
                      </a:lnTo>
                      <a:lnTo>
                        <a:pt x="1542" y="459"/>
                      </a:lnTo>
                      <a:lnTo>
                        <a:pt x="1567" y="420"/>
                      </a:lnTo>
                      <a:lnTo>
                        <a:pt x="1592" y="381"/>
                      </a:lnTo>
                      <a:lnTo>
                        <a:pt x="1618" y="344"/>
                      </a:lnTo>
                      <a:lnTo>
                        <a:pt x="1643" y="307"/>
                      </a:lnTo>
                      <a:lnTo>
                        <a:pt x="1668" y="272"/>
                      </a:lnTo>
                      <a:lnTo>
                        <a:pt x="1694" y="238"/>
                      </a:lnTo>
                      <a:lnTo>
                        <a:pt x="1718" y="205"/>
                      </a:lnTo>
                      <a:lnTo>
                        <a:pt x="1744" y="174"/>
                      </a:lnTo>
                      <a:lnTo>
                        <a:pt x="1770" y="146"/>
                      </a:lnTo>
                      <a:lnTo>
                        <a:pt x="1794" y="119"/>
                      </a:lnTo>
                      <a:lnTo>
                        <a:pt x="1820" y="95"/>
                      </a:lnTo>
                      <a:lnTo>
                        <a:pt x="1845" y="73"/>
                      </a:lnTo>
                      <a:lnTo>
                        <a:pt x="1870" y="54"/>
                      </a:lnTo>
                      <a:lnTo>
                        <a:pt x="1896" y="38"/>
                      </a:lnTo>
                      <a:lnTo>
                        <a:pt x="1921" y="24"/>
                      </a:lnTo>
                      <a:lnTo>
                        <a:pt x="1946" y="13"/>
                      </a:lnTo>
                      <a:lnTo>
                        <a:pt x="1972" y="6"/>
                      </a:lnTo>
                      <a:lnTo>
                        <a:pt x="1997" y="1"/>
                      </a:lnTo>
                      <a:lnTo>
                        <a:pt x="2022" y="0"/>
                      </a:lnTo>
                    </a:path>
                  </a:pathLst>
                </a:custGeom>
                <a:noFill/>
                <a:ln w="19050" cap="rnd" cmpd="sng" algn="ctr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9" name="Freeform 34"/>
                <p:cNvSpPr>
                  <a:spLocks/>
                </p:cNvSpPr>
                <p:nvPr/>
              </p:nvSpPr>
              <p:spPr bwMode="auto">
                <a:xfrm>
                  <a:off x="6770687" y="2692929"/>
                  <a:ext cx="3211513" cy="1582738"/>
                </a:xfrm>
                <a:custGeom>
                  <a:avLst/>
                  <a:gdLst>
                    <a:gd name="T0" fmla="*/ 25 w 2023"/>
                    <a:gd name="T1" fmla="*/ 1 h 997"/>
                    <a:gd name="T2" fmla="*/ 75 w 2023"/>
                    <a:gd name="T3" fmla="*/ 13 h 997"/>
                    <a:gd name="T4" fmla="*/ 126 w 2023"/>
                    <a:gd name="T5" fmla="*/ 38 h 997"/>
                    <a:gd name="T6" fmla="*/ 177 w 2023"/>
                    <a:gd name="T7" fmla="*/ 73 h 997"/>
                    <a:gd name="T8" fmla="*/ 228 w 2023"/>
                    <a:gd name="T9" fmla="*/ 119 h 997"/>
                    <a:gd name="T10" fmla="*/ 278 w 2023"/>
                    <a:gd name="T11" fmla="*/ 174 h 997"/>
                    <a:gd name="T12" fmla="*/ 328 w 2023"/>
                    <a:gd name="T13" fmla="*/ 238 h 997"/>
                    <a:gd name="T14" fmla="*/ 379 w 2023"/>
                    <a:gd name="T15" fmla="*/ 307 h 997"/>
                    <a:gd name="T16" fmla="*/ 429 w 2023"/>
                    <a:gd name="T17" fmla="*/ 381 h 997"/>
                    <a:gd name="T18" fmla="*/ 480 w 2023"/>
                    <a:gd name="T19" fmla="*/ 459 h 997"/>
                    <a:gd name="T20" fmla="*/ 531 w 2023"/>
                    <a:gd name="T21" fmla="*/ 537 h 997"/>
                    <a:gd name="T22" fmla="*/ 581 w 2023"/>
                    <a:gd name="T23" fmla="*/ 615 h 997"/>
                    <a:gd name="T24" fmla="*/ 632 w 2023"/>
                    <a:gd name="T25" fmla="*/ 689 h 997"/>
                    <a:gd name="T26" fmla="*/ 682 w 2023"/>
                    <a:gd name="T27" fmla="*/ 758 h 997"/>
                    <a:gd name="T28" fmla="*/ 733 w 2023"/>
                    <a:gd name="T29" fmla="*/ 822 h 997"/>
                    <a:gd name="T30" fmla="*/ 784 w 2023"/>
                    <a:gd name="T31" fmla="*/ 877 h 997"/>
                    <a:gd name="T32" fmla="*/ 834 w 2023"/>
                    <a:gd name="T33" fmla="*/ 923 h 997"/>
                    <a:gd name="T34" fmla="*/ 884 w 2023"/>
                    <a:gd name="T35" fmla="*/ 958 h 997"/>
                    <a:gd name="T36" fmla="*/ 935 w 2023"/>
                    <a:gd name="T37" fmla="*/ 983 h 997"/>
                    <a:gd name="T38" fmla="*/ 986 w 2023"/>
                    <a:gd name="T39" fmla="*/ 995 h 997"/>
                    <a:gd name="T40" fmla="*/ 1036 w 2023"/>
                    <a:gd name="T41" fmla="*/ 995 h 997"/>
                    <a:gd name="T42" fmla="*/ 1087 w 2023"/>
                    <a:gd name="T43" fmla="*/ 983 h 997"/>
                    <a:gd name="T44" fmla="*/ 1138 w 2023"/>
                    <a:gd name="T45" fmla="*/ 958 h 997"/>
                    <a:gd name="T46" fmla="*/ 1188 w 2023"/>
                    <a:gd name="T47" fmla="*/ 923 h 997"/>
                    <a:gd name="T48" fmla="*/ 1238 w 2023"/>
                    <a:gd name="T49" fmla="*/ 877 h 997"/>
                    <a:gd name="T50" fmla="*/ 1289 w 2023"/>
                    <a:gd name="T51" fmla="*/ 822 h 997"/>
                    <a:gd name="T52" fmla="*/ 1340 w 2023"/>
                    <a:gd name="T53" fmla="*/ 758 h 997"/>
                    <a:gd name="T54" fmla="*/ 1390 w 2023"/>
                    <a:gd name="T55" fmla="*/ 689 h 997"/>
                    <a:gd name="T56" fmla="*/ 1440 w 2023"/>
                    <a:gd name="T57" fmla="*/ 615 h 997"/>
                    <a:gd name="T58" fmla="*/ 1491 w 2023"/>
                    <a:gd name="T59" fmla="*/ 537 h 997"/>
                    <a:gd name="T60" fmla="*/ 1542 w 2023"/>
                    <a:gd name="T61" fmla="*/ 459 h 997"/>
                    <a:gd name="T62" fmla="*/ 1592 w 2023"/>
                    <a:gd name="T63" fmla="*/ 381 h 997"/>
                    <a:gd name="T64" fmla="*/ 1643 w 2023"/>
                    <a:gd name="T65" fmla="*/ 307 h 997"/>
                    <a:gd name="T66" fmla="*/ 1694 w 2023"/>
                    <a:gd name="T67" fmla="*/ 238 h 997"/>
                    <a:gd name="T68" fmla="*/ 1744 w 2023"/>
                    <a:gd name="T69" fmla="*/ 174 h 997"/>
                    <a:gd name="T70" fmla="*/ 1794 w 2023"/>
                    <a:gd name="T71" fmla="*/ 119 h 997"/>
                    <a:gd name="T72" fmla="*/ 1845 w 2023"/>
                    <a:gd name="T73" fmla="*/ 73 h 997"/>
                    <a:gd name="T74" fmla="*/ 1896 w 2023"/>
                    <a:gd name="T75" fmla="*/ 38 h 997"/>
                    <a:gd name="T76" fmla="*/ 1946 w 2023"/>
                    <a:gd name="T77" fmla="*/ 13 h 997"/>
                    <a:gd name="T78" fmla="*/ 1997 w 2023"/>
                    <a:gd name="T79" fmla="*/ 1 h 997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w 2023"/>
                    <a:gd name="T121" fmla="*/ 0 h 997"/>
                    <a:gd name="T122" fmla="*/ 2023 w 2023"/>
                    <a:gd name="T123" fmla="*/ 997 h 997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T120" t="T121" r="T122" b="T123"/>
                  <a:pathLst>
                    <a:path w="2023" h="997">
                      <a:moveTo>
                        <a:pt x="0" y="0"/>
                      </a:moveTo>
                      <a:lnTo>
                        <a:pt x="25" y="1"/>
                      </a:lnTo>
                      <a:lnTo>
                        <a:pt x="50" y="6"/>
                      </a:lnTo>
                      <a:lnTo>
                        <a:pt x="75" y="13"/>
                      </a:lnTo>
                      <a:lnTo>
                        <a:pt x="101" y="24"/>
                      </a:lnTo>
                      <a:lnTo>
                        <a:pt x="126" y="38"/>
                      </a:lnTo>
                      <a:lnTo>
                        <a:pt x="152" y="54"/>
                      </a:lnTo>
                      <a:lnTo>
                        <a:pt x="177" y="73"/>
                      </a:lnTo>
                      <a:lnTo>
                        <a:pt x="202" y="95"/>
                      </a:lnTo>
                      <a:lnTo>
                        <a:pt x="228" y="119"/>
                      </a:lnTo>
                      <a:lnTo>
                        <a:pt x="252" y="146"/>
                      </a:lnTo>
                      <a:lnTo>
                        <a:pt x="278" y="174"/>
                      </a:lnTo>
                      <a:lnTo>
                        <a:pt x="303" y="205"/>
                      </a:lnTo>
                      <a:lnTo>
                        <a:pt x="328" y="238"/>
                      </a:lnTo>
                      <a:lnTo>
                        <a:pt x="354" y="272"/>
                      </a:lnTo>
                      <a:lnTo>
                        <a:pt x="379" y="307"/>
                      </a:lnTo>
                      <a:lnTo>
                        <a:pt x="404" y="344"/>
                      </a:lnTo>
                      <a:lnTo>
                        <a:pt x="429" y="381"/>
                      </a:lnTo>
                      <a:lnTo>
                        <a:pt x="455" y="420"/>
                      </a:lnTo>
                      <a:lnTo>
                        <a:pt x="480" y="459"/>
                      </a:lnTo>
                      <a:lnTo>
                        <a:pt x="506" y="498"/>
                      </a:lnTo>
                      <a:lnTo>
                        <a:pt x="531" y="537"/>
                      </a:lnTo>
                      <a:lnTo>
                        <a:pt x="556" y="576"/>
                      </a:lnTo>
                      <a:lnTo>
                        <a:pt x="581" y="615"/>
                      </a:lnTo>
                      <a:lnTo>
                        <a:pt x="606" y="652"/>
                      </a:lnTo>
                      <a:lnTo>
                        <a:pt x="632" y="689"/>
                      </a:lnTo>
                      <a:lnTo>
                        <a:pt x="657" y="724"/>
                      </a:lnTo>
                      <a:lnTo>
                        <a:pt x="682" y="758"/>
                      </a:lnTo>
                      <a:lnTo>
                        <a:pt x="707" y="791"/>
                      </a:lnTo>
                      <a:lnTo>
                        <a:pt x="733" y="822"/>
                      </a:lnTo>
                      <a:lnTo>
                        <a:pt x="758" y="850"/>
                      </a:lnTo>
                      <a:lnTo>
                        <a:pt x="784" y="877"/>
                      </a:lnTo>
                      <a:lnTo>
                        <a:pt x="809" y="901"/>
                      </a:lnTo>
                      <a:lnTo>
                        <a:pt x="834" y="923"/>
                      </a:lnTo>
                      <a:lnTo>
                        <a:pt x="860" y="942"/>
                      </a:lnTo>
                      <a:lnTo>
                        <a:pt x="884" y="958"/>
                      </a:lnTo>
                      <a:lnTo>
                        <a:pt x="910" y="972"/>
                      </a:lnTo>
                      <a:lnTo>
                        <a:pt x="935" y="983"/>
                      </a:lnTo>
                      <a:lnTo>
                        <a:pt x="960" y="990"/>
                      </a:lnTo>
                      <a:lnTo>
                        <a:pt x="986" y="995"/>
                      </a:lnTo>
                      <a:lnTo>
                        <a:pt x="1011" y="996"/>
                      </a:lnTo>
                      <a:lnTo>
                        <a:pt x="1036" y="995"/>
                      </a:lnTo>
                      <a:lnTo>
                        <a:pt x="1062" y="990"/>
                      </a:lnTo>
                      <a:lnTo>
                        <a:pt x="1087" y="983"/>
                      </a:lnTo>
                      <a:lnTo>
                        <a:pt x="1112" y="972"/>
                      </a:lnTo>
                      <a:lnTo>
                        <a:pt x="1138" y="958"/>
                      </a:lnTo>
                      <a:lnTo>
                        <a:pt x="1162" y="942"/>
                      </a:lnTo>
                      <a:lnTo>
                        <a:pt x="1188" y="923"/>
                      </a:lnTo>
                      <a:lnTo>
                        <a:pt x="1213" y="901"/>
                      </a:lnTo>
                      <a:lnTo>
                        <a:pt x="1238" y="877"/>
                      </a:lnTo>
                      <a:lnTo>
                        <a:pt x="1264" y="850"/>
                      </a:lnTo>
                      <a:lnTo>
                        <a:pt x="1289" y="822"/>
                      </a:lnTo>
                      <a:lnTo>
                        <a:pt x="1314" y="791"/>
                      </a:lnTo>
                      <a:lnTo>
                        <a:pt x="1340" y="758"/>
                      </a:lnTo>
                      <a:lnTo>
                        <a:pt x="1365" y="724"/>
                      </a:lnTo>
                      <a:lnTo>
                        <a:pt x="1390" y="689"/>
                      </a:lnTo>
                      <a:lnTo>
                        <a:pt x="1416" y="652"/>
                      </a:lnTo>
                      <a:lnTo>
                        <a:pt x="1440" y="615"/>
                      </a:lnTo>
                      <a:lnTo>
                        <a:pt x="1466" y="576"/>
                      </a:lnTo>
                      <a:lnTo>
                        <a:pt x="1491" y="537"/>
                      </a:lnTo>
                      <a:lnTo>
                        <a:pt x="1516" y="498"/>
                      </a:lnTo>
                      <a:lnTo>
                        <a:pt x="1542" y="459"/>
                      </a:lnTo>
                      <a:lnTo>
                        <a:pt x="1567" y="420"/>
                      </a:lnTo>
                      <a:lnTo>
                        <a:pt x="1592" y="381"/>
                      </a:lnTo>
                      <a:lnTo>
                        <a:pt x="1618" y="344"/>
                      </a:lnTo>
                      <a:lnTo>
                        <a:pt x="1643" y="307"/>
                      </a:lnTo>
                      <a:lnTo>
                        <a:pt x="1668" y="272"/>
                      </a:lnTo>
                      <a:lnTo>
                        <a:pt x="1694" y="238"/>
                      </a:lnTo>
                      <a:lnTo>
                        <a:pt x="1718" y="205"/>
                      </a:lnTo>
                      <a:lnTo>
                        <a:pt x="1744" y="174"/>
                      </a:lnTo>
                      <a:lnTo>
                        <a:pt x="1770" y="146"/>
                      </a:lnTo>
                      <a:lnTo>
                        <a:pt x="1794" y="119"/>
                      </a:lnTo>
                      <a:lnTo>
                        <a:pt x="1820" y="95"/>
                      </a:lnTo>
                      <a:lnTo>
                        <a:pt x="1845" y="73"/>
                      </a:lnTo>
                      <a:lnTo>
                        <a:pt x="1870" y="54"/>
                      </a:lnTo>
                      <a:lnTo>
                        <a:pt x="1896" y="38"/>
                      </a:lnTo>
                      <a:lnTo>
                        <a:pt x="1921" y="24"/>
                      </a:lnTo>
                      <a:lnTo>
                        <a:pt x="1946" y="13"/>
                      </a:lnTo>
                      <a:lnTo>
                        <a:pt x="1972" y="6"/>
                      </a:lnTo>
                      <a:lnTo>
                        <a:pt x="1997" y="1"/>
                      </a:lnTo>
                      <a:lnTo>
                        <a:pt x="2022" y="0"/>
                      </a:lnTo>
                    </a:path>
                  </a:pathLst>
                </a:custGeom>
                <a:noFill/>
                <a:ln w="19050" cap="rnd" cmpd="sng" algn="ctr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2" name="Group 68"/>
              <p:cNvGrpSpPr/>
              <p:nvPr/>
            </p:nvGrpSpPr>
            <p:grpSpPr>
              <a:xfrm>
                <a:off x="5266266" y="3014135"/>
                <a:ext cx="2743199" cy="914400"/>
                <a:chOff x="3539330" y="2692929"/>
                <a:chExt cx="6442870" cy="1583321"/>
              </a:xfrm>
            </p:grpSpPr>
            <p:sp>
              <p:nvSpPr>
                <p:cNvPr id="66" name="Freeform 33"/>
                <p:cNvSpPr>
                  <a:spLocks/>
                </p:cNvSpPr>
                <p:nvPr/>
              </p:nvSpPr>
              <p:spPr bwMode="auto">
                <a:xfrm>
                  <a:off x="3539330" y="2693512"/>
                  <a:ext cx="3211513" cy="1582738"/>
                </a:xfrm>
                <a:custGeom>
                  <a:avLst/>
                  <a:gdLst>
                    <a:gd name="T0" fmla="*/ 25 w 2023"/>
                    <a:gd name="T1" fmla="*/ 1 h 997"/>
                    <a:gd name="T2" fmla="*/ 75 w 2023"/>
                    <a:gd name="T3" fmla="*/ 13 h 997"/>
                    <a:gd name="T4" fmla="*/ 126 w 2023"/>
                    <a:gd name="T5" fmla="*/ 38 h 997"/>
                    <a:gd name="T6" fmla="*/ 177 w 2023"/>
                    <a:gd name="T7" fmla="*/ 73 h 997"/>
                    <a:gd name="T8" fmla="*/ 228 w 2023"/>
                    <a:gd name="T9" fmla="*/ 119 h 997"/>
                    <a:gd name="T10" fmla="*/ 278 w 2023"/>
                    <a:gd name="T11" fmla="*/ 174 h 997"/>
                    <a:gd name="T12" fmla="*/ 328 w 2023"/>
                    <a:gd name="T13" fmla="*/ 238 h 997"/>
                    <a:gd name="T14" fmla="*/ 379 w 2023"/>
                    <a:gd name="T15" fmla="*/ 307 h 997"/>
                    <a:gd name="T16" fmla="*/ 429 w 2023"/>
                    <a:gd name="T17" fmla="*/ 381 h 997"/>
                    <a:gd name="T18" fmla="*/ 480 w 2023"/>
                    <a:gd name="T19" fmla="*/ 459 h 997"/>
                    <a:gd name="T20" fmla="*/ 531 w 2023"/>
                    <a:gd name="T21" fmla="*/ 537 h 997"/>
                    <a:gd name="T22" fmla="*/ 581 w 2023"/>
                    <a:gd name="T23" fmla="*/ 615 h 997"/>
                    <a:gd name="T24" fmla="*/ 632 w 2023"/>
                    <a:gd name="T25" fmla="*/ 689 h 997"/>
                    <a:gd name="T26" fmla="*/ 682 w 2023"/>
                    <a:gd name="T27" fmla="*/ 758 h 997"/>
                    <a:gd name="T28" fmla="*/ 733 w 2023"/>
                    <a:gd name="T29" fmla="*/ 822 h 997"/>
                    <a:gd name="T30" fmla="*/ 784 w 2023"/>
                    <a:gd name="T31" fmla="*/ 877 h 997"/>
                    <a:gd name="T32" fmla="*/ 834 w 2023"/>
                    <a:gd name="T33" fmla="*/ 923 h 997"/>
                    <a:gd name="T34" fmla="*/ 884 w 2023"/>
                    <a:gd name="T35" fmla="*/ 958 h 997"/>
                    <a:gd name="T36" fmla="*/ 935 w 2023"/>
                    <a:gd name="T37" fmla="*/ 983 h 997"/>
                    <a:gd name="T38" fmla="*/ 986 w 2023"/>
                    <a:gd name="T39" fmla="*/ 995 h 997"/>
                    <a:gd name="T40" fmla="*/ 1036 w 2023"/>
                    <a:gd name="T41" fmla="*/ 995 h 997"/>
                    <a:gd name="T42" fmla="*/ 1087 w 2023"/>
                    <a:gd name="T43" fmla="*/ 983 h 997"/>
                    <a:gd name="T44" fmla="*/ 1138 w 2023"/>
                    <a:gd name="T45" fmla="*/ 958 h 997"/>
                    <a:gd name="T46" fmla="*/ 1188 w 2023"/>
                    <a:gd name="T47" fmla="*/ 923 h 997"/>
                    <a:gd name="T48" fmla="*/ 1238 w 2023"/>
                    <a:gd name="T49" fmla="*/ 877 h 997"/>
                    <a:gd name="T50" fmla="*/ 1289 w 2023"/>
                    <a:gd name="T51" fmla="*/ 822 h 997"/>
                    <a:gd name="T52" fmla="*/ 1340 w 2023"/>
                    <a:gd name="T53" fmla="*/ 758 h 997"/>
                    <a:gd name="T54" fmla="*/ 1390 w 2023"/>
                    <a:gd name="T55" fmla="*/ 689 h 997"/>
                    <a:gd name="T56" fmla="*/ 1440 w 2023"/>
                    <a:gd name="T57" fmla="*/ 615 h 997"/>
                    <a:gd name="T58" fmla="*/ 1491 w 2023"/>
                    <a:gd name="T59" fmla="*/ 537 h 997"/>
                    <a:gd name="T60" fmla="*/ 1542 w 2023"/>
                    <a:gd name="T61" fmla="*/ 459 h 997"/>
                    <a:gd name="T62" fmla="*/ 1592 w 2023"/>
                    <a:gd name="T63" fmla="*/ 381 h 997"/>
                    <a:gd name="T64" fmla="*/ 1643 w 2023"/>
                    <a:gd name="T65" fmla="*/ 307 h 997"/>
                    <a:gd name="T66" fmla="*/ 1694 w 2023"/>
                    <a:gd name="T67" fmla="*/ 238 h 997"/>
                    <a:gd name="T68" fmla="*/ 1744 w 2023"/>
                    <a:gd name="T69" fmla="*/ 174 h 997"/>
                    <a:gd name="T70" fmla="*/ 1794 w 2023"/>
                    <a:gd name="T71" fmla="*/ 119 h 997"/>
                    <a:gd name="T72" fmla="*/ 1845 w 2023"/>
                    <a:gd name="T73" fmla="*/ 73 h 997"/>
                    <a:gd name="T74" fmla="*/ 1896 w 2023"/>
                    <a:gd name="T75" fmla="*/ 38 h 997"/>
                    <a:gd name="T76" fmla="*/ 1946 w 2023"/>
                    <a:gd name="T77" fmla="*/ 13 h 997"/>
                    <a:gd name="T78" fmla="*/ 1997 w 2023"/>
                    <a:gd name="T79" fmla="*/ 1 h 997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w 2023"/>
                    <a:gd name="T121" fmla="*/ 0 h 997"/>
                    <a:gd name="T122" fmla="*/ 2023 w 2023"/>
                    <a:gd name="T123" fmla="*/ 997 h 997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T120" t="T121" r="T122" b="T123"/>
                  <a:pathLst>
                    <a:path w="2023" h="997">
                      <a:moveTo>
                        <a:pt x="0" y="0"/>
                      </a:moveTo>
                      <a:lnTo>
                        <a:pt x="25" y="1"/>
                      </a:lnTo>
                      <a:lnTo>
                        <a:pt x="50" y="6"/>
                      </a:lnTo>
                      <a:lnTo>
                        <a:pt x="75" y="13"/>
                      </a:lnTo>
                      <a:lnTo>
                        <a:pt x="101" y="24"/>
                      </a:lnTo>
                      <a:lnTo>
                        <a:pt x="126" y="38"/>
                      </a:lnTo>
                      <a:lnTo>
                        <a:pt x="152" y="54"/>
                      </a:lnTo>
                      <a:lnTo>
                        <a:pt x="177" y="73"/>
                      </a:lnTo>
                      <a:lnTo>
                        <a:pt x="202" y="95"/>
                      </a:lnTo>
                      <a:lnTo>
                        <a:pt x="228" y="119"/>
                      </a:lnTo>
                      <a:lnTo>
                        <a:pt x="252" y="146"/>
                      </a:lnTo>
                      <a:lnTo>
                        <a:pt x="278" y="174"/>
                      </a:lnTo>
                      <a:lnTo>
                        <a:pt x="303" y="205"/>
                      </a:lnTo>
                      <a:lnTo>
                        <a:pt x="328" y="238"/>
                      </a:lnTo>
                      <a:lnTo>
                        <a:pt x="354" y="272"/>
                      </a:lnTo>
                      <a:lnTo>
                        <a:pt x="379" y="307"/>
                      </a:lnTo>
                      <a:lnTo>
                        <a:pt x="404" y="344"/>
                      </a:lnTo>
                      <a:lnTo>
                        <a:pt x="429" y="381"/>
                      </a:lnTo>
                      <a:lnTo>
                        <a:pt x="455" y="420"/>
                      </a:lnTo>
                      <a:lnTo>
                        <a:pt x="480" y="459"/>
                      </a:lnTo>
                      <a:lnTo>
                        <a:pt x="506" y="498"/>
                      </a:lnTo>
                      <a:lnTo>
                        <a:pt x="531" y="537"/>
                      </a:lnTo>
                      <a:lnTo>
                        <a:pt x="556" y="576"/>
                      </a:lnTo>
                      <a:lnTo>
                        <a:pt x="581" y="615"/>
                      </a:lnTo>
                      <a:lnTo>
                        <a:pt x="606" y="652"/>
                      </a:lnTo>
                      <a:lnTo>
                        <a:pt x="632" y="689"/>
                      </a:lnTo>
                      <a:lnTo>
                        <a:pt x="657" y="724"/>
                      </a:lnTo>
                      <a:lnTo>
                        <a:pt x="682" y="758"/>
                      </a:lnTo>
                      <a:lnTo>
                        <a:pt x="707" y="791"/>
                      </a:lnTo>
                      <a:lnTo>
                        <a:pt x="733" y="822"/>
                      </a:lnTo>
                      <a:lnTo>
                        <a:pt x="758" y="850"/>
                      </a:lnTo>
                      <a:lnTo>
                        <a:pt x="784" y="877"/>
                      </a:lnTo>
                      <a:lnTo>
                        <a:pt x="809" y="901"/>
                      </a:lnTo>
                      <a:lnTo>
                        <a:pt x="834" y="923"/>
                      </a:lnTo>
                      <a:lnTo>
                        <a:pt x="860" y="942"/>
                      </a:lnTo>
                      <a:lnTo>
                        <a:pt x="884" y="958"/>
                      </a:lnTo>
                      <a:lnTo>
                        <a:pt x="910" y="972"/>
                      </a:lnTo>
                      <a:lnTo>
                        <a:pt x="935" y="983"/>
                      </a:lnTo>
                      <a:lnTo>
                        <a:pt x="960" y="990"/>
                      </a:lnTo>
                      <a:lnTo>
                        <a:pt x="986" y="995"/>
                      </a:lnTo>
                      <a:lnTo>
                        <a:pt x="1011" y="996"/>
                      </a:lnTo>
                      <a:lnTo>
                        <a:pt x="1036" y="995"/>
                      </a:lnTo>
                      <a:lnTo>
                        <a:pt x="1062" y="990"/>
                      </a:lnTo>
                      <a:lnTo>
                        <a:pt x="1087" y="983"/>
                      </a:lnTo>
                      <a:lnTo>
                        <a:pt x="1112" y="972"/>
                      </a:lnTo>
                      <a:lnTo>
                        <a:pt x="1138" y="958"/>
                      </a:lnTo>
                      <a:lnTo>
                        <a:pt x="1162" y="942"/>
                      </a:lnTo>
                      <a:lnTo>
                        <a:pt x="1188" y="923"/>
                      </a:lnTo>
                      <a:lnTo>
                        <a:pt x="1213" y="901"/>
                      </a:lnTo>
                      <a:lnTo>
                        <a:pt x="1238" y="877"/>
                      </a:lnTo>
                      <a:lnTo>
                        <a:pt x="1264" y="850"/>
                      </a:lnTo>
                      <a:lnTo>
                        <a:pt x="1289" y="822"/>
                      </a:lnTo>
                      <a:lnTo>
                        <a:pt x="1314" y="791"/>
                      </a:lnTo>
                      <a:lnTo>
                        <a:pt x="1340" y="758"/>
                      </a:lnTo>
                      <a:lnTo>
                        <a:pt x="1365" y="724"/>
                      </a:lnTo>
                      <a:lnTo>
                        <a:pt x="1390" y="689"/>
                      </a:lnTo>
                      <a:lnTo>
                        <a:pt x="1416" y="652"/>
                      </a:lnTo>
                      <a:lnTo>
                        <a:pt x="1440" y="615"/>
                      </a:lnTo>
                      <a:lnTo>
                        <a:pt x="1466" y="576"/>
                      </a:lnTo>
                      <a:lnTo>
                        <a:pt x="1491" y="537"/>
                      </a:lnTo>
                      <a:lnTo>
                        <a:pt x="1516" y="498"/>
                      </a:lnTo>
                      <a:lnTo>
                        <a:pt x="1542" y="459"/>
                      </a:lnTo>
                      <a:lnTo>
                        <a:pt x="1567" y="420"/>
                      </a:lnTo>
                      <a:lnTo>
                        <a:pt x="1592" y="381"/>
                      </a:lnTo>
                      <a:lnTo>
                        <a:pt x="1618" y="344"/>
                      </a:lnTo>
                      <a:lnTo>
                        <a:pt x="1643" y="307"/>
                      </a:lnTo>
                      <a:lnTo>
                        <a:pt x="1668" y="272"/>
                      </a:lnTo>
                      <a:lnTo>
                        <a:pt x="1694" y="238"/>
                      </a:lnTo>
                      <a:lnTo>
                        <a:pt x="1718" y="205"/>
                      </a:lnTo>
                      <a:lnTo>
                        <a:pt x="1744" y="174"/>
                      </a:lnTo>
                      <a:lnTo>
                        <a:pt x="1770" y="146"/>
                      </a:lnTo>
                      <a:lnTo>
                        <a:pt x="1794" y="119"/>
                      </a:lnTo>
                      <a:lnTo>
                        <a:pt x="1820" y="95"/>
                      </a:lnTo>
                      <a:lnTo>
                        <a:pt x="1845" y="73"/>
                      </a:lnTo>
                      <a:lnTo>
                        <a:pt x="1870" y="54"/>
                      </a:lnTo>
                      <a:lnTo>
                        <a:pt x="1896" y="38"/>
                      </a:lnTo>
                      <a:lnTo>
                        <a:pt x="1921" y="24"/>
                      </a:lnTo>
                      <a:lnTo>
                        <a:pt x="1946" y="13"/>
                      </a:lnTo>
                      <a:lnTo>
                        <a:pt x="1972" y="6"/>
                      </a:lnTo>
                      <a:lnTo>
                        <a:pt x="1997" y="1"/>
                      </a:lnTo>
                      <a:lnTo>
                        <a:pt x="2022" y="0"/>
                      </a:lnTo>
                    </a:path>
                  </a:pathLst>
                </a:custGeom>
                <a:noFill/>
                <a:ln w="19050" cap="rnd" cmpd="sng" algn="ctr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7" name="Freeform 34"/>
                <p:cNvSpPr>
                  <a:spLocks/>
                </p:cNvSpPr>
                <p:nvPr/>
              </p:nvSpPr>
              <p:spPr bwMode="auto">
                <a:xfrm>
                  <a:off x="6770687" y="2692929"/>
                  <a:ext cx="3211513" cy="1582738"/>
                </a:xfrm>
                <a:custGeom>
                  <a:avLst/>
                  <a:gdLst>
                    <a:gd name="T0" fmla="*/ 25 w 2023"/>
                    <a:gd name="T1" fmla="*/ 1 h 997"/>
                    <a:gd name="T2" fmla="*/ 75 w 2023"/>
                    <a:gd name="T3" fmla="*/ 13 h 997"/>
                    <a:gd name="T4" fmla="*/ 126 w 2023"/>
                    <a:gd name="T5" fmla="*/ 38 h 997"/>
                    <a:gd name="T6" fmla="*/ 177 w 2023"/>
                    <a:gd name="T7" fmla="*/ 73 h 997"/>
                    <a:gd name="T8" fmla="*/ 228 w 2023"/>
                    <a:gd name="T9" fmla="*/ 119 h 997"/>
                    <a:gd name="T10" fmla="*/ 278 w 2023"/>
                    <a:gd name="T11" fmla="*/ 174 h 997"/>
                    <a:gd name="T12" fmla="*/ 328 w 2023"/>
                    <a:gd name="T13" fmla="*/ 238 h 997"/>
                    <a:gd name="T14" fmla="*/ 379 w 2023"/>
                    <a:gd name="T15" fmla="*/ 307 h 997"/>
                    <a:gd name="T16" fmla="*/ 429 w 2023"/>
                    <a:gd name="T17" fmla="*/ 381 h 997"/>
                    <a:gd name="T18" fmla="*/ 480 w 2023"/>
                    <a:gd name="T19" fmla="*/ 459 h 997"/>
                    <a:gd name="T20" fmla="*/ 531 w 2023"/>
                    <a:gd name="T21" fmla="*/ 537 h 997"/>
                    <a:gd name="T22" fmla="*/ 581 w 2023"/>
                    <a:gd name="T23" fmla="*/ 615 h 997"/>
                    <a:gd name="T24" fmla="*/ 632 w 2023"/>
                    <a:gd name="T25" fmla="*/ 689 h 997"/>
                    <a:gd name="T26" fmla="*/ 682 w 2023"/>
                    <a:gd name="T27" fmla="*/ 758 h 997"/>
                    <a:gd name="T28" fmla="*/ 733 w 2023"/>
                    <a:gd name="T29" fmla="*/ 822 h 997"/>
                    <a:gd name="T30" fmla="*/ 784 w 2023"/>
                    <a:gd name="T31" fmla="*/ 877 h 997"/>
                    <a:gd name="T32" fmla="*/ 834 w 2023"/>
                    <a:gd name="T33" fmla="*/ 923 h 997"/>
                    <a:gd name="T34" fmla="*/ 884 w 2023"/>
                    <a:gd name="T35" fmla="*/ 958 h 997"/>
                    <a:gd name="T36" fmla="*/ 935 w 2023"/>
                    <a:gd name="T37" fmla="*/ 983 h 997"/>
                    <a:gd name="T38" fmla="*/ 986 w 2023"/>
                    <a:gd name="T39" fmla="*/ 995 h 997"/>
                    <a:gd name="T40" fmla="*/ 1036 w 2023"/>
                    <a:gd name="T41" fmla="*/ 995 h 997"/>
                    <a:gd name="T42" fmla="*/ 1087 w 2023"/>
                    <a:gd name="T43" fmla="*/ 983 h 997"/>
                    <a:gd name="T44" fmla="*/ 1138 w 2023"/>
                    <a:gd name="T45" fmla="*/ 958 h 997"/>
                    <a:gd name="T46" fmla="*/ 1188 w 2023"/>
                    <a:gd name="T47" fmla="*/ 923 h 997"/>
                    <a:gd name="T48" fmla="*/ 1238 w 2023"/>
                    <a:gd name="T49" fmla="*/ 877 h 997"/>
                    <a:gd name="T50" fmla="*/ 1289 w 2023"/>
                    <a:gd name="T51" fmla="*/ 822 h 997"/>
                    <a:gd name="T52" fmla="*/ 1340 w 2023"/>
                    <a:gd name="T53" fmla="*/ 758 h 997"/>
                    <a:gd name="T54" fmla="*/ 1390 w 2023"/>
                    <a:gd name="T55" fmla="*/ 689 h 997"/>
                    <a:gd name="T56" fmla="*/ 1440 w 2023"/>
                    <a:gd name="T57" fmla="*/ 615 h 997"/>
                    <a:gd name="T58" fmla="*/ 1491 w 2023"/>
                    <a:gd name="T59" fmla="*/ 537 h 997"/>
                    <a:gd name="T60" fmla="*/ 1542 w 2023"/>
                    <a:gd name="T61" fmla="*/ 459 h 997"/>
                    <a:gd name="T62" fmla="*/ 1592 w 2023"/>
                    <a:gd name="T63" fmla="*/ 381 h 997"/>
                    <a:gd name="T64" fmla="*/ 1643 w 2023"/>
                    <a:gd name="T65" fmla="*/ 307 h 997"/>
                    <a:gd name="T66" fmla="*/ 1694 w 2023"/>
                    <a:gd name="T67" fmla="*/ 238 h 997"/>
                    <a:gd name="T68" fmla="*/ 1744 w 2023"/>
                    <a:gd name="T69" fmla="*/ 174 h 997"/>
                    <a:gd name="T70" fmla="*/ 1794 w 2023"/>
                    <a:gd name="T71" fmla="*/ 119 h 997"/>
                    <a:gd name="T72" fmla="*/ 1845 w 2023"/>
                    <a:gd name="T73" fmla="*/ 73 h 997"/>
                    <a:gd name="T74" fmla="*/ 1896 w 2023"/>
                    <a:gd name="T75" fmla="*/ 38 h 997"/>
                    <a:gd name="T76" fmla="*/ 1946 w 2023"/>
                    <a:gd name="T77" fmla="*/ 13 h 997"/>
                    <a:gd name="T78" fmla="*/ 1997 w 2023"/>
                    <a:gd name="T79" fmla="*/ 1 h 997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w 2023"/>
                    <a:gd name="T121" fmla="*/ 0 h 997"/>
                    <a:gd name="T122" fmla="*/ 2023 w 2023"/>
                    <a:gd name="T123" fmla="*/ 997 h 997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T120" t="T121" r="T122" b="T123"/>
                  <a:pathLst>
                    <a:path w="2023" h="997">
                      <a:moveTo>
                        <a:pt x="0" y="0"/>
                      </a:moveTo>
                      <a:lnTo>
                        <a:pt x="25" y="1"/>
                      </a:lnTo>
                      <a:lnTo>
                        <a:pt x="50" y="6"/>
                      </a:lnTo>
                      <a:lnTo>
                        <a:pt x="75" y="13"/>
                      </a:lnTo>
                      <a:lnTo>
                        <a:pt x="101" y="24"/>
                      </a:lnTo>
                      <a:lnTo>
                        <a:pt x="126" y="38"/>
                      </a:lnTo>
                      <a:lnTo>
                        <a:pt x="152" y="54"/>
                      </a:lnTo>
                      <a:lnTo>
                        <a:pt x="177" y="73"/>
                      </a:lnTo>
                      <a:lnTo>
                        <a:pt x="202" y="95"/>
                      </a:lnTo>
                      <a:lnTo>
                        <a:pt x="228" y="119"/>
                      </a:lnTo>
                      <a:lnTo>
                        <a:pt x="252" y="146"/>
                      </a:lnTo>
                      <a:lnTo>
                        <a:pt x="278" y="174"/>
                      </a:lnTo>
                      <a:lnTo>
                        <a:pt x="303" y="205"/>
                      </a:lnTo>
                      <a:lnTo>
                        <a:pt x="328" y="238"/>
                      </a:lnTo>
                      <a:lnTo>
                        <a:pt x="354" y="272"/>
                      </a:lnTo>
                      <a:lnTo>
                        <a:pt x="379" y="307"/>
                      </a:lnTo>
                      <a:lnTo>
                        <a:pt x="404" y="344"/>
                      </a:lnTo>
                      <a:lnTo>
                        <a:pt x="429" y="381"/>
                      </a:lnTo>
                      <a:lnTo>
                        <a:pt x="455" y="420"/>
                      </a:lnTo>
                      <a:lnTo>
                        <a:pt x="480" y="459"/>
                      </a:lnTo>
                      <a:lnTo>
                        <a:pt x="506" y="498"/>
                      </a:lnTo>
                      <a:lnTo>
                        <a:pt x="531" y="537"/>
                      </a:lnTo>
                      <a:lnTo>
                        <a:pt x="556" y="576"/>
                      </a:lnTo>
                      <a:lnTo>
                        <a:pt x="581" y="615"/>
                      </a:lnTo>
                      <a:lnTo>
                        <a:pt x="606" y="652"/>
                      </a:lnTo>
                      <a:lnTo>
                        <a:pt x="632" y="689"/>
                      </a:lnTo>
                      <a:lnTo>
                        <a:pt x="657" y="724"/>
                      </a:lnTo>
                      <a:lnTo>
                        <a:pt x="682" y="758"/>
                      </a:lnTo>
                      <a:lnTo>
                        <a:pt x="707" y="791"/>
                      </a:lnTo>
                      <a:lnTo>
                        <a:pt x="733" y="822"/>
                      </a:lnTo>
                      <a:lnTo>
                        <a:pt x="758" y="850"/>
                      </a:lnTo>
                      <a:lnTo>
                        <a:pt x="784" y="877"/>
                      </a:lnTo>
                      <a:lnTo>
                        <a:pt x="809" y="901"/>
                      </a:lnTo>
                      <a:lnTo>
                        <a:pt x="834" y="923"/>
                      </a:lnTo>
                      <a:lnTo>
                        <a:pt x="860" y="942"/>
                      </a:lnTo>
                      <a:lnTo>
                        <a:pt x="884" y="958"/>
                      </a:lnTo>
                      <a:lnTo>
                        <a:pt x="910" y="972"/>
                      </a:lnTo>
                      <a:lnTo>
                        <a:pt x="935" y="983"/>
                      </a:lnTo>
                      <a:lnTo>
                        <a:pt x="960" y="990"/>
                      </a:lnTo>
                      <a:lnTo>
                        <a:pt x="986" y="995"/>
                      </a:lnTo>
                      <a:lnTo>
                        <a:pt x="1011" y="996"/>
                      </a:lnTo>
                      <a:lnTo>
                        <a:pt x="1036" y="995"/>
                      </a:lnTo>
                      <a:lnTo>
                        <a:pt x="1062" y="990"/>
                      </a:lnTo>
                      <a:lnTo>
                        <a:pt x="1087" y="983"/>
                      </a:lnTo>
                      <a:lnTo>
                        <a:pt x="1112" y="972"/>
                      </a:lnTo>
                      <a:lnTo>
                        <a:pt x="1138" y="958"/>
                      </a:lnTo>
                      <a:lnTo>
                        <a:pt x="1162" y="942"/>
                      </a:lnTo>
                      <a:lnTo>
                        <a:pt x="1188" y="923"/>
                      </a:lnTo>
                      <a:lnTo>
                        <a:pt x="1213" y="901"/>
                      </a:lnTo>
                      <a:lnTo>
                        <a:pt x="1238" y="877"/>
                      </a:lnTo>
                      <a:lnTo>
                        <a:pt x="1264" y="850"/>
                      </a:lnTo>
                      <a:lnTo>
                        <a:pt x="1289" y="822"/>
                      </a:lnTo>
                      <a:lnTo>
                        <a:pt x="1314" y="791"/>
                      </a:lnTo>
                      <a:lnTo>
                        <a:pt x="1340" y="758"/>
                      </a:lnTo>
                      <a:lnTo>
                        <a:pt x="1365" y="724"/>
                      </a:lnTo>
                      <a:lnTo>
                        <a:pt x="1390" y="689"/>
                      </a:lnTo>
                      <a:lnTo>
                        <a:pt x="1416" y="652"/>
                      </a:lnTo>
                      <a:lnTo>
                        <a:pt x="1440" y="615"/>
                      </a:lnTo>
                      <a:lnTo>
                        <a:pt x="1466" y="576"/>
                      </a:lnTo>
                      <a:lnTo>
                        <a:pt x="1491" y="537"/>
                      </a:lnTo>
                      <a:lnTo>
                        <a:pt x="1516" y="498"/>
                      </a:lnTo>
                      <a:lnTo>
                        <a:pt x="1542" y="459"/>
                      </a:lnTo>
                      <a:lnTo>
                        <a:pt x="1567" y="420"/>
                      </a:lnTo>
                      <a:lnTo>
                        <a:pt x="1592" y="381"/>
                      </a:lnTo>
                      <a:lnTo>
                        <a:pt x="1618" y="344"/>
                      </a:lnTo>
                      <a:lnTo>
                        <a:pt x="1643" y="307"/>
                      </a:lnTo>
                      <a:lnTo>
                        <a:pt x="1668" y="272"/>
                      </a:lnTo>
                      <a:lnTo>
                        <a:pt x="1694" y="238"/>
                      </a:lnTo>
                      <a:lnTo>
                        <a:pt x="1718" y="205"/>
                      </a:lnTo>
                      <a:lnTo>
                        <a:pt x="1744" y="174"/>
                      </a:lnTo>
                      <a:lnTo>
                        <a:pt x="1770" y="146"/>
                      </a:lnTo>
                      <a:lnTo>
                        <a:pt x="1794" y="119"/>
                      </a:lnTo>
                      <a:lnTo>
                        <a:pt x="1820" y="95"/>
                      </a:lnTo>
                      <a:lnTo>
                        <a:pt x="1845" y="73"/>
                      </a:lnTo>
                      <a:lnTo>
                        <a:pt x="1870" y="54"/>
                      </a:lnTo>
                      <a:lnTo>
                        <a:pt x="1896" y="38"/>
                      </a:lnTo>
                      <a:lnTo>
                        <a:pt x="1921" y="24"/>
                      </a:lnTo>
                      <a:lnTo>
                        <a:pt x="1946" y="13"/>
                      </a:lnTo>
                      <a:lnTo>
                        <a:pt x="1972" y="6"/>
                      </a:lnTo>
                      <a:lnTo>
                        <a:pt x="1997" y="1"/>
                      </a:lnTo>
                      <a:lnTo>
                        <a:pt x="2022" y="0"/>
                      </a:lnTo>
                    </a:path>
                  </a:pathLst>
                </a:custGeom>
                <a:noFill/>
                <a:ln w="19050" cap="rnd" cmpd="sng" algn="ctr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6" name="Group 71"/>
              <p:cNvGrpSpPr/>
              <p:nvPr/>
            </p:nvGrpSpPr>
            <p:grpSpPr>
              <a:xfrm>
                <a:off x="8026400" y="3014132"/>
                <a:ext cx="2743199" cy="914400"/>
                <a:chOff x="3539330" y="2692929"/>
                <a:chExt cx="6442870" cy="1583321"/>
              </a:xfrm>
            </p:grpSpPr>
            <p:sp>
              <p:nvSpPr>
                <p:cNvPr id="64" name="Freeform 33"/>
                <p:cNvSpPr>
                  <a:spLocks/>
                </p:cNvSpPr>
                <p:nvPr/>
              </p:nvSpPr>
              <p:spPr bwMode="auto">
                <a:xfrm>
                  <a:off x="3539330" y="2693512"/>
                  <a:ext cx="3211513" cy="1582738"/>
                </a:xfrm>
                <a:custGeom>
                  <a:avLst/>
                  <a:gdLst>
                    <a:gd name="T0" fmla="*/ 25 w 2023"/>
                    <a:gd name="T1" fmla="*/ 1 h 997"/>
                    <a:gd name="T2" fmla="*/ 75 w 2023"/>
                    <a:gd name="T3" fmla="*/ 13 h 997"/>
                    <a:gd name="T4" fmla="*/ 126 w 2023"/>
                    <a:gd name="T5" fmla="*/ 38 h 997"/>
                    <a:gd name="T6" fmla="*/ 177 w 2023"/>
                    <a:gd name="T7" fmla="*/ 73 h 997"/>
                    <a:gd name="T8" fmla="*/ 228 w 2023"/>
                    <a:gd name="T9" fmla="*/ 119 h 997"/>
                    <a:gd name="T10" fmla="*/ 278 w 2023"/>
                    <a:gd name="T11" fmla="*/ 174 h 997"/>
                    <a:gd name="T12" fmla="*/ 328 w 2023"/>
                    <a:gd name="T13" fmla="*/ 238 h 997"/>
                    <a:gd name="T14" fmla="*/ 379 w 2023"/>
                    <a:gd name="T15" fmla="*/ 307 h 997"/>
                    <a:gd name="T16" fmla="*/ 429 w 2023"/>
                    <a:gd name="T17" fmla="*/ 381 h 997"/>
                    <a:gd name="T18" fmla="*/ 480 w 2023"/>
                    <a:gd name="T19" fmla="*/ 459 h 997"/>
                    <a:gd name="T20" fmla="*/ 531 w 2023"/>
                    <a:gd name="T21" fmla="*/ 537 h 997"/>
                    <a:gd name="T22" fmla="*/ 581 w 2023"/>
                    <a:gd name="T23" fmla="*/ 615 h 997"/>
                    <a:gd name="T24" fmla="*/ 632 w 2023"/>
                    <a:gd name="T25" fmla="*/ 689 h 997"/>
                    <a:gd name="T26" fmla="*/ 682 w 2023"/>
                    <a:gd name="T27" fmla="*/ 758 h 997"/>
                    <a:gd name="T28" fmla="*/ 733 w 2023"/>
                    <a:gd name="T29" fmla="*/ 822 h 997"/>
                    <a:gd name="T30" fmla="*/ 784 w 2023"/>
                    <a:gd name="T31" fmla="*/ 877 h 997"/>
                    <a:gd name="T32" fmla="*/ 834 w 2023"/>
                    <a:gd name="T33" fmla="*/ 923 h 997"/>
                    <a:gd name="T34" fmla="*/ 884 w 2023"/>
                    <a:gd name="T35" fmla="*/ 958 h 997"/>
                    <a:gd name="T36" fmla="*/ 935 w 2023"/>
                    <a:gd name="T37" fmla="*/ 983 h 997"/>
                    <a:gd name="T38" fmla="*/ 986 w 2023"/>
                    <a:gd name="T39" fmla="*/ 995 h 997"/>
                    <a:gd name="T40" fmla="*/ 1036 w 2023"/>
                    <a:gd name="T41" fmla="*/ 995 h 997"/>
                    <a:gd name="T42" fmla="*/ 1087 w 2023"/>
                    <a:gd name="T43" fmla="*/ 983 h 997"/>
                    <a:gd name="T44" fmla="*/ 1138 w 2023"/>
                    <a:gd name="T45" fmla="*/ 958 h 997"/>
                    <a:gd name="T46" fmla="*/ 1188 w 2023"/>
                    <a:gd name="T47" fmla="*/ 923 h 997"/>
                    <a:gd name="T48" fmla="*/ 1238 w 2023"/>
                    <a:gd name="T49" fmla="*/ 877 h 997"/>
                    <a:gd name="T50" fmla="*/ 1289 w 2023"/>
                    <a:gd name="T51" fmla="*/ 822 h 997"/>
                    <a:gd name="T52" fmla="*/ 1340 w 2023"/>
                    <a:gd name="T53" fmla="*/ 758 h 997"/>
                    <a:gd name="T54" fmla="*/ 1390 w 2023"/>
                    <a:gd name="T55" fmla="*/ 689 h 997"/>
                    <a:gd name="T56" fmla="*/ 1440 w 2023"/>
                    <a:gd name="T57" fmla="*/ 615 h 997"/>
                    <a:gd name="T58" fmla="*/ 1491 w 2023"/>
                    <a:gd name="T59" fmla="*/ 537 h 997"/>
                    <a:gd name="T60" fmla="*/ 1542 w 2023"/>
                    <a:gd name="T61" fmla="*/ 459 h 997"/>
                    <a:gd name="T62" fmla="*/ 1592 w 2023"/>
                    <a:gd name="T63" fmla="*/ 381 h 997"/>
                    <a:gd name="T64" fmla="*/ 1643 w 2023"/>
                    <a:gd name="T65" fmla="*/ 307 h 997"/>
                    <a:gd name="T66" fmla="*/ 1694 w 2023"/>
                    <a:gd name="T67" fmla="*/ 238 h 997"/>
                    <a:gd name="T68" fmla="*/ 1744 w 2023"/>
                    <a:gd name="T69" fmla="*/ 174 h 997"/>
                    <a:gd name="T70" fmla="*/ 1794 w 2023"/>
                    <a:gd name="T71" fmla="*/ 119 h 997"/>
                    <a:gd name="T72" fmla="*/ 1845 w 2023"/>
                    <a:gd name="T73" fmla="*/ 73 h 997"/>
                    <a:gd name="T74" fmla="*/ 1896 w 2023"/>
                    <a:gd name="T75" fmla="*/ 38 h 997"/>
                    <a:gd name="T76" fmla="*/ 1946 w 2023"/>
                    <a:gd name="T77" fmla="*/ 13 h 997"/>
                    <a:gd name="T78" fmla="*/ 1997 w 2023"/>
                    <a:gd name="T79" fmla="*/ 1 h 997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w 2023"/>
                    <a:gd name="T121" fmla="*/ 0 h 997"/>
                    <a:gd name="T122" fmla="*/ 2023 w 2023"/>
                    <a:gd name="T123" fmla="*/ 997 h 997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T120" t="T121" r="T122" b="T123"/>
                  <a:pathLst>
                    <a:path w="2023" h="997">
                      <a:moveTo>
                        <a:pt x="0" y="0"/>
                      </a:moveTo>
                      <a:lnTo>
                        <a:pt x="25" y="1"/>
                      </a:lnTo>
                      <a:lnTo>
                        <a:pt x="50" y="6"/>
                      </a:lnTo>
                      <a:lnTo>
                        <a:pt x="75" y="13"/>
                      </a:lnTo>
                      <a:lnTo>
                        <a:pt x="101" y="24"/>
                      </a:lnTo>
                      <a:lnTo>
                        <a:pt x="126" y="38"/>
                      </a:lnTo>
                      <a:lnTo>
                        <a:pt x="152" y="54"/>
                      </a:lnTo>
                      <a:lnTo>
                        <a:pt x="177" y="73"/>
                      </a:lnTo>
                      <a:lnTo>
                        <a:pt x="202" y="95"/>
                      </a:lnTo>
                      <a:lnTo>
                        <a:pt x="228" y="119"/>
                      </a:lnTo>
                      <a:lnTo>
                        <a:pt x="252" y="146"/>
                      </a:lnTo>
                      <a:lnTo>
                        <a:pt x="278" y="174"/>
                      </a:lnTo>
                      <a:lnTo>
                        <a:pt x="303" y="205"/>
                      </a:lnTo>
                      <a:lnTo>
                        <a:pt x="328" y="238"/>
                      </a:lnTo>
                      <a:lnTo>
                        <a:pt x="354" y="272"/>
                      </a:lnTo>
                      <a:lnTo>
                        <a:pt x="379" y="307"/>
                      </a:lnTo>
                      <a:lnTo>
                        <a:pt x="404" y="344"/>
                      </a:lnTo>
                      <a:lnTo>
                        <a:pt x="429" y="381"/>
                      </a:lnTo>
                      <a:lnTo>
                        <a:pt x="455" y="420"/>
                      </a:lnTo>
                      <a:lnTo>
                        <a:pt x="480" y="459"/>
                      </a:lnTo>
                      <a:lnTo>
                        <a:pt x="506" y="498"/>
                      </a:lnTo>
                      <a:lnTo>
                        <a:pt x="531" y="537"/>
                      </a:lnTo>
                      <a:lnTo>
                        <a:pt x="556" y="576"/>
                      </a:lnTo>
                      <a:lnTo>
                        <a:pt x="581" y="615"/>
                      </a:lnTo>
                      <a:lnTo>
                        <a:pt x="606" y="652"/>
                      </a:lnTo>
                      <a:lnTo>
                        <a:pt x="632" y="689"/>
                      </a:lnTo>
                      <a:lnTo>
                        <a:pt x="657" y="724"/>
                      </a:lnTo>
                      <a:lnTo>
                        <a:pt x="682" y="758"/>
                      </a:lnTo>
                      <a:lnTo>
                        <a:pt x="707" y="791"/>
                      </a:lnTo>
                      <a:lnTo>
                        <a:pt x="733" y="822"/>
                      </a:lnTo>
                      <a:lnTo>
                        <a:pt x="758" y="850"/>
                      </a:lnTo>
                      <a:lnTo>
                        <a:pt x="784" y="877"/>
                      </a:lnTo>
                      <a:lnTo>
                        <a:pt x="809" y="901"/>
                      </a:lnTo>
                      <a:lnTo>
                        <a:pt x="834" y="923"/>
                      </a:lnTo>
                      <a:lnTo>
                        <a:pt x="860" y="942"/>
                      </a:lnTo>
                      <a:lnTo>
                        <a:pt x="884" y="958"/>
                      </a:lnTo>
                      <a:lnTo>
                        <a:pt x="910" y="972"/>
                      </a:lnTo>
                      <a:lnTo>
                        <a:pt x="935" y="983"/>
                      </a:lnTo>
                      <a:lnTo>
                        <a:pt x="960" y="990"/>
                      </a:lnTo>
                      <a:lnTo>
                        <a:pt x="986" y="995"/>
                      </a:lnTo>
                      <a:lnTo>
                        <a:pt x="1011" y="996"/>
                      </a:lnTo>
                      <a:lnTo>
                        <a:pt x="1036" y="995"/>
                      </a:lnTo>
                      <a:lnTo>
                        <a:pt x="1062" y="990"/>
                      </a:lnTo>
                      <a:lnTo>
                        <a:pt x="1087" y="983"/>
                      </a:lnTo>
                      <a:lnTo>
                        <a:pt x="1112" y="972"/>
                      </a:lnTo>
                      <a:lnTo>
                        <a:pt x="1138" y="958"/>
                      </a:lnTo>
                      <a:lnTo>
                        <a:pt x="1162" y="942"/>
                      </a:lnTo>
                      <a:lnTo>
                        <a:pt x="1188" y="923"/>
                      </a:lnTo>
                      <a:lnTo>
                        <a:pt x="1213" y="901"/>
                      </a:lnTo>
                      <a:lnTo>
                        <a:pt x="1238" y="877"/>
                      </a:lnTo>
                      <a:lnTo>
                        <a:pt x="1264" y="850"/>
                      </a:lnTo>
                      <a:lnTo>
                        <a:pt x="1289" y="822"/>
                      </a:lnTo>
                      <a:lnTo>
                        <a:pt x="1314" y="791"/>
                      </a:lnTo>
                      <a:lnTo>
                        <a:pt x="1340" y="758"/>
                      </a:lnTo>
                      <a:lnTo>
                        <a:pt x="1365" y="724"/>
                      </a:lnTo>
                      <a:lnTo>
                        <a:pt x="1390" y="689"/>
                      </a:lnTo>
                      <a:lnTo>
                        <a:pt x="1416" y="652"/>
                      </a:lnTo>
                      <a:lnTo>
                        <a:pt x="1440" y="615"/>
                      </a:lnTo>
                      <a:lnTo>
                        <a:pt x="1466" y="576"/>
                      </a:lnTo>
                      <a:lnTo>
                        <a:pt x="1491" y="537"/>
                      </a:lnTo>
                      <a:lnTo>
                        <a:pt x="1516" y="498"/>
                      </a:lnTo>
                      <a:lnTo>
                        <a:pt x="1542" y="459"/>
                      </a:lnTo>
                      <a:lnTo>
                        <a:pt x="1567" y="420"/>
                      </a:lnTo>
                      <a:lnTo>
                        <a:pt x="1592" y="381"/>
                      </a:lnTo>
                      <a:lnTo>
                        <a:pt x="1618" y="344"/>
                      </a:lnTo>
                      <a:lnTo>
                        <a:pt x="1643" y="307"/>
                      </a:lnTo>
                      <a:lnTo>
                        <a:pt x="1668" y="272"/>
                      </a:lnTo>
                      <a:lnTo>
                        <a:pt x="1694" y="238"/>
                      </a:lnTo>
                      <a:lnTo>
                        <a:pt x="1718" y="205"/>
                      </a:lnTo>
                      <a:lnTo>
                        <a:pt x="1744" y="174"/>
                      </a:lnTo>
                      <a:lnTo>
                        <a:pt x="1770" y="146"/>
                      </a:lnTo>
                      <a:lnTo>
                        <a:pt x="1794" y="119"/>
                      </a:lnTo>
                      <a:lnTo>
                        <a:pt x="1820" y="95"/>
                      </a:lnTo>
                      <a:lnTo>
                        <a:pt x="1845" y="73"/>
                      </a:lnTo>
                      <a:lnTo>
                        <a:pt x="1870" y="54"/>
                      </a:lnTo>
                      <a:lnTo>
                        <a:pt x="1896" y="38"/>
                      </a:lnTo>
                      <a:lnTo>
                        <a:pt x="1921" y="24"/>
                      </a:lnTo>
                      <a:lnTo>
                        <a:pt x="1946" y="13"/>
                      </a:lnTo>
                      <a:lnTo>
                        <a:pt x="1972" y="6"/>
                      </a:lnTo>
                      <a:lnTo>
                        <a:pt x="1997" y="1"/>
                      </a:lnTo>
                      <a:lnTo>
                        <a:pt x="2022" y="0"/>
                      </a:lnTo>
                    </a:path>
                  </a:pathLst>
                </a:custGeom>
                <a:noFill/>
                <a:ln w="19050" cap="rnd" cmpd="sng" algn="ctr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5" name="Freeform 34"/>
                <p:cNvSpPr>
                  <a:spLocks/>
                </p:cNvSpPr>
                <p:nvPr/>
              </p:nvSpPr>
              <p:spPr bwMode="auto">
                <a:xfrm>
                  <a:off x="6770687" y="2692929"/>
                  <a:ext cx="3211513" cy="1582738"/>
                </a:xfrm>
                <a:custGeom>
                  <a:avLst/>
                  <a:gdLst>
                    <a:gd name="T0" fmla="*/ 25 w 2023"/>
                    <a:gd name="T1" fmla="*/ 1 h 997"/>
                    <a:gd name="T2" fmla="*/ 75 w 2023"/>
                    <a:gd name="T3" fmla="*/ 13 h 997"/>
                    <a:gd name="T4" fmla="*/ 126 w 2023"/>
                    <a:gd name="T5" fmla="*/ 38 h 997"/>
                    <a:gd name="T6" fmla="*/ 177 w 2023"/>
                    <a:gd name="T7" fmla="*/ 73 h 997"/>
                    <a:gd name="T8" fmla="*/ 228 w 2023"/>
                    <a:gd name="T9" fmla="*/ 119 h 997"/>
                    <a:gd name="T10" fmla="*/ 278 w 2023"/>
                    <a:gd name="T11" fmla="*/ 174 h 997"/>
                    <a:gd name="T12" fmla="*/ 328 w 2023"/>
                    <a:gd name="T13" fmla="*/ 238 h 997"/>
                    <a:gd name="T14" fmla="*/ 379 w 2023"/>
                    <a:gd name="T15" fmla="*/ 307 h 997"/>
                    <a:gd name="T16" fmla="*/ 429 w 2023"/>
                    <a:gd name="T17" fmla="*/ 381 h 997"/>
                    <a:gd name="T18" fmla="*/ 480 w 2023"/>
                    <a:gd name="T19" fmla="*/ 459 h 997"/>
                    <a:gd name="T20" fmla="*/ 531 w 2023"/>
                    <a:gd name="T21" fmla="*/ 537 h 997"/>
                    <a:gd name="T22" fmla="*/ 581 w 2023"/>
                    <a:gd name="T23" fmla="*/ 615 h 997"/>
                    <a:gd name="T24" fmla="*/ 632 w 2023"/>
                    <a:gd name="T25" fmla="*/ 689 h 997"/>
                    <a:gd name="T26" fmla="*/ 682 w 2023"/>
                    <a:gd name="T27" fmla="*/ 758 h 997"/>
                    <a:gd name="T28" fmla="*/ 733 w 2023"/>
                    <a:gd name="T29" fmla="*/ 822 h 997"/>
                    <a:gd name="T30" fmla="*/ 784 w 2023"/>
                    <a:gd name="T31" fmla="*/ 877 h 997"/>
                    <a:gd name="T32" fmla="*/ 834 w 2023"/>
                    <a:gd name="T33" fmla="*/ 923 h 997"/>
                    <a:gd name="T34" fmla="*/ 884 w 2023"/>
                    <a:gd name="T35" fmla="*/ 958 h 997"/>
                    <a:gd name="T36" fmla="*/ 935 w 2023"/>
                    <a:gd name="T37" fmla="*/ 983 h 997"/>
                    <a:gd name="T38" fmla="*/ 986 w 2023"/>
                    <a:gd name="T39" fmla="*/ 995 h 997"/>
                    <a:gd name="T40" fmla="*/ 1036 w 2023"/>
                    <a:gd name="T41" fmla="*/ 995 h 997"/>
                    <a:gd name="T42" fmla="*/ 1087 w 2023"/>
                    <a:gd name="T43" fmla="*/ 983 h 997"/>
                    <a:gd name="T44" fmla="*/ 1138 w 2023"/>
                    <a:gd name="T45" fmla="*/ 958 h 997"/>
                    <a:gd name="T46" fmla="*/ 1188 w 2023"/>
                    <a:gd name="T47" fmla="*/ 923 h 997"/>
                    <a:gd name="T48" fmla="*/ 1238 w 2023"/>
                    <a:gd name="T49" fmla="*/ 877 h 997"/>
                    <a:gd name="T50" fmla="*/ 1289 w 2023"/>
                    <a:gd name="T51" fmla="*/ 822 h 997"/>
                    <a:gd name="T52" fmla="*/ 1340 w 2023"/>
                    <a:gd name="T53" fmla="*/ 758 h 997"/>
                    <a:gd name="T54" fmla="*/ 1390 w 2023"/>
                    <a:gd name="T55" fmla="*/ 689 h 997"/>
                    <a:gd name="T56" fmla="*/ 1440 w 2023"/>
                    <a:gd name="T57" fmla="*/ 615 h 997"/>
                    <a:gd name="T58" fmla="*/ 1491 w 2023"/>
                    <a:gd name="T59" fmla="*/ 537 h 997"/>
                    <a:gd name="T60" fmla="*/ 1542 w 2023"/>
                    <a:gd name="T61" fmla="*/ 459 h 997"/>
                    <a:gd name="T62" fmla="*/ 1592 w 2023"/>
                    <a:gd name="T63" fmla="*/ 381 h 997"/>
                    <a:gd name="T64" fmla="*/ 1643 w 2023"/>
                    <a:gd name="T65" fmla="*/ 307 h 997"/>
                    <a:gd name="T66" fmla="*/ 1694 w 2023"/>
                    <a:gd name="T67" fmla="*/ 238 h 997"/>
                    <a:gd name="T68" fmla="*/ 1744 w 2023"/>
                    <a:gd name="T69" fmla="*/ 174 h 997"/>
                    <a:gd name="T70" fmla="*/ 1794 w 2023"/>
                    <a:gd name="T71" fmla="*/ 119 h 997"/>
                    <a:gd name="T72" fmla="*/ 1845 w 2023"/>
                    <a:gd name="T73" fmla="*/ 73 h 997"/>
                    <a:gd name="T74" fmla="*/ 1896 w 2023"/>
                    <a:gd name="T75" fmla="*/ 38 h 997"/>
                    <a:gd name="T76" fmla="*/ 1946 w 2023"/>
                    <a:gd name="T77" fmla="*/ 13 h 997"/>
                    <a:gd name="T78" fmla="*/ 1997 w 2023"/>
                    <a:gd name="T79" fmla="*/ 1 h 997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w 2023"/>
                    <a:gd name="T121" fmla="*/ 0 h 997"/>
                    <a:gd name="T122" fmla="*/ 2023 w 2023"/>
                    <a:gd name="T123" fmla="*/ 997 h 997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T120" t="T121" r="T122" b="T123"/>
                  <a:pathLst>
                    <a:path w="2023" h="997">
                      <a:moveTo>
                        <a:pt x="0" y="0"/>
                      </a:moveTo>
                      <a:lnTo>
                        <a:pt x="25" y="1"/>
                      </a:lnTo>
                      <a:lnTo>
                        <a:pt x="50" y="6"/>
                      </a:lnTo>
                      <a:lnTo>
                        <a:pt x="75" y="13"/>
                      </a:lnTo>
                      <a:lnTo>
                        <a:pt x="101" y="24"/>
                      </a:lnTo>
                      <a:lnTo>
                        <a:pt x="126" y="38"/>
                      </a:lnTo>
                      <a:lnTo>
                        <a:pt x="152" y="54"/>
                      </a:lnTo>
                      <a:lnTo>
                        <a:pt x="177" y="73"/>
                      </a:lnTo>
                      <a:lnTo>
                        <a:pt x="202" y="95"/>
                      </a:lnTo>
                      <a:lnTo>
                        <a:pt x="228" y="119"/>
                      </a:lnTo>
                      <a:lnTo>
                        <a:pt x="252" y="146"/>
                      </a:lnTo>
                      <a:lnTo>
                        <a:pt x="278" y="174"/>
                      </a:lnTo>
                      <a:lnTo>
                        <a:pt x="303" y="205"/>
                      </a:lnTo>
                      <a:lnTo>
                        <a:pt x="328" y="238"/>
                      </a:lnTo>
                      <a:lnTo>
                        <a:pt x="354" y="272"/>
                      </a:lnTo>
                      <a:lnTo>
                        <a:pt x="379" y="307"/>
                      </a:lnTo>
                      <a:lnTo>
                        <a:pt x="404" y="344"/>
                      </a:lnTo>
                      <a:lnTo>
                        <a:pt x="429" y="381"/>
                      </a:lnTo>
                      <a:lnTo>
                        <a:pt x="455" y="420"/>
                      </a:lnTo>
                      <a:lnTo>
                        <a:pt x="480" y="459"/>
                      </a:lnTo>
                      <a:lnTo>
                        <a:pt x="506" y="498"/>
                      </a:lnTo>
                      <a:lnTo>
                        <a:pt x="531" y="537"/>
                      </a:lnTo>
                      <a:lnTo>
                        <a:pt x="556" y="576"/>
                      </a:lnTo>
                      <a:lnTo>
                        <a:pt x="581" y="615"/>
                      </a:lnTo>
                      <a:lnTo>
                        <a:pt x="606" y="652"/>
                      </a:lnTo>
                      <a:lnTo>
                        <a:pt x="632" y="689"/>
                      </a:lnTo>
                      <a:lnTo>
                        <a:pt x="657" y="724"/>
                      </a:lnTo>
                      <a:lnTo>
                        <a:pt x="682" y="758"/>
                      </a:lnTo>
                      <a:lnTo>
                        <a:pt x="707" y="791"/>
                      </a:lnTo>
                      <a:lnTo>
                        <a:pt x="733" y="822"/>
                      </a:lnTo>
                      <a:lnTo>
                        <a:pt x="758" y="850"/>
                      </a:lnTo>
                      <a:lnTo>
                        <a:pt x="784" y="877"/>
                      </a:lnTo>
                      <a:lnTo>
                        <a:pt x="809" y="901"/>
                      </a:lnTo>
                      <a:lnTo>
                        <a:pt x="834" y="923"/>
                      </a:lnTo>
                      <a:lnTo>
                        <a:pt x="860" y="942"/>
                      </a:lnTo>
                      <a:lnTo>
                        <a:pt x="884" y="958"/>
                      </a:lnTo>
                      <a:lnTo>
                        <a:pt x="910" y="972"/>
                      </a:lnTo>
                      <a:lnTo>
                        <a:pt x="935" y="983"/>
                      </a:lnTo>
                      <a:lnTo>
                        <a:pt x="960" y="990"/>
                      </a:lnTo>
                      <a:lnTo>
                        <a:pt x="986" y="995"/>
                      </a:lnTo>
                      <a:lnTo>
                        <a:pt x="1011" y="996"/>
                      </a:lnTo>
                      <a:lnTo>
                        <a:pt x="1036" y="995"/>
                      </a:lnTo>
                      <a:lnTo>
                        <a:pt x="1062" y="990"/>
                      </a:lnTo>
                      <a:lnTo>
                        <a:pt x="1087" y="983"/>
                      </a:lnTo>
                      <a:lnTo>
                        <a:pt x="1112" y="972"/>
                      </a:lnTo>
                      <a:lnTo>
                        <a:pt x="1138" y="958"/>
                      </a:lnTo>
                      <a:lnTo>
                        <a:pt x="1162" y="942"/>
                      </a:lnTo>
                      <a:lnTo>
                        <a:pt x="1188" y="923"/>
                      </a:lnTo>
                      <a:lnTo>
                        <a:pt x="1213" y="901"/>
                      </a:lnTo>
                      <a:lnTo>
                        <a:pt x="1238" y="877"/>
                      </a:lnTo>
                      <a:lnTo>
                        <a:pt x="1264" y="850"/>
                      </a:lnTo>
                      <a:lnTo>
                        <a:pt x="1289" y="822"/>
                      </a:lnTo>
                      <a:lnTo>
                        <a:pt x="1314" y="791"/>
                      </a:lnTo>
                      <a:lnTo>
                        <a:pt x="1340" y="758"/>
                      </a:lnTo>
                      <a:lnTo>
                        <a:pt x="1365" y="724"/>
                      </a:lnTo>
                      <a:lnTo>
                        <a:pt x="1390" y="689"/>
                      </a:lnTo>
                      <a:lnTo>
                        <a:pt x="1416" y="652"/>
                      </a:lnTo>
                      <a:lnTo>
                        <a:pt x="1440" y="615"/>
                      </a:lnTo>
                      <a:lnTo>
                        <a:pt x="1466" y="576"/>
                      </a:lnTo>
                      <a:lnTo>
                        <a:pt x="1491" y="537"/>
                      </a:lnTo>
                      <a:lnTo>
                        <a:pt x="1516" y="498"/>
                      </a:lnTo>
                      <a:lnTo>
                        <a:pt x="1542" y="459"/>
                      </a:lnTo>
                      <a:lnTo>
                        <a:pt x="1567" y="420"/>
                      </a:lnTo>
                      <a:lnTo>
                        <a:pt x="1592" y="381"/>
                      </a:lnTo>
                      <a:lnTo>
                        <a:pt x="1618" y="344"/>
                      </a:lnTo>
                      <a:lnTo>
                        <a:pt x="1643" y="307"/>
                      </a:lnTo>
                      <a:lnTo>
                        <a:pt x="1668" y="272"/>
                      </a:lnTo>
                      <a:lnTo>
                        <a:pt x="1694" y="238"/>
                      </a:lnTo>
                      <a:lnTo>
                        <a:pt x="1718" y="205"/>
                      </a:lnTo>
                      <a:lnTo>
                        <a:pt x="1744" y="174"/>
                      </a:lnTo>
                      <a:lnTo>
                        <a:pt x="1770" y="146"/>
                      </a:lnTo>
                      <a:lnTo>
                        <a:pt x="1794" y="119"/>
                      </a:lnTo>
                      <a:lnTo>
                        <a:pt x="1820" y="95"/>
                      </a:lnTo>
                      <a:lnTo>
                        <a:pt x="1845" y="73"/>
                      </a:lnTo>
                      <a:lnTo>
                        <a:pt x="1870" y="54"/>
                      </a:lnTo>
                      <a:lnTo>
                        <a:pt x="1896" y="38"/>
                      </a:lnTo>
                      <a:lnTo>
                        <a:pt x="1921" y="24"/>
                      </a:lnTo>
                      <a:lnTo>
                        <a:pt x="1946" y="13"/>
                      </a:lnTo>
                      <a:lnTo>
                        <a:pt x="1972" y="6"/>
                      </a:lnTo>
                      <a:lnTo>
                        <a:pt x="1997" y="1"/>
                      </a:lnTo>
                      <a:lnTo>
                        <a:pt x="2022" y="0"/>
                      </a:lnTo>
                    </a:path>
                  </a:pathLst>
                </a:custGeom>
                <a:noFill/>
                <a:ln w="19050" cap="rnd" cmpd="sng" algn="ctr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19" name="Group 400"/>
            <p:cNvGrpSpPr/>
            <p:nvPr/>
          </p:nvGrpSpPr>
          <p:grpSpPr>
            <a:xfrm>
              <a:off x="1789927" y="468362"/>
              <a:ext cx="1815354" cy="660937"/>
              <a:chOff x="2201339" y="1092198"/>
              <a:chExt cx="5494864" cy="914737"/>
            </a:xfrm>
          </p:grpSpPr>
          <p:grpSp>
            <p:nvGrpSpPr>
              <p:cNvPr id="20" name="Group 82"/>
              <p:cNvGrpSpPr/>
              <p:nvPr/>
            </p:nvGrpSpPr>
            <p:grpSpPr>
              <a:xfrm>
                <a:off x="2201339" y="1092535"/>
                <a:ext cx="2743203" cy="914400"/>
                <a:chOff x="2209799" y="4267200"/>
                <a:chExt cx="5486399" cy="914400"/>
              </a:xfrm>
            </p:grpSpPr>
            <p:grpSp>
              <p:nvGrpSpPr>
                <p:cNvPr id="21" name="Group 205"/>
                <p:cNvGrpSpPr/>
                <p:nvPr/>
              </p:nvGrpSpPr>
              <p:grpSpPr>
                <a:xfrm>
                  <a:off x="2209799" y="4267200"/>
                  <a:ext cx="2743199" cy="914400"/>
                  <a:chOff x="3539330" y="2692929"/>
                  <a:chExt cx="6442870" cy="1583321"/>
                </a:xfrm>
              </p:grpSpPr>
              <p:sp>
                <p:nvSpPr>
                  <p:cNvPr id="59" name="Freeform 33"/>
                  <p:cNvSpPr>
                    <a:spLocks/>
                  </p:cNvSpPr>
                  <p:nvPr/>
                </p:nvSpPr>
                <p:spPr bwMode="auto">
                  <a:xfrm>
                    <a:off x="3539330" y="2693512"/>
                    <a:ext cx="3211513" cy="1582738"/>
                  </a:xfrm>
                  <a:custGeom>
                    <a:avLst/>
                    <a:gdLst>
                      <a:gd name="T0" fmla="*/ 25 w 2023"/>
                      <a:gd name="T1" fmla="*/ 1 h 997"/>
                      <a:gd name="T2" fmla="*/ 75 w 2023"/>
                      <a:gd name="T3" fmla="*/ 13 h 997"/>
                      <a:gd name="T4" fmla="*/ 126 w 2023"/>
                      <a:gd name="T5" fmla="*/ 38 h 997"/>
                      <a:gd name="T6" fmla="*/ 177 w 2023"/>
                      <a:gd name="T7" fmla="*/ 73 h 997"/>
                      <a:gd name="T8" fmla="*/ 228 w 2023"/>
                      <a:gd name="T9" fmla="*/ 119 h 997"/>
                      <a:gd name="T10" fmla="*/ 278 w 2023"/>
                      <a:gd name="T11" fmla="*/ 174 h 997"/>
                      <a:gd name="T12" fmla="*/ 328 w 2023"/>
                      <a:gd name="T13" fmla="*/ 238 h 997"/>
                      <a:gd name="T14" fmla="*/ 379 w 2023"/>
                      <a:gd name="T15" fmla="*/ 307 h 997"/>
                      <a:gd name="T16" fmla="*/ 429 w 2023"/>
                      <a:gd name="T17" fmla="*/ 381 h 997"/>
                      <a:gd name="T18" fmla="*/ 480 w 2023"/>
                      <a:gd name="T19" fmla="*/ 459 h 997"/>
                      <a:gd name="T20" fmla="*/ 531 w 2023"/>
                      <a:gd name="T21" fmla="*/ 537 h 997"/>
                      <a:gd name="T22" fmla="*/ 581 w 2023"/>
                      <a:gd name="T23" fmla="*/ 615 h 997"/>
                      <a:gd name="T24" fmla="*/ 632 w 2023"/>
                      <a:gd name="T25" fmla="*/ 689 h 997"/>
                      <a:gd name="T26" fmla="*/ 682 w 2023"/>
                      <a:gd name="T27" fmla="*/ 758 h 997"/>
                      <a:gd name="T28" fmla="*/ 733 w 2023"/>
                      <a:gd name="T29" fmla="*/ 822 h 997"/>
                      <a:gd name="T30" fmla="*/ 784 w 2023"/>
                      <a:gd name="T31" fmla="*/ 877 h 997"/>
                      <a:gd name="T32" fmla="*/ 834 w 2023"/>
                      <a:gd name="T33" fmla="*/ 923 h 997"/>
                      <a:gd name="T34" fmla="*/ 884 w 2023"/>
                      <a:gd name="T35" fmla="*/ 958 h 997"/>
                      <a:gd name="T36" fmla="*/ 935 w 2023"/>
                      <a:gd name="T37" fmla="*/ 983 h 997"/>
                      <a:gd name="T38" fmla="*/ 986 w 2023"/>
                      <a:gd name="T39" fmla="*/ 995 h 997"/>
                      <a:gd name="T40" fmla="*/ 1036 w 2023"/>
                      <a:gd name="T41" fmla="*/ 995 h 997"/>
                      <a:gd name="T42" fmla="*/ 1087 w 2023"/>
                      <a:gd name="T43" fmla="*/ 983 h 997"/>
                      <a:gd name="T44" fmla="*/ 1138 w 2023"/>
                      <a:gd name="T45" fmla="*/ 958 h 997"/>
                      <a:gd name="T46" fmla="*/ 1188 w 2023"/>
                      <a:gd name="T47" fmla="*/ 923 h 997"/>
                      <a:gd name="T48" fmla="*/ 1238 w 2023"/>
                      <a:gd name="T49" fmla="*/ 877 h 997"/>
                      <a:gd name="T50" fmla="*/ 1289 w 2023"/>
                      <a:gd name="T51" fmla="*/ 822 h 997"/>
                      <a:gd name="T52" fmla="*/ 1340 w 2023"/>
                      <a:gd name="T53" fmla="*/ 758 h 997"/>
                      <a:gd name="T54" fmla="*/ 1390 w 2023"/>
                      <a:gd name="T55" fmla="*/ 689 h 997"/>
                      <a:gd name="T56" fmla="*/ 1440 w 2023"/>
                      <a:gd name="T57" fmla="*/ 615 h 997"/>
                      <a:gd name="T58" fmla="*/ 1491 w 2023"/>
                      <a:gd name="T59" fmla="*/ 537 h 997"/>
                      <a:gd name="T60" fmla="*/ 1542 w 2023"/>
                      <a:gd name="T61" fmla="*/ 459 h 997"/>
                      <a:gd name="T62" fmla="*/ 1592 w 2023"/>
                      <a:gd name="T63" fmla="*/ 381 h 997"/>
                      <a:gd name="T64" fmla="*/ 1643 w 2023"/>
                      <a:gd name="T65" fmla="*/ 307 h 997"/>
                      <a:gd name="T66" fmla="*/ 1694 w 2023"/>
                      <a:gd name="T67" fmla="*/ 238 h 997"/>
                      <a:gd name="T68" fmla="*/ 1744 w 2023"/>
                      <a:gd name="T69" fmla="*/ 174 h 997"/>
                      <a:gd name="T70" fmla="*/ 1794 w 2023"/>
                      <a:gd name="T71" fmla="*/ 119 h 997"/>
                      <a:gd name="T72" fmla="*/ 1845 w 2023"/>
                      <a:gd name="T73" fmla="*/ 73 h 997"/>
                      <a:gd name="T74" fmla="*/ 1896 w 2023"/>
                      <a:gd name="T75" fmla="*/ 38 h 997"/>
                      <a:gd name="T76" fmla="*/ 1946 w 2023"/>
                      <a:gd name="T77" fmla="*/ 13 h 997"/>
                      <a:gd name="T78" fmla="*/ 1997 w 2023"/>
                      <a:gd name="T79" fmla="*/ 1 h 997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w 2023"/>
                      <a:gd name="T121" fmla="*/ 0 h 997"/>
                      <a:gd name="T122" fmla="*/ 2023 w 2023"/>
                      <a:gd name="T123" fmla="*/ 997 h 997"/>
                    </a:gdLst>
                    <a:ahLst/>
                    <a:cxnLst>
                      <a:cxn ang="T80">
                        <a:pos x="T0" y="T1"/>
                      </a:cxn>
                      <a:cxn ang="T81">
                        <a:pos x="T2" y="T3"/>
                      </a:cxn>
                      <a:cxn ang="T82">
                        <a:pos x="T4" y="T5"/>
                      </a:cxn>
                      <a:cxn ang="T83">
                        <a:pos x="T6" y="T7"/>
                      </a:cxn>
                      <a:cxn ang="T84">
                        <a:pos x="T8" y="T9"/>
                      </a:cxn>
                      <a:cxn ang="T85">
                        <a:pos x="T10" y="T11"/>
                      </a:cxn>
                      <a:cxn ang="T86">
                        <a:pos x="T12" y="T13"/>
                      </a:cxn>
                      <a:cxn ang="T87">
                        <a:pos x="T14" y="T15"/>
                      </a:cxn>
                      <a:cxn ang="T88">
                        <a:pos x="T16" y="T17"/>
                      </a:cxn>
                      <a:cxn ang="T89">
                        <a:pos x="T18" y="T19"/>
                      </a:cxn>
                      <a:cxn ang="T90">
                        <a:pos x="T20" y="T21"/>
                      </a:cxn>
                      <a:cxn ang="T91">
                        <a:pos x="T22" y="T23"/>
                      </a:cxn>
                      <a:cxn ang="T92">
                        <a:pos x="T24" y="T25"/>
                      </a:cxn>
                      <a:cxn ang="T93">
                        <a:pos x="T26" y="T27"/>
                      </a:cxn>
                      <a:cxn ang="T94">
                        <a:pos x="T28" y="T29"/>
                      </a:cxn>
                      <a:cxn ang="T95">
                        <a:pos x="T30" y="T31"/>
                      </a:cxn>
                      <a:cxn ang="T96">
                        <a:pos x="T32" y="T33"/>
                      </a:cxn>
                      <a:cxn ang="T97">
                        <a:pos x="T34" y="T35"/>
                      </a:cxn>
                      <a:cxn ang="T98">
                        <a:pos x="T36" y="T37"/>
                      </a:cxn>
                      <a:cxn ang="T99">
                        <a:pos x="T38" y="T39"/>
                      </a:cxn>
                      <a:cxn ang="T100">
                        <a:pos x="T40" y="T41"/>
                      </a:cxn>
                      <a:cxn ang="T101">
                        <a:pos x="T42" y="T43"/>
                      </a:cxn>
                      <a:cxn ang="T102">
                        <a:pos x="T44" y="T45"/>
                      </a:cxn>
                      <a:cxn ang="T103">
                        <a:pos x="T46" y="T47"/>
                      </a:cxn>
                      <a:cxn ang="T104">
                        <a:pos x="T48" y="T49"/>
                      </a:cxn>
                      <a:cxn ang="T105">
                        <a:pos x="T50" y="T51"/>
                      </a:cxn>
                      <a:cxn ang="T106">
                        <a:pos x="T52" y="T53"/>
                      </a:cxn>
                      <a:cxn ang="T107">
                        <a:pos x="T54" y="T55"/>
                      </a:cxn>
                      <a:cxn ang="T108">
                        <a:pos x="T56" y="T57"/>
                      </a:cxn>
                      <a:cxn ang="T109">
                        <a:pos x="T58" y="T59"/>
                      </a:cxn>
                      <a:cxn ang="T110">
                        <a:pos x="T60" y="T61"/>
                      </a:cxn>
                      <a:cxn ang="T111">
                        <a:pos x="T62" y="T63"/>
                      </a:cxn>
                      <a:cxn ang="T112">
                        <a:pos x="T64" y="T65"/>
                      </a:cxn>
                      <a:cxn ang="T113">
                        <a:pos x="T66" y="T67"/>
                      </a:cxn>
                      <a:cxn ang="T114">
                        <a:pos x="T68" y="T69"/>
                      </a:cxn>
                      <a:cxn ang="T115">
                        <a:pos x="T70" y="T71"/>
                      </a:cxn>
                      <a:cxn ang="T116">
                        <a:pos x="T72" y="T73"/>
                      </a:cxn>
                      <a:cxn ang="T117">
                        <a:pos x="T74" y="T75"/>
                      </a:cxn>
                      <a:cxn ang="T118">
                        <a:pos x="T76" y="T77"/>
                      </a:cxn>
                      <a:cxn ang="T119">
                        <a:pos x="T78" y="T79"/>
                      </a:cxn>
                    </a:cxnLst>
                    <a:rect l="T120" t="T121" r="T122" b="T123"/>
                    <a:pathLst>
                      <a:path w="2023" h="997">
                        <a:moveTo>
                          <a:pt x="0" y="0"/>
                        </a:moveTo>
                        <a:lnTo>
                          <a:pt x="25" y="1"/>
                        </a:lnTo>
                        <a:lnTo>
                          <a:pt x="50" y="6"/>
                        </a:lnTo>
                        <a:lnTo>
                          <a:pt x="75" y="13"/>
                        </a:lnTo>
                        <a:lnTo>
                          <a:pt x="101" y="24"/>
                        </a:lnTo>
                        <a:lnTo>
                          <a:pt x="126" y="38"/>
                        </a:lnTo>
                        <a:lnTo>
                          <a:pt x="152" y="54"/>
                        </a:lnTo>
                        <a:lnTo>
                          <a:pt x="177" y="73"/>
                        </a:lnTo>
                        <a:lnTo>
                          <a:pt x="202" y="95"/>
                        </a:lnTo>
                        <a:lnTo>
                          <a:pt x="228" y="119"/>
                        </a:lnTo>
                        <a:lnTo>
                          <a:pt x="252" y="146"/>
                        </a:lnTo>
                        <a:lnTo>
                          <a:pt x="278" y="174"/>
                        </a:lnTo>
                        <a:lnTo>
                          <a:pt x="303" y="205"/>
                        </a:lnTo>
                        <a:lnTo>
                          <a:pt x="328" y="238"/>
                        </a:lnTo>
                        <a:lnTo>
                          <a:pt x="354" y="272"/>
                        </a:lnTo>
                        <a:lnTo>
                          <a:pt x="379" y="307"/>
                        </a:lnTo>
                        <a:lnTo>
                          <a:pt x="404" y="344"/>
                        </a:lnTo>
                        <a:lnTo>
                          <a:pt x="429" y="381"/>
                        </a:lnTo>
                        <a:lnTo>
                          <a:pt x="455" y="420"/>
                        </a:lnTo>
                        <a:lnTo>
                          <a:pt x="480" y="459"/>
                        </a:lnTo>
                        <a:lnTo>
                          <a:pt x="506" y="498"/>
                        </a:lnTo>
                        <a:lnTo>
                          <a:pt x="531" y="537"/>
                        </a:lnTo>
                        <a:lnTo>
                          <a:pt x="556" y="576"/>
                        </a:lnTo>
                        <a:lnTo>
                          <a:pt x="581" y="615"/>
                        </a:lnTo>
                        <a:lnTo>
                          <a:pt x="606" y="652"/>
                        </a:lnTo>
                        <a:lnTo>
                          <a:pt x="632" y="689"/>
                        </a:lnTo>
                        <a:lnTo>
                          <a:pt x="657" y="724"/>
                        </a:lnTo>
                        <a:lnTo>
                          <a:pt x="682" y="758"/>
                        </a:lnTo>
                        <a:lnTo>
                          <a:pt x="707" y="791"/>
                        </a:lnTo>
                        <a:lnTo>
                          <a:pt x="733" y="822"/>
                        </a:lnTo>
                        <a:lnTo>
                          <a:pt x="758" y="850"/>
                        </a:lnTo>
                        <a:lnTo>
                          <a:pt x="784" y="877"/>
                        </a:lnTo>
                        <a:lnTo>
                          <a:pt x="809" y="901"/>
                        </a:lnTo>
                        <a:lnTo>
                          <a:pt x="834" y="923"/>
                        </a:lnTo>
                        <a:lnTo>
                          <a:pt x="860" y="942"/>
                        </a:lnTo>
                        <a:lnTo>
                          <a:pt x="884" y="958"/>
                        </a:lnTo>
                        <a:lnTo>
                          <a:pt x="910" y="972"/>
                        </a:lnTo>
                        <a:lnTo>
                          <a:pt x="935" y="983"/>
                        </a:lnTo>
                        <a:lnTo>
                          <a:pt x="960" y="990"/>
                        </a:lnTo>
                        <a:lnTo>
                          <a:pt x="986" y="995"/>
                        </a:lnTo>
                        <a:lnTo>
                          <a:pt x="1011" y="996"/>
                        </a:lnTo>
                        <a:lnTo>
                          <a:pt x="1036" y="995"/>
                        </a:lnTo>
                        <a:lnTo>
                          <a:pt x="1062" y="990"/>
                        </a:lnTo>
                        <a:lnTo>
                          <a:pt x="1087" y="983"/>
                        </a:lnTo>
                        <a:lnTo>
                          <a:pt x="1112" y="972"/>
                        </a:lnTo>
                        <a:lnTo>
                          <a:pt x="1138" y="958"/>
                        </a:lnTo>
                        <a:lnTo>
                          <a:pt x="1162" y="942"/>
                        </a:lnTo>
                        <a:lnTo>
                          <a:pt x="1188" y="923"/>
                        </a:lnTo>
                        <a:lnTo>
                          <a:pt x="1213" y="901"/>
                        </a:lnTo>
                        <a:lnTo>
                          <a:pt x="1238" y="877"/>
                        </a:lnTo>
                        <a:lnTo>
                          <a:pt x="1264" y="850"/>
                        </a:lnTo>
                        <a:lnTo>
                          <a:pt x="1289" y="822"/>
                        </a:lnTo>
                        <a:lnTo>
                          <a:pt x="1314" y="791"/>
                        </a:lnTo>
                        <a:lnTo>
                          <a:pt x="1340" y="758"/>
                        </a:lnTo>
                        <a:lnTo>
                          <a:pt x="1365" y="724"/>
                        </a:lnTo>
                        <a:lnTo>
                          <a:pt x="1390" y="689"/>
                        </a:lnTo>
                        <a:lnTo>
                          <a:pt x="1416" y="652"/>
                        </a:lnTo>
                        <a:lnTo>
                          <a:pt x="1440" y="615"/>
                        </a:lnTo>
                        <a:lnTo>
                          <a:pt x="1466" y="576"/>
                        </a:lnTo>
                        <a:lnTo>
                          <a:pt x="1491" y="537"/>
                        </a:lnTo>
                        <a:lnTo>
                          <a:pt x="1516" y="498"/>
                        </a:lnTo>
                        <a:lnTo>
                          <a:pt x="1542" y="459"/>
                        </a:lnTo>
                        <a:lnTo>
                          <a:pt x="1567" y="420"/>
                        </a:lnTo>
                        <a:lnTo>
                          <a:pt x="1592" y="381"/>
                        </a:lnTo>
                        <a:lnTo>
                          <a:pt x="1618" y="344"/>
                        </a:lnTo>
                        <a:lnTo>
                          <a:pt x="1643" y="307"/>
                        </a:lnTo>
                        <a:lnTo>
                          <a:pt x="1668" y="272"/>
                        </a:lnTo>
                        <a:lnTo>
                          <a:pt x="1694" y="238"/>
                        </a:lnTo>
                        <a:lnTo>
                          <a:pt x="1718" y="205"/>
                        </a:lnTo>
                        <a:lnTo>
                          <a:pt x="1744" y="174"/>
                        </a:lnTo>
                        <a:lnTo>
                          <a:pt x="1770" y="146"/>
                        </a:lnTo>
                        <a:lnTo>
                          <a:pt x="1794" y="119"/>
                        </a:lnTo>
                        <a:lnTo>
                          <a:pt x="1820" y="95"/>
                        </a:lnTo>
                        <a:lnTo>
                          <a:pt x="1845" y="73"/>
                        </a:lnTo>
                        <a:lnTo>
                          <a:pt x="1870" y="54"/>
                        </a:lnTo>
                        <a:lnTo>
                          <a:pt x="1896" y="38"/>
                        </a:lnTo>
                        <a:lnTo>
                          <a:pt x="1921" y="24"/>
                        </a:lnTo>
                        <a:lnTo>
                          <a:pt x="1946" y="13"/>
                        </a:lnTo>
                        <a:lnTo>
                          <a:pt x="1972" y="6"/>
                        </a:lnTo>
                        <a:lnTo>
                          <a:pt x="1997" y="1"/>
                        </a:lnTo>
                        <a:lnTo>
                          <a:pt x="2022" y="0"/>
                        </a:lnTo>
                      </a:path>
                    </a:pathLst>
                  </a:custGeom>
                  <a:noFill/>
                  <a:ln w="19050" cap="rnd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0" name="Freeform 34"/>
                  <p:cNvSpPr>
                    <a:spLocks/>
                  </p:cNvSpPr>
                  <p:nvPr/>
                </p:nvSpPr>
                <p:spPr bwMode="auto">
                  <a:xfrm>
                    <a:off x="6770687" y="2692929"/>
                    <a:ext cx="3211513" cy="1582738"/>
                  </a:xfrm>
                  <a:custGeom>
                    <a:avLst/>
                    <a:gdLst>
                      <a:gd name="T0" fmla="*/ 25 w 2023"/>
                      <a:gd name="T1" fmla="*/ 1 h 997"/>
                      <a:gd name="T2" fmla="*/ 75 w 2023"/>
                      <a:gd name="T3" fmla="*/ 13 h 997"/>
                      <a:gd name="T4" fmla="*/ 126 w 2023"/>
                      <a:gd name="T5" fmla="*/ 38 h 997"/>
                      <a:gd name="T6" fmla="*/ 177 w 2023"/>
                      <a:gd name="T7" fmla="*/ 73 h 997"/>
                      <a:gd name="T8" fmla="*/ 228 w 2023"/>
                      <a:gd name="T9" fmla="*/ 119 h 997"/>
                      <a:gd name="T10" fmla="*/ 278 w 2023"/>
                      <a:gd name="T11" fmla="*/ 174 h 997"/>
                      <a:gd name="T12" fmla="*/ 328 w 2023"/>
                      <a:gd name="T13" fmla="*/ 238 h 997"/>
                      <a:gd name="T14" fmla="*/ 379 w 2023"/>
                      <a:gd name="T15" fmla="*/ 307 h 997"/>
                      <a:gd name="T16" fmla="*/ 429 w 2023"/>
                      <a:gd name="T17" fmla="*/ 381 h 997"/>
                      <a:gd name="T18" fmla="*/ 480 w 2023"/>
                      <a:gd name="T19" fmla="*/ 459 h 997"/>
                      <a:gd name="T20" fmla="*/ 531 w 2023"/>
                      <a:gd name="T21" fmla="*/ 537 h 997"/>
                      <a:gd name="T22" fmla="*/ 581 w 2023"/>
                      <a:gd name="T23" fmla="*/ 615 h 997"/>
                      <a:gd name="T24" fmla="*/ 632 w 2023"/>
                      <a:gd name="T25" fmla="*/ 689 h 997"/>
                      <a:gd name="T26" fmla="*/ 682 w 2023"/>
                      <a:gd name="T27" fmla="*/ 758 h 997"/>
                      <a:gd name="T28" fmla="*/ 733 w 2023"/>
                      <a:gd name="T29" fmla="*/ 822 h 997"/>
                      <a:gd name="T30" fmla="*/ 784 w 2023"/>
                      <a:gd name="T31" fmla="*/ 877 h 997"/>
                      <a:gd name="T32" fmla="*/ 834 w 2023"/>
                      <a:gd name="T33" fmla="*/ 923 h 997"/>
                      <a:gd name="T34" fmla="*/ 884 w 2023"/>
                      <a:gd name="T35" fmla="*/ 958 h 997"/>
                      <a:gd name="T36" fmla="*/ 935 w 2023"/>
                      <a:gd name="T37" fmla="*/ 983 h 997"/>
                      <a:gd name="T38" fmla="*/ 986 w 2023"/>
                      <a:gd name="T39" fmla="*/ 995 h 997"/>
                      <a:gd name="T40" fmla="*/ 1036 w 2023"/>
                      <a:gd name="T41" fmla="*/ 995 h 997"/>
                      <a:gd name="T42" fmla="*/ 1087 w 2023"/>
                      <a:gd name="T43" fmla="*/ 983 h 997"/>
                      <a:gd name="T44" fmla="*/ 1138 w 2023"/>
                      <a:gd name="T45" fmla="*/ 958 h 997"/>
                      <a:gd name="T46" fmla="*/ 1188 w 2023"/>
                      <a:gd name="T47" fmla="*/ 923 h 997"/>
                      <a:gd name="T48" fmla="*/ 1238 w 2023"/>
                      <a:gd name="T49" fmla="*/ 877 h 997"/>
                      <a:gd name="T50" fmla="*/ 1289 w 2023"/>
                      <a:gd name="T51" fmla="*/ 822 h 997"/>
                      <a:gd name="T52" fmla="*/ 1340 w 2023"/>
                      <a:gd name="T53" fmla="*/ 758 h 997"/>
                      <a:gd name="T54" fmla="*/ 1390 w 2023"/>
                      <a:gd name="T55" fmla="*/ 689 h 997"/>
                      <a:gd name="T56" fmla="*/ 1440 w 2023"/>
                      <a:gd name="T57" fmla="*/ 615 h 997"/>
                      <a:gd name="T58" fmla="*/ 1491 w 2023"/>
                      <a:gd name="T59" fmla="*/ 537 h 997"/>
                      <a:gd name="T60" fmla="*/ 1542 w 2023"/>
                      <a:gd name="T61" fmla="*/ 459 h 997"/>
                      <a:gd name="T62" fmla="*/ 1592 w 2023"/>
                      <a:gd name="T63" fmla="*/ 381 h 997"/>
                      <a:gd name="T64" fmla="*/ 1643 w 2023"/>
                      <a:gd name="T65" fmla="*/ 307 h 997"/>
                      <a:gd name="T66" fmla="*/ 1694 w 2023"/>
                      <a:gd name="T67" fmla="*/ 238 h 997"/>
                      <a:gd name="T68" fmla="*/ 1744 w 2023"/>
                      <a:gd name="T69" fmla="*/ 174 h 997"/>
                      <a:gd name="T70" fmla="*/ 1794 w 2023"/>
                      <a:gd name="T71" fmla="*/ 119 h 997"/>
                      <a:gd name="T72" fmla="*/ 1845 w 2023"/>
                      <a:gd name="T73" fmla="*/ 73 h 997"/>
                      <a:gd name="T74" fmla="*/ 1896 w 2023"/>
                      <a:gd name="T75" fmla="*/ 38 h 997"/>
                      <a:gd name="T76" fmla="*/ 1946 w 2023"/>
                      <a:gd name="T77" fmla="*/ 13 h 997"/>
                      <a:gd name="T78" fmla="*/ 1997 w 2023"/>
                      <a:gd name="T79" fmla="*/ 1 h 997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w 2023"/>
                      <a:gd name="T121" fmla="*/ 0 h 997"/>
                      <a:gd name="T122" fmla="*/ 2023 w 2023"/>
                      <a:gd name="T123" fmla="*/ 997 h 997"/>
                    </a:gdLst>
                    <a:ahLst/>
                    <a:cxnLst>
                      <a:cxn ang="T80">
                        <a:pos x="T0" y="T1"/>
                      </a:cxn>
                      <a:cxn ang="T81">
                        <a:pos x="T2" y="T3"/>
                      </a:cxn>
                      <a:cxn ang="T82">
                        <a:pos x="T4" y="T5"/>
                      </a:cxn>
                      <a:cxn ang="T83">
                        <a:pos x="T6" y="T7"/>
                      </a:cxn>
                      <a:cxn ang="T84">
                        <a:pos x="T8" y="T9"/>
                      </a:cxn>
                      <a:cxn ang="T85">
                        <a:pos x="T10" y="T11"/>
                      </a:cxn>
                      <a:cxn ang="T86">
                        <a:pos x="T12" y="T13"/>
                      </a:cxn>
                      <a:cxn ang="T87">
                        <a:pos x="T14" y="T15"/>
                      </a:cxn>
                      <a:cxn ang="T88">
                        <a:pos x="T16" y="T17"/>
                      </a:cxn>
                      <a:cxn ang="T89">
                        <a:pos x="T18" y="T19"/>
                      </a:cxn>
                      <a:cxn ang="T90">
                        <a:pos x="T20" y="T21"/>
                      </a:cxn>
                      <a:cxn ang="T91">
                        <a:pos x="T22" y="T23"/>
                      </a:cxn>
                      <a:cxn ang="T92">
                        <a:pos x="T24" y="T25"/>
                      </a:cxn>
                      <a:cxn ang="T93">
                        <a:pos x="T26" y="T27"/>
                      </a:cxn>
                      <a:cxn ang="T94">
                        <a:pos x="T28" y="T29"/>
                      </a:cxn>
                      <a:cxn ang="T95">
                        <a:pos x="T30" y="T31"/>
                      </a:cxn>
                      <a:cxn ang="T96">
                        <a:pos x="T32" y="T33"/>
                      </a:cxn>
                      <a:cxn ang="T97">
                        <a:pos x="T34" y="T35"/>
                      </a:cxn>
                      <a:cxn ang="T98">
                        <a:pos x="T36" y="T37"/>
                      </a:cxn>
                      <a:cxn ang="T99">
                        <a:pos x="T38" y="T39"/>
                      </a:cxn>
                      <a:cxn ang="T100">
                        <a:pos x="T40" y="T41"/>
                      </a:cxn>
                      <a:cxn ang="T101">
                        <a:pos x="T42" y="T43"/>
                      </a:cxn>
                      <a:cxn ang="T102">
                        <a:pos x="T44" y="T45"/>
                      </a:cxn>
                      <a:cxn ang="T103">
                        <a:pos x="T46" y="T47"/>
                      </a:cxn>
                      <a:cxn ang="T104">
                        <a:pos x="T48" y="T49"/>
                      </a:cxn>
                      <a:cxn ang="T105">
                        <a:pos x="T50" y="T51"/>
                      </a:cxn>
                      <a:cxn ang="T106">
                        <a:pos x="T52" y="T53"/>
                      </a:cxn>
                      <a:cxn ang="T107">
                        <a:pos x="T54" y="T55"/>
                      </a:cxn>
                      <a:cxn ang="T108">
                        <a:pos x="T56" y="T57"/>
                      </a:cxn>
                      <a:cxn ang="T109">
                        <a:pos x="T58" y="T59"/>
                      </a:cxn>
                      <a:cxn ang="T110">
                        <a:pos x="T60" y="T61"/>
                      </a:cxn>
                      <a:cxn ang="T111">
                        <a:pos x="T62" y="T63"/>
                      </a:cxn>
                      <a:cxn ang="T112">
                        <a:pos x="T64" y="T65"/>
                      </a:cxn>
                      <a:cxn ang="T113">
                        <a:pos x="T66" y="T67"/>
                      </a:cxn>
                      <a:cxn ang="T114">
                        <a:pos x="T68" y="T69"/>
                      </a:cxn>
                      <a:cxn ang="T115">
                        <a:pos x="T70" y="T71"/>
                      </a:cxn>
                      <a:cxn ang="T116">
                        <a:pos x="T72" y="T73"/>
                      </a:cxn>
                      <a:cxn ang="T117">
                        <a:pos x="T74" y="T75"/>
                      </a:cxn>
                      <a:cxn ang="T118">
                        <a:pos x="T76" y="T77"/>
                      </a:cxn>
                      <a:cxn ang="T119">
                        <a:pos x="T78" y="T79"/>
                      </a:cxn>
                    </a:cxnLst>
                    <a:rect l="T120" t="T121" r="T122" b="T123"/>
                    <a:pathLst>
                      <a:path w="2023" h="997">
                        <a:moveTo>
                          <a:pt x="0" y="0"/>
                        </a:moveTo>
                        <a:lnTo>
                          <a:pt x="25" y="1"/>
                        </a:lnTo>
                        <a:lnTo>
                          <a:pt x="50" y="6"/>
                        </a:lnTo>
                        <a:lnTo>
                          <a:pt x="75" y="13"/>
                        </a:lnTo>
                        <a:lnTo>
                          <a:pt x="101" y="24"/>
                        </a:lnTo>
                        <a:lnTo>
                          <a:pt x="126" y="38"/>
                        </a:lnTo>
                        <a:lnTo>
                          <a:pt x="152" y="54"/>
                        </a:lnTo>
                        <a:lnTo>
                          <a:pt x="177" y="73"/>
                        </a:lnTo>
                        <a:lnTo>
                          <a:pt x="202" y="95"/>
                        </a:lnTo>
                        <a:lnTo>
                          <a:pt x="228" y="119"/>
                        </a:lnTo>
                        <a:lnTo>
                          <a:pt x="252" y="146"/>
                        </a:lnTo>
                        <a:lnTo>
                          <a:pt x="278" y="174"/>
                        </a:lnTo>
                        <a:lnTo>
                          <a:pt x="303" y="205"/>
                        </a:lnTo>
                        <a:lnTo>
                          <a:pt x="328" y="238"/>
                        </a:lnTo>
                        <a:lnTo>
                          <a:pt x="354" y="272"/>
                        </a:lnTo>
                        <a:lnTo>
                          <a:pt x="379" y="307"/>
                        </a:lnTo>
                        <a:lnTo>
                          <a:pt x="404" y="344"/>
                        </a:lnTo>
                        <a:lnTo>
                          <a:pt x="429" y="381"/>
                        </a:lnTo>
                        <a:lnTo>
                          <a:pt x="455" y="420"/>
                        </a:lnTo>
                        <a:lnTo>
                          <a:pt x="480" y="459"/>
                        </a:lnTo>
                        <a:lnTo>
                          <a:pt x="506" y="498"/>
                        </a:lnTo>
                        <a:lnTo>
                          <a:pt x="531" y="537"/>
                        </a:lnTo>
                        <a:lnTo>
                          <a:pt x="556" y="576"/>
                        </a:lnTo>
                        <a:lnTo>
                          <a:pt x="581" y="615"/>
                        </a:lnTo>
                        <a:lnTo>
                          <a:pt x="606" y="652"/>
                        </a:lnTo>
                        <a:lnTo>
                          <a:pt x="632" y="689"/>
                        </a:lnTo>
                        <a:lnTo>
                          <a:pt x="657" y="724"/>
                        </a:lnTo>
                        <a:lnTo>
                          <a:pt x="682" y="758"/>
                        </a:lnTo>
                        <a:lnTo>
                          <a:pt x="707" y="791"/>
                        </a:lnTo>
                        <a:lnTo>
                          <a:pt x="733" y="822"/>
                        </a:lnTo>
                        <a:lnTo>
                          <a:pt x="758" y="850"/>
                        </a:lnTo>
                        <a:lnTo>
                          <a:pt x="784" y="877"/>
                        </a:lnTo>
                        <a:lnTo>
                          <a:pt x="809" y="901"/>
                        </a:lnTo>
                        <a:lnTo>
                          <a:pt x="834" y="923"/>
                        </a:lnTo>
                        <a:lnTo>
                          <a:pt x="860" y="942"/>
                        </a:lnTo>
                        <a:lnTo>
                          <a:pt x="884" y="958"/>
                        </a:lnTo>
                        <a:lnTo>
                          <a:pt x="910" y="972"/>
                        </a:lnTo>
                        <a:lnTo>
                          <a:pt x="935" y="983"/>
                        </a:lnTo>
                        <a:lnTo>
                          <a:pt x="960" y="990"/>
                        </a:lnTo>
                        <a:lnTo>
                          <a:pt x="986" y="995"/>
                        </a:lnTo>
                        <a:lnTo>
                          <a:pt x="1011" y="996"/>
                        </a:lnTo>
                        <a:lnTo>
                          <a:pt x="1036" y="995"/>
                        </a:lnTo>
                        <a:lnTo>
                          <a:pt x="1062" y="990"/>
                        </a:lnTo>
                        <a:lnTo>
                          <a:pt x="1087" y="983"/>
                        </a:lnTo>
                        <a:lnTo>
                          <a:pt x="1112" y="972"/>
                        </a:lnTo>
                        <a:lnTo>
                          <a:pt x="1138" y="958"/>
                        </a:lnTo>
                        <a:lnTo>
                          <a:pt x="1162" y="942"/>
                        </a:lnTo>
                        <a:lnTo>
                          <a:pt x="1188" y="923"/>
                        </a:lnTo>
                        <a:lnTo>
                          <a:pt x="1213" y="901"/>
                        </a:lnTo>
                        <a:lnTo>
                          <a:pt x="1238" y="877"/>
                        </a:lnTo>
                        <a:lnTo>
                          <a:pt x="1264" y="850"/>
                        </a:lnTo>
                        <a:lnTo>
                          <a:pt x="1289" y="822"/>
                        </a:lnTo>
                        <a:lnTo>
                          <a:pt x="1314" y="791"/>
                        </a:lnTo>
                        <a:lnTo>
                          <a:pt x="1340" y="758"/>
                        </a:lnTo>
                        <a:lnTo>
                          <a:pt x="1365" y="724"/>
                        </a:lnTo>
                        <a:lnTo>
                          <a:pt x="1390" y="689"/>
                        </a:lnTo>
                        <a:lnTo>
                          <a:pt x="1416" y="652"/>
                        </a:lnTo>
                        <a:lnTo>
                          <a:pt x="1440" y="615"/>
                        </a:lnTo>
                        <a:lnTo>
                          <a:pt x="1466" y="576"/>
                        </a:lnTo>
                        <a:lnTo>
                          <a:pt x="1491" y="537"/>
                        </a:lnTo>
                        <a:lnTo>
                          <a:pt x="1516" y="498"/>
                        </a:lnTo>
                        <a:lnTo>
                          <a:pt x="1542" y="459"/>
                        </a:lnTo>
                        <a:lnTo>
                          <a:pt x="1567" y="420"/>
                        </a:lnTo>
                        <a:lnTo>
                          <a:pt x="1592" y="381"/>
                        </a:lnTo>
                        <a:lnTo>
                          <a:pt x="1618" y="344"/>
                        </a:lnTo>
                        <a:lnTo>
                          <a:pt x="1643" y="307"/>
                        </a:lnTo>
                        <a:lnTo>
                          <a:pt x="1668" y="272"/>
                        </a:lnTo>
                        <a:lnTo>
                          <a:pt x="1694" y="238"/>
                        </a:lnTo>
                        <a:lnTo>
                          <a:pt x="1718" y="205"/>
                        </a:lnTo>
                        <a:lnTo>
                          <a:pt x="1744" y="174"/>
                        </a:lnTo>
                        <a:lnTo>
                          <a:pt x="1770" y="146"/>
                        </a:lnTo>
                        <a:lnTo>
                          <a:pt x="1794" y="119"/>
                        </a:lnTo>
                        <a:lnTo>
                          <a:pt x="1820" y="95"/>
                        </a:lnTo>
                        <a:lnTo>
                          <a:pt x="1845" y="73"/>
                        </a:lnTo>
                        <a:lnTo>
                          <a:pt x="1870" y="54"/>
                        </a:lnTo>
                        <a:lnTo>
                          <a:pt x="1896" y="38"/>
                        </a:lnTo>
                        <a:lnTo>
                          <a:pt x="1921" y="24"/>
                        </a:lnTo>
                        <a:lnTo>
                          <a:pt x="1946" y="13"/>
                        </a:lnTo>
                        <a:lnTo>
                          <a:pt x="1972" y="6"/>
                        </a:lnTo>
                        <a:lnTo>
                          <a:pt x="1997" y="1"/>
                        </a:lnTo>
                        <a:lnTo>
                          <a:pt x="2022" y="0"/>
                        </a:lnTo>
                      </a:path>
                    </a:pathLst>
                  </a:custGeom>
                  <a:noFill/>
                  <a:ln w="19050" cap="rnd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22" name="Group 206"/>
                <p:cNvGrpSpPr/>
                <p:nvPr/>
              </p:nvGrpSpPr>
              <p:grpSpPr>
                <a:xfrm>
                  <a:off x="4952999" y="4267200"/>
                  <a:ext cx="2743199" cy="914400"/>
                  <a:chOff x="3539330" y="2692929"/>
                  <a:chExt cx="6442870" cy="1583321"/>
                </a:xfrm>
              </p:grpSpPr>
              <p:sp>
                <p:nvSpPr>
                  <p:cNvPr id="57" name="Freeform 33"/>
                  <p:cNvSpPr>
                    <a:spLocks/>
                  </p:cNvSpPr>
                  <p:nvPr/>
                </p:nvSpPr>
                <p:spPr bwMode="auto">
                  <a:xfrm>
                    <a:off x="3539330" y="2693512"/>
                    <a:ext cx="3211513" cy="1582738"/>
                  </a:xfrm>
                  <a:custGeom>
                    <a:avLst/>
                    <a:gdLst>
                      <a:gd name="T0" fmla="*/ 25 w 2023"/>
                      <a:gd name="T1" fmla="*/ 1 h 997"/>
                      <a:gd name="T2" fmla="*/ 75 w 2023"/>
                      <a:gd name="T3" fmla="*/ 13 h 997"/>
                      <a:gd name="T4" fmla="*/ 126 w 2023"/>
                      <a:gd name="T5" fmla="*/ 38 h 997"/>
                      <a:gd name="T6" fmla="*/ 177 w 2023"/>
                      <a:gd name="T7" fmla="*/ 73 h 997"/>
                      <a:gd name="T8" fmla="*/ 228 w 2023"/>
                      <a:gd name="T9" fmla="*/ 119 h 997"/>
                      <a:gd name="T10" fmla="*/ 278 w 2023"/>
                      <a:gd name="T11" fmla="*/ 174 h 997"/>
                      <a:gd name="T12" fmla="*/ 328 w 2023"/>
                      <a:gd name="T13" fmla="*/ 238 h 997"/>
                      <a:gd name="T14" fmla="*/ 379 w 2023"/>
                      <a:gd name="T15" fmla="*/ 307 h 997"/>
                      <a:gd name="T16" fmla="*/ 429 w 2023"/>
                      <a:gd name="T17" fmla="*/ 381 h 997"/>
                      <a:gd name="T18" fmla="*/ 480 w 2023"/>
                      <a:gd name="T19" fmla="*/ 459 h 997"/>
                      <a:gd name="T20" fmla="*/ 531 w 2023"/>
                      <a:gd name="T21" fmla="*/ 537 h 997"/>
                      <a:gd name="T22" fmla="*/ 581 w 2023"/>
                      <a:gd name="T23" fmla="*/ 615 h 997"/>
                      <a:gd name="T24" fmla="*/ 632 w 2023"/>
                      <a:gd name="T25" fmla="*/ 689 h 997"/>
                      <a:gd name="T26" fmla="*/ 682 w 2023"/>
                      <a:gd name="T27" fmla="*/ 758 h 997"/>
                      <a:gd name="T28" fmla="*/ 733 w 2023"/>
                      <a:gd name="T29" fmla="*/ 822 h 997"/>
                      <a:gd name="T30" fmla="*/ 784 w 2023"/>
                      <a:gd name="T31" fmla="*/ 877 h 997"/>
                      <a:gd name="T32" fmla="*/ 834 w 2023"/>
                      <a:gd name="T33" fmla="*/ 923 h 997"/>
                      <a:gd name="T34" fmla="*/ 884 w 2023"/>
                      <a:gd name="T35" fmla="*/ 958 h 997"/>
                      <a:gd name="T36" fmla="*/ 935 w 2023"/>
                      <a:gd name="T37" fmla="*/ 983 h 997"/>
                      <a:gd name="T38" fmla="*/ 986 w 2023"/>
                      <a:gd name="T39" fmla="*/ 995 h 997"/>
                      <a:gd name="T40" fmla="*/ 1036 w 2023"/>
                      <a:gd name="T41" fmla="*/ 995 h 997"/>
                      <a:gd name="T42" fmla="*/ 1087 w 2023"/>
                      <a:gd name="T43" fmla="*/ 983 h 997"/>
                      <a:gd name="T44" fmla="*/ 1138 w 2023"/>
                      <a:gd name="T45" fmla="*/ 958 h 997"/>
                      <a:gd name="T46" fmla="*/ 1188 w 2023"/>
                      <a:gd name="T47" fmla="*/ 923 h 997"/>
                      <a:gd name="T48" fmla="*/ 1238 w 2023"/>
                      <a:gd name="T49" fmla="*/ 877 h 997"/>
                      <a:gd name="T50" fmla="*/ 1289 w 2023"/>
                      <a:gd name="T51" fmla="*/ 822 h 997"/>
                      <a:gd name="T52" fmla="*/ 1340 w 2023"/>
                      <a:gd name="T53" fmla="*/ 758 h 997"/>
                      <a:gd name="T54" fmla="*/ 1390 w 2023"/>
                      <a:gd name="T55" fmla="*/ 689 h 997"/>
                      <a:gd name="T56" fmla="*/ 1440 w 2023"/>
                      <a:gd name="T57" fmla="*/ 615 h 997"/>
                      <a:gd name="T58" fmla="*/ 1491 w 2023"/>
                      <a:gd name="T59" fmla="*/ 537 h 997"/>
                      <a:gd name="T60" fmla="*/ 1542 w 2023"/>
                      <a:gd name="T61" fmla="*/ 459 h 997"/>
                      <a:gd name="T62" fmla="*/ 1592 w 2023"/>
                      <a:gd name="T63" fmla="*/ 381 h 997"/>
                      <a:gd name="T64" fmla="*/ 1643 w 2023"/>
                      <a:gd name="T65" fmla="*/ 307 h 997"/>
                      <a:gd name="T66" fmla="*/ 1694 w 2023"/>
                      <a:gd name="T67" fmla="*/ 238 h 997"/>
                      <a:gd name="T68" fmla="*/ 1744 w 2023"/>
                      <a:gd name="T69" fmla="*/ 174 h 997"/>
                      <a:gd name="T70" fmla="*/ 1794 w 2023"/>
                      <a:gd name="T71" fmla="*/ 119 h 997"/>
                      <a:gd name="T72" fmla="*/ 1845 w 2023"/>
                      <a:gd name="T73" fmla="*/ 73 h 997"/>
                      <a:gd name="T74" fmla="*/ 1896 w 2023"/>
                      <a:gd name="T75" fmla="*/ 38 h 997"/>
                      <a:gd name="T76" fmla="*/ 1946 w 2023"/>
                      <a:gd name="T77" fmla="*/ 13 h 997"/>
                      <a:gd name="T78" fmla="*/ 1997 w 2023"/>
                      <a:gd name="T79" fmla="*/ 1 h 997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w 2023"/>
                      <a:gd name="T121" fmla="*/ 0 h 997"/>
                      <a:gd name="T122" fmla="*/ 2023 w 2023"/>
                      <a:gd name="T123" fmla="*/ 997 h 997"/>
                    </a:gdLst>
                    <a:ahLst/>
                    <a:cxnLst>
                      <a:cxn ang="T80">
                        <a:pos x="T0" y="T1"/>
                      </a:cxn>
                      <a:cxn ang="T81">
                        <a:pos x="T2" y="T3"/>
                      </a:cxn>
                      <a:cxn ang="T82">
                        <a:pos x="T4" y="T5"/>
                      </a:cxn>
                      <a:cxn ang="T83">
                        <a:pos x="T6" y="T7"/>
                      </a:cxn>
                      <a:cxn ang="T84">
                        <a:pos x="T8" y="T9"/>
                      </a:cxn>
                      <a:cxn ang="T85">
                        <a:pos x="T10" y="T11"/>
                      </a:cxn>
                      <a:cxn ang="T86">
                        <a:pos x="T12" y="T13"/>
                      </a:cxn>
                      <a:cxn ang="T87">
                        <a:pos x="T14" y="T15"/>
                      </a:cxn>
                      <a:cxn ang="T88">
                        <a:pos x="T16" y="T17"/>
                      </a:cxn>
                      <a:cxn ang="T89">
                        <a:pos x="T18" y="T19"/>
                      </a:cxn>
                      <a:cxn ang="T90">
                        <a:pos x="T20" y="T21"/>
                      </a:cxn>
                      <a:cxn ang="T91">
                        <a:pos x="T22" y="T23"/>
                      </a:cxn>
                      <a:cxn ang="T92">
                        <a:pos x="T24" y="T25"/>
                      </a:cxn>
                      <a:cxn ang="T93">
                        <a:pos x="T26" y="T27"/>
                      </a:cxn>
                      <a:cxn ang="T94">
                        <a:pos x="T28" y="T29"/>
                      </a:cxn>
                      <a:cxn ang="T95">
                        <a:pos x="T30" y="T31"/>
                      </a:cxn>
                      <a:cxn ang="T96">
                        <a:pos x="T32" y="T33"/>
                      </a:cxn>
                      <a:cxn ang="T97">
                        <a:pos x="T34" y="T35"/>
                      </a:cxn>
                      <a:cxn ang="T98">
                        <a:pos x="T36" y="T37"/>
                      </a:cxn>
                      <a:cxn ang="T99">
                        <a:pos x="T38" y="T39"/>
                      </a:cxn>
                      <a:cxn ang="T100">
                        <a:pos x="T40" y="T41"/>
                      </a:cxn>
                      <a:cxn ang="T101">
                        <a:pos x="T42" y="T43"/>
                      </a:cxn>
                      <a:cxn ang="T102">
                        <a:pos x="T44" y="T45"/>
                      </a:cxn>
                      <a:cxn ang="T103">
                        <a:pos x="T46" y="T47"/>
                      </a:cxn>
                      <a:cxn ang="T104">
                        <a:pos x="T48" y="T49"/>
                      </a:cxn>
                      <a:cxn ang="T105">
                        <a:pos x="T50" y="T51"/>
                      </a:cxn>
                      <a:cxn ang="T106">
                        <a:pos x="T52" y="T53"/>
                      </a:cxn>
                      <a:cxn ang="T107">
                        <a:pos x="T54" y="T55"/>
                      </a:cxn>
                      <a:cxn ang="T108">
                        <a:pos x="T56" y="T57"/>
                      </a:cxn>
                      <a:cxn ang="T109">
                        <a:pos x="T58" y="T59"/>
                      </a:cxn>
                      <a:cxn ang="T110">
                        <a:pos x="T60" y="T61"/>
                      </a:cxn>
                      <a:cxn ang="T111">
                        <a:pos x="T62" y="T63"/>
                      </a:cxn>
                      <a:cxn ang="T112">
                        <a:pos x="T64" y="T65"/>
                      </a:cxn>
                      <a:cxn ang="T113">
                        <a:pos x="T66" y="T67"/>
                      </a:cxn>
                      <a:cxn ang="T114">
                        <a:pos x="T68" y="T69"/>
                      </a:cxn>
                      <a:cxn ang="T115">
                        <a:pos x="T70" y="T71"/>
                      </a:cxn>
                      <a:cxn ang="T116">
                        <a:pos x="T72" y="T73"/>
                      </a:cxn>
                      <a:cxn ang="T117">
                        <a:pos x="T74" y="T75"/>
                      </a:cxn>
                      <a:cxn ang="T118">
                        <a:pos x="T76" y="T77"/>
                      </a:cxn>
                      <a:cxn ang="T119">
                        <a:pos x="T78" y="T79"/>
                      </a:cxn>
                    </a:cxnLst>
                    <a:rect l="T120" t="T121" r="T122" b="T123"/>
                    <a:pathLst>
                      <a:path w="2023" h="997">
                        <a:moveTo>
                          <a:pt x="0" y="0"/>
                        </a:moveTo>
                        <a:lnTo>
                          <a:pt x="25" y="1"/>
                        </a:lnTo>
                        <a:lnTo>
                          <a:pt x="50" y="6"/>
                        </a:lnTo>
                        <a:lnTo>
                          <a:pt x="75" y="13"/>
                        </a:lnTo>
                        <a:lnTo>
                          <a:pt x="101" y="24"/>
                        </a:lnTo>
                        <a:lnTo>
                          <a:pt x="126" y="38"/>
                        </a:lnTo>
                        <a:lnTo>
                          <a:pt x="152" y="54"/>
                        </a:lnTo>
                        <a:lnTo>
                          <a:pt x="177" y="73"/>
                        </a:lnTo>
                        <a:lnTo>
                          <a:pt x="202" y="95"/>
                        </a:lnTo>
                        <a:lnTo>
                          <a:pt x="228" y="119"/>
                        </a:lnTo>
                        <a:lnTo>
                          <a:pt x="252" y="146"/>
                        </a:lnTo>
                        <a:lnTo>
                          <a:pt x="278" y="174"/>
                        </a:lnTo>
                        <a:lnTo>
                          <a:pt x="303" y="205"/>
                        </a:lnTo>
                        <a:lnTo>
                          <a:pt x="328" y="238"/>
                        </a:lnTo>
                        <a:lnTo>
                          <a:pt x="354" y="272"/>
                        </a:lnTo>
                        <a:lnTo>
                          <a:pt x="379" y="307"/>
                        </a:lnTo>
                        <a:lnTo>
                          <a:pt x="404" y="344"/>
                        </a:lnTo>
                        <a:lnTo>
                          <a:pt x="429" y="381"/>
                        </a:lnTo>
                        <a:lnTo>
                          <a:pt x="455" y="420"/>
                        </a:lnTo>
                        <a:lnTo>
                          <a:pt x="480" y="459"/>
                        </a:lnTo>
                        <a:lnTo>
                          <a:pt x="506" y="498"/>
                        </a:lnTo>
                        <a:lnTo>
                          <a:pt x="531" y="537"/>
                        </a:lnTo>
                        <a:lnTo>
                          <a:pt x="556" y="576"/>
                        </a:lnTo>
                        <a:lnTo>
                          <a:pt x="581" y="615"/>
                        </a:lnTo>
                        <a:lnTo>
                          <a:pt x="606" y="652"/>
                        </a:lnTo>
                        <a:lnTo>
                          <a:pt x="632" y="689"/>
                        </a:lnTo>
                        <a:lnTo>
                          <a:pt x="657" y="724"/>
                        </a:lnTo>
                        <a:lnTo>
                          <a:pt x="682" y="758"/>
                        </a:lnTo>
                        <a:lnTo>
                          <a:pt x="707" y="791"/>
                        </a:lnTo>
                        <a:lnTo>
                          <a:pt x="733" y="822"/>
                        </a:lnTo>
                        <a:lnTo>
                          <a:pt x="758" y="850"/>
                        </a:lnTo>
                        <a:lnTo>
                          <a:pt x="784" y="877"/>
                        </a:lnTo>
                        <a:lnTo>
                          <a:pt x="809" y="901"/>
                        </a:lnTo>
                        <a:lnTo>
                          <a:pt x="834" y="923"/>
                        </a:lnTo>
                        <a:lnTo>
                          <a:pt x="860" y="942"/>
                        </a:lnTo>
                        <a:lnTo>
                          <a:pt x="884" y="958"/>
                        </a:lnTo>
                        <a:lnTo>
                          <a:pt x="910" y="972"/>
                        </a:lnTo>
                        <a:lnTo>
                          <a:pt x="935" y="983"/>
                        </a:lnTo>
                        <a:lnTo>
                          <a:pt x="960" y="990"/>
                        </a:lnTo>
                        <a:lnTo>
                          <a:pt x="986" y="995"/>
                        </a:lnTo>
                        <a:lnTo>
                          <a:pt x="1011" y="996"/>
                        </a:lnTo>
                        <a:lnTo>
                          <a:pt x="1036" y="995"/>
                        </a:lnTo>
                        <a:lnTo>
                          <a:pt x="1062" y="990"/>
                        </a:lnTo>
                        <a:lnTo>
                          <a:pt x="1087" y="983"/>
                        </a:lnTo>
                        <a:lnTo>
                          <a:pt x="1112" y="972"/>
                        </a:lnTo>
                        <a:lnTo>
                          <a:pt x="1138" y="958"/>
                        </a:lnTo>
                        <a:lnTo>
                          <a:pt x="1162" y="942"/>
                        </a:lnTo>
                        <a:lnTo>
                          <a:pt x="1188" y="923"/>
                        </a:lnTo>
                        <a:lnTo>
                          <a:pt x="1213" y="901"/>
                        </a:lnTo>
                        <a:lnTo>
                          <a:pt x="1238" y="877"/>
                        </a:lnTo>
                        <a:lnTo>
                          <a:pt x="1264" y="850"/>
                        </a:lnTo>
                        <a:lnTo>
                          <a:pt x="1289" y="822"/>
                        </a:lnTo>
                        <a:lnTo>
                          <a:pt x="1314" y="791"/>
                        </a:lnTo>
                        <a:lnTo>
                          <a:pt x="1340" y="758"/>
                        </a:lnTo>
                        <a:lnTo>
                          <a:pt x="1365" y="724"/>
                        </a:lnTo>
                        <a:lnTo>
                          <a:pt x="1390" y="689"/>
                        </a:lnTo>
                        <a:lnTo>
                          <a:pt x="1416" y="652"/>
                        </a:lnTo>
                        <a:lnTo>
                          <a:pt x="1440" y="615"/>
                        </a:lnTo>
                        <a:lnTo>
                          <a:pt x="1466" y="576"/>
                        </a:lnTo>
                        <a:lnTo>
                          <a:pt x="1491" y="537"/>
                        </a:lnTo>
                        <a:lnTo>
                          <a:pt x="1516" y="498"/>
                        </a:lnTo>
                        <a:lnTo>
                          <a:pt x="1542" y="459"/>
                        </a:lnTo>
                        <a:lnTo>
                          <a:pt x="1567" y="420"/>
                        </a:lnTo>
                        <a:lnTo>
                          <a:pt x="1592" y="381"/>
                        </a:lnTo>
                        <a:lnTo>
                          <a:pt x="1618" y="344"/>
                        </a:lnTo>
                        <a:lnTo>
                          <a:pt x="1643" y="307"/>
                        </a:lnTo>
                        <a:lnTo>
                          <a:pt x="1668" y="272"/>
                        </a:lnTo>
                        <a:lnTo>
                          <a:pt x="1694" y="238"/>
                        </a:lnTo>
                        <a:lnTo>
                          <a:pt x="1718" y="205"/>
                        </a:lnTo>
                        <a:lnTo>
                          <a:pt x="1744" y="174"/>
                        </a:lnTo>
                        <a:lnTo>
                          <a:pt x="1770" y="146"/>
                        </a:lnTo>
                        <a:lnTo>
                          <a:pt x="1794" y="119"/>
                        </a:lnTo>
                        <a:lnTo>
                          <a:pt x="1820" y="95"/>
                        </a:lnTo>
                        <a:lnTo>
                          <a:pt x="1845" y="73"/>
                        </a:lnTo>
                        <a:lnTo>
                          <a:pt x="1870" y="54"/>
                        </a:lnTo>
                        <a:lnTo>
                          <a:pt x="1896" y="38"/>
                        </a:lnTo>
                        <a:lnTo>
                          <a:pt x="1921" y="24"/>
                        </a:lnTo>
                        <a:lnTo>
                          <a:pt x="1946" y="13"/>
                        </a:lnTo>
                        <a:lnTo>
                          <a:pt x="1972" y="6"/>
                        </a:lnTo>
                        <a:lnTo>
                          <a:pt x="1997" y="1"/>
                        </a:lnTo>
                        <a:lnTo>
                          <a:pt x="2022" y="0"/>
                        </a:lnTo>
                      </a:path>
                    </a:pathLst>
                  </a:custGeom>
                  <a:noFill/>
                  <a:ln w="19050" cap="rnd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8" name="Freeform 34"/>
                  <p:cNvSpPr>
                    <a:spLocks/>
                  </p:cNvSpPr>
                  <p:nvPr/>
                </p:nvSpPr>
                <p:spPr bwMode="auto">
                  <a:xfrm>
                    <a:off x="6770687" y="2692929"/>
                    <a:ext cx="3211513" cy="1582738"/>
                  </a:xfrm>
                  <a:custGeom>
                    <a:avLst/>
                    <a:gdLst>
                      <a:gd name="T0" fmla="*/ 25 w 2023"/>
                      <a:gd name="T1" fmla="*/ 1 h 997"/>
                      <a:gd name="T2" fmla="*/ 75 w 2023"/>
                      <a:gd name="T3" fmla="*/ 13 h 997"/>
                      <a:gd name="T4" fmla="*/ 126 w 2023"/>
                      <a:gd name="T5" fmla="*/ 38 h 997"/>
                      <a:gd name="T6" fmla="*/ 177 w 2023"/>
                      <a:gd name="T7" fmla="*/ 73 h 997"/>
                      <a:gd name="T8" fmla="*/ 228 w 2023"/>
                      <a:gd name="T9" fmla="*/ 119 h 997"/>
                      <a:gd name="T10" fmla="*/ 278 w 2023"/>
                      <a:gd name="T11" fmla="*/ 174 h 997"/>
                      <a:gd name="T12" fmla="*/ 328 w 2023"/>
                      <a:gd name="T13" fmla="*/ 238 h 997"/>
                      <a:gd name="T14" fmla="*/ 379 w 2023"/>
                      <a:gd name="T15" fmla="*/ 307 h 997"/>
                      <a:gd name="T16" fmla="*/ 429 w 2023"/>
                      <a:gd name="T17" fmla="*/ 381 h 997"/>
                      <a:gd name="T18" fmla="*/ 480 w 2023"/>
                      <a:gd name="T19" fmla="*/ 459 h 997"/>
                      <a:gd name="T20" fmla="*/ 531 w 2023"/>
                      <a:gd name="T21" fmla="*/ 537 h 997"/>
                      <a:gd name="T22" fmla="*/ 581 w 2023"/>
                      <a:gd name="T23" fmla="*/ 615 h 997"/>
                      <a:gd name="T24" fmla="*/ 632 w 2023"/>
                      <a:gd name="T25" fmla="*/ 689 h 997"/>
                      <a:gd name="T26" fmla="*/ 682 w 2023"/>
                      <a:gd name="T27" fmla="*/ 758 h 997"/>
                      <a:gd name="T28" fmla="*/ 733 w 2023"/>
                      <a:gd name="T29" fmla="*/ 822 h 997"/>
                      <a:gd name="T30" fmla="*/ 784 w 2023"/>
                      <a:gd name="T31" fmla="*/ 877 h 997"/>
                      <a:gd name="T32" fmla="*/ 834 w 2023"/>
                      <a:gd name="T33" fmla="*/ 923 h 997"/>
                      <a:gd name="T34" fmla="*/ 884 w 2023"/>
                      <a:gd name="T35" fmla="*/ 958 h 997"/>
                      <a:gd name="T36" fmla="*/ 935 w 2023"/>
                      <a:gd name="T37" fmla="*/ 983 h 997"/>
                      <a:gd name="T38" fmla="*/ 986 w 2023"/>
                      <a:gd name="T39" fmla="*/ 995 h 997"/>
                      <a:gd name="T40" fmla="*/ 1036 w 2023"/>
                      <a:gd name="T41" fmla="*/ 995 h 997"/>
                      <a:gd name="T42" fmla="*/ 1087 w 2023"/>
                      <a:gd name="T43" fmla="*/ 983 h 997"/>
                      <a:gd name="T44" fmla="*/ 1138 w 2023"/>
                      <a:gd name="T45" fmla="*/ 958 h 997"/>
                      <a:gd name="T46" fmla="*/ 1188 w 2023"/>
                      <a:gd name="T47" fmla="*/ 923 h 997"/>
                      <a:gd name="T48" fmla="*/ 1238 w 2023"/>
                      <a:gd name="T49" fmla="*/ 877 h 997"/>
                      <a:gd name="T50" fmla="*/ 1289 w 2023"/>
                      <a:gd name="T51" fmla="*/ 822 h 997"/>
                      <a:gd name="T52" fmla="*/ 1340 w 2023"/>
                      <a:gd name="T53" fmla="*/ 758 h 997"/>
                      <a:gd name="T54" fmla="*/ 1390 w 2023"/>
                      <a:gd name="T55" fmla="*/ 689 h 997"/>
                      <a:gd name="T56" fmla="*/ 1440 w 2023"/>
                      <a:gd name="T57" fmla="*/ 615 h 997"/>
                      <a:gd name="T58" fmla="*/ 1491 w 2023"/>
                      <a:gd name="T59" fmla="*/ 537 h 997"/>
                      <a:gd name="T60" fmla="*/ 1542 w 2023"/>
                      <a:gd name="T61" fmla="*/ 459 h 997"/>
                      <a:gd name="T62" fmla="*/ 1592 w 2023"/>
                      <a:gd name="T63" fmla="*/ 381 h 997"/>
                      <a:gd name="T64" fmla="*/ 1643 w 2023"/>
                      <a:gd name="T65" fmla="*/ 307 h 997"/>
                      <a:gd name="T66" fmla="*/ 1694 w 2023"/>
                      <a:gd name="T67" fmla="*/ 238 h 997"/>
                      <a:gd name="T68" fmla="*/ 1744 w 2023"/>
                      <a:gd name="T69" fmla="*/ 174 h 997"/>
                      <a:gd name="T70" fmla="*/ 1794 w 2023"/>
                      <a:gd name="T71" fmla="*/ 119 h 997"/>
                      <a:gd name="T72" fmla="*/ 1845 w 2023"/>
                      <a:gd name="T73" fmla="*/ 73 h 997"/>
                      <a:gd name="T74" fmla="*/ 1896 w 2023"/>
                      <a:gd name="T75" fmla="*/ 38 h 997"/>
                      <a:gd name="T76" fmla="*/ 1946 w 2023"/>
                      <a:gd name="T77" fmla="*/ 13 h 997"/>
                      <a:gd name="T78" fmla="*/ 1997 w 2023"/>
                      <a:gd name="T79" fmla="*/ 1 h 997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w 2023"/>
                      <a:gd name="T121" fmla="*/ 0 h 997"/>
                      <a:gd name="T122" fmla="*/ 2023 w 2023"/>
                      <a:gd name="T123" fmla="*/ 997 h 997"/>
                    </a:gdLst>
                    <a:ahLst/>
                    <a:cxnLst>
                      <a:cxn ang="T80">
                        <a:pos x="T0" y="T1"/>
                      </a:cxn>
                      <a:cxn ang="T81">
                        <a:pos x="T2" y="T3"/>
                      </a:cxn>
                      <a:cxn ang="T82">
                        <a:pos x="T4" y="T5"/>
                      </a:cxn>
                      <a:cxn ang="T83">
                        <a:pos x="T6" y="T7"/>
                      </a:cxn>
                      <a:cxn ang="T84">
                        <a:pos x="T8" y="T9"/>
                      </a:cxn>
                      <a:cxn ang="T85">
                        <a:pos x="T10" y="T11"/>
                      </a:cxn>
                      <a:cxn ang="T86">
                        <a:pos x="T12" y="T13"/>
                      </a:cxn>
                      <a:cxn ang="T87">
                        <a:pos x="T14" y="T15"/>
                      </a:cxn>
                      <a:cxn ang="T88">
                        <a:pos x="T16" y="T17"/>
                      </a:cxn>
                      <a:cxn ang="T89">
                        <a:pos x="T18" y="T19"/>
                      </a:cxn>
                      <a:cxn ang="T90">
                        <a:pos x="T20" y="T21"/>
                      </a:cxn>
                      <a:cxn ang="T91">
                        <a:pos x="T22" y="T23"/>
                      </a:cxn>
                      <a:cxn ang="T92">
                        <a:pos x="T24" y="T25"/>
                      </a:cxn>
                      <a:cxn ang="T93">
                        <a:pos x="T26" y="T27"/>
                      </a:cxn>
                      <a:cxn ang="T94">
                        <a:pos x="T28" y="T29"/>
                      </a:cxn>
                      <a:cxn ang="T95">
                        <a:pos x="T30" y="T31"/>
                      </a:cxn>
                      <a:cxn ang="T96">
                        <a:pos x="T32" y="T33"/>
                      </a:cxn>
                      <a:cxn ang="T97">
                        <a:pos x="T34" y="T35"/>
                      </a:cxn>
                      <a:cxn ang="T98">
                        <a:pos x="T36" y="T37"/>
                      </a:cxn>
                      <a:cxn ang="T99">
                        <a:pos x="T38" y="T39"/>
                      </a:cxn>
                      <a:cxn ang="T100">
                        <a:pos x="T40" y="T41"/>
                      </a:cxn>
                      <a:cxn ang="T101">
                        <a:pos x="T42" y="T43"/>
                      </a:cxn>
                      <a:cxn ang="T102">
                        <a:pos x="T44" y="T45"/>
                      </a:cxn>
                      <a:cxn ang="T103">
                        <a:pos x="T46" y="T47"/>
                      </a:cxn>
                      <a:cxn ang="T104">
                        <a:pos x="T48" y="T49"/>
                      </a:cxn>
                      <a:cxn ang="T105">
                        <a:pos x="T50" y="T51"/>
                      </a:cxn>
                      <a:cxn ang="T106">
                        <a:pos x="T52" y="T53"/>
                      </a:cxn>
                      <a:cxn ang="T107">
                        <a:pos x="T54" y="T55"/>
                      </a:cxn>
                      <a:cxn ang="T108">
                        <a:pos x="T56" y="T57"/>
                      </a:cxn>
                      <a:cxn ang="T109">
                        <a:pos x="T58" y="T59"/>
                      </a:cxn>
                      <a:cxn ang="T110">
                        <a:pos x="T60" y="T61"/>
                      </a:cxn>
                      <a:cxn ang="T111">
                        <a:pos x="T62" y="T63"/>
                      </a:cxn>
                      <a:cxn ang="T112">
                        <a:pos x="T64" y="T65"/>
                      </a:cxn>
                      <a:cxn ang="T113">
                        <a:pos x="T66" y="T67"/>
                      </a:cxn>
                      <a:cxn ang="T114">
                        <a:pos x="T68" y="T69"/>
                      </a:cxn>
                      <a:cxn ang="T115">
                        <a:pos x="T70" y="T71"/>
                      </a:cxn>
                      <a:cxn ang="T116">
                        <a:pos x="T72" y="T73"/>
                      </a:cxn>
                      <a:cxn ang="T117">
                        <a:pos x="T74" y="T75"/>
                      </a:cxn>
                      <a:cxn ang="T118">
                        <a:pos x="T76" y="T77"/>
                      </a:cxn>
                      <a:cxn ang="T119">
                        <a:pos x="T78" y="T79"/>
                      </a:cxn>
                    </a:cxnLst>
                    <a:rect l="T120" t="T121" r="T122" b="T123"/>
                    <a:pathLst>
                      <a:path w="2023" h="997">
                        <a:moveTo>
                          <a:pt x="0" y="0"/>
                        </a:moveTo>
                        <a:lnTo>
                          <a:pt x="25" y="1"/>
                        </a:lnTo>
                        <a:lnTo>
                          <a:pt x="50" y="6"/>
                        </a:lnTo>
                        <a:lnTo>
                          <a:pt x="75" y="13"/>
                        </a:lnTo>
                        <a:lnTo>
                          <a:pt x="101" y="24"/>
                        </a:lnTo>
                        <a:lnTo>
                          <a:pt x="126" y="38"/>
                        </a:lnTo>
                        <a:lnTo>
                          <a:pt x="152" y="54"/>
                        </a:lnTo>
                        <a:lnTo>
                          <a:pt x="177" y="73"/>
                        </a:lnTo>
                        <a:lnTo>
                          <a:pt x="202" y="95"/>
                        </a:lnTo>
                        <a:lnTo>
                          <a:pt x="228" y="119"/>
                        </a:lnTo>
                        <a:lnTo>
                          <a:pt x="252" y="146"/>
                        </a:lnTo>
                        <a:lnTo>
                          <a:pt x="278" y="174"/>
                        </a:lnTo>
                        <a:lnTo>
                          <a:pt x="303" y="205"/>
                        </a:lnTo>
                        <a:lnTo>
                          <a:pt x="328" y="238"/>
                        </a:lnTo>
                        <a:lnTo>
                          <a:pt x="354" y="272"/>
                        </a:lnTo>
                        <a:lnTo>
                          <a:pt x="379" y="307"/>
                        </a:lnTo>
                        <a:lnTo>
                          <a:pt x="404" y="344"/>
                        </a:lnTo>
                        <a:lnTo>
                          <a:pt x="429" y="381"/>
                        </a:lnTo>
                        <a:lnTo>
                          <a:pt x="455" y="420"/>
                        </a:lnTo>
                        <a:lnTo>
                          <a:pt x="480" y="459"/>
                        </a:lnTo>
                        <a:lnTo>
                          <a:pt x="506" y="498"/>
                        </a:lnTo>
                        <a:lnTo>
                          <a:pt x="531" y="537"/>
                        </a:lnTo>
                        <a:lnTo>
                          <a:pt x="556" y="576"/>
                        </a:lnTo>
                        <a:lnTo>
                          <a:pt x="581" y="615"/>
                        </a:lnTo>
                        <a:lnTo>
                          <a:pt x="606" y="652"/>
                        </a:lnTo>
                        <a:lnTo>
                          <a:pt x="632" y="689"/>
                        </a:lnTo>
                        <a:lnTo>
                          <a:pt x="657" y="724"/>
                        </a:lnTo>
                        <a:lnTo>
                          <a:pt x="682" y="758"/>
                        </a:lnTo>
                        <a:lnTo>
                          <a:pt x="707" y="791"/>
                        </a:lnTo>
                        <a:lnTo>
                          <a:pt x="733" y="822"/>
                        </a:lnTo>
                        <a:lnTo>
                          <a:pt x="758" y="850"/>
                        </a:lnTo>
                        <a:lnTo>
                          <a:pt x="784" y="877"/>
                        </a:lnTo>
                        <a:lnTo>
                          <a:pt x="809" y="901"/>
                        </a:lnTo>
                        <a:lnTo>
                          <a:pt x="834" y="923"/>
                        </a:lnTo>
                        <a:lnTo>
                          <a:pt x="860" y="942"/>
                        </a:lnTo>
                        <a:lnTo>
                          <a:pt x="884" y="958"/>
                        </a:lnTo>
                        <a:lnTo>
                          <a:pt x="910" y="972"/>
                        </a:lnTo>
                        <a:lnTo>
                          <a:pt x="935" y="983"/>
                        </a:lnTo>
                        <a:lnTo>
                          <a:pt x="960" y="990"/>
                        </a:lnTo>
                        <a:lnTo>
                          <a:pt x="986" y="995"/>
                        </a:lnTo>
                        <a:lnTo>
                          <a:pt x="1011" y="996"/>
                        </a:lnTo>
                        <a:lnTo>
                          <a:pt x="1036" y="995"/>
                        </a:lnTo>
                        <a:lnTo>
                          <a:pt x="1062" y="990"/>
                        </a:lnTo>
                        <a:lnTo>
                          <a:pt x="1087" y="983"/>
                        </a:lnTo>
                        <a:lnTo>
                          <a:pt x="1112" y="972"/>
                        </a:lnTo>
                        <a:lnTo>
                          <a:pt x="1138" y="958"/>
                        </a:lnTo>
                        <a:lnTo>
                          <a:pt x="1162" y="942"/>
                        </a:lnTo>
                        <a:lnTo>
                          <a:pt x="1188" y="923"/>
                        </a:lnTo>
                        <a:lnTo>
                          <a:pt x="1213" y="901"/>
                        </a:lnTo>
                        <a:lnTo>
                          <a:pt x="1238" y="877"/>
                        </a:lnTo>
                        <a:lnTo>
                          <a:pt x="1264" y="850"/>
                        </a:lnTo>
                        <a:lnTo>
                          <a:pt x="1289" y="822"/>
                        </a:lnTo>
                        <a:lnTo>
                          <a:pt x="1314" y="791"/>
                        </a:lnTo>
                        <a:lnTo>
                          <a:pt x="1340" y="758"/>
                        </a:lnTo>
                        <a:lnTo>
                          <a:pt x="1365" y="724"/>
                        </a:lnTo>
                        <a:lnTo>
                          <a:pt x="1390" y="689"/>
                        </a:lnTo>
                        <a:lnTo>
                          <a:pt x="1416" y="652"/>
                        </a:lnTo>
                        <a:lnTo>
                          <a:pt x="1440" y="615"/>
                        </a:lnTo>
                        <a:lnTo>
                          <a:pt x="1466" y="576"/>
                        </a:lnTo>
                        <a:lnTo>
                          <a:pt x="1491" y="537"/>
                        </a:lnTo>
                        <a:lnTo>
                          <a:pt x="1516" y="498"/>
                        </a:lnTo>
                        <a:lnTo>
                          <a:pt x="1542" y="459"/>
                        </a:lnTo>
                        <a:lnTo>
                          <a:pt x="1567" y="420"/>
                        </a:lnTo>
                        <a:lnTo>
                          <a:pt x="1592" y="381"/>
                        </a:lnTo>
                        <a:lnTo>
                          <a:pt x="1618" y="344"/>
                        </a:lnTo>
                        <a:lnTo>
                          <a:pt x="1643" y="307"/>
                        </a:lnTo>
                        <a:lnTo>
                          <a:pt x="1668" y="272"/>
                        </a:lnTo>
                        <a:lnTo>
                          <a:pt x="1694" y="238"/>
                        </a:lnTo>
                        <a:lnTo>
                          <a:pt x="1718" y="205"/>
                        </a:lnTo>
                        <a:lnTo>
                          <a:pt x="1744" y="174"/>
                        </a:lnTo>
                        <a:lnTo>
                          <a:pt x="1770" y="146"/>
                        </a:lnTo>
                        <a:lnTo>
                          <a:pt x="1794" y="119"/>
                        </a:lnTo>
                        <a:lnTo>
                          <a:pt x="1820" y="95"/>
                        </a:lnTo>
                        <a:lnTo>
                          <a:pt x="1845" y="73"/>
                        </a:lnTo>
                        <a:lnTo>
                          <a:pt x="1870" y="54"/>
                        </a:lnTo>
                        <a:lnTo>
                          <a:pt x="1896" y="38"/>
                        </a:lnTo>
                        <a:lnTo>
                          <a:pt x="1921" y="24"/>
                        </a:lnTo>
                        <a:lnTo>
                          <a:pt x="1946" y="13"/>
                        </a:lnTo>
                        <a:lnTo>
                          <a:pt x="1972" y="6"/>
                        </a:lnTo>
                        <a:lnTo>
                          <a:pt x="1997" y="1"/>
                        </a:lnTo>
                        <a:lnTo>
                          <a:pt x="2022" y="0"/>
                        </a:lnTo>
                      </a:path>
                    </a:pathLst>
                  </a:custGeom>
                  <a:noFill/>
                  <a:ln w="19050" cap="rnd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</p:grpSp>
          <p:grpSp>
            <p:nvGrpSpPr>
              <p:cNvPr id="31" name="Group 89"/>
              <p:cNvGrpSpPr/>
              <p:nvPr/>
            </p:nvGrpSpPr>
            <p:grpSpPr>
              <a:xfrm>
                <a:off x="4953000" y="1092198"/>
                <a:ext cx="2743203" cy="914400"/>
                <a:chOff x="2209799" y="4267200"/>
                <a:chExt cx="5486399" cy="914400"/>
              </a:xfrm>
            </p:grpSpPr>
            <p:grpSp>
              <p:nvGrpSpPr>
                <p:cNvPr id="32" name="Group 58"/>
                <p:cNvGrpSpPr/>
                <p:nvPr/>
              </p:nvGrpSpPr>
              <p:grpSpPr>
                <a:xfrm>
                  <a:off x="2209799" y="4267200"/>
                  <a:ext cx="2743199" cy="914400"/>
                  <a:chOff x="3539330" y="2692929"/>
                  <a:chExt cx="6442870" cy="1583321"/>
                </a:xfrm>
              </p:grpSpPr>
              <p:sp>
                <p:nvSpPr>
                  <p:cNvPr id="53" name="Freeform 33"/>
                  <p:cNvSpPr>
                    <a:spLocks/>
                  </p:cNvSpPr>
                  <p:nvPr/>
                </p:nvSpPr>
                <p:spPr bwMode="auto">
                  <a:xfrm>
                    <a:off x="3539330" y="2693512"/>
                    <a:ext cx="3211513" cy="1582738"/>
                  </a:xfrm>
                  <a:custGeom>
                    <a:avLst/>
                    <a:gdLst>
                      <a:gd name="T0" fmla="*/ 25 w 2023"/>
                      <a:gd name="T1" fmla="*/ 1 h 997"/>
                      <a:gd name="T2" fmla="*/ 75 w 2023"/>
                      <a:gd name="T3" fmla="*/ 13 h 997"/>
                      <a:gd name="T4" fmla="*/ 126 w 2023"/>
                      <a:gd name="T5" fmla="*/ 38 h 997"/>
                      <a:gd name="T6" fmla="*/ 177 w 2023"/>
                      <a:gd name="T7" fmla="*/ 73 h 997"/>
                      <a:gd name="T8" fmla="*/ 228 w 2023"/>
                      <a:gd name="T9" fmla="*/ 119 h 997"/>
                      <a:gd name="T10" fmla="*/ 278 w 2023"/>
                      <a:gd name="T11" fmla="*/ 174 h 997"/>
                      <a:gd name="T12" fmla="*/ 328 w 2023"/>
                      <a:gd name="T13" fmla="*/ 238 h 997"/>
                      <a:gd name="T14" fmla="*/ 379 w 2023"/>
                      <a:gd name="T15" fmla="*/ 307 h 997"/>
                      <a:gd name="T16" fmla="*/ 429 w 2023"/>
                      <a:gd name="T17" fmla="*/ 381 h 997"/>
                      <a:gd name="T18" fmla="*/ 480 w 2023"/>
                      <a:gd name="T19" fmla="*/ 459 h 997"/>
                      <a:gd name="T20" fmla="*/ 531 w 2023"/>
                      <a:gd name="T21" fmla="*/ 537 h 997"/>
                      <a:gd name="T22" fmla="*/ 581 w 2023"/>
                      <a:gd name="T23" fmla="*/ 615 h 997"/>
                      <a:gd name="T24" fmla="*/ 632 w 2023"/>
                      <a:gd name="T25" fmla="*/ 689 h 997"/>
                      <a:gd name="T26" fmla="*/ 682 w 2023"/>
                      <a:gd name="T27" fmla="*/ 758 h 997"/>
                      <a:gd name="T28" fmla="*/ 733 w 2023"/>
                      <a:gd name="T29" fmla="*/ 822 h 997"/>
                      <a:gd name="T30" fmla="*/ 784 w 2023"/>
                      <a:gd name="T31" fmla="*/ 877 h 997"/>
                      <a:gd name="T32" fmla="*/ 834 w 2023"/>
                      <a:gd name="T33" fmla="*/ 923 h 997"/>
                      <a:gd name="T34" fmla="*/ 884 w 2023"/>
                      <a:gd name="T35" fmla="*/ 958 h 997"/>
                      <a:gd name="T36" fmla="*/ 935 w 2023"/>
                      <a:gd name="T37" fmla="*/ 983 h 997"/>
                      <a:gd name="T38" fmla="*/ 986 w 2023"/>
                      <a:gd name="T39" fmla="*/ 995 h 997"/>
                      <a:gd name="T40" fmla="*/ 1036 w 2023"/>
                      <a:gd name="T41" fmla="*/ 995 h 997"/>
                      <a:gd name="T42" fmla="*/ 1087 w 2023"/>
                      <a:gd name="T43" fmla="*/ 983 h 997"/>
                      <a:gd name="T44" fmla="*/ 1138 w 2023"/>
                      <a:gd name="T45" fmla="*/ 958 h 997"/>
                      <a:gd name="T46" fmla="*/ 1188 w 2023"/>
                      <a:gd name="T47" fmla="*/ 923 h 997"/>
                      <a:gd name="T48" fmla="*/ 1238 w 2023"/>
                      <a:gd name="T49" fmla="*/ 877 h 997"/>
                      <a:gd name="T50" fmla="*/ 1289 w 2023"/>
                      <a:gd name="T51" fmla="*/ 822 h 997"/>
                      <a:gd name="T52" fmla="*/ 1340 w 2023"/>
                      <a:gd name="T53" fmla="*/ 758 h 997"/>
                      <a:gd name="T54" fmla="*/ 1390 w 2023"/>
                      <a:gd name="T55" fmla="*/ 689 h 997"/>
                      <a:gd name="T56" fmla="*/ 1440 w 2023"/>
                      <a:gd name="T57" fmla="*/ 615 h 997"/>
                      <a:gd name="T58" fmla="*/ 1491 w 2023"/>
                      <a:gd name="T59" fmla="*/ 537 h 997"/>
                      <a:gd name="T60" fmla="*/ 1542 w 2023"/>
                      <a:gd name="T61" fmla="*/ 459 h 997"/>
                      <a:gd name="T62" fmla="*/ 1592 w 2023"/>
                      <a:gd name="T63" fmla="*/ 381 h 997"/>
                      <a:gd name="T64" fmla="*/ 1643 w 2023"/>
                      <a:gd name="T65" fmla="*/ 307 h 997"/>
                      <a:gd name="T66" fmla="*/ 1694 w 2023"/>
                      <a:gd name="T67" fmla="*/ 238 h 997"/>
                      <a:gd name="T68" fmla="*/ 1744 w 2023"/>
                      <a:gd name="T69" fmla="*/ 174 h 997"/>
                      <a:gd name="T70" fmla="*/ 1794 w 2023"/>
                      <a:gd name="T71" fmla="*/ 119 h 997"/>
                      <a:gd name="T72" fmla="*/ 1845 w 2023"/>
                      <a:gd name="T73" fmla="*/ 73 h 997"/>
                      <a:gd name="T74" fmla="*/ 1896 w 2023"/>
                      <a:gd name="T75" fmla="*/ 38 h 997"/>
                      <a:gd name="T76" fmla="*/ 1946 w 2023"/>
                      <a:gd name="T77" fmla="*/ 13 h 997"/>
                      <a:gd name="T78" fmla="*/ 1997 w 2023"/>
                      <a:gd name="T79" fmla="*/ 1 h 997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w 2023"/>
                      <a:gd name="T121" fmla="*/ 0 h 997"/>
                      <a:gd name="T122" fmla="*/ 2023 w 2023"/>
                      <a:gd name="T123" fmla="*/ 997 h 997"/>
                    </a:gdLst>
                    <a:ahLst/>
                    <a:cxnLst>
                      <a:cxn ang="T80">
                        <a:pos x="T0" y="T1"/>
                      </a:cxn>
                      <a:cxn ang="T81">
                        <a:pos x="T2" y="T3"/>
                      </a:cxn>
                      <a:cxn ang="T82">
                        <a:pos x="T4" y="T5"/>
                      </a:cxn>
                      <a:cxn ang="T83">
                        <a:pos x="T6" y="T7"/>
                      </a:cxn>
                      <a:cxn ang="T84">
                        <a:pos x="T8" y="T9"/>
                      </a:cxn>
                      <a:cxn ang="T85">
                        <a:pos x="T10" y="T11"/>
                      </a:cxn>
                      <a:cxn ang="T86">
                        <a:pos x="T12" y="T13"/>
                      </a:cxn>
                      <a:cxn ang="T87">
                        <a:pos x="T14" y="T15"/>
                      </a:cxn>
                      <a:cxn ang="T88">
                        <a:pos x="T16" y="T17"/>
                      </a:cxn>
                      <a:cxn ang="T89">
                        <a:pos x="T18" y="T19"/>
                      </a:cxn>
                      <a:cxn ang="T90">
                        <a:pos x="T20" y="T21"/>
                      </a:cxn>
                      <a:cxn ang="T91">
                        <a:pos x="T22" y="T23"/>
                      </a:cxn>
                      <a:cxn ang="T92">
                        <a:pos x="T24" y="T25"/>
                      </a:cxn>
                      <a:cxn ang="T93">
                        <a:pos x="T26" y="T27"/>
                      </a:cxn>
                      <a:cxn ang="T94">
                        <a:pos x="T28" y="T29"/>
                      </a:cxn>
                      <a:cxn ang="T95">
                        <a:pos x="T30" y="T31"/>
                      </a:cxn>
                      <a:cxn ang="T96">
                        <a:pos x="T32" y="T33"/>
                      </a:cxn>
                      <a:cxn ang="T97">
                        <a:pos x="T34" y="T35"/>
                      </a:cxn>
                      <a:cxn ang="T98">
                        <a:pos x="T36" y="T37"/>
                      </a:cxn>
                      <a:cxn ang="T99">
                        <a:pos x="T38" y="T39"/>
                      </a:cxn>
                      <a:cxn ang="T100">
                        <a:pos x="T40" y="T41"/>
                      </a:cxn>
                      <a:cxn ang="T101">
                        <a:pos x="T42" y="T43"/>
                      </a:cxn>
                      <a:cxn ang="T102">
                        <a:pos x="T44" y="T45"/>
                      </a:cxn>
                      <a:cxn ang="T103">
                        <a:pos x="T46" y="T47"/>
                      </a:cxn>
                      <a:cxn ang="T104">
                        <a:pos x="T48" y="T49"/>
                      </a:cxn>
                      <a:cxn ang="T105">
                        <a:pos x="T50" y="T51"/>
                      </a:cxn>
                      <a:cxn ang="T106">
                        <a:pos x="T52" y="T53"/>
                      </a:cxn>
                      <a:cxn ang="T107">
                        <a:pos x="T54" y="T55"/>
                      </a:cxn>
                      <a:cxn ang="T108">
                        <a:pos x="T56" y="T57"/>
                      </a:cxn>
                      <a:cxn ang="T109">
                        <a:pos x="T58" y="T59"/>
                      </a:cxn>
                      <a:cxn ang="T110">
                        <a:pos x="T60" y="T61"/>
                      </a:cxn>
                      <a:cxn ang="T111">
                        <a:pos x="T62" y="T63"/>
                      </a:cxn>
                      <a:cxn ang="T112">
                        <a:pos x="T64" y="T65"/>
                      </a:cxn>
                      <a:cxn ang="T113">
                        <a:pos x="T66" y="T67"/>
                      </a:cxn>
                      <a:cxn ang="T114">
                        <a:pos x="T68" y="T69"/>
                      </a:cxn>
                      <a:cxn ang="T115">
                        <a:pos x="T70" y="T71"/>
                      </a:cxn>
                      <a:cxn ang="T116">
                        <a:pos x="T72" y="T73"/>
                      </a:cxn>
                      <a:cxn ang="T117">
                        <a:pos x="T74" y="T75"/>
                      </a:cxn>
                      <a:cxn ang="T118">
                        <a:pos x="T76" y="T77"/>
                      </a:cxn>
                      <a:cxn ang="T119">
                        <a:pos x="T78" y="T79"/>
                      </a:cxn>
                    </a:cxnLst>
                    <a:rect l="T120" t="T121" r="T122" b="T123"/>
                    <a:pathLst>
                      <a:path w="2023" h="997">
                        <a:moveTo>
                          <a:pt x="0" y="0"/>
                        </a:moveTo>
                        <a:lnTo>
                          <a:pt x="25" y="1"/>
                        </a:lnTo>
                        <a:lnTo>
                          <a:pt x="50" y="6"/>
                        </a:lnTo>
                        <a:lnTo>
                          <a:pt x="75" y="13"/>
                        </a:lnTo>
                        <a:lnTo>
                          <a:pt x="101" y="24"/>
                        </a:lnTo>
                        <a:lnTo>
                          <a:pt x="126" y="38"/>
                        </a:lnTo>
                        <a:lnTo>
                          <a:pt x="152" y="54"/>
                        </a:lnTo>
                        <a:lnTo>
                          <a:pt x="177" y="73"/>
                        </a:lnTo>
                        <a:lnTo>
                          <a:pt x="202" y="95"/>
                        </a:lnTo>
                        <a:lnTo>
                          <a:pt x="228" y="119"/>
                        </a:lnTo>
                        <a:lnTo>
                          <a:pt x="252" y="146"/>
                        </a:lnTo>
                        <a:lnTo>
                          <a:pt x="278" y="174"/>
                        </a:lnTo>
                        <a:lnTo>
                          <a:pt x="303" y="205"/>
                        </a:lnTo>
                        <a:lnTo>
                          <a:pt x="328" y="238"/>
                        </a:lnTo>
                        <a:lnTo>
                          <a:pt x="354" y="272"/>
                        </a:lnTo>
                        <a:lnTo>
                          <a:pt x="379" y="307"/>
                        </a:lnTo>
                        <a:lnTo>
                          <a:pt x="404" y="344"/>
                        </a:lnTo>
                        <a:lnTo>
                          <a:pt x="429" y="381"/>
                        </a:lnTo>
                        <a:lnTo>
                          <a:pt x="455" y="420"/>
                        </a:lnTo>
                        <a:lnTo>
                          <a:pt x="480" y="459"/>
                        </a:lnTo>
                        <a:lnTo>
                          <a:pt x="506" y="498"/>
                        </a:lnTo>
                        <a:lnTo>
                          <a:pt x="531" y="537"/>
                        </a:lnTo>
                        <a:lnTo>
                          <a:pt x="556" y="576"/>
                        </a:lnTo>
                        <a:lnTo>
                          <a:pt x="581" y="615"/>
                        </a:lnTo>
                        <a:lnTo>
                          <a:pt x="606" y="652"/>
                        </a:lnTo>
                        <a:lnTo>
                          <a:pt x="632" y="689"/>
                        </a:lnTo>
                        <a:lnTo>
                          <a:pt x="657" y="724"/>
                        </a:lnTo>
                        <a:lnTo>
                          <a:pt x="682" y="758"/>
                        </a:lnTo>
                        <a:lnTo>
                          <a:pt x="707" y="791"/>
                        </a:lnTo>
                        <a:lnTo>
                          <a:pt x="733" y="822"/>
                        </a:lnTo>
                        <a:lnTo>
                          <a:pt x="758" y="850"/>
                        </a:lnTo>
                        <a:lnTo>
                          <a:pt x="784" y="877"/>
                        </a:lnTo>
                        <a:lnTo>
                          <a:pt x="809" y="901"/>
                        </a:lnTo>
                        <a:lnTo>
                          <a:pt x="834" y="923"/>
                        </a:lnTo>
                        <a:lnTo>
                          <a:pt x="860" y="942"/>
                        </a:lnTo>
                        <a:lnTo>
                          <a:pt x="884" y="958"/>
                        </a:lnTo>
                        <a:lnTo>
                          <a:pt x="910" y="972"/>
                        </a:lnTo>
                        <a:lnTo>
                          <a:pt x="935" y="983"/>
                        </a:lnTo>
                        <a:lnTo>
                          <a:pt x="960" y="990"/>
                        </a:lnTo>
                        <a:lnTo>
                          <a:pt x="986" y="995"/>
                        </a:lnTo>
                        <a:lnTo>
                          <a:pt x="1011" y="996"/>
                        </a:lnTo>
                        <a:lnTo>
                          <a:pt x="1036" y="995"/>
                        </a:lnTo>
                        <a:lnTo>
                          <a:pt x="1062" y="990"/>
                        </a:lnTo>
                        <a:lnTo>
                          <a:pt x="1087" y="983"/>
                        </a:lnTo>
                        <a:lnTo>
                          <a:pt x="1112" y="972"/>
                        </a:lnTo>
                        <a:lnTo>
                          <a:pt x="1138" y="958"/>
                        </a:lnTo>
                        <a:lnTo>
                          <a:pt x="1162" y="942"/>
                        </a:lnTo>
                        <a:lnTo>
                          <a:pt x="1188" y="923"/>
                        </a:lnTo>
                        <a:lnTo>
                          <a:pt x="1213" y="901"/>
                        </a:lnTo>
                        <a:lnTo>
                          <a:pt x="1238" y="877"/>
                        </a:lnTo>
                        <a:lnTo>
                          <a:pt x="1264" y="850"/>
                        </a:lnTo>
                        <a:lnTo>
                          <a:pt x="1289" y="822"/>
                        </a:lnTo>
                        <a:lnTo>
                          <a:pt x="1314" y="791"/>
                        </a:lnTo>
                        <a:lnTo>
                          <a:pt x="1340" y="758"/>
                        </a:lnTo>
                        <a:lnTo>
                          <a:pt x="1365" y="724"/>
                        </a:lnTo>
                        <a:lnTo>
                          <a:pt x="1390" y="689"/>
                        </a:lnTo>
                        <a:lnTo>
                          <a:pt x="1416" y="652"/>
                        </a:lnTo>
                        <a:lnTo>
                          <a:pt x="1440" y="615"/>
                        </a:lnTo>
                        <a:lnTo>
                          <a:pt x="1466" y="576"/>
                        </a:lnTo>
                        <a:lnTo>
                          <a:pt x="1491" y="537"/>
                        </a:lnTo>
                        <a:lnTo>
                          <a:pt x="1516" y="498"/>
                        </a:lnTo>
                        <a:lnTo>
                          <a:pt x="1542" y="459"/>
                        </a:lnTo>
                        <a:lnTo>
                          <a:pt x="1567" y="420"/>
                        </a:lnTo>
                        <a:lnTo>
                          <a:pt x="1592" y="381"/>
                        </a:lnTo>
                        <a:lnTo>
                          <a:pt x="1618" y="344"/>
                        </a:lnTo>
                        <a:lnTo>
                          <a:pt x="1643" y="307"/>
                        </a:lnTo>
                        <a:lnTo>
                          <a:pt x="1668" y="272"/>
                        </a:lnTo>
                        <a:lnTo>
                          <a:pt x="1694" y="238"/>
                        </a:lnTo>
                        <a:lnTo>
                          <a:pt x="1718" y="205"/>
                        </a:lnTo>
                        <a:lnTo>
                          <a:pt x="1744" y="174"/>
                        </a:lnTo>
                        <a:lnTo>
                          <a:pt x="1770" y="146"/>
                        </a:lnTo>
                        <a:lnTo>
                          <a:pt x="1794" y="119"/>
                        </a:lnTo>
                        <a:lnTo>
                          <a:pt x="1820" y="95"/>
                        </a:lnTo>
                        <a:lnTo>
                          <a:pt x="1845" y="73"/>
                        </a:lnTo>
                        <a:lnTo>
                          <a:pt x="1870" y="54"/>
                        </a:lnTo>
                        <a:lnTo>
                          <a:pt x="1896" y="38"/>
                        </a:lnTo>
                        <a:lnTo>
                          <a:pt x="1921" y="24"/>
                        </a:lnTo>
                        <a:lnTo>
                          <a:pt x="1946" y="13"/>
                        </a:lnTo>
                        <a:lnTo>
                          <a:pt x="1972" y="6"/>
                        </a:lnTo>
                        <a:lnTo>
                          <a:pt x="1997" y="1"/>
                        </a:lnTo>
                        <a:lnTo>
                          <a:pt x="2022" y="0"/>
                        </a:lnTo>
                      </a:path>
                    </a:pathLst>
                  </a:custGeom>
                  <a:noFill/>
                  <a:ln w="19050" cap="rnd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4" name="Freeform 34"/>
                  <p:cNvSpPr>
                    <a:spLocks/>
                  </p:cNvSpPr>
                  <p:nvPr/>
                </p:nvSpPr>
                <p:spPr bwMode="auto">
                  <a:xfrm>
                    <a:off x="6770687" y="2692929"/>
                    <a:ext cx="3211513" cy="1582738"/>
                  </a:xfrm>
                  <a:custGeom>
                    <a:avLst/>
                    <a:gdLst>
                      <a:gd name="T0" fmla="*/ 25 w 2023"/>
                      <a:gd name="T1" fmla="*/ 1 h 997"/>
                      <a:gd name="T2" fmla="*/ 75 w 2023"/>
                      <a:gd name="T3" fmla="*/ 13 h 997"/>
                      <a:gd name="T4" fmla="*/ 126 w 2023"/>
                      <a:gd name="T5" fmla="*/ 38 h 997"/>
                      <a:gd name="T6" fmla="*/ 177 w 2023"/>
                      <a:gd name="T7" fmla="*/ 73 h 997"/>
                      <a:gd name="T8" fmla="*/ 228 w 2023"/>
                      <a:gd name="T9" fmla="*/ 119 h 997"/>
                      <a:gd name="T10" fmla="*/ 278 w 2023"/>
                      <a:gd name="T11" fmla="*/ 174 h 997"/>
                      <a:gd name="T12" fmla="*/ 328 w 2023"/>
                      <a:gd name="T13" fmla="*/ 238 h 997"/>
                      <a:gd name="T14" fmla="*/ 379 w 2023"/>
                      <a:gd name="T15" fmla="*/ 307 h 997"/>
                      <a:gd name="T16" fmla="*/ 429 w 2023"/>
                      <a:gd name="T17" fmla="*/ 381 h 997"/>
                      <a:gd name="T18" fmla="*/ 480 w 2023"/>
                      <a:gd name="T19" fmla="*/ 459 h 997"/>
                      <a:gd name="T20" fmla="*/ 531 w 2023"/>
                      <a:gd name="T21" fmla="*/ 537 h 997"/>
                      <a:gd name="T22" fmla="*/ 581 w 2023"/>
                      <a:gd name="T23" fmla="*/ 615 h 997"/>
                      <a:gd name="T24" fmla="*/ 632 w 2023"/>
                      <a:gd name="T25" fmla="*/ 689 h 997"/>
                      <a:gd name="T26" fmla="*/ 682 w 2023"/>
                      <a:gd name="T27" fmla="*/ 758 h 997"/>
                      <a:gd name="T28" fmla="*/ 733 w 2023"/>
                      <a:gd name="T29" fmla="*/ 822 h 997"/>
                      <a:gd name="T30" fmla="*/ 784 w 2023"/>
                      <a:gd name="T31" fmla="*/ 877 h 997"/>
                      <a:gd name="T32" fmla="*/ 834 w 2023"/>
                      <a:gd name="T33" fmla="*/ 923 h 997"/>
                      <a:gd name="T34" fmla="*/ 884 w 2023"/>
                      <a:gd name="T35" fmla="*/ 958 h 997"/>
                      <a:gd name="T36" fmla="*/ 935 w 2023"/>
                      <a:gd name="T37" fmla="*/ 983 h 997"/>
                      <a:gd name="T38" fmla="*/ 986 w 2023"/>
                      <a:gd name="T39" fmla="*/ 995 h 997"/>
                      <a:gd name="T40" fmla="*/ 1036 w 2023"/>
                      <a:gd name="T41" fmla="*/ 995 h 997"/>
                      <a:gd name="T42" fmla="*/ 1087 w 2023"/>
                      <a:gd name="T43" fmla="*/ 983 h 997"/>
                      <a:gd name="T44" fmla="*/ 1138 w 2023"/>
                      <a:gd name="T45" fmla="*/ 958 h 997"/>
                      <a:gd name="T46" fmla="*/ 1188 w 2023"/>
                      <a:gd name="T47" fmla="*/ 923 h 997"/>
                      <a:gd name="T48" fmla="*/ 1238 w 2023"/>
                      <a:gd name="T49" fmla="*/ 877 h 997"/>
                      <a:gd name="T50" fmla="*/ 1289 w 2023"/>
                      <a:gd name="T51" fmla="*/ 822 h 997"/>
                      <a:gd name="T52" fmla="*/ 1340 w 2023"/>
                      <a:gd name="T53" fmla="*/ 758 h 997"/>
                      <a:gd name="T54" fmla="*/ 1390 w 2023"/>
                      <a:gd name="T55" fmla="*/ 689 h 997"/>
                      <a:gd name="T56" fmla="*/ 1440 w 2023"/>
                      <a:gd name="T57" fmla="*/ 615 h 997"/>
                      <a:gd name="T58" fmla="*/ 1491 w 2023"/>
                      <a:gd name="T59" fmla="*/ 537 h 997"/>
                      <a:gd name="T60" fmla="*/ 1542 w 2023"/>
                      <a:gd name="T61" fmla="*/ 459 h 997"/>
                      <a:gd name="T62" fmla="*/ 1592 w 2023"/>
                      <a:gd name="T63" fmla="*/ 381 h 997"/>
                      <a:gd name="T64" fmla="*/ 1643 w 2023"/>
                      <a:gd name="T65" fmla="*/ 307 h 997"/>
                      <a:gd name="T66" fmla="*/ 1694 w 2023"/>
                      <a:gd name="T67" fmla="*/ 238 h 997"/>
                      <a:gd name="T68" fmla="*/ 1744 w 2023"/>
                      <a:gd name="T69" fmla="*/ 174 h 997"/>
                      <a:gd name="T70" fmla="*/ 1794 w 2023"/>
                      <a:gd name="T71" fmla="*/ 119 h 997"/>
                      <a:gd name="T72" fmla="*/ 1845 w 2023"/>
                      <a:gd name="T73" fmla="*/ 73 h 997"/>
                      <a:gd name="T74" fmla="*/ 1896 w 2023"/>
                      <a:gd name="T75" fmla="*/ 38 h 997"/>
                      <a:gd name="T76" fmla="*/ 1946 w 2023"/>
                      <a:gd name="T77" fmla="*/ 13 h 997"/>
                      <a:gd name="T78" fmla="*/ 1997 w 2023"/>
                      <a:gd name="T79" fmla="*/ 1 h 997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w 2023"/>
                      <a:gd name="T121" fmla="*/ 0 h 997"/>
                      <a:gd name="T122" fmla="*/ 2023 w 2023"/>
                      <a:gd name="T123" fmla="*/ 997 h 997"/>
                    </a:gdLst>
                    <a:ahLst/>
                    <a:cxnLst>
                      <a:cxn ang="T80">
                        <a:pos x="T0" y="T1"/>
                      </a:cxn>
                      <a:cxn ang="T81">
                        <a:pos x="T2" y="T3"/>
                      </a:cxn>
                      <a:cxn ang="T82">
                        <a:pos x="T4" y="T5"/>
                      </a:cxn>
                      <a:cxn ang="T83">
                        <a:pos x="T6" y="T7"/>
                      </a:cxn>
                      <a:cxn ang="T84">
                        <a:pos x="T8" y="T9"/>
                      </a:cxn>
                      <a:cxn ang="T85">
                        <a:pos x="T10" y="T11"/>
                      </a:cxn>
                      <a:cxn ang="T86">
                        <a:pos x="T12" y="T13"/>
                      </a:cxn>
                      <a:cxn ang="T87">
                        <a:pos x="T14" y="T15"/>
                      </a:cxn>
                      <a:cxn ang="T88">
                        <a:pos x="T16" y="T17"/>
                      </a:cxn>
                      <a:cxn ang="T89">
                        <a:pos x="T18" y="T19"/>
                      </a:cxn>
                      <a:cxn ang="T90">
                        <a:pos x="T20" y="T21"/>
                      </a:cxn>
                      <a:cxn ang="T91">
                        <a:pos x="T22" y="T23"/>
                      </a:cxn>
                      <a:cxn ang="T92">
                        <a:pos x="T24" y="T25"/>
                      </a:cxn>
                      <a:cxn ang="T93">
                        <a:pos x="T26" y="T27"/>
                      </a:cxn>
                      <a:cxn ang="T94">
                        <a:pos x="T28" y="T29"/>
                      </a:cxn>
                      <a:cxn ang="T95">
                        <a:pos x="T30" y="T31"/>
                      </a:cxn>
                      <a:cxn ang="T96">
                        <a:pos x="T32" y="T33"/>
                      </a:cxn>
                      <a:cxn ang="T97">
                        <a:pos x="T34" y="T35"/>
                      </a:cxn>
                      <a:cxn ang="T98">
                        <a:pos x="T36" y="T37"/>
                      </a:cxn>
                      <a:cxn ang="T99">
                        <a:pos x="T38" y="T39"/>
                      </a:cxn>
                      <a:cxn ang="T100">
                        <a:pos x="T40" y="T41"/>
                      </a:cxn>
                      <a:cxn ang="T101">
                        <a:pos x="T42" y="T43"/>
                      </a:cxn>
                      <a:cxn ang="T102">
                        <a:pos x="T44" y="T45"/>
                      </a:cxn>
                      <a:cxn ang="T103">
                        <a:pos x="T46" y="T47"/>
                      </a:cxn>
                      <a:cxn ang="T104">
                        <a:pos x="T48" y="T49"/>
                      </a:cxn>
                      <a:cxn ang="T105">
                        <a:pos x="T50" y="T51"/>
                      </a:cxn>
                      <a:cxn ang="T106">
                        <a:pos x="T52" y="T53"/>
                      </a:cxn>
                      <a:cxn ang="T107">
                        <a:pos x="T54" y="T55"/>
                      </a:cxn>
                      <a:cxn ang="T108">
                        <a:pos x="T56" y="T57"/>
                      </a:cxn>
                      <a:cxn ang="T109">
                        <a:pos x="T58" y="T59"/>
                      </a:cxn>
                      <a:cxn ang="T110">
                        <a:pos x="T60" y="T61"/>
                      </a:cxn>
                      <a:cxn ang="T111">
                        <a:pos x="T62" y="T63"/>
                      </a:cxn>
                      <a:cxn ang="T112">
                        <a:pos x="T64" y="T65"/>
                      </a:cxn>
                      <a:cxn ang="T113">
                        <a:pos x="T66" y="T67"/>
                      </a:cxn>
                      <a:cxn ang="T114">
                        <a:pos x="T68" y="T69"/>
                      </a:cxn>
                      <a:cxn ang="T115">
                        <a:pos x="T70" y="T71"/>
                      </a:cxn>
                      <a:cxn ang="T116">
                        <a:pos x="T72" y="T73"/>
                      </a:cxn>
                      <a:cxn ang="T117">
                        <a:pos x="T74" y="T75"/>
                      </a:cxn>
                      <a:cxn ang="T118">
                        <a:pos x="T76" y="T77"/>
                      </a:cxn>
                      <a:cxn ang="T119">
                        <a:pos x="T78" y="T79"/>
                      </a:cxn>
                    </a:cxnLst>
                    <a:rect l="T120" t="T121" r="T122" b="T123"/>
                    <a:pathLst>
                      <a:path w="2023" h="997">
                        <a:moveTo>
                          <a:pt x="0" y="0"/>
                        </a:moveTo>
                        <a:lnTo>
                          <a:pt x="25" y="1"/>
                        </a:lnTo>
                        <a:lnTo>
                          <a:pt x="50" y="6"/>
                        </a:lnTo>
                        <a:lnTo>
                          <a:pt x="75" y="13"/>
                        </a:lnTo>
                        <a:lnTo>
                          <a:pt x="101" y="24"/>
                        </a:lnTo>
                        <a:lnTo>
                          <a:pt x="126" y="38"/>
                        </a:lnTo>
                        <a:lnTo>
                          <a:pt x="152" y="54"/>
                        </a:lnTo>
                        <a:lnTo>
                          <a:pt x="177" y="73"/>
                        </a:lnTo>
                        <a:lnTo>
                          <a:pt x="202" y="95"/>
                        </a:lnTo>
                        <a:lnTo>
                          <a:pt x="228" y="119"/>
                        </a:lnTo>
                        <a:lnTo>
                          <a:pt x="252" y="146"/>
                        </a:lnTo>
                        <a:lnTo>
                          <a:pt x="278" y="174"/>
                        </a:lnTo>
                        <a:lnTo>
                          <a:pt x="303" y="205"/>
                        </a:lnTo>
                        <a:lnTo>
                          <a:pt x="328" y="238"/>
                        </a:lnTo>
                        <a:lnTo>
                          <a:pt x="354" y="272"/>
                        </a:lnTo>
                        <a:lnTo>
                          <a:pt x="379" y="307"/>
                        </a:lnTo>
                        <a:lnTo>
                          <a:pt x="404" y="344"/>
                        </a:lnTo>
                        <a:lnTo>
                          <a:pt x="429" y="381"/>
                        </a:lnTo>
                        <a:lnTo>
                          <a:pt x="455" y="420"/>
                        </a:lnTo>
                        <a:lnTo>
                          <a:pt x="480" y="459"/>
                        </a:lnTo>
                        <a:lnTo>
                          <a:pt x="506" y="498"/>
                        </a:lnTo>
                        <a:lnTo>
                          <a:pt x="531" y="537"/>
                        </a:lnTo>
                        <a:lnTo>
                          <a:pt x="556" y="576"/>
                        </a:lnTo>
                        <a:lnTo>
                          <a:pt x="581" y="615"/>
                        </a:lnTo>
                        <a:lnTo>
                          <a:pt x="606" y="652"/>
                        </a:lnTo>
                        <a:lnTo>
                          <a:pt x="632" y="689"/>
                        </a:lnTo>
                        <a:lnTo>
                          <a:pt x="657" y="724"/>
                        </a:lnTo>
                        <a:lnTo>
                          <a:pt x="682" y="758"/>
                        </a:lnTo>
                        <a:lnTo>
                          <a:pt x="707" y="791"/>
                        </a:lnTo>
                        <a:lnTo>
                          <a:pt x="733" y="822"/>
                        </a:lnTo>
                        <a:lnTo>
                          <a:pt x="758" y="850"/>
                        </a:lnTo>
                        <a:lnTo>
                          <a:pt x="784" y="877"/>
                        </a:lnTo>
                        <a:lnTo>
                          <a:pt x="809" y="901"/>
                        </a:lnTo>
                        <a:lnTo>
                          <a:pt x="834" y="923"/>
                        </a:lnTo>
                        <a:lnTo>
                          <a:pt x="860" y="942"/>
                        </a:lnTo>
                        <a:lnTo>
                          <a:pt x="884" y="958"/>
                        </a:lnTo>
                        <a:lnTo>
                          <a:pt x="910" y="972"/>
                        </a:lnTo>
                        <a:lnTo>
                          <a:pt x="935" y="983"/>
                        </a:lnTo>
                        <a:lnTo>
                          <a:pt x="960" y="990"/>
                        </a:lnTo>
                        <a:lnTo>
                          <a:pt x="986" y="995"/>
                        </a:lnTo>
                        <a:lnTo>
                          <a:pt x="1011" y="996"/>
                        </a:lnTo>
                        <a:lnTo>
                          <a:pt x="1036" y="995"/>
                        </a:lnTo>
                        <a:lnTo>
                          <a:pt x="1062" y="990"/>
                        </a:lnTo>
                        <a:lnTo>
                          <a:pt x="1087" y="983"/>
                        </a:lnTo>
                        <a:lnTo>
                          <a:pt x="1112" y="972"/>
                        </a:lnTo>
                        <a:lnTo>
                          <a:pt x="1138" y="958"/>
                        </a:lnTo>
                        <a:lnTo>
                          <a:pt x="1162" y="942"/>
                        </a:lnTo>
                        <a:lnTo>
                          <a:pt x="1188" y="923"/>
                        </a:lnTo>
                        <a:lnTo>
                          <a:pt x="1213" y="901"/>
                        </a:lnTo>
                        <a:lnTo>
                          <a:pt x="1238" y="877"/>
                        </a:lnTo>
                        <a:lnTo>
                          <a:pt x="1264" y="850"/>
                        </a:lnTo>
                        <a:lnTo>
                          <a:pt x="1289" y="822"/>
                        </a:lnTo>
                        <a:lnTo>
                          <a:pt x="1314" y="791"/>
                        </a:lnTo>
                        <a:lnTo>
                          <a:pt x="1340" y="758"/>
                        </a:lnTo>
                        <a:lnTo>
                          <a:pt x="1365" y="724"/>
                        </a:lnTo>
                        <a:lnTo>
                          <a:pt x="1390" y="689"/>
                        </a:lnTo>
                        <a:lnTo>
                          <a:pt x="1416" y="652"/>
                        </a:lnTo>
                        <a:lnTo>
                          <a:pt x="1440" y="615"/>
                        </a:lnTo>
                        <a:lnTo>
                          <a:pt x="1466" y="576"/>
                        </a:lnTo>
                        <a:lnTo>
                          <a:pt x="1491" y="537"/>
                        </a:lnTo>
                        <a:lnTo>
                          <a:pt x="1516" y="498"/>
                        </a:lnTo>
                        <a:lnTo>
                          <a:pt x="1542" y="459"/>
                        </a:lnTo>
                        <a:lnTo>
                          <a:pt x="1567" y="420"/>
                        </a:lnTo>
                        <a:lnTo>
                          <a:pt x="1592" y="381"/>
                        </a:lnTo>
                        <a:lnTo>
                          <a:pt x="1618" y="344"/>
                        </a:lnTo>
                        <a:lnTo>
                          <a:pt x="1643" y="307"/>
                        </a:lnTo>
                        <a:lnTo>
                          <a:pt x="1668" y="272"/>
                        </a:lnTo>
                        <a:lnTo>
                          <a:pt x="1694" y="238"/>
                        </a:lnTo>
                        <a:lnTo>
                          <a:pt x="1718" y="205"/>
                        </a:lnTo>
                        <a:lnTo>
                          <a:pt x="1744" y="174"/>
                        </a:lnTo>
                        <a:lnTo>
                          <a:pt x="1770" y="146"/>
                        </a:lnTo>
                        <a:lnTo>
                          <a:pt x="1794" y="119"/>
                        </a:lnTo>
                        <a:lnTo>
                          <a:pt x="1820" y="95"/>
                        </a:lnTo>
                        <a:lnTo>
                          <a:pt x="1845" y="73"/>
                        </a:lnTo>
                        <a:lnTo>
                          <a:pt x="1870" y="54"/>
                        </a:lnTo>
                        <a:lnTo>
                          <a:pt x="1896" y="38"/>
                        </a:lnTo>
                        <a:lnTo>
                          <a:pt x="1921" y="24"/>
                        </a:lnTo>
                        <a:lnTo>
                          <a:pt x="1946" y="13"/>
                        </a:lnTo>
                        <a:lnTo>
                          <a:pt x="1972" y="6"/>
                        </a:lnTo>
                        <a:lnTo>
                          <a:pt x="1997" y="1"/>
                        </a:lnTo>
                        <a:lnTo>
                          <a:pt x="2022" y="0"/>
                        </a:lnTo>
                      </a:path>
                    </a:pathLst>
                  </a:custGeom>
                  <a:noFill/>
                  <a:ln w="19050" cap="rnd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33" name="Group 61"/>
                <p:cNvGrpSpPr/>
                <p:nvPr/>
              </p:nvGrpSpPr>
              <p:grpSpPr>
                <a:xfrm>
                  <a:off x="4952999" y="4267200"/>
                  <a:ext cx="2743199" cy="914400"/>
                  <a:chOff x="3539330" y="2692929"/>
                  <a:chExt cx="6442870" cy="1583321"/>
                </a:xfrm>
              </p:grpSpPr>
              <p:sp>
                <p:nvSpPr>
                  <p:cNvPr id="51" name="Freeform 33"/>
                  <p:cNvSpPr>
                    <a:spLocks/>
                  </p:cNvSpPr>
                  <p:nvPr/>
                </p:nvSpPr>
                <p:spPr bwMode="auto">
                  <a:xfrm>
                    <a:off x="3539330" y="2693512"/>
                    <a:ext cx="3211513" cy="1582738"/>
                  </a:xfrm>
                  <a:custGeom>
                    <a:avLst/>
                    <a:gdLst>
                      <a:gd name="T0" fmla="*/ 25 w 2023"/>
                      <a:gd name="T1" fmla="*/ 1 h 997"/>
                      <a:gd name="T2" fmla="*/ 75 w 2023"/>
                      <a:gd name="T3" fmla="*/ 13 h 997"/>
                      <a:gd name="T4" fmla="*/ 126 w 2023"/>
                      <a:gd name="T5" fmla="*/ 38 h 997"/>
                      <a:gd name="T6" fmla="*/ 177 w 2023"/>
                      <a:gd name="T7" fmla="*/ 73 h 997"/>
                      <a:gd name="T8" fmla="*/ 228 w 2023"/>
                      <a:gd name="T9" fmla="*/ 119 h 997"/>
                      <a:gd name="T10" fmla="*/ 278 w 2023"/>
                      <a:gd name="T11" fmla="*/ 174 h 997"/>
                      <a:gd name="T12" fmla="*/ 328 w 2023"/>
                      <a:gd name="T13" fmla="*/ 238 h 997"/>
                      <a:gd name="T14" fmla="*/ 379 w 2023"/>
                      <a:gd name="T15" fmla="*/ 307 h 997"/>
                      <a:gd name="T16" fmla="*/ 429 w 2023"/>
                      <a:gd name="T17" fmla="*/ 381 h 997"/>
                      <a:gd name="T18" fmla="*/ 480 w 2023"/>
                      <a:gd name="T19" fmla="*/ 459 h 997"/>
                      <a:gd name="T20" fmla="*/ 531 w 2023"/>
                      <a:gd name="T21" fmla="*/ 537 h 997"/>
                      <a:gd name="T22" fmla="*/ 581 w 2023"/>
                      <a:gd name="T23" fmla="*/ 615 h 997"/>
                      <a:gd name="T24" fmla="*/ 632 w 2023"/>
                      <a:gd name="T25" fmla="*/ 689 h 997"/>
                      <a:gd name="T26" fmla="*/ 682 w 2023"/>
                      <a:gd name="T27" fmla="*/ 758 h 997"/>
                      <a:gd name="T28" fmla="*/ 733 w 2023"/>
                      <a:gd name="T29" fmla="*/ 822 h 997"/>
                      <a:gd name="T30" fmla="*/ 784 w 2023"/>
                      <a:gd name="T31" fmla="*/ 877 h 997"/>
                      <a:gd name="T32" fmla="*/ 834 w 2023"/>
                      <a:gd name="T33" fmla="*/ 923 h 997"/>
                      <a:gd name="T34" fmla="*/ 884 w 2023"/>
                      <a:gd name="T35" fmla="*/ 958 h 997"/>
                      <a:gd name="T36" fmla="*/ 935 w 2023"/>
                      <a:gd name="T37" fmla="*/ 983 h 997"/>
                      <a:gd name="T38" fmla="*/ 986 w 2023"/>
                      <a:gd name="T39" fmla="*/ 995 h 997"/>
                      <a:gd name="T40" fmla="*/ 1036 w 2023"/>
                      <a:gd name="T41" fmla="*/ 995 h 997"/>
                      <a:gd name="T42" fmla="*/ 1087 w 2023"/>
                      <a:gd name="T43" fmla="*/ 983 h 997"/>
                      <a:gd name="T44" fmla="*/ 1138 w 2023"/>
                      <a:gd name="T45" fmla="*/ 958 h 997"/>
                      <a:gd name="T46" fmla="*/ 1188 w 2023"/>
                      <a:gd name="T47" fmla="*/ 923 h 997"/>
                      <a:gd name="T48" fmla="*/ 1238 w 2023"/>
                      <a:gd name="T49" fmla="*/ 877 h 997"/>
                      <a:gd name="T50" fmla="*/ 1289 w 2023"/>
                      <a:gd name="T51" fmla="*/ 822 h 997"/>
                      <a:gd name="T52" fmla="*/ 1340 w 2023"/>
                      <a:gd name="T53" fmla="*/ 758 h 997"/>
                      <a:gd name="T54" fmla="*/ 1390 w 2023"/>
                      <a:gd name="T55" fmla="*/ 689 h 997"/>
                      <a:gd name="T56" fmla="*/ 1440 w 2023"/>
                      <a:gd name="T57" fmla="*/ 615 h 997"/>
                      <a:gd name="T58" fmla="*/ 1491 w 2023"/>
                      <a:gd name="T59" fmla="*/ 537 h 997"/>
                      <a:gd name="T60" fmla="*/ 1542 w 2023"/>
                      <a:gd name="T61" fmla="*/ 459 h 997"/>
                      <a:gd name="T62" fmla="*/ 1592 w 2023"/>
                      <a:gd name="T63" fmla="*/ 381 h 997"/>
                      <a:gd name="T64" fmla="*/ 1643 w 2023"/>
                      <a:gd name="T65" fmla="*/ 307 h 997"/>
                      <a:gd name="T66" fmla="*/ 1694 w 2023"/>
                      <a:gd name="T67" fmla="*/ 238 h 997"/>
                      <a:gd name="T68" fmla="*/ 1744 w 2023"/>
                      <a:gd name="T69" fmla="*/ 174 h 997"/>
                      <a:gd name="T70" fmla="*/ 1794 w 2023"/>
                      <a:gd name="T71" fmla="*/ 119 h 997"/>
                      <a:gd name="T72" fmla="*/ 1845 w 2023"/>
                      <a:gd name="T73" fmla="*/ 73 h 997"/>
                      <a:gd name="T74" fmla="*/ 1896 w 2023"/>
                      <a:gd name="T75" fmla="*/ 38 h 997"/>
                      <a:gd name="T76" fmla="*/ 1946 w 2023"/>
                      <a:gd name="T77" fmla="*/ 13 h 997"/>
                      <a:gd name="T78" fmla="*/ 1997 w 2023"/>
                      <a:gd name="T79" fmla="*/ 1 h 997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w 2023"/>
                      <a:gd name="T121" fmla="*/ 0 h 997"/>
                      <a:gd name="T122" fmla="*/ 2023 w 2023"/>
                      <a:gd name="T123" fmla="*/ 997 h 997"/>
                    </a:gdLst>
                    <a:ahLst/>
                    <a:cxnLst>
                      <a:cxn ang="T80">
                        <a:pos x="T0" y="T1"/>
                      </a:cxn>
                      <a:cxn ang="T81">
                        <a:pos x="T2" y="T3"/>
                      </a:cxn>
                      <a:cxn ang="T82">
                        <a:pos x="T4" y="T5"/>
                      </a:cxn>
                      <a:cxn ang="T83">
                        <a:pos x="T6" y="T7"/>
                      </a:cxn>
                      <a:cxn ang="T84">
                        <a:pos x="T8" y="T9"/>
                      </a:cxn>
                      <a:cxn ang="T85">
                        <a:pos x="T10" y="T11"/>
                      </a:cxn>
                      <a:cxn ang="T86">
                        <a:pos x="T12" y="T13"/>
                      </a:cxn>
                      <a:cxn ang="T87">
                        <a:pos x="T14" y="T15"/>
                      </a:cxn>
                      <a:cxn ang="T88">
                        <a:pos x="T16" y="T17"/>
                      </a:cxn>
                      <a:cxn ang="T89">
                        <a:pos x="T18" y="T19"/>
                      </a:cxn>
                      <a:cxn ang="T90">
                        <a:pos x="T20" y="T21"/>
                      </a:cxn>
                      <a:cxn ang="T91">
                        <a:pos x="T22" y="T23"/>
                      </a:cxn>
                      <a:cxn ang="T92">
                        <a:pos x="T24" y="T25"/>
                      </a:cxn>
                      <a:cxn ang="T93">
                        <a:pos x="T26" y="T27"/>
                      </a:cxn>
                      <a:cxn ang="T94">
                        <a:pos x="T28" y="T29"/>
                      </a:cxn>
                      <a:cxn ang="T95">
                        <a:pos x="T30" y="T31"/>
                      </a:cxn>
                      <a:cxn ang="T96">
                        <a:pos x="T32" y="T33"/>
                      </a:cxn>
                      <a:cxn ang="T97">
                        <a:pos x="T34" y="T35"/>
                      </a:cxn>
                      <a:cxn ang="T98">
                        <a:pos x="T36" y="T37"/>
                      </a:cxn>
                      <a:cxn ang="T99">
                        <a:pos x="T38" y="T39"/>
                      </a:cxn>
                      <a:cxn ang="T100">
                        <a:pos x="T40" y="T41"/>
                      </a:cxn>
                      <a:cxn ang="T101">
                        <a:pos x="T42" y="T43"/>
                      </a:cxn>
                      <a:cxn ang="T102">
                        <a:pos x="T44" y="T45"/>
                      </a:cxn>
                      <a:cxn ang="T103">
                        <a:pos x="T46" y="T47"/>
                      </a:cxn>
                      <a:cxn ang="T104">
                        <a:pos x="T48" y="T49"/>
                      </a:cxn>
                      <a:cxn ang="T105">
                        <a:pos x="T50" y="T51"/>
                      </a:cxn>
                      <a:cxn ang="T106">
                        <a:pos x="T52" y="T53"/>
                      </a:cxn>
                      <a:cxn ang="T107">
                        <a:pos x="T54" y="T55"/>
                      </a:cxn>
                      <a:cxn ang="T108">
                        <a:pos x="T56" y="T57"/>
                      </a:cxn>
                      <a:cxn ang="T109">
                        <a:pos x="T58" y="T59"/>
                      </a:cxn>
                      <a:cxn ang="T110">
                        <a:pos x="T60" y="T61"/>
                      </a:cxn>
                      <a:cxn ang="T111">
                        <a:pos x="T62" y="T63"/>
                      </a:cxn>
                      <a:cxn ang="T112">
                        <a:pos x="T64" y="T65"/>
                      </a:cxn>
                      <a:cxn ang="T113">
                        <a:pos x="T66" y="T67"/>
                      </a:cxn>
                      <a:cxn ang="T114">
                        <a:pos x="T68" y="T69"/>
                      </a:cxn>
                      <a:cxn ang="T115">
                        <a:pos x="T70" y="T71"/>
                      </a:cxn>
                      <a:cxn ang="T116">
                        <a:pos x="T72" y="T73"/>
                      </a:cxn>
                      <a:cxn ang="T117">
                        <a:pos x="T74" y="T75"/>
                      </a:cxn>
                      <a:cxn ang="T118">
                        <a:pos x="T76" y="T77"/>
                      </a:cxn>
                      <a:cxn ang="T119">
                        <a:pos x="T78" y="T79"/>
                      </a:cxn>
                    </a:cxnLst>
                    <a:rect l="T120" t="T121" r="T122" b="T123"/>
                    <a:pathLst>
                      <a:path w="2023" h="997">
                        <a:moveTo>
                          <a:pt x="0" y="0"/>
                        </a:moveTo>
                        <a:lnTo>
                          <a:pt x="25" y="1"/>
                        </a:lnTo>
                        <a:lnTo>
                          <a:pt x="50" y="6"/>
                        </a:lnTo>
                        <a:lnTo>
                          <a:pt x="75" y="13"/>
                        </a:lnTo>
                        <a:lnTo>
                          <a:pt x="101" y="24"/>
                        </a:lnTo>
                        <a:lnTo>
                          <a:pt x="126" y="38"/>
                        </a:lnTo>
                        <a:lnTo>
                          <a:pt x="152" y="54"/>
                        </a:lnTo>
                        <a:lnTo>
                          <a:pt x="177" y="73"/>
                        </a:lnTo>
                        <a:lnTo>
                          <a:pt x="202" y="95"/>
                        </a:lnTo>
                        <a:lnTo>
                          <a:pt x="228" y="119"/>
                        </a:lnTo>
                        <a:lnTo>
                          <a:pt x="252" y="146"/>
                        </a:lnTo>
                        <a:lnTo>
                          <a:pt x="278" y="174"/>
                        </a:lnTo>
                        <a:lnTo>
                          <a:pt x="303" y="205"/>
                        </a:lnTo>
                        <a:lnTo>
                          <a:pt x="328" y="238"/>
                        </a:lnTo>
                        <a:lnTo>
                          <a:pt x="354" y="272"/>
                        </a:lnTo>
                        <a:lnTo>
                          <a:pt x="379" y="307"/>
                        </a:lnTo>
                        <a:lnTo>
                          <a:pt x="404" y="344"/>
                        </a:lnTo>
                        <a:lnTo>
                          <a:pt x="429" y="381"/>
                        </a:lnTo>
                        <a:lnTo>
                          <a:pt x="455" y="420"/>
                        </a:lnTo>
                        <a:lnTo>
                          <a:pt x="480" y="459"/>
                        </a:lnTo>
                        <a:lnTo>
                          <a:pt x="506" y="498"/>
                        </a:lnTo>
                        <a:lnTo>
                          <a:pt x="531" y="537"/>
                        </a:lnTo>
                        <a:lnTo>
                          <a:pt x="556" y="576"/>
                        </a:lnTo>
                        <a:lnTo>
                          <a:pt x="581" y="615"/>
                        </a:lnTo>
                        <a:lnTo>
                          <a:pt x="606" y="652"/>
                        </a:lnTo>
                        <a:lnTo>
                          <a:pt x="632" y="689"/>
                        </a:lnTo>
                        <a:lnTo>
                          <a:pt x="657" y="724"/>
                        </a:lnTo>
                        <a:lnTo>
                          <a:pt x="682" y="758"/>
                        </a:lnTo>
                        <a:lnTo>
                          <a:pt x="707" y="791"/>
                        </a:lnTo>
                        <a:lnTo>
                          <a:pt x="733" y="822"/>
                        </a:lnTo>
                        <a:lnTo>
                          <a:pt x="758" y="850"/>
                        </a:lnTo>
                        <a:lnTo>
                          <a:pt x="784" y="877"/>
                        </a:lnTo>
                        <a:lnTo>
                          <a:pt x="809" y="901"/>
                        </a:lnTo>
                        <a:lnTo>
                          <a:pt x="834" y="923"/>
                        </a:lnTo>
                        <a:lnTo>
                          <a:pt x="860" y="942"/>
                        </a:lnTo>
                        <a:lnTo>
                          <a:pt x="884" y="958"/>
                        </a:lnTo>
                        <a:lnTo>
                          <a:pt x="910" y="972"/>
                        </a:lnTo>
                        <a:lnTo>
                          <a:pt x="935" y="983"/>
                        </a:lnTo>
                        <a:lnTo>
                          <a:pt x="960" y="990"/>
                        </a:lnTo>
                        <a:lnTo>
                          <a:pt x="986" y="995"/>
                        </a:lnTo>
                        <a:lnTo>
                          <a:pt x="1011" y="996"/>
                        </a:lnTo>
                        <a:lnTo>
                          <a:pt x="1036" y="995"/>
                        </a:lnTo>
                        <a:lnTo>
                          <a:pt x="1062" y="990"/>
                        </a:lnTo>
                        <a:lnTo>
                          <a:pt x="1087" y="983"/>
                        </a:lnTo>
                        <a:lnTo>
                          <a:pt x="1112" y="972"/>
                        </a:lnTo>
                        <a:lnTo>
                          <a:pt x="1138" y="958"/>
                        </a:lnTo>
                        <a:lnTo>
                          <a:pt x="1162" y="942"/>
                        </a:lnTo>
                        <a:lnTo>
                          <a:pt x="1188" y="923"/>
                        </a:lnTo>
                        <a:lnTo>
                          <a:pt x="1213" y="901"/>
                        </a:lnTo>
                        <a:lnTo>
                          <a:pt x="1238" y="877"/>
                        </a:lnTo>
                        <a:lnTo>
                          <a:pt x="1264" y="850"/>
                        </a:lnTo>
                        <a:lnTo>
                          <a:pt x="1289" y="822"/>
                        </a:lnTo>
                        <a:lnTo>
                          <a:pt x="1314" y="791"/>
                        </a:lnTo>
                        <a:lnTo>
                          <a:pt x="1340" y="758"/>
                        </a:lnTo>
                        <a:lnTo>
                          <a:pt x="1365" y="724"/>
                        </a:lnTo>
                        <a:lnTo>
                          <a:pt x="1390" y="689"/>
                        </a:lnTo>
                        <a:lnTo>
                          <a:pt x="1416" y="652"/>
                        </a:lnTo>
                        <a:lnTo>
                          <a:pt x="1440" y="615"/>
                        </a:lnTo>
                        <a:lnTo>
                          <a:pt x="1466" y="576"/>
                        </a:lnTo>
                        <a:lnTo>
                          <a:pt x="1491" y="537"/>
                        </a:lnTo>
                        <a:lnTo>
                          <a:pt x="1516" y="498"/>
                        </a:lnTo>
                        <a:lnTo>
                          <a:pt x="1542" y="459"/>
                        </a:lnTo>
                        <a:lnTo>
                          <a:pt x="1567" y="420"/>
                        </a:lnTo>
                        <a:lnTo>
                          <a:pt x="1592" y="381"/>
                        </a:lnTo>
                        <a:lnTo>
                          <a:pt x="1618" y="344"/>
                        </a:lnTo>
                        <a:lnTo>
                          <a:pt x="1643" y="307"/>
                        </a:lnTo>
                        <a:lnTo>
                          <a:pt x="1668" y="272"/>
                        </a:lnTo>
                        <a:lnTo>
                          <a:pt x="1694" y="238"/>
                        </a:lnTo>
                        <a:lnTo>
                          <a:pt x="1718" y="205"/>
                        </a:lnTo>
                        <a:lnTo>
                          <a:pt x="1744" y="174"/>
                        </a:lnTo>
                        <a:lnTo>
                          <a:pt x="1770" y="146"/>
                        </a:lnTo>
                        <a:lnTo>
                          <a:pt x="1794" y="119"/>
                        </a:lnTo>
                        <a:lnTo>
                          <a:pt x="1820" y="95"/>
                        </a:lnTo>
                        <a:lnTo>
                          <a:pt x="1845" y="73"/>
                        </a:lnTo>
                        <a:lnTo>
                          <a:pt x="1870" y="54"/>
                        </a:lnTo>
                        <a:lnTo>
                          <a:pt x="1896" y="38"/>
                        </a:lnTo>
                        <a:lnTo>
                          <a:pt x="1921" y="24"/>
                        </a:lnTo>
                        <a:lnTo>
                          <a:pt x="1946" y="13"/>
                        </a:lnTo>
                        <a:lnTo>
                          <a:pt x="1972" y="6"/>
                        </a:lnTo>
                        <a:lnTo>
                          <a:pt x="1997" y="1"/>
                        </a:lnTo>
                        <a:lnTo>
                          <a:pt x="2022" y="0"/>
                        </a:lnTo>
                      </a:path>
                    </a:pathLst>
                  </a:custGeom>
                  <a:noFill/>
                  <a:ln w="19050" cap="rnd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2" name="Freeform 34"/>
                  <p:cNvSpPr>
                    <a:spLocks/>
                  </p:cNvSpPr>
                  <p:nvPr/>
                </p:nvSpPr>
                <p:spPr bwMode="auto">
                  <a:xfrm>
                    <a:off x="6770687" y="2692929"/>
                    <a:ext cx="3211513" cy="1582738"/>
                  </a:xfrm>
                  <a:custGeom>
                    <a:avLst/>
                    <a:gdLst>
                      <a:gd name="T0" fmla="*/ 25 w 2023"/>
                      <a:gd name="T1" fmla="*/ 1 h 997"/>
                      <a:gd name="T2" fmla="*/ 75 w 2023"/>
                      <a:gd name="T3" fmla="*/ 13 h 997"/>
                      <a:gd name="T4" fmla="*/ 126 w 2023"/>
                      <a:gd name="T5" fmla="*/ 38 h 997"/>
                      <a:gd name="T6" fmla="*/ 177 w 2023"/>
                      <a:gd name="T7" fmla="*/ 73 h 997"/>
                      <a:gd name="T8" fmla="*/ 228 w 2023"/>
                      <a:gd name="T9" fmla="*/ 119 h 997"/>
                      <a:gd name="T10" fmla="*/ 278 w 2023"/>
                      <a:gd name="T11" fmla="*/ 174 h 997"/>
                      <a:gd name="T12" fmla="*/ 328 w 2023"/>
                      <a:gd name="T13" fmla="*/ 238 h 997"/>
                      <a:gd name="T14" fmla="*/ 379 w 2023"/>
                      <a:gd name="T15" fmla="*/ 307 h 997"/>
                      <a:gd name="T16" fmla="*/ 429 w 2023"/>
                      <a:gd name="T17" fmla="*/ 381 h 997"/>
                      <a:gd name="T18" fmla="*/ 480 w 2023"/>
                      <a:gd name="T19" fmla="*/ 459 h 997"/>
                      <a:gd name="T20" fmla="*/ 531 w 2023"/>
                      <a:gd name="T21" fmla="*/ 537 h 997"/>
                      <a:gd name="T22" fmla="*/ 581 w 2023"/>
                      <a:gd name="T23" fmla="*/ 615 h 997"/>
                      <a:gd name="T24" fmla="*/ 632 w 2023"/>
                      <a:gd name="T25" fmla="*/ 689 h 997"/>
                      <a:gd name="T26" fmla="*/ 682 w 2023"/>
                      <a:gd name="T27" fmla="*/ 758 h 997"/>
                      <a:gd name="T28" fmla="*/ 733 w 2023"/>
                      <a:gd name="T29" fmla="*/ 822 h 997"/>
                      <a:gd name="T30" fmla="*/ 784 w 2023"/>
                      <a:gd name="T31" fmla="*/ 877 h 997"/>
                      <a:gd name="T32" fmla="*/ 834 w 2023"/>
                      <a:gd name="T33" fmla="*/ 923 h 997"/>
                      <a:gd name="T34" fmla="*/ 884 w 2023"/>
                      <a:gd name="T35" fmla="*/ 958 h 997"/>
                      <a:gd name="T36" fmla="*/ 935 w 2023"/>
                      <a:gd name="T37" fmla="*/ 983 h 997"/>
                      <a:gd name="T38" fmla="*/ 986 w 2023"/>
                      <a:gd name="T39" fmla="*/ 995 h 997"/>
                      <a:gd name="T40" fmla="*/ 1036 w 2023"/>
                      <a:gd name="T41" fmla="*/ 995 h 997"/>
                      <a:gd name="T42" fmla="*/ 1087 w 2023"/>
                      <a:gd name="T43" fmla="*/ 983 h 997"/>
                      <a:gd name="T44" fmla="*/ 1138 w 2023"/>
                      <a:gd name="T45" fmla="*/ 958 h 997"/>
                      <a:gd name="T46" fmla="*/ 1188 w 2023"/>
                      <a:gd name="T47" fmla="*/ 923 h 997"/>
                      <a:gd name="T48" fmla="*/ 1238 w 2023"/>
                      <a:gd name="T49" fmla="*/ 877 h 997"/>
                      <a:gd name="T50" fmla="*/ 1289 w 2023"/>
                      <a:gd name="T51" fmla="*/ 822 h 997"/>
                      <a:gd name="T52" fmla="*/ 1340 w 2023"/>
                      <a:gd name="T53" fmla="*/ 758 h 997"/>
                      <a:gd name="T54" fmla="*/ 1390 w 2023"/>
                      <a:gd name="T55" fmla="*/ 689 h 997"/>
                      <a:gd name="T56" fmla="*/ 1440 w 2023"/>
                      <a:gd name="T57" fmla="*/ 615 h 997"/>
                      <a:gd name="T58" fmla="*/ 1491 w 2023"/>
                      <a:gd name="T59" fmla="*/ 537 h 997"/>
                      <a:gd name="T60" fmla="*/ 1542 w 2023"/>
                      <a:gd name="T61" fmla="*/ 459 h 997"/>
                      <a:gd name="T62" fmla="*/ 1592 w 2023"/>
                      <a:gd name="T63" fmla="*/ 381 h 997"/>
                      <a:gd name="T64" fmla="*/ 1643 w 2023"/>
                      <a:gd name="T65" fmla="*/ 307 h 997"/>
                      <a:gd name="T66" fmla="*/ 1694 w 2023"/>
                      <a:gd name="T67" fmla="*/ 238 h 997"/>
                      <a:gd name="T68" fmla="*/ 1744 w 2023"/>
                      <a:gd name="T69" fmla="*/ 174 h 997"/>
                      <a:gd name="T70" fmla="*/ 1794 w 2023"/>
                      <a:gd name="T71" fmla="*/ 119 h 997"/>
                      <a:gd name="T72" fmla="*/ 1845 w 2023"/>
                      <a:gd name="T73" fmla="*/ 73 h 997"/>
                      <a:gd name="T74" fmla="*/ 1896 w 2023"/>
                      <a:gd name="T75" fmla="*/ 38 h 997"/>
                      <a:gd name="T76" fmla="*/ 1946 w 2023"/>
                      <a:gd name="T77" fmla="*/ 13 h 997"/>
                      <a:gd name="T78" fmla="*/ 1997 w 2023"/>
                      <a:gd name="T79" fmla="*/ 1 h 997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w 2023"/>
                      <a:gd name="T121" fmla="*/ 0 h 997"/>
                      <a:gd name="T122" fmla="*/ 2023 w 2023"/>
                      <a:gd name="T123" fmla="*/ 997 h 997"/>
                    </a:gdLst>
                    <a:ahLst/>
                    <a:cxnLst>
                      <a:cxn ang="T80">
                        <a:pos x="T0" y="T1"/>
                      </a:cxn>
                      <a:cxn ang="T81">
                        <a:pos x="T2" y="T3"/>
                      </a:cxn>
                      <a:cxn ang="T82">
                        <a:pos x="T4" y="T5"/>
                      </a:cxn>
                      <a:cxn ang="T83">
                        <a:pos x="T6" y="T7"/>
                      </a:cxn>
                      <a:cxn ang="T84">
                        <a:pos x="T8" y="T9"/>
                      </a:cxn>
                      <a:cxn ang="T85">
                        <a:pos x="T10" y="T11"/>
                      </a:cxn>
                      <a:cxn ang="T86">
                        <a:pos x="T12" y="T13"/>
                      </a:cxn>
                      <a:cxn ang="T87">
                        <a:pos x="T14" y="T15"/>
                      </a:cxn>
                      <a:cxn ang="T88">
                        <a:pos x="T16" y="T17"/>
                      </a:cxn>
                      <a:cxn ang="T89">
                        <a:pos x="T18" y="T19"/>
                      </a:cxn>
                      <a:cxn ang="T90">
                        <a:pos x="T20" y="T21"/>
                      </a:cxn>
                      <a:cxn ang="T91">
                        <a:pos x="T22" y="T23"/>
                      </a:cxn>
                      <a:cxn ang="T92">
                        <a:pos x="T24" y="T25"/>
                      </a:cxn>
                      <a:cxn ang="T93">
                        <a:pos x="T26" y="T27"/>
                      </a:cxn>
                      <a:cxn ang="T94">
                        <a:pos x="T28" y="T29"/>
                      </a:cxn>
                      <a:cxn ang="T95">
                        <a:pos x="T30" y="T31"/>
                      </a:cxn>
                      <a:cxn ang="T96">
                        <a:pos x="T32" y="T33"/>
                      </a:cxn>
                      <a:cxn ang="T97">
                        <a:pos x="T34" y="T35"/>
                      </a:cxn>
                      <a:cxn ang="T98">
                        <a:pos x="T36" y="T37"/>
                      </a:cxn>
                      <a:cxn ang="T99">
                        <a:pos x="T38" y="T39"/>
                      </a:cxn>
                      <a:cxn ang="T100">
                        <a:pos x="T40" y="T41"/>
                      </a:cxn>
                      <a:cxn ang="T101">
                        <a:pos x="T42" y="T43"/>
                      </a:cxn>
                      <a:cxn ang="T102">
                        <a:pos x="T44" y="T45"/>
                      </a:cxn>
                      <a:cxn ang="T103">
                        <a:pos x="T46" y="T47"/>
                      </a:cxn>
                      <a:cxn ang="T104">
                        <a:pos x="T48" y="T49"/>
                      </a:cxn>
                      <a:cxn ang="T105">
                        <a:pos x="T50" y="T51"/>
                      </a:cxn>
                      <a:cxn ang="T106">
                        <a:pos x="T52" y="T53"/>
                      </a:cxn>
                      <a:cxn ang="T107">
                        <a:pos x="T54" y="T55"/>
                      </a:cxn>
                      <a:cxn ang="T108">
                        <a:pos x="T56" y="T57"/>
                      </a:cxn>
                      <a:cxn ang="T109">
                        <a:pos x="T58" y="T59"/>
                      </a:cxn>
                      <a:cxn ang="T110">
                        <a:pos x="T60" y="T61"/>
                      </a:cxn>
                      <a:cxn ang="T111">
                        <a:pos x="T62" y="T63"/>
                      </a:cxn>
                      <a:cxn ang="T112">
                        <a:pos x="T64" y="T65"/>
                      </a:cxn>
                      <a:cxn ang="T113">
                        <a:pos x="T66" y="T67"/>
                      </a:cxn>
                      <a:cxn ang="T114">
                        <a:pos x="T68" y="T69"/>
                      </a:cxn>
                      <a:cxn ang="T115">
                        <a:pos x="T70" y="T71"/>
                      </a:cxn>
                      <a:cxn ang="T116">
                        <a:pos x="T72" y="T73"/>
                      </a:cxn>
                      <a:cxn ang="T117">
                        <a:pos x="T74" y="T75"/>
                      </a:cxn>
                      <a:cxn ang="T118">
                        <a:pos x="T76" y="T77"/>
                      </a:cxn>
                      <a:cxn ang="T119">
                        <a:pos x="T78" y="T79"/>
                      </a:cxn>
                    </a:cxnLst>
                    <a:rect l="T120" t="T121" r="T122" b="T123"/>
                    <a:pathLst>
                      <a:path w="2023" h="997">
                        <a:moveTo>
                          <a:pt x="0" y="0"/>
                        </a:moveTo>
                        <a:lnTo>
                          <a:pt x="25" y="1"/>
                        </a:lnTo>
                        <a:lnTo>
                          <a:pt x="50" y="6"/>
                        </a:lnTo>
                        <a:lnTo>
                          <a:pt x="75" y="13"/>
                        </a:lnTo>
                        <a:lnTo>
                          <a:pt x="101" y="24"/>
                        </a:lnTo>
                        <a:lnTo>
                          <a:pt x="126" y="38"/>
                        </a:lnTo>
                        <a:lnTo>
                          <a:pt x="152" y="54"/>
                        </a:lnTo>
                        <a:lnTo>
                          <a:pt x="177" y="73"/>
                        </a:lnTo>
                        <a:lnTo>
                          <a:pt x="202" y="95"/>
                        </a:lnTo>
                        <a:lnTo>
                          <a:pt x="228" y="119"/>
                        </a:lnTo>
                        <a:lnTo>
                          <a:pt x="252" y="146"/>
                        </a:lnTo>
                        <a:lnTo>
                          <a:pt x="278" y="174"/>
                        </a:lnTo>
                        <a:lnTo>
                          <a:pt x="303" y="205"/>
                        </a:lnTo>
                        <a:lnTo>
                          <a:pt x="328" y="238"/>
                        </a:lnTo>
                        <a:lnTo>
                          <a:pt x="354" y="272"/>
                        </a:lnTo>
                        <a:lnTo>
                          <a:pt x="379" y="307"/>
                        </a:lnTo>
                        <a:lnTo>
                          <a:pt x="404" y="344"/>
                        </a:lnTo>
                        <a:lnTo>
                          <a:pt x="429" y="381"/>
                        </a:lnTo>
                        <a:lnTo>
                          <a:pt x="455" y="420"/>
                        </a:lnTo>
                        <a:lnTo>
                          <a:pt x="480" y="459"/>
                        </a:lnTo>
                        <a:lnTo>
                          <a:pt x="506" y="498"/>
                        </a:lnTo>
                        <a:lnTo>
                          <a:pt x="531" y="537"/>
                        </a:lnTo>
                        <a:lnTo>
                          <a:pt x="556" y="576"/>
                        </a:lnTo>
                        <a:lnTo>
                          <a:pt x="581" y="615"/>
                        </a:lnTo>
                        <a:lnTo>
                          <a:pt x="606" y="652"/>
                        </a:lnTo>
                        <a:lnTo>
                          <a:pt x="632" y="689"/>
                        </a:lnTo>
                        <a:lnTo>
                          <a:pt x="657" y="724"/>
                        </a:lnTo>
                        <a:lnTo>
                          <a:pt x="682" y="758"/>
                        </a:lnTo>
                        <a:lnTo>
                          <a:pt x="707" y="791"/>
                        </a:lnTo>
                        <a:lnTo>
                          <a:pt x="733" y="822"/>
                        </a:lnTo>
                        <a:lnTo>
                          <a:pt x="758" y="850"/>
                        </a:lnTo>
                        <a:lnTo>
                          <a:pt x="784" y="877"/>
                        </a:lnTo>
                        <a:lnTo>
                          <a:pt x="809" y="901"/>
                        </a:lnTo>
                        <a:lnTo>
                          <a:pt x="834" y="923"/>
                        </a:lnTo>
                        <a:lnTo>
                          <a:pt x="860" y="942"/>
                        </a:lnTo>
                        <a:lnTo>
                          <a:pt x="884" y="958"/>
                        </a:lnTo>
                        <a:lnTo>
                          <a:pt x="910" y="972"/>
                        </a:lnTo>
                        <a:lnTo>
                          <a:pt x="935" y="983"/>
                        </a:lnTo>
                        <a:lnTo>
                          <a:pt x="960" y="990"/>
                        </a:lnTo>
                        <a:lnTo>
                          <a:pt x="986" y="995"/>
                        </a:lnTo>
                        <a:lnTo>
                          <a:pt x="1011" y="996"/>
                        </a:lnTo>
                        <a:lnTo>
                          <a:pt x="1036" y="995"/>
                        </a:lnTo>
                        <a:lnTo>
                          <a:pt x="1062" y="990"/>
                        </a:lnTo>
                        <a:lnTo>
                          <a:pt x="1087" y="983"/>
                        </a:lnTo>
                        <a:lnTo>
                          <a:pt x="1112" y="972"/>
                        </a:lnTo>
                        <a:lnTo>
                          <a:pt x="1138" y="958"/>
                        </a:lnTo>
                        <a:lnTo>
                          <a:pt x="1162" y="942"/>
                        </a:lnTo>
                        <a:lnTo>
                          <a:pt x="1188" y="923"/>
                        </a:lnTo>
                        <a:lnTo>
                          <a:pt x="1213" y="901"/>
                        </a:lnTo>
                        <a:lnTo>
                          <a:pt x="1238" y="877"/>
                        </a:lnTo>
                        <a:lnTo>
                          <a:pt x="1264" y="850"/>
                        </a:lnTo>
                        <a:lnTo>
                          <a:pt x="1289" y="822"/>
                        </a:lnTo>
                        <a:lnTo>
                          <a:pt x="1314" y="791"/>
                        </a:lnTo>
                        <a:lnTo>
                          <a:pt x="1340" y="758"/>
                        </a:lnTo>
                        <a:lnTo>
                          <a:pt x="1365" y="724"/>
                        </a:lnTo>
                        <a:lnTo>
                          <a:pt x="1390" y="689"/>
                        </a:lnTo>
                        <a:lnTo>
                          <a:pt x="1416" y="652"/>
                        </a:lnTo>
                        <a:lnTo>
                          <a:pt x="1440" y="615"/>
                        </a:lnTo>
                        <a:lnTo>
                          <a:pt x="1466" y="576"/>
                        </a:lnTo>
                        <a:lnTo>
                          <a:pt x="1491" y="537"/>
                        </a:lnTo>
                        <a:lnTo>
                          <a:pt x="1516" y="498"/>
                        </a:lnTo>
                        <a:lnTo>
                          <a:pt x="1542" y="459"/>
                        </a:lnTo>
                        <a:lnTo>
                          <a:pt x="1567" y="420"/>
                        </a:lnTo>
                        <a:lnTo>
                          <a:pt x="1592" y="381"/>
                        </a:lnTo>
                        <a:lnTo>
                          <a:pt x="1618" y="344"/>
                        </a:lnTo>
                        <a:lnTo>
                          <a:pt x="1643" y="307"/>
                        </a:lnTo>
                        <a:lnTo>
                          <a:pt x="1668" y="272"/>
                        </a:lnTo>
                        <a:lnTo>
                          <a:pt x="1694" y="238"/>
                        </a:lnTo>
                        <a:lnTo>
                          <a:pt x="1718" y="205"/>
                        </a:lnTo>
                        <a:lnTo>
                          <a:pt x="1744" y="174"/>
                        </a:lnTo>
                        <a:lnTo>
                          <a:pt x="1770" y="146"/>
                        </a:lnTo>
                        <a:lnTo>
                          <a:pt x="1794" y="119"/>
                        </a:lnTo>
                        <a:lnTo>
                          <a:pt x="1820" y="95"/>
                        </a:lnTo>
                        <a:lnTo>
                          <a:pt x="1845" y="73"/>
                        </a:lnTo>
                        <a:lnTo>
                          <a:pt x="1870" y="54"/>
                        </a:lnTo>
                        <a:lnTo>
                          <a:pt x="1896" y="38"/>
                        </a:lnTo>
                        <a:lnTo>
                          <a:pt x="1921" y="24"/>
                        </a:lnTo>
                        <a:lnTo>
                          <a:pt x="1946" y="13"/>
                        </a:lnTo>
                        <a:lnTo>
                          <a:pt x="1972" y="6"/>
                        </a:lnTo>
                        <a:lnTo>
                          <a:pt x="1997" y="1"/>
                        </a:lnTo>
                        <a:lnTo>
                          <a:pt x="2022" y="0"/>
                        </a:lnTo>
                      </a:path>
                    </a:pathLst>
                  </a:custGeom>
                  <a:noFill/>
                  <a:ln w="19050" cap="rnd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</p:grpSp>
        </p:grpSp>
        <p:sp>
          <p:nvSpPr>
            <p:cNvPr id="23" name="Right Arrow 22"/>
            <p:cNvSpPr/>
            <p:nvPr/>
          </p:nvSpPr>
          <p:spPr>
            <a:xfrm>
              <a:off x="1436942" y="4065471"/>
              <a:ext cx="201706" cy="330347"/>
            </a:xfrm>
            <a:prstGeom prst="rightArrow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4" name="Right Arrow 23"/>
            <p:cNvSpPr/>
            <p:nvPr/>
          </p:nvSpPr>
          <p:spPr>
            <a:xfrm>
              <a:off x="1436942" y="2964314"/>
              <a:ext cx="201706" cy="330347"/>
            </a:xfrm>
            <a:prstGeom prst="rightArrow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5" name="Right Arrow 24"/>
            <p:cNvSpPr/>
            <p:nvPr/>
          </p:nvSpPr>
          <p:spPr>
            <a:xfrm>
              <a:off x="1436942" y="1789747"/>
              <a:ext cx="201706" cy="330347"/>
            </a:xfrm>
            <a:prstGeom prst="rightArrow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6" name="Right Arrow 25"/>
            <p:cNvSpPr/>
            <p:nvPr/>
          </p:nvSpPr>
          <p:spPr>
            <a:xfrm>
              <a:off x="1436942" y="651886"/>
              <a:ext cx="201706" cy="330347"/>
            </a:xfrm>
            <a:prstGeom prst="rightArrow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7" name="Left Brace 26"/>
            <p:cNvSpPr/>
            <p:nvPr/>
          </p:nvSpPr>
          <p:spPr>
            <a:xfrm flipH="1">
              <a:off x="3679252" y="427985"/>
              <a:ext cx="352985" cy="4077948"/>
            </a:xfrm>
            <a:prstGeom prst="leftBrace">
              <a:avLst>
                <a:gd name="adj1" fmla="val 84523"/>
                <a:gd name="adj2" fmla="val 50000"/>
              </a:avLst>
            </a:prstGeom>
            <a:ln w="5397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2570271" y="1175591"/>
              <a:ext cx="3337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solidFill>
                    <a:prstClr val="white"/>
                  </a:solidFill>
                  <a:latin typeface="Franklin Gothic Demi" pitchFamily="34" charset="0"/>
                </a:rPr>
                <a:t>+</a:t>
              </a:r>
              <a:endParaRPr lang="en-US" sz="2000" dirty="0">
                <a:solidFill>
                  <a:prstClr val="white"/>
                </a:solidFill>
                <a:latin typeface="Franklin Gothic Demi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2570271" y="2376615"/>
              <a:ext cx="3337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solidFill>
                    <a:prstClr val="white"/>
                  </a:solidFill>
                  <a:latin typeface="Franklin Gothic Demi" pitchFamily="34" charset="0"/>
                </a:rPr>
                <a:t>+</a:t>
              </a:r>
              <a:endParaRPr lang="en-US" sz="2000" dirty="0">
                <a:solidFill>
                  <a:prstClr val="white"/>
                </a:solidFill>
                <a:latin typeface="Franklin Gothic Demi" pitchFamily="34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2570271" y="3437394"/>
              <a:ext cx="33534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solidFill>
                    <a:prstClr val="white"/>
                  </a:solidFill>
                  <a:latin typeface="Franklin Gothic Demi" pitchFamily="34" charset="0"/>
                </a:rPr>
                <a:t>+</a:t>
              </a:r>
              <a:endParaRPr lang="en-US" sz="2000" dirty="0">
                <a:solidFill>
                  <a:prstClr val="white"/>
                </a:solidFill>
                <a:latin typeface="Franklin Gothic Demi" pitchFamily="34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 rot="16200000">
              <a:off x="3574221" y="2270350"/>
              <a:ext cx="166263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prstClr val="white"/>
                  </a:solidFill>
                  <a:latin typeface="Franklin Gothic Demi" pitchFamily="34" charset="0"/>
                </a:rPr>
                <a:t>Electric</a:t>
              </a:r>
              <a:r>
                <a:rPr lang="en-US" sz="2400" dirty="0" smtClean="0">
                  <a:solidFill>
                    <a:prstClr val="black"/>
                  </a:solidFill>
                  <a:latin typeface="Franklin Gothic Demi" pitchFamily="34" charset="0"/>
                </a:rPr>
                <a:t> </a:t>
              </a:r>
              <a:r>
                <a:rPr lang="en-US" sz="2400" dirty="0" smtClean="0">
                  <a:solidFill>
                    <a:prstClr val="white"/>
                  </a:solidFill>
                  <a:latin typeface="Franklin Gothic Demi" pitchFamily="34" charset="0"/>
                </a:rPr>
                <a:t>Field</a:t>
              </a:r>
              <a:endParaRPr lang="en-US" sz="2400" dirty="0">
                <a:solidFill>
                  <a:prstClr val="white"/>
                </a:solidFill>
                <a:latin typeface="Franklin Gothic Demi" pitchFamily="34" charset="0"/>
              </a:endParaRPr>
            </a:p>
          </p:txBody>
        </p:sp>
        <p:cxnSp>
          <p:nvCxnSpPr>
            <p:cNvPr id="38" name="Straight Arrow Connector 37"/>
            <p:cNvCxnSpPr/>
            <p:nvPr/>
          </p:nvCxnSpPr>
          <p:spPr>
            <a:xfrm rot="16200000" flipV="1">
              <a:off x="4036170" y="2512888"/>
              <a:ext cx="1554480" cy="0"/>
            </a:xfrm>
            <a:prstGeom prst="straightConnector1">
              <a:avLst/>
            </a:prstGeom>
            <a:ln w="1905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arrow" w="lg" len="lg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Arrow Connector 38"/>
            <p:cNvCxnSpPr/>
            <p:nvPr/>
          </p:nvCxnSpPr>
          <p:spPr>
            <a:xfrm flipV="1">
              <a:off x="4823372" y="3290129"/>
              <a:ext cx="2117913" cy="0"/>
            </a:xfrm>
            <a:prstGeom prst="straightConnector1">
              <a:avLst/>
            </a:prstGeom>
            <a:ln w="1905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arrow" w="lg" len="lg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TextBox 39"/>
            <p:cNvSpPr txBox="1"/>
            <p:nvPr/>
          </p:nvSpPr>
          <p:spPr>
            <a:xfrm>
              <a:off x="6910033" y="3090457"/>
              <a:ext cx="72648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solidFill>
                    <a:prstClr val="white"/>
                  </a:solidFill>
                  <a:latin typeface="Franklin Gothic Demi" pitchFamily="34" charset="0"/>
                </a:rPr>
                <a:t>Time</a:t>
              </a:r>
              <a:endParaRPr lang="en-US" sz="2000" dirty="0">
                <a:solidFill>
                  <a:prstClr val="white"/>
                </a:solidFill>
                <a:latin typeface="Franklin Gothic Demi" pitchFamily="34" charset="0"/>
              </a:endParaRPr>
            </a:p>
          </p:txBody>
        </p:sp>
      </p:grpSp>
      <p:grpSp>
        <p:nvGrpSpPr>
          <p:cNvPr id="34" name="Group 62"/>
          <p:cNvGrpSpPr/>
          <p:nvPr/>
        </p:nvGrpSpPr>
        <p:grpSpPr>
          <a:xfrm>
            <a:off x="6019800" y="2209800"/>
            <a:ext cx="2209800" cy="1795459"/>
            <a:chOff x="3810000" y="2090741"/>
            <a:chExt cx="2057400" cy="1719259"/>
          </a:xfrm>
        </p:grpSpPr>
        <p:pic>
          <p:nvPicPr>
            <p:cNvPr id="70" name="Picture 14" descr="E:\Dervis research\Gordon Conference 2007\arbitrary_waveforms_sawtooth_waveform_plot.WMF"/>
            <p:cNvPicPr>
              <a:picLocks noChangeAspect="1" noChangeArrowheads="1"/>
            </p:cNvPicPr>
            <p:nvPr/>
          </p:nvPicPr>
          <p:blipFill>
            <a:blip r:embed="rId3" cstate="print">
              <a:lum bright="100000" contrast="100000"/>
            </a:blip>
            <a:srcRect l="16981" t="9677" r="6604" b="19355"/>
            <a:stretch>
              <a:fillRect/>
            </a:stretch>
          </p:blipFill>
          <p:spPr bwMode="auto">
            <a:xfrm>
              <a:off x="3810000" y="2133600"/>
              <a:ext cx="2057400" cy="1676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" name="Rectangle 70"/>
            <p:cNvSpPr/>
            <p:nvPr/>
          </p:nvSpPr>
          <p:spPr>
            <a:xfrm>
              <a:off x="3886200" y="2133600"/>
              <a:ext cx="76200" cy="762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78" name="Rectangle 77"/>
            <p:cNvSpPr/>
            <p:nvPr/>
          </p:nvSpPr>
          <p:spPr>
            <a:xfrm>
              <a:off x="4357681" y="2119311"/>
              <a:ext cx="76200" cy="762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79" name="Rectangle 78"/>
            <p:cNvSpPr/>
            <p:nvPr/>
          </p:nvSpPr>
          <p:spPr>
            <a:xfrm>
              <a:off x="4800600" y="2090741"/>
              <a:ext cx="76200" cy="762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80" name="Rectangle 79"/>
            <p:cNvSpPr/>
            <p:nvPr/>
          </p:nvSpPr>
          <p:spPr>
            <a:xfrm>
              <a:off x="5257800" y="2128837"/>
              <a:ext cx="76200" cy="762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81" name="Rectangle 80"/>
            <p:cNvSpPr/>
            <p:nvPr/>
          </p:nvSpPr>
          <p:spPr>
            <a:xfrm>
              <a:off x="5729281" y="2124074"/>
              <a:ext cx="76200" cy="762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667000"/>
            <a:ext cx="8229600" cy="1143000"/>
          </a:xfrm>
        </p:spPr>
        <p:txBody>
          <a:bodyPr>
            <a:normAutofit/>
          </a:bodyPr>
          <a:lstStyle/>
          <a:p>
            <a:r>
              <a:rPr lang="en-US" sz="5400" dirty="0" smtClean="0">
                <a:solidFill>
                  <a:schemeClr val="bg1"/>
                </a:solidFill>
              </a:rPr>
              <a:t>…but that’s not all!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iSapph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2919574" y="304800"/>
            <a:ext cx="3328826" cy="20574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2438400"/>
            <a:ext cx="91440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solidFill>
                  <a:schemeClr val="bg1"/>
                </a:solidFill>
              </a:rPr>
              <a:t>Continuous-Wave Coherent Spectrum Spans Optical Region</a:t>
            </a:r>
          </a:p>
          <a:p>
            <a:pPr algn="ctr"/>
            <a:endParaRPr lang="en-US" sz="5400" dirty="0" smtClean="0">
              <a:solidFill>
                <a:schemeClr val="bg1"/>
              </a:solidFill>
            </a:endParaRPr>
          </a:p>
          <a:p>
            <a:pPr algn="ctr"/>
            <a:r>
              <a:rPr lang="en-US" sz="5400" dirty="0" smtClean="0">
                <a:solidFill>
                  <a:schemeClr val="bg1"/>
                </a:solidFill>
              </a:rPr>
              <a:t>Each CW Sideband has </a:t>
            </a:r>
            <a:r>
              <a:rPr lang="en-US" sz="5400" dirty="0" err="1" smtClean="0">
                <a:solidFill>
                  <a:schemeClr val="bg1"/>
                </a:solidFill>
              </a:rPr>
              <a:t>Linewidth</a:t>
            </a:r>
            <a:r>
              <a:rPr lang="en-US" sz="5400" dirty="0" smtClean="0">
                <a:solidFill>
                  <a:schemeClr val="bg1"/>
                </a:solidFill>
              </a:rPr>
              <a:t> on Hz Level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TiSapph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457200" y="4343400"/>
            <a:ext cx="3328826" cy="2057399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636625" y="1254440"/>
            <a:ext cx="1586105" cy="121579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67716" name="Picture 4" descr="C:\Users\Lab User\AppData\Local\Microsoft\Windows\Temporary Internet Files\Content.IE5\92FTJL3P\MC900040375[1].wmf"/>
          <p:cNvPicPr>
            <a:picLocks noChangeAspect="1" noChangeArrowheads="1"/>
          </p:cNvPicPr>
          <p:nvPr/>
        </p:nvPicPr>
        <p:blipFill>
          <a:blip r:embed="rId4" cstate="print">
            <a:lum bright="100000"/>
          </a:blip>
          <a:srcRect/>
          <a:stretch>
            <a:fillRect/>
          </a:stretch>
        </p:blipFill>
        <p:spPr bwMode="auto">
          <a:xfrm>
            <a:off x="-43134" y="2131046"/>
            <a:ext cx="2691846" cy="2136154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-609600" y="2029730"/>
            <a:ext cx="1586105" cy="121579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656264" y="2333679"/>
            <a:ext cx="453173" cy="33918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0159" y="2968532"/>
            <a:ext cx="453173" cy="33918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68419" y="2992240"/>
            <a:ext cx="113293" cy="33918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162208" y="3036560"/>
            <a:ext cx="113293" cy="33918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62182" y="3042893"/>
            <a:ext cx="205365" cy="33918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230567" y="3055559"/>
            <a:ext cx="127382" cy="33918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636625" y="1219200"/>
            <a:ext cx="1586105" cy="121579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-402717" y="1285276"/>
            <a:ext cx="1586105" cy="121579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Rectangle 66"/>
          <p:cNvSpPr/>
          <p:nvPr/>
        </p:nvSpPr>
        <p:spPr>
          <a:xfrm>
            <a:off x="6172200" y="3187148"/>
            <a:ext cx="304800" cy="4572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5150713" y="1254440"/>
            <a:ext cx="1586105" cy="121579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/>
          <p:cNvSpPr/>
          <p:nvPr/>
        </p:nvSpPr>
        <p:spPr>
          <a:xfrm>
            <a:off x="3904488" y="2029730"/>
            <a:ext cx="1586105" cy="121579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6170352" y="2333679"/>
            <a:ext cx="453173" cy="33918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/>
          <p:cNvSpPr/>
          <p:nvPr/>
        </p:nvSpPr>
        <p:spPr>
          <a:xfrm>
            <a:off x="4584247" y="2968532"/>
            <a:ext cx="453173" cy="33918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/>
          <p:cNvSpPr/>
          <p:nvPr/>
        </p:nvSpPr>
        <p:spPr>
          <a:xfrm>
            <a:off x="4782507" y="2992240"/>
            <a:ext cx="113293" cy="33918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4676296" y="3036560"/>
            <a:ext cx="113293" cy="33918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4676270" y="3042893"/>
            <a:ext cx="205365" cy="33918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ectangle 51"/>
          <p:cNvSpPr/>
          <p:nvPr/>
        </p:nvSpPr>
        <p:spPr>
          <a:xfrm>
            <a:off x="4744655" y="3055559"/>
            <a:ext cx="127382" cy="33918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/>
          <p:cNvSpPr/>
          <p:nvPr/>
        </p:nvSpPr>
        <p:spPr>
          <a:xfrm>
            <a:off x="5150713" y="1219200"/>
            <a:ext cx="1586105" cy="121579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/>
          <p:cNvSpPr/>
          <p:nvPr/>
        </p:nvSpPr>
        <p:spPr>
          <a:xfrm>
            <a:off x="4111371" y="1285276"/>
            <a:ext cx="1586105" cy="121579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Oval 71"/>
          <p:cNvSpPr/>
          <p:nvPr/>
        </p:nvSpPr>
        <p:spPr>
          <a:xfrm>
            <a:off x="6172200" y="2376489"/>
            <a:ext cx="1143000" cy="9144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Oval 73"/>
          <p:cNvSpPr/>
          <p:nvPr/>
        </p:nvSpPr>
        <p:spPr>
          <a:xfrm>
            <a:off x="6934200" y="2743200"/>
            <a:ext cx="228600" cy="16668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Oval 74"/>
          <p:cNvSpPr/>
          <p:nvPr/>
        </p:nvSpPr>
        <p:spPr>
          <a:xfrm>
            <a:off x="6553200" y="2743201"/>
            <a:ext cx="252415" cy="19050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Rectangle 65"/>
          <p:cNvSpPr/>
          <p:nvPr/>
        </p:nvSpPr>
        <p:spPr>
          <a:xfrm>
            <a:off x="5181600" y="-304800"/>
            <a:ext cx="1295400" cy="13716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7239000" y="3124200"/>
            <a:ext cx="304800" cy="4572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ectangle 75"/>
          <p:cNvSpPr/>
          <p:nvPr/>
        </p:nvSpPr>
        <p:spPr>
          <a:xfrm>
            <a:off x="6400800" y="3124200"/>
            <a:ext cx="304800" cy="152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/>
          <p:cNvSpPr/>
          <p:nvPr/>
        </p:nvSpPr>
        <p:spPr>
          <a:xfrm>
            <a:off x="6934200" y="3200400"/>
            <a:ext cx="304800" cy="152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ectangle 77"/>
          <p:cNvSpPr/>
          <p:nvPr/>
        </p:nvSpPr>
        <p:spPr>
          <a:xfrm>
            <a:off x="6600830" y="3238496"/>
            <a:ext cx="152400" cy="762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TiSapph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457200" y="4343400"/>
            <a:ext cx="3328826" cy="2057399"/>
          </a:xfrm>
          <a:prstGeom prst="rect">
            <a:avLst/>
          </a:prstGeom>
        </p:spPr>
      </p:pic>
      <p:pic>
        <p:nvPicPr>
          <p:cNvPr id="19" name="Picture 18" descr="TiSapph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5281774" y="4343400"/>
            <a:ext cx="3328826" cy="20574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636625" y="1254440"/>
            <a:ext cx="1586105" cy="121579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67716" name="Picture 4" descr="C:\Users\Lab User\AppData\Local\Microsoft\Windows\Temporary Internet Files\Content.IE5\92FTJL3P\MC900040375[1].wmf"/>
          <p:cNvPicPr>
            <a:picLocks noChangeAspect="1" noChangeArrowheads="1"/>
          </p:cNvPicPr>
          <p:nvPr/>
        </p:nvPicPr>
        <p:blipFill>
          <a:blip r:embed="rId5" cstate="print">
            <a:lum bright="100000"/>
          </a:blip>
          <a:srcRect/>
          <a:stretch>
            <a:fillRect/>
          </a:stretch>
        </p:blipFill>
        <p:spPr bwMode="auto">
          <a:xfrm>
            <a:off x="-43134" y="2131046"/>
            <a:ext cx="2691846" cy="2136154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-609600" y="2029730"/>
            <a:ext cx="1586105" cy="121579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656264" y="2333679"/>
            <a:ext cx="453173" cy="33918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0159" y="2968532"/>
            <a:ext cx="453173" cy="33918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68419" y="2992240"/>
            <a:ext cx="113293" cy="33918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162208" y="3036560"/>
            <a:ext cx="113293" cy="33918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62182" y="3042893"/>
            <a:ext cx="205365" cy="33918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230567" y="3055559"/>
            <a:ext cx="127382" cy="33918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636625" y="1219200"/>
            <a:ext cx="1586105" cy="121579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-402717" y="1285276"/>
            <a:ext cx="1586105" cy="121579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Rectangle 66"/>
          <p:cNvSpPr/>
          <p:nvPr/>
        </p:nvSpPr>
        <p:spPr>
          <a:xfrm>
            <a:off x="6172200" y="3187148"/>
            <a:ext cx="304800" cy="4572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5150713" y="1254440"/>
            <a:ext cx="1586105" cy="121579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5" name="Picture 4" descr="C:\Users\Lab User\AppData\Local\Microsoft\Windows\Temporary Internet Files\Content.IE5\92FTJL3P\MC900040375[1].wmf"/>
          <p:cNvPicPr>
            <a:picLocks noChangeAspect="1" noChangeArrowheads="1"/>
          </p:cNvPicPr>
          <p:nvPr/>
        </p:nvPicPr>
        <p:blipFill>
          <a:blip r:embed="rId5" cstate="print">
            <a:lum bright="100000"/>
          </a:blip>
          <a:srcRect/>
          <a:stretch>
            <a:fillRect/>
          </a:stretch>
        </p:blipFill>
        <p:spPr bwMode="auto">
          <a:xfrm>
            <a:off x="4470954" y="2131046"/>
            <a:ext cx="2691846" cy="2136154"/>
          </a:xfrm>
          <a:prstGeom prst="rect">
            <a:avLst/>
          </a:prstGeom>
          <a:noFill/>
        </p:spPr>
      </p:pic>
      <p:sp>
        <p:nvSpPr>
          <p:cNvPr id="46" name="Rectangle 45"/>
          <p:cNvSpPr/>
          <p:nvPr/>
        </p:nvSpPr>
        <p:spPr>
          <a:xfrm>
            <a:off x="3904488" y="2029730"/>
            <a:ext cx="1586105" cy="121579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6170352" y="2333679"/>
            <a:ext cx="453173" cy="33918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/>
          <p:cNvSpPr/>
          <p:nvPr/>
        </p:nvSpPr>
        <p:spPr>
          <a:xfrm>
            <a:off x="4584247" y="2968532"/>
            <a:ext cx="453173" cy="33918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/>
          <p:cNvSpPr/>
          <p:nvPr/>
        </p:nvSpPr>
        <p:spPr>
          <a:xfrm>
            <a:off x="4782507" y="2992240"/>
            <a:ext cx="113293" cy="33918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4676296" y="3036560"/>
            <a:ext cx="113293" cy="33918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4676270" y="3042893"/>
            <a:ext cx="205365" cy="33918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ectangle 51"/>
          <p:cNvSpPr/>
          <p:nvPr/>
        </p:nvSpPr>
        <p:spPr>
          <a:xfrm>
            <a:off x="4744655" y="3055559"/>
            <a:ext cx="127382" cy="33918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/>
          <p:cNvSpPr/>
          <p:nvPr/>
        </p:nvSpPr>
        <p:spPr>
          <a:xfrm>
            <a:off x="5150713" y="1219200"/>
            <a:ext cx="1586105" cy="121579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/>
          <p:cNvSpPr/>
          <p:nvPr/>
        </p:nvSpPr>
        <p:spPr>
          <a:xfrm>
            <a:off x="4111371" y="1285276"/>
            <a:ext cx="1586105" cy="121579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Oval 71"/>
          <p:cNvSpPr/>
          <p:nvPr/>
        </p:nvSpPr>
        <p:spPr>
          <a:xfrm>
            <a:off x="6172200" y="2376489"/>
            <a:ext cx="1143000" cy="9144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Oval 73"/>
          <p:cNvSpPr/>
          <p:nvPr/>
        </p:nvSpPr>
        <p:spPr>
          <a:xfrm>
            <a:off x="6934200" y="2743200"/>
            <a:ext cx="228600" cy="16668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Oval 74"/>
          <p:cNvSpPr/>
          <p:nvPr/>
        </p:nvSpPr>
        <p:spPr>
          <a:xfrm>
            <a:off x="6553200" y="2743201"/>
            <a:ext cx="252415" cy="19050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68739" name="Picture 3" descr="C:\Users\Lab User\AppData\Local\Microsoft\Windows\Temporary Internet Files\Content.IE5\92FTJL3P\MC900040375[1].wmf"/>
          <p:cNvPicPr>
            <a:picLocks noChangeAspect="1" noChangeArrowheads="1"/>
          </p:cNvPicPr>
          <p:nvPr/>
        </p:nvPicPr>
        <p:blipFill>
          <a:blip r:embed="rId5" cstate="print">
            <a:lum bright="100000"/>
          </a:blip>
          <a:srcRect l="65833" t="14086" b="44593"/>
          <a:stretch>
            <a:fillRect/>
          </a:stretch>
        </p:blipFill>
        <p:spPr bwMode="auto">
          <a:xfrm>
            <a:off x="5486400" y="-152400"/>
            <a:ext cx="3124200" cy="3352800"/>
          </a:xfrm>
          <a:prstGeom prst="rect">
            <a:avLst/>
          </a:prstGeom>
          <a:noFill/>
        </p:spPr>
      </p:pic>
      <p:sp>
        <p:nvSpPr>
          <p:cNvPr id="66" name="Rectangle 65"/>
          <p:cNvSpPr/>
          <p:nvPr/>
        </p:nvSpPr>
        <p:spPr>
          <a:xfrm>
            <a:off x="5181600" y="-304800"/>
            <a:ext cx="1295400" cy="13716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7239000" y="3124200"/>
            <a:ext cx="304800" cy="4572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ectangle 75"/>
          <p:cNvSpPr/>
          <p:nvPr/>
        </p:nvSpPr>
        <p:spPr>
          <a:xfrm>
            <a:off x="6400800" y="3124200"/>
            <a:ext cx="304800" cy="152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/>
          <p:cNvSpPr/>
          <p:nvPr/>
        </p:nvSpPr>
        <p:spPr>
          <a:xfrm>
            <a:off x="6934200" y="3200400"/>
            <a:ext cx="304800" cy="152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ectangle 77"/>
          <p:cNvSpPr/>
          <p:nvPr/>
        </p:nvSpPr>
        <p:spPr>
          <a:xfrm>
            <a:off x="6600830" y="3238496"/>
            <a:ext cx="152400" cy="762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iSapph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2919574" y="304800"/>
            <a:ext cx="3328826" cy="2057400"/>
          </a:xfrm>
          <a:prstGeom prst="rect">
            <a:avLst/>
          </a:prstGeom>
        </p:spPr>
      </p:pic>
      <p:grpSp>
        <p:nvGrpSpPr>
          <p:cNvPr id="2" name="Group 52"/>
          <p:cNvGrpSpPr>
            <a:grpSpLocks noChangeAspect="1"/>
          </p:cNvGrpSpPr>
          <p:nvPr/>
        </p:nvGrpSpPr>
        <p:grpSpPr>
          <a:xfrm>
            <a:off x="685802" y="5181600"/>
            <a:ext cx="1448293" cy="310346"/>
            <a:chOff x="381000" y="4724400"/>
            <a:chExt cx="3519317" cy="761998"/>
          </a:xfrm>
        </p:grpSpPr>
        <p:grpSp>
          <p:nvGrpSpPr>
            <p:cNvPr id="3" name="Group 40"/>
            <p:cNvGrpSpPr/>
            <p:nvPr/>
          </p:nvGrpSpPr>
          <p:grpSpPr>
            <a:xfrm>
              <a:off x="1073329" y="4850708"/>
              <a:ext cx="2119484" cy="635690"/>
              <a:chOff x="1289720" y="4648200"/>
              <a:chExt cx="1382272" cy="383498"/>
            </a:xfrm>
          </p:grpSpPr>
          <p:pic>
            <p:nvPicPr>
              <p:cNvPr id="11" name="Picture 10"/>
              <p:cNvPicPr/>
              <p:nvPr/>
            </p:nvPicPr>
            <p:blipFill>
              <a:blip r:embed="rId4" cstate="print"/>
              <a:stretch>
                <a:fillRect/>
              </a:stretch>
            </p:blipFill>
            <p:spPr bwMode="auto">
              <a:xfrm>
                <a:off x="1386969" y="4648200"/>
                <a:ext cx="1188462" cy="3834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5" name="Group 38"/>
              <p:cNvGrpSpPr/>
              <p:nvPr/>
            </p:nvGrpSpPr>
            <p:grpSpPr>
              <a:xfrm>
                <a:off x="1289720" y="4800601"/>
                <a:ext cx="1382272" cy="1247"/>
                <a:chOff x="1137320" y="3810001"/>
                <a:chExt cx="1382272" cy="1247"/>
              </a:xfrm>
            </p:grpSpPr>
            <p:cxnSp>
              <p:nvCxnSpPr>
                <p:cNvPr id="13" name="Straight Connector 12"/>
                <p:cNvCxnSpPr/>
                <p:nvPr/>
              </p:nvCxnSpPr>
              <p:spPr>
                <a:xfrm rot="10800000">
                  <a:off x="1137320" y="3810752"/>
                  <a:ext cx="176693" cy="496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Straight Connector 13"/>
                <p:cNvCxnSpPr/>
                <p:nvPr/>
              </p:nvCxnSpPr>
              <p:spPr>
                <a:xfrm rot="10800000">
                  <a:off x="2357255" y="3810001"/>
                  <a:ext cx="162337" cy="751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9" name="Oval 8"/>
            <p:cNvSpPr/>
            <p:nvPr/>
          </p:nvSpPr>
          <p:spPr>
            <a:xfrm>
              <a:off x="3810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32004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" name="Group 61"/>
          <p:cNvGrpSpPr>
            <a:grpSpLocks noChangeAspect="1"/>
          </p:cNvGrpSpPr>
          <p:nvPr/>
        </p:nvGrpSpPr>
        <p:grpSpPr>
          <a:xfrm rot="14965063" flipV="1">
            <a:off x="6102261" y="5171253"/>
            <a:ext cx="1230553" cy="370482"/>
            <a:chOff x="914399" y="3197904"/>
            <a:chExt cx="2362201" cy="764495"/>
          </a:xfrm>
        </p:grpSpPr>
        <p:grpSp>
          <p:nvGrpSpPr>
            <p:cNvPr id="7" name="Group 54"/>
            <p:cNvGrpSpPr/>
            <p:nvPr/>
          </p:nvGrpSpPr>
          <p:grpSpPr>
            <a:xfrm>
              <a:off x="914399" y="3197911"/>
              <a:ext cx="2012242" cy="764496"/>
              <a:chOff x="838200" y="3502702"/>
              <a:chExt cx="1314437" cy="459696"/>
            </a:xfrm>
          </p:grpSpPr>
          <p:cxnSp>
            <p:nvCxnSpPr>
              <p:cNvPr id="18" name="Straight Connector 17"/>
              <p:cNvCxnSpPr/>
              <p:nvPr/>
            </p:nvCxnSpPr>
            <p:spPr>
              <a:xfrm rot="10800000">
                <a:off x="1266821" y="3732550"/>
                <a:ext cx="171449" cy="2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8" name="Group 44"/>
              <p:cNvGrpSpPr/>
              <p:nvPr/>
            </p:nvGrpSpPr>
            <p:grpSpPr>
              <a:xfrm>
                <a:off x="838200" y="3502702"/>
                <a:ext cx="1314437" cy="459696"/>
                <a:chOff x="847726" y="4572000"/>
                <a:chExt cx="1314437" cy="459696"/>
              </a:xfrm>
            </p:grpSpPr>
            <p:pic>
              <p:nvPicPr>
                <p:cNvPr id="20" name="Picture 19"/>
                <p:cNvPicPr/>
                <p:nvPr/>
              </p:nvPicPr>
              <p:blipFill>
                <a:blip r:embed="rId5" cstate="print">
                  <a:clrChange>
                    <a:clrFrom>
                      <a:srgbClr val="000100"/>
                    </a:clrFrom>
                    <a:clrTo>
                      <a:srgbClr val="000100">
                        <a:alpha val="0"/>
                      </a:srgbClr>
                    </a:clrTo>
                  </a:clrChange>
                </a:blip>
                <a:stretch>
                  <a:fillRect/>
                </a:stretch>
              </p:blipFill>
              <p:spPr bwMode="auto">
                <a:xfrm>
                  <a:off x="1419213" y="4648617"/>
                  <a:ext cx="381000" cy="38307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12" name="Group 38"/>
                <p:cNvGrpSpPr/>
                <p:nvPr/>
              </p:nvGrpSpPr>
              <p:grpSpPr>
                <a:xfrm>
                  <a:off x="847726" y="4572000"/>
                  <a:ext cx="1314437" cy="457200"/>
                  <a:chOff x="695326" y="3581400"/>
                  <a:chExt cx="1314437" cy="457200"/>
                </a:xfrm>
              </p:grpSpPr>
              <p:cxnSp>
                <p:nvCxnSpPr>
                  <p:cNvPr id="22" name="Straight Connector 21"/>
                  <p:cNvCxnSpPr/>
                  <p:nvPr/>
                </p:nvCxnSpPr>
                <p:spPr>
                  <a:xfrm rot="10800000" flipV="1">
                    <a:off x="1624008" y="3809999"/>
                    <a:ext cx="385755" cy="4763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3" name="Oval 22"/>
                  <p:cNvSpPr/>
                  <p:nvPr/>
                </p:nvSpPr>
                <p:spPr>
                  <a:xfrm>
                    <a:off x="695326" y="3581400"/>
                    <a:ext cx="457200" cy="457200"/>
                  </a:xfrm>
                  <a:prstGeom prst="ellipse">
                    <a:avLst/>
                  </a:prstGeom>
                  <a:solidFill>
                    <a:srgbClr val="FF0000"/>
                  </a:solidFill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>
                    <a:bevelT w="387350" h="158750"/>
                    <a:bevelB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</p:grpSp>
        </p:grpSp>
        <p:sp>
          <p:nvSpPr>
            <p:cNvPr id="17" name="Oval 16"/>
            <p:cNvSpPr/>
            <p:nvPr/>
          </p:nvSpPr>
          <p:spPr>
            <a:xfrm>
              <a:off x="2576683" y="3200400"/>
              <a:ext cx="699917" cy="760344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Group 61"/>
          <p:cNvGrpSpPr>
            <a:grpSpLocks noChangeAspect="1"/>
          </p:cNvGrpSpPr>
          <p:nvPr/>
        </p:nvGrpSpPr>
        <p:grpSpPr>
          <a:xfrm rot="10474502" flipV="1">
            <a:off x="6254662" y="3952054"/>
            <a:ext cx="1230553" cy="370482"/>
            <a:chOff x="914399" y="3197904"/>
            <a:chExt cx="2362201" cy="764495"/>
          </a:xfrm>
        </p:grpSpPr>
        <p:grpSp>
          <p:nvGrpSpPr>
            <p:cNvPr id="16" name="Group 54"/>
            <p:cNvGrpSpPr/>
            <p:nvPr/>
          </p:nvGrpSpPr>
          <p:grpSpPr>
            <a:xfrm>
              <a:off x="914399" y="3197911"/>
              <a:ext cx="2012242" cy="764496"/>
              <a:chOff x="838200" y="3502702"/>
              <a:chExt cx="1314437" cy="459696"/>
            </a:xfrm>
          </p:grpSpPr>
          <p:cxnSp>
            <p:nvCxnSpPr>
              <p:cNvPr id="27" name="Straight Connector 26"/>
              <p:cNvCxnSpPr/>
              <p:nvPr/>
            </p:nvCxnSpPr>
            <p:spPr>
              <a:xfrm rot="10800000">
                <a:off x="1266821" y="3732550"/>
                <a:ext cx="171449" cy="2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9" name="Group 44"/>
              <p:cNvGrpSpPr/>
              <p:nvPr/>
            </p:nvGrpSpPr>
            <p:grpSpPr>
              <a:xfrm>
                <a:off x="838200" y="3502702"/>
                <a:ext cx="1314437" cy="459696"/>
                <a:chOff x="847726" y="4572000"/>
                <a:chExt cx="1314437" cy="459696"/>
              </a:xfrm>
            </p:grpSpPr>
            <p:pic>
              <p:nvPicPr>
                <p:cNvPr id="29" name="Picture 28"/>
                <p:cNvPicPr/>
                <p:nvPr/>
              </p:nvPicPr>
              <p:blipFill>
                <a:blip r:embed="rId5" cstate="print">
                  <a:clrChange>
                    <a:clrFrom>
                      <a:srgbClr val="000100"/>
                    </a:clrFrom>
                    <a:clrTo>
                      <a:srgbClr val="000100">
                        <a:alpha val="0"/>
                      </a:srgbClr>
                    </a:clrTo>
                  </a:clrChange>
                </a:blip>
                <a:stretch>
                  <a:fillRect/>
                </a:stretch>
              </p:blipFill>
              <p:spPr bwMode="auto">
                <a:xfrm>
                  <a:off x="1419213" y="4648617"/>
                  <a:ext cx="381000" cy="38307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21" name="Group 38"/>
                <p:cNvGrpSpPr/>
                <p:nvPr/>
              </p:nvGrpSpPr>
              <p:grpSpPr>
                <a:xfrm>
                  <a:off x="847726" y="4572000"/>
                  <a:ext cx="1314437" cy="457200"/>
                  <a:chOff x="695326" y="3581400"/>
                  <a:chExt cx="1314437" cy="457200"/>
                </a:xfrm>
              </p:grpSpPr>
              <p:cxnSp>
                <p:nvCxnSpPr>
                  <p:cNvPr id="31" name="Straight Connector 30"/>
                  <p:cNvCxnSpPr/>
                  <p:nvPr/>
                </p:nvCxnSpPr>
                <p:spPr>
                  <a:xfrm rot="10800000" flipV="1">
                    <a:off x="1624008" y="3809999"/>
                    <a:ext cx="385755" cy="4763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2" name="Oval 31"/>
                  <p:cNvSpPr/>
                  <p:nvPr/>
                </p:nvSpPr>
                <p:spPr>
                  <a:xfrm>
                    <a:off x="695326" y="3581400"/>
                    <a:ext cx="457200" cy="457200"/>
                  </a:xfrm>
                  <a:prstGeom prst="ellipse">
                    <a:avLst/>
                  </a:prstGeom>
                  <a:solidFill>
                    <a:srgbClr val="FF0000"/>
                  </a:solidFill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>
                    <a:bevelT w="387350" h="158750"/>
                    <a:bevelB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</p:grpSp>
        </p:grpSp>
        <p:sp>
          <p:nvSpPr>
            <p:cNvPr id="26" name="Oval 25"/>
            <p:cNvSpPr/>
            <p:nvPr/>
          </p:nvSpPr>
          <p:spPr>
            <a:xfrm>
              <a:off x="2576683" y="3200400"/>
              <a:ext cx="699917" cy="760344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4" name="Group 61"/>
          <p:cNvGrpSpPr>
            <a:grpSpLocks noChangeAspect="1"/>
          </p:cNvGrpSpPr>
          <p:nvPr/>
        </p:nvGrpSpPr>
        <p:grpSpPr>
          <a:xfrm rot="7026538" flipV="1">
            <a:off x="6711860" y="5704654"/>
            <a:ext cx="1230553" cy="370482"/>
            <a:chOff x="914399" y="3197904"/>
            <a:chExt cx="2362201" cy="764495"/>
          </a:xfrm>
        </p:grpSpPr>
        <p:grpSp>
          <p:nvGrpSpPr>
            <p:cNvPr id="25" name="Group 54"/>
            <p:cNvGrpSpPr/>
            <p:nvPr/>
          </p:nvGrpSpPr>
          <p:grpSpPr>
            <a:xfrm>
              <a:off x="914399" y="3197911"/>
              <a:ext cx="2012242" cy="764496"/>
              <a:chOff x="838200" y="3502702"/>
              <a:chExt cx="1314437" cy="459696"/>
            </a:xfrm>
          </p:grpSpPr>
          <p:cxnSp>
            <p:nvCxnSpPr>
              <p:cNvPr id="54" name="Straight Connector 53"/>
              <p:cNvCxnSpPr/>
              <p:nvPr/>
            </p:nvCxnSpPr>
            <p:spPr>
              <a:xfrm rot="10800000">
                <a:off x="1266821" y="3732550"/>
                <a:ext cx="171449" cy="2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8" name="Group 44"/>
              <p:cNvGrpSpPr/>
              <p:nvPr/>
            </p:nvGrpSpPr>
            <p:grpSpPr>
              <a:xfrm>
                <a:off x="838200" y="3502702"/>
                <a:ext cx="1314437" cy="459696"/>
                <a:chOff x="847726" y="4572000"/>
                <a:chExt cx="1314437" cy="459696"/>
              </a:xfrm>
            </p:grpSpPr>
            <p:pic>
              <p:nvPicPr>
                <p:cNvPr id="56" name="Picture 55"/>
                <p:cNvPicPr/>
                <p:nvPr/>
              </p:nvPicPr>
              <p:blipFill>
                <a:blip r:embed="rId5" cstate="print">
                  <a:clrChange>
                    <a:clrFrom>
                      <a:srgbClr val="000100"/>
                    </a:clrFrom>
                    <a:clrTo>
                      <a:srgbClr val="000100">
                        <a:alpha val="0"/>
                      </a:srgbClr>
                    </a:clrTo>
                  </a:clrChange>
                </a:blip>
                <a:stretch>
                  <a:fillRect/>
                </a:stretch>
              </p:blipFill>
              <p:spPr bwMode="auto">
                <a:xfrm>
                  <a:off x="1419213" y="4648617"/>
                  <a:ext cx="381000" cy="38307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30" name="Group 38"/>
                <p:cNvGrpSpPr/>
                <p:nvPr/>
              </p:nvGrpSpPr>
              <p:grpSpPr>
                <a:xfrm>
                  <a:off x="847726" y="4572000"/>
                  <a:ext cx="1314437" cy="457200"/>
                  <a:chOff x="695326" y="3581400"/>
                  <a:chExt cx="1314437" cy="457200"/>
                </a:xfrm>
              </p:grpSpPr>
              <p:cxnSp>
                <p:nvCxnSpPr>
                  <p:cNvPr id="58" name="Straight Connector 57"/>
                  <p:cNvCxnSpPr/>
                  <p:nvPr/>
                </p:nvCxnSpPr>
                <p:spPr>
                  <a:xfrm rot="10800000" flipV="1">
                    <a:off x="1624008" y="3809999"/>
                    <a:ext cx="385755" cy="4763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59" name="Oval 58"/>
                  <p:cNvSpPr/>
                  <p:nvPr/>
                </p:nvSpPr>
                <p:spPr>
                  <a:xfrm>
                    <a:off x="695326" y="3581400"/>
                    <a:ext cx="457200" cy="457200"/>
                  </a:xfrm>
                  <a:prstGeom prst="ellipse">
                    <a:avLst/>
                  </a:prstGeom>
                  <a:solidFill>
                    <a:srgbClr val="FF0000"/>
                  </a:solidFill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>
                    <a:bevelT w="387350" h="158750"/>
                    <a:bevelB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</p:grpSp>
        </p:grpSp>
        <p:sp>
          <p:nvSpPr>
            <p:cNvPr id="53" name="Oval 52"/>
            <p:cNvSpPr/>
            <p:nvPr/>
          </p:nvSpPr>
          <p:spPr>
            <a:xfrm>
              <a:off x="2576683" y="3200400"/>
              <a:ext cx="699917" cy="760344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3" name="Group 61"/>
          <p:cNvGrpSpPr>
            <a:grpSpLocks noChangeAspect="1"/>
          </p:cNvGrpSpPr>
          <p:nvPr/>
        </p:nvGrpSpPr>
        <p:grpSpPr>
          <a:xfrm rot="7026538" flipV="1">
            <a:off x="7702461" y="5323653"/>
            <a:ext cx="1230553" cy="370482"/>
            <a:chOff x="914399" y="3197904"/>
            <a:chExt cx="2362201" cy="764495"/>
          </a:xfrm>
        </p:grpSpPr>
        <p:grpSp>
          <p:nvGrpSpPr>
            <p:cNvPr id="34" name="Group 54"/>
            <p:cNvGrpSpPr/>
            <p:nvPr/>
          </p:nvGrpSpPr>
          <p:grpSpPr>
            <a:xfrm>
              <a:off x="914399" y="3197911"/>
              <a:ext cx="2012242" cy="764496"/>
              <a:chOff x="838200" y="3502702"/>
              <a:chExt cx="1314437" cy="459696"/>
            </a:xfrm>
          </p:grpSpPr>
          <p:cxnSp>
            <p:nvCxnSpPr>
              <p:cNvPr id="63" name="Straight Connector 62"/>
              <p:cNvCxnSpPr/>
              <p:nvPr/>
            </p:nvCxnSpPr>
            <p:spPr>
              <a:xfrm rot="10800000">
                <a:off x="1266821" y="3732550"/>
                <a:ext cx="171449" cy="2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5" name="Group 44"/>
              <p:cNvGrpSpPr/>
              <p:nvPr/>
            </p:nvGrpSpPr>
            <p:grpSpPr>
              <a:xfrm>
                <a:off x="838200" y="3502702"/>
                <a:ext cx="1314437" cy="459696"/>
                <a:chOff x="847726" y="4572000"/>
                <a:chExt cx="1314437" cy="459696"/>
              </a:xfrm>
            </p:grpSpPr>
            <p:pic>
              <p:nvPicPr>
                <p:cNvPr id="65" name="Picture 64"/>
                <p:cNvPicPr/>
                <p:nvPr/>
              </p:nvPicPr>
              <p:blipFill>
                <a:blip r:embed="rId5" cstate="print">
                  <a:clrChange>
                    <a:clrFrom>
                      <a:srgbClr val="000100"/>
                    </a:clrFrom>
                    <a:clrTo>
                      <a:srgbClr val="000100">
                        <a:alpha val="0"/>
                      </a:srgbClr>
                    </a:clrTo>
                  </a:clrChange>
                </a:blip>
                <a:stretch>
                  <a:fillRect/>
                </a:stretch>
              </p:blipFill>
              <p:spPr bwMode="auto">
                <a:xfrm>
                  <a:off x="1419213" y="4648617"/>
                  <a:ext cx="381000" cy="38307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36" name="Group 38"/>
                <p:cNvGrpSpPr/>
                <p:nvPr/>
              </p:nvGrpSpPr>
              <p:grpSpPr>
                <a:xfrm>
                  <a:off x="847726" y="4572000"/>
                  <a:ext cx="1314437" cy="457200"/>
                  <a:chOff x="695326" y="3581400"/>
                  <a:chExt cx="1314437" cy="457200"/>
                </a:xfrm>
              </p:grpSpPr>
              <p:cxnSp>
                <p:nvCxnSpPr>
                  <p:cNvPr id="67" name="Straight Connector 66"/>
                  <p:cNvCxnSpPr/>
                  <p:nvPr/>
                </p:nvCxnSpPr>
                <p:spPr>
                  <a:xfrm rot="10800000" flipV="1">
                    <a:off x="1624008" y="3809999"/>
                    <a:ext cx="385755" cy="4763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68" name="Oval 67"/>
                  <p:cNvSpPr/>
                  <p:nvPr/>
                </p:nvSpPr>
                <p:spPr>
                  <a:xfrm>
                    <a:off x="695326" y="3581400"/>
                    <a:ext cx="457200" cy="457200"/>
                  </a:xfrm>
                  <a:prstGeom prst="ellipse">
                    <a:avLst/>
                  </a:prstGeom>
                  <a:solidFill>
                    <a:srgbClr val="FF0000"/>
                  </a:solidFill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>
                    <a:bevelT w="387350" h="158750"/>
                    <a:bevelB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</p:grpSp>
        </p:grpSp>
        <p:sp>
          <p:nvSpPr>
            <p:cNvPr id="62" name="Oval 61"/>
            <p:cNvSpPr/>
            <p:nvPr/>
          </p:nvSpPr>
          <p:spPr>
            <a:xfrm>
              <a:off x="2576683" y="3200400"/>
              <a:ext cx="699917" cy="760344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7" name="Group 61"/>
          <p:cNvGrpSpPr>
            <a:grpSpLocks noChangeAspect="1"/>
          </p:cNvGrpSpPr>
          <p:nvPr/>
        </p:nvGrpSpPr>
        <p:grpSpPr>
          <a:xfrm rot="7026538" flipV="1">
            <a:off x="6940461" y="4409253"/>
            <a:ext cx="1230553" cy="370482"/>
            <a:chOff x="914399" y="3197904"/>
            <a:chExt cx="2362201" cy="764495"/>
          </a:xfrm>
        </p:grpSpPr>
        <p:grpSp>
          <p:nvGrpSpPr>
            <p:cNvPr id="38" name="Group 54"/>
            <p:cNvGrpSpPr/>
            <p:nvPr/>
          </p:nvGrpSpPr>
          <p:grpSpPr>
            <a:xfrm>
              <a:off x="914399" y="3197911"/>
              <a:ext cx="2012242" cy="764496"/>
              <a:chOff x="838200" y="3502702"/>
              <a:chExt cx="1314437" cy="459696"/>
            </a:xfrm>
          </p:grpSpPr>
          <p:cxnSp>
            <p:nvCxnSpPr>
              <p:cNvPr id="72" name="Straight Connector 71"/>
              <p:cNvCxnSpPr/>
              <p:nvPr/>
            </p:nvCxnSpPr>
            <p:spPr>
              <a:xfrm rot="10800000">
                <a:off x="1266821" y="3732550"/>
                <a:ext cx="171449" cy="2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9" name="Group 44"/>
              <p:cNvGrpSpPr/>
              <p:nvPr/>
            </p:nvGrpSpPr>
            <p:grpSpPr>
              <a:xfrm>
                <a:off x="838200" y="3502702"/>
                <a:ext cx="1314437" cy="459696"/>
                <a:chOff x="847726" y="4572000"/>
                <a:chExt cx="1314437" cy="459696"/>
              </a:xfrm>
            </p:grpSpPr>
            <p:pic>
              <p:nvPicPr>
                <p:cNvPr id="74" name="Picture 73"/>
                <p:cNvPicPr/>
                <p:nvPr/>
              </p:nvPicPr>
              <p:blipFill>
                <a:blip r:embed="rId5" cstate="print">
                  <a:clrChange>
                    <a:clrFrom>
                      <a:srgbClr val="000100"/>
                    </a:clrFrom>
                    <a:clrTo>
                      <a:srgbClr val="000100">
                        <a:alpha val="0"/>
                      </a:srgbClr>
                    </a:clrTo>
                  </a:clrChange>
                </a:blip>
                <a:stretch>
                  <a:fillRect/>
                </a:stretch>
              </p:blipFill>
              <p:spPr bwMode="auto">
                <a:xfrm>
                  <a:off x="1419213" y="4648617"/>
                  <a:ext cx="381000" cy="38307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40" name="Group 38"/>
                <p:cNvGrpSpPr/>
                <p:nvPr/>
              </p:nvGrpSpPr>
              <p:grpSpPr>
                <a:xfrm>
                  <a:off x="847726" y="4572000"/>
                  <a:ext cx="1314437" cy="457200"/>
                  <a:chOff x="695326" y="3581400"/>
                  <a:chExt cx="1314437" cy="457200"/>
                </a:xfrm>
              </p:grpSpPr>
              <p:cxnSp>
                <p:nvCxnSpPr>
                  <p:cNvPr id="76" name="Straight Connector 75"/>
                  <p:cNvCxnSpPr/>
                  <p:nvPr/>
                </p:nvCxnSpPr>
                <p:spPr>
                  <a:xfrm rot="10800000" flipV="1">
                    <a:off x="1624008" y="3809999"/>
                    <a:ext cx="385755" cy="4763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77" name="Oval 76"/>
                  <p:cNvSpPr/>
                  <p:nvPr/>
                </p:nvSpPr>
                <p:spPr>
                  <a:xfrm>
                    <a:off x="695326" y="3581400"/>
                    <a:ext cx="457200" cy="457200"/>
                  </a:xfrm>
                  <a:prstGeom prst="ellipse">
                    <a:avLst/>
                  </a:prstGeom>
                  <a:solidFill>
                    <a:srgbClr val="FF0000"/>
                  </a:solidFill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>
                    <a:bevelT w="387350" h="158750"/>
                    <a:bevelB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</p:grpSp>
        </p:grpSp>
        <p:sp>
          <p:nvSpPr>
            <p:cNvPr id="71" name="Oval 70"/>
            <p:cNvSpPr/>
            <p:nvPr/>
          </p:nvSpPr>
          <p:spPr>
            <a:xfrm>
              <a:off x="2576683" y="3200400"/>
              <a:ext cx="699917" cy="760344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1" name="Group 52"/>
          <p:cNvGrpSpPr>
            <a:grpSpLocks noChangeAspect="1"/>
          </p:cNvGrpSpPr>
          <p:nvPr/>
        </p:nvGrpSpPr>
        <p:grpSpPr>
          <a:xfrm rot="17895809">
            <a:off x="1584232" y="5661520"/>
            <a:ext cx="1448293" cy="310346"/>
            <a:chOff x="381000" y="4724400"/>
            <a:chExt cx="3519317" cy="761998"/>
          </a:xfrm>
        </p:grpSpPr>
        <p:grpSp>
          <p:nvGrpSpPr>
            <p:cNvPr id="42" name="Group 40"/>
            <p:cNvGrpSpPr/>
            <p:nvPr/>
          </p:nvGrpSpPr>
          <p:grpSpPr>
            <a:xfrm>
              <a:off x="1073329" y="4850708"/>
              <a:ext cx="2119484" cy="635690"/>
              <a:chOff x="1289720" y="4648200"/>
              <a:chExt cx="1382272" cy="383498"/>
            </a:xfrm>
          </p:grpSpPr>
          <p:pic>
            <p:nvPicPr>
              <p:cNvPr id="82" name="Picture 81"/>
              <p:cNvPicPr/>
              <p:nvPr/>
            </p:nvPicPr>
            <p:blipFill>
              <a:blip r:embed="rId4" cstate="print"/>
              <a:stretch>
                <a:fillRect/>
              </a:stretch>
            </p:blipFill>
            <p:spPr bwMode="auto">
              <a:xfrm>
                <a:off x="1386969" y="4648200"/>
                <a:ext cx="1188462" cy="3834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43" name="Group 38"/>
              <p:cNvGrpSpPr/>
              <p:nvPr/>
            </p:nvGrpSpPr>
            <p:grpSpPr>
              <a:xfrm>
                <a:off x="1289720" y="4800601"/>
                <a:ext cx="1382272" cy="1247"/>
                <a:chOff x="1137320" y="3810001"/>
                <a:chExt cx="1382272" cy="1247"/>
              </a:xfrm>
            </p:grpSpPr>
            <p:cxnSp>
              <p:nvCxnSpPr>
                <p:cNvPr id="84" name="Straight Connector 83"/>
                <p:cNvCxnSpPr/>
                <p:nvPr/>
              </p:nvCxnSpPr>
              <p:spPr>
                <a:xfrm rot="10800000">
                  <a:off x="1137320" y="3810752"/>
                  <a:ext cx="176693" cy="496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5" name="Straight Connector 84"/>
                <p:cNvCxnSpPr/>
                <p:nvPr/>
              </p:nvCxnSpPr>
              <p:spPr>
                <a:xfrm rot="10800000">
                  <a:off x="2357255" y="3810001"/>
                  <a:ext cx="162337" cy="751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80" name="Oval 79"/>
            <p:cNvSpPr/>
            <p:nvPr/>
          </p:nvSpPr>
          <p:spPr>
            <a:xfrm>
              <a:off x="3810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1" name="Oval 80"/>
            <p:cNvSpPr/>
            <p:nvPr/>
          </p:nvSpPr>
          <p:spPr>
            <a:xfrm>
              <a:off x="32004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4" name="Group 52"/>
          <p:cNvGrpSpPr>
            <a:grpSpLocks noChangeAspect="1"/>
          </p:cNvGrpSpPr>
          <p:nvPr/>
        </p:nvGrpSpPr>
        <p:grpSpPr>
          <a:xfrm rot="20328568">
            <a:off x="311927" y="5890066"/>
            <a:ext cx="1448293" cy="310346"/>
            <a:chOff x="381000" y="4724400"/>
            <a:chExt cx="3519317" cy="761998"/>
          </a:xfrm>
        </p:grpSpPr>
        <p:grpSp>
          <p:nvGrpSpPr>
            <p:cNvPr id="45" name="Group 40"/>
            <p:cNvGrpSpPr/>
            <p:nvPr/>
          </p:nvGrpSpPr>
          <p:grpSpPr>
            <a:xfrm>
              <a:off x="1073329" y="4850708"/>
              <a:ext cx="2119484" cy="635690"/>
              <a:chOff x="1289720" y="4648200"/>
              <a:chExt cx="1382272" cy="383498"/>
            </a:xfrm>
          </p:grpSpPr>
          <p:pic>
            <p:nvPicPr>
              <p:cNvPr id="90" name="Picture 89"/>
              <p:cNvPicPr/>
              <p:nvPr/>
            </p:nvPicPr>
            <p:blipFill>
              <a:blip r:embed="rId4" cstate="print"/>
              <a:stretch>
                <a:fillRect/>
              </a:stretch>
            </p:blipFill>
            <p:spPr bwMode="auto">
              <a:xfrm>
                <a:off x="1386969" y="4648200"/>
                <a:ext cx="1188462" cy="3834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46" name="Group 38"/>
              <p:cNvGrpSpPr/>
              <p:nvPr/>
            </p:nvGrpSpPr>
            <p:grpSpPr>
              <a:xfrm>
                <a:off x="1289720" y="4800601"/>
                <a:ext cx="1382272" cy="1247"/>
                <a:chOff x="1137320" y="3810001"/>
                <a:chExt cx="1382272" cy="1247"/>
              </a:xfrm>
            </p:grpSpPr>
            <p:cxnSp>
              <p:nvCxnSpPr>
                <p:cNvPr id="92" name="Straight Connector 91"/>
                <p:cNvCxnSpPr/>
                <p:nvPr/>
              </p:nvCxnSpPr>
              <p:spPr>
                <a:xfrm rot="10800000">
                  <a:off x="1137320" y="3810752"/>
                  <a:ext cx="176693" cy="496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3" name="Straight Connector 92"/>
                <p:cNvCxnSpPr/>
                <p:nvPr/>
              </p:nvCxnSpPr>
              <p:spPr>
                <a:xfrm rot="10800000">
                  <a:off x="2357255" y="3810001"/>
                  <a:ext cx="162337" cy="751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88" name="Oval 87"/>
            <p:cNvSpPr/>
            <p:nvPr/>
          </p:nvSpPr>
          <p:spPr>
            <a:xfrm>
              <a:off x="3810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9" name="Oval 88"/>
            <p:cNvSpPr/>
            <p:nvPr/>
          </p:nvSpPr>
          <p:spPr>
            <a:xfrm>
              <a:off x="32004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7" name="Group 52"/>
          <p:cNvGrpSpPr>
            <a:grpSpLocks noChangeAspect="1"/>
          </p:cNvGrpSpPr>
          <p:nvPr/>
        </p:nvGrpSpPr>
        <p:grpSpPr>
          <a:xfrm>
            <a:off x="1524002" y="4572000"/>
            <a:ext cx="1448293" cy="310346"/>
            <a:chOff x="381000" y="4724400"/>
            <a:chExt cx="3519317" cy="761998"/>
          </a:xfrm>
        </p:grpSpPr>
        <p:grpSp>
          <p:nvGrpSpPr>
            <p:cNvPr id="48" name="Group 40"/>
            <p:cNvGrpSpPr/>
            <p:nvPr/>
          </p:nvGrpSpPr>
          <p:grpSpPr>
            <a:xfrm>
              <a:off x="1073329" y="4850708"/>
              <a:ext cx="2119484" cy="635690"/>
              <a:chOff x="1289720" y="4648200"/>
              <a:chExt cx="1382272" cy="383498"/>
            </a:xfrm>
          </p:grpSpPr>
          <p:pic>
            <p:nvPicPr>
              <p:cNvPr id="98" name="Picture 97"/>
              <p:cNvPicPr/>
              <p:nvPr/>
            </p:nvPicPr>
            <p:blipFill>
              <a:blip r:embed="rId4" cstate="print"/>
              <a:stretch>
                <a:fillRect/>
              </a:stretch>
            </p:blipFill>
            <p:spPr bwMode="auto">
              <a:xfrm>
                <a:off x="1386969" y="4648200"/>
                <a:ext cx="1188462" cy="3834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49" name="Group 38"/>
              <p:cNvGrpSpPr/>
              <p:nvPr/>
            </p:nvGrpSpPr>
            <p:grpSpPr>
              <a:xfrm>
                <a:off x="1289720" y="4800601"/>
                <a:ext cx="1382272" cy="1247"/>
                <a:chOff x="1137320" y="3810001"/>
                <a:chExt cx="1382272" cy="1247"/>
              </a:xfrm>
            </p:grpSpPr>
            <p:cxnSp>
              <p:nvCxnSpPr>
                <p:cNvPr id="100" name="Straight Connector 99"/>
                <p:cNvCxnSpPr/>
                <p:nvPr/>
              </p:nvCxnSpPr>
              <p:spPr>
                <a:xfrm rot="10800000">
                  <a:off x="1137320" y="3810752"/>
                  <a:ext cx="176693" cy="496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1" name="Straight Connector 100"/>
                <p:cNvCxnSpPr/>
                <p:nvPr/>
              </p:nvCxnSpPr>
              <p:spPr>
                <a:xfrm rot="10800000">
                  <a:off x="2357255" y="3810001"/>
                  <a:ext cx="162337" cy="751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96" name="Oval 95"/>
            <p:cNvSpPr/>
            <p:nvPr/>
          </p:nvSpPr>
          <p:spPr>
            <a:xfrm>
              <a:off x="3810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7" name="Oval 96"/>
            <p:cNvSpPr/>
            <p:nvPr/>
          </p:nvSpPr>
          <p:spPr>
            <a:xfrm>
              <a:off x="32004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0" name="Group 52"/>
          <p:cNvGrpSpPr>
            <a:grpSpLocks noChangeAspect="1"/>
          </p:cNvGrpSpPr>
          <p:nvPr/>
        </p:nvGrpSpPr>
        <p:grpSpPr>
          <a:xfrm rot="9575814">
            <a:off x="389669" y="4281320"/>
            <a:ext cx="1448293" cy="310346"/>
            <a:chOff x="381000" y="4724400"/>
            <a:chExt cx="3519317" cy="761998"/>
          </a:xfrm>
        </p:grpSpPr>
        <p:grpSp>
          <p:nvGrpSpPr>
            <p:cNvPr id="51" name="Group 40"/>
            <p:cNvGrpSpPr/>
            <p:nvPr/>
          </p:nvGrpSpPr>
          <p:grpSpPr>
            <a:xfrm>
              <a:off x="1073329" y="4850708"/>
              <a:ext cx="2119484" cy="635690"/>
              <a:chOff x="1289720" y="4648200"/>
              <a:chExt cx="1382272" cy="383498"/>
            </a:xfrm>
          </p:grpSpPr>
          <p:pic>
            <p:nvPicPr>
              <p:cNvPr id="106" name="Picture 105"/>
              <p:cNvPicPr/>
              <p:nvPr/>
            </p:nvPicPr>
            <p:blipFill>
              <a:blip r:embed="rId4" cstate="print"/>
              <a:stretch>
                <a:fillRect/>
              </a:stretch>
            </p:blipFill>
            <p:spPr bwMode="auto">
              <a:xfrm>
                <a:off x="1386969" y="4648200"/>
                <a:ext cx="1188462" cy="3834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52" name="Group 38"/>
              <p:cNvGrpSpPr/>
              <p:nvPr/>
            </p:nvGrpSpPr>
            <p:grpSpPr>
              <a:xfrm>
                <a:off x="1289720" y="4800601"/>
                <a:ext cx="1382272" cy="1247"/>
                <a:chOff x="1137320" y="3810001"/>
                <a:chExt cx="1382272" cy="1247"/>
              </a:xfrm>
            </p:grpSpPr>
            <p:cxnSp>
              <p:nvCxnSpPr>
                <p:cNvPr id="108" name="Straight Connector 107"/>
                <p:cNvCxnSpPr/>
                <p:nvPr/>
              </p:nvCxnSpPr>
              <p:spPr>
                <a:xfrm rot="10800000">
                  <a:off x="1137320" y="3810752"/>
                  <a:ext cx="176693" cy="496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9" name="Straight Connector 108"/>
                <p:cNvCxnSpPr/>
                <p:nvPr/>
              </p:nvCxnSpPr>
              <p:spPr>
                <a:xfrm rot="10800000">
                  <a:off x="2357255" y="3810001"/>
                  <a:ext cx="162337" cy="751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04" name="Oval 103"/>
            <p:cNvSpPr/>
            <p:nvPr/>
          </p:nvSpPr>
          <p:spPr>
            <a:xfrm>
              <a:off x="3810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5" name="Oval 104"/>
            <p:cNvSpPr/>
            <p:nvPr/>
          </p:nvSpPr>
          <p:spPr>
            <a:xfrm>
              <a:off x="32004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10" name="Oval 109"/>
          <p:cNvSpPr>
            <a:spLocks noChangeAspect="1"/>
          </p:cNvSpPr>
          <p:nvPr/>
        </p:nvSpPr>
        <p:spPr>
          <a:xfrm rot="10474502" flipV="1">
            <a:off x="3976036" y="5423680"/>
            <a:ext cx="299491" cy="302662"/>
          </a:xfrm>
          <a:prstGeom prst="ellipse">
            <a:avLst/>
          </a:prstGeom>
          <a:solidFill>
            <a:srgbClr val="08CE4A"/>
          </a:solidFill>
          <a:ln>
            <a:noFill/>
          </a:ln>
          <a:scene3d>
            <a:camera prst="orthographicFront"/>
            <a:lightRig rig="threePt" dir="t"/>
          </a:scene3d>
          <a:sp3d>
            <a:bevelT w="387350" h="158750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1" name="Oval 110"/>
          <p:cNvSpPr>
            <a:spLocks noChangeAspect="1"/>
          </p:cNvSpPr>
          <p:nvPr/>
        </p:nvSpPr>
        <p:spPr>
          <a:xfrm rot="10474502" flipV="1">
            <a:off x="4585636" y="5271280"/>
            <a:ext cx="299491" cy="302662"/>
          </a:xfrm>
          <a:prstGeom prst="ellipse">
            <a:avLst/>
          </a:prstGeom>
          <a:solidFill>
            <a:srgbClr val="08CE4A"/>
          </a:solidFill>
          <a:ln>
            <a:noFill/>
          </a:ln>
          <a:scene3d>
            <a:camera prst="orthographicFront"/>
            <a:lightRig rig="threePt" dir="t"/>
          </a:scene3d>
          <a:sp3d>
            <a:bevelT w="387350" h="158750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2" name="Oval 111"/>
          <p:cNvSpPr>
            <a:spLocks noChangeAspect="1"/>
          </p:cNvSpPr>
          <p:nvPr/>
        </p:nvSpPr>
        <p:spPr>
          <a:xfrm rot="10474502" flipV="1">
            <a:off x="4280836" y="5728480"/>
            <a:ext cx="299491" cy="302662"/>
          </a:xfrm>
          <a:prstGeom prst="ellipse">
            <a:avLst/>
          </a:prstGeom>
          <a:solidFill>
            <a:srgbClr val="08CE4A"/>
          </a:solidFill>
          <a:ln>
            <a:noFill/>
          </a:ln>
          <a:scene3d>
            <a:camera prst="orthographicFront"/>
            <a:lightRig rig="threePt" dir="t"/>
          </a:scene3d>
          <a:sp3d>
            <a:bevelT w="387350" h="158750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3" name="Oval 112"/>
          <p:cNvSpPr>
            <a:spLocks noChangeAspect="1"/>
          </p:cNvSpPr>
          <p:nvPr/>
        </p:nvSpPr>
        <p:spPr>
          <a:xfrm rot="10474502" flipV="1">
            <a:off x="3899838" y="4890280"/>
            <a:ext cx="299491" cy="302662"/>
          </a:xfrm>
          <a:prstGeom prst="ellipse">
            <a:avLst/>
          </a:prstGeom>
          <a:solidFill>
            <a:srgbClr val="08CE4A"/>
          </a:solidFill>
          <a:ln>
            <a:noFill/>
          </a:ln>
          <a:scene3d>
            <a:camera prst="orthographicFront"/>
            <a:lightRig rig="threePt" dir="t"/>
          </a:scene3d>
          <a:sp3d>
            <a:bevelT w="387350" h="158750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4" name="Oval 113"/>
          <p:cNvSpPr>
            <a:spLocks noChangeAspect="1"/>
          </p:cNvSpPr>
          <p:nvPr/>
        </p:nvSpPr>
        <p:spPr>
          <a:xfrm rot="10474502" flipV="1">
            <a:off x="4966636" y="4966479"/>
            <a:ext cx="299491" cy="302662"/>
          </a:xfrm>
          <a:prstGeom prst="ellipse">
            <a:avLst/>
          </a:prstGeom>
          <a:solidFill>
            <a:srgbClr val="08CE4A"/>
          </a:solidFill>
          <a:ln>
            <a:noFill/>
          </a:ln>
          <a:scene3d>
            <a:camera prst="orthographicFront"/>
            <a:lightRig rig="threePt" dir="t"/>
          </a:scene3d>
          <a:sp3d>
            <a:bevelT w="387350" h="158750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5" name="Oval 114"/>
          <p:cNvSpPr>
            <a:spLocks noChangeAspect="1"/>
          </p:cNvSpPr>
          <p:nvPr/>
        </p:nvSpPr>
        <p:spPr>
          <a:xfrm rot="10474502" flipV="1">
            <a:off x="4966636" y="5728480"/>
            <a:ext cx="299491" cy="302662"/>
          </a:xfrm>
          <a:prstGeom prst="ellipse">
            <a:avLst/>
          </a:prstGeom>
          <a:solidFill>
            <a:srgbClr val="08CE4A"/>
          </a:solidFill>
          <a:ln>
            <a:noFill/>
          </a:ln>
          <a:scene3d>
            <a:camera prst="orthographicFront"/>
            <a:lightRig rig="threePt" dir="t"/>
          </a:scene3d>
          <a:sp3d>
            <a:bevelT w="387350" h="158750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6" name="Oval 115"/>
          <p:cNvSpPr>
            <a:spLocks noChangeAspect="1"/>
          </p:cNvSpPr>
          <p:nvPr/>
        </p:nvSpPr>
        <p:spPr>
          <a:xfrm rot="10474502" flipV="1">
            <a:off x="4357037" y="4966480"/>
            <a:ext cx="299491" cy="302662"/>
          </a:xfrm>
          <a:prstGeom prst="ellipse">
            <a:avLst/>
          </a:prstGeom>
          <a:solidFill>
            <a:srgbClr val="08CE4A"/>
          </a:solidFill>
          <a:ln>
            <a:noFill/>
          </a:ln>
          <a:scene3d>
            <a:camera prst="orthographicFront"/>
            <a:lightRig rig="threePt" dir="t"/>
          </a:scene3d>
          <a:sp3d>
            <a:bevelT w="387350" h="158750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27" name="Straight Arrow Connector 126"/>
          <p:cNvCxnSpPr>
            <a:stCxn id="4" idx="2"/>
          </p:cNvCxnSpPr>
          <p:nvPr/>
        </p:nvCxnSpPr>
        <p:spPr>
          <a:xfrm flipH="1">
            <a:off x="4572000" y="2362200"/>
            <a:ext cx="11987" cy="2362200"/>
          </a:xfrm>
          <a:prstGeom prst="straightConnector1">
            <a:avLst/>
          </a:prstGeom>
          <a:ln w="76200" cap="rnd">
            <a:solidFill>
              <a:srgbClr val="08CE4A"/>
            </a:solidFill>
            <a:tailEnd type="arrow"/>
          </a:ln>
          <a:effectLst>
            <a:outerShdw sx="1000" sy="1000" algn="ctr" rotWithShape="0">
              <a:srgbClr val="000000"/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Arrow Connector 130"/>
          <p:cNvCxnSpPr/>
          <p:nvPr/>
        </p:nvCxnSpPr>
        <p:spPr>
          <a:xfrm flipH="1">
            <a:off x="2362200" y="2362200"/>
            <a:ext cx="1295400" cy="1828800"/>
          </a:xfrm>
          <a:prstGeom prst="straightConnector1">
            <a:avLst/>
          </a:prstGeom>
          <a:ln w="76200" cap="rnd">
            <a:solidFill>
              <a:srgbClr val="FF0000"/>
            </a:solidFill>
            <a:tailEnd type="arrow"/>
          </a:ln>
          <a:effectLst>
            <a:outerShdw sx="1000" sy="1000" algn="ctr" rotWithShape="0">
              <a:srgbClr val="000000"/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Arrow Connector 132"/>
          <p:cNvCxnSpPr/>
          <p:nvPr/>
        </p:nvCxnSpPr>
        <p:spPr>
          <a:xfrm>
            <a:off x="5562600" y="2362200"/>
            <a:ext cx="762000" cy="1447800"/>
          </a:xfrm>
          <a:prstGeom prst="straightConnector1">
            <a:avLst/>
          </a:prstGeom>
          <a:ln w="76200" cap="rnd">
            <a:solidFill>
              <a:srgbClr val="0000FF"/>
            </a:solidFill>
            <a:tailEnd type="arrow"/>
          </a:ln>
          <a:effectLst>
            <a:outerShdw sx="1000" sy="1000" algn="ctr" rotWithShape="0">
              <a:srgbClr val="000000"/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5" name="TextBox 134"/>
          <p:cNvSpPr txBox="1"/>
          <p:nvPr/>
        </p:nvSpPr>
        <p:spPr>
          <a:xfrm>
            <a:off x="152400" y="152400"/>
            <a:ext cx="3505200" cy="830997"/>
          </a:xfrm>
          <a:prstGeom prst="rect">
            <a:avLst/>
          </a:prstGeom>
          <a:noFill/>
          <a:ln w="666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solidFill>
                  <a:prstClr val="white"/>
                </a:solidFill>
              </a:rPr>
              <a:t>Spectroscopy</a:t>
            </a:r>
            <a:endParaRPr lang="en-US" sz="4800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TiSapph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2919574" y="304800"/>
            <a:ext cx="3328826" cy="2057400"/>
          </a:xfrm>
          <a:prstGeom prst="rect">
            <a:avLst/>
          </a:prstGeom>
        </p:spPr>
      </p:pic>
      <p:cxnSp>
        <p:nvCxnSpPr>
          <p:cNvPr id="127" name="Straight Arrow Connector 126"/>
          <p:cNvCxnSpPr/>
          <p:nvPr/>
        </p:nvCxnSpPr>
        <p:spPr>
          <a:xfrm flipH="1">
            <a:off x="4572000" y="2362200"/>
            <a:ext cx="11987" cy="2362200"/>
          </a:xfrm>
          <a:prstGeom prst="straightConnector1">
            <a:avLst/>
          </a:prstGeom>
          <a:ln w="76200" cap="rnd">
            <a:solidFill>
              <a:srgbClr val="08CE4A"/>
            </a:solidFill>
            <a:tailEnd type="arrow"/>
          </a:ln>
          <a:effectLst>
            <a:outerShdw sx="1000" sy="1000" algn="ctr" rotWithShape="0">
              <a:srgbClr val="000000"/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Arrow Connector 130"/>
          <p:cNvCxnSpPr/>
          <p:nvPr/>
        </p:nvCxnSpPr>
        <p:spPr>
          <a:xfrm flipH="1">
            <a:off x="2362200" y="2362200"/>
            <a:ext cx="1295400" cy="1828800"/>
          </a:xfrm>
          <a:prstGeom prst="straightConnector1">
            <a:avLst/>
          </a:prstGeom>
          <a:ln w="76200" cap="rnd">
            <a:solidFill>
              <a:srgbClr val="FF0000"/>
            </a:solidFill>
            <a:tailEnd type="arrow"/>
          </a:ln>
          <a:effectLst>
            <a:outerShdw sx="1000" sy="1000" algn="ctr" rotWithShape="0">
              <a:srgbClr val="000000"/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Arrow Connector 132"/>
          <p:cNvCxnSpPr/>
          <p:nvPr/>
        </p:nvCxnSpPr>
        <p:spPr>
          <a:xfrm>
            <a:off x="5562600" y="2362200"/>
            <a:ext cx="762000" cy="1447800"/>
          </a:xfrm>
          <a:prstGeom prst="straightConnector1">
            <a:avLst/>
          </a:prstGeom>
          <a:ln w="76200" cap="rnd">
            <a:solidFill>
              <a:srgbClr val="0000FF"/>
            </a:solidFill>
            <a:tailEnd type="arrow"/>
          </a:ln>
          <a:effectLst>
            <a:outerShdw sx="1000" sy="1000" algn="ctr" rotWithShape="0">
              <a:srgbClr val="000000"/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5" name="TextBox 134"/>
          <p:cNvSpPr txBox="1"/>
          <p:nvPr/>
        </p:nvSpPr>
        <p:spPr>
          <a:xfrm>
            <a:off x="152400" y="152400"/>
            <a:ext cx="2667000" cy="1569660"/>
          </a:xfrm>
          <a:prstGeom prst="rect">
            <a:avLst/>
          </a:prstGeom>
          <a:noFill/>
          <a:ln w="666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solidFill>
                  <a:prstClr val="white"/>
                </a:solidFill>
              </a:rPr>
              <a:t>Atomic Clocks</a:t>
            </a:r>
            <a:endParaRPr lang="en-US" sz="4800" dirty="0">
              <a:solidFill>
                <a:prstClr val="white"/>
              </a:solidFill>
            </a:endParaRPr>
          </a:p>
        </p:txBody>
      </p:sp>
      <p:grpSp>
        <p:nvGrpSpPr>
          <p:cNvPr id="2" name="Group 120"/>
          <p:cNvGrpSpPr>
            <a:grpSpLocks noChangeAspect="1"/>
          </p:cNvGrpSpPr>
          <p:nvPr/>
        </p:nvGrpSpPr>
        <p:grpSpPr>
          <a:xfrm>
            <a:off x="762000" y="4038600"/>
            <a:ext cx="1600200" cy="1600200"/>
            <a:chOff x="304800" y="4114800"/>
            <a:chExt cx="2286000" cy="2286000"/>
          </a:xfrm>
        </p:grpSpPr>
        <p:sp>
          <p:nvSpPr>
            <p:cNvPr id="102" name="Donut 101"/>
            <p:cNvSpPr/>
            <p:nvPr/>
          </p:nvSpPr>
          <p:spPr>
            <a:xfrm>
              <a:off x="304800" y="4114800"/>
              <a:ext cx="2286000" cy="2286000"/>
            </a:xfrm>
            <a:prstGeom prst="donut">
              <a:avLst>
                <a:gd name="adj" fmla="val 8085"/>
              </a:avLst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cxnSp>
          <p:nvCxnSpPr>
            <p:cNvPr id="107" name="Straight Arrow Connector 106"/>
            <p:cNvCxnSpPr/>
            <p:nvPr/>
          </p:nvCxnSpPr>
          <p:spPr>
            <a:xfrm flipH="1" flipV="1">
              <a:off x="1047869" y="4847929"/>
              <a:ext cx="381000" cy="381000"/>
            </a:xfrm>
            <a:prstGeom prst="straightConnector1">
              <a:avLst/>
            </a:prstGeom>
            <a:ln w="63500" cap="rnd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Arrow Connector 116"/>
            <p:cNvCxnSpPr/>
            <p:nvPr/>
          </p:nvCxnSpPr>
          <p:spPr>
            <a:xfrm flipH="1">
              <a:off x="939011" y="5242180"/>
              <a:ext cx="516361" cy="704260"/>
            </a:xfrm>
            <a:prstGeom prst="straightConnector1">
              <a:avLst/>
            </a:prstGeom>
            <a:ln w="63500" cap="rnd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Group 127"/>
          <p:cNvGrpSpPr>
            <a:grpSpLocks noChangeAspect="1"/>
          </p:cNvGrpSpPr>
          <p:nvPr/>
        </p:nvGrpSpPr>
        <p:grpSpPr>
          <a:xfrm>
            <a:off x="3810000" y="4876800"/>
            <a:ext cx="1600200" cy="1600200"/>
            <a:chOff x="304800" y="4114800"/>
            <a:chExt cx="2286000" cy="2286000"/>
          </a:xfrm>
        </p:grpSpPr>
        <p:sp>
          <p:nvSpPr>
            <p:cNvPr id="129" name="Donut 128"/>
            <p:cNvSpPr/>
            <p:nvPr/>
          </p:nvSpPr>
          <p:spPr>
            <a:xfrm>
              <a:off x="304800" y="4114800"/>
              <a:ext cx="2286000" cy="2286000"/>
            </a:xfrm>
            <a:prstGeom prst="donut">
              <a:avLst>
                <a:gd name="adj" fmla="val 8085"/>
              </a:avLst>
            </a:prstGeom>
            <a:solidFill>
              <a:srgbClr val="08CE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cxnSp>
          <p:nvCxnSpPr>
            <p:cNvPr id="130" name="Straight Arrow Connector 129"/>
            <p:cNvCxnSpPr/>
            <p:nvPr/>
          </p:nvCxnSpPr>
          <p:spPr>
            <a:xfrm flipH="1" flipV="1">
              <a:off x="1047869" y="4847929"/>
              <a:ext cx="381000" cy="381000"/>
            </a:xfrm>
            <a:prstGeom prst="straightConnector1">
              <a:avLst/>
            </a:prstGeom>
            <a:ln w="63500" cap="rnd">
              <a:solidFill>
                <a:srgbClr val="08CE4A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Arrow Connector 131"/>
            <p:cNvCxnSpPr/>
            <p:nvPr/>
          </p:nvCxnSpPr>
          <p:spPr>
            <a:xfrm flipH="1">
              <a:off x="939011" y="5242180"/>
              <a:ext cx="516361" cy="704260"/>
            </a:xfrm>
            <a:prstGeom prst="straightConnector1">
              <a:avLst/>
            </a:prstGeom>
            <a:ln w="63500" cap="rnd">
              <a:solidFill>
                <a:srgbClr val="08CE4A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Group 133"/>
          <p:cNvGrpSpPr>
            <a:grpSpLocks noChangeAspect="1"/>
          </p:cNvGrpSpPr>
          <p:nvPr/>
        </p:nvGrpSpPr>
        <p:grpSpPr>
          <a:xfrm>
            <a:off x="6324600" y="3733800"/>
            <a:ext cx="1600200" cy="1600200"/>
            <a:chOff x="304800" y="4114800"/>
            <a:chExt cx="2286000" cy="2286000"/>
          </a:xfrm>
        </p:grpSpPr>
        <p:sp>
          <p:nvSpPr>
            <p:cNvPr id="136" name="Donut 135"/>
            <p:cNvSpPr/>
            <p:nvPr/>
          </p:nvSpPr>
          <p:spPr>
            <a:xfrm>
              <a:off x="304800" y="4114800"/>
              <a:ext cx="2286000" cy="2286000"/>
            </a:xfrm>
            <a:prstGeom prst="donut">
              <a:avLst>
                <a:gd name="adj" fmla="val 8085"/>
              </a:avLst>
            </a:prstGeom>
            <a:solidFill>
              <a:srgbClr val="00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cxnSp>
          <p:nvCxnSpPr>
            <p:cNvPr id="137" name="Straight Arrow Connector 136"/>
            <p:cNvCxnSpPr/>
            <p:nvPr/>
          </p:nvCxnSpPr>
          <p:spPr>
            <a:xfrm flipH="1" flipV="1">
              <a:off x="1047869" y="4847929"/>
              <a:ext cx="381000" cy="381000"/>
            </a:xfrm>
            <a:prstGeom prst="straightConnector1">
              <a:avLst/>
            </a:prstGeom>
            <a:ln w="63500" cap="rnd">
              <a:solidFill>
                <a:srgbClr val="0000FF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Arrow Connector 137"/>
            <p:cNvCxnSpPr/>
            <p:nvPr/>
          </p:nvCxnSpPr>
          <p:spPr>
            <a:xfrm flipH="1">
              <a:off x="939011" y="5242180"/>
              <a:ext cx="516361" cy="704260"/>
            </a:xfrm>
            <a:prstGeom prst="straightConnector1">
              <a:avLst/>
            </a:prstGeom>
            <a:ln w="63500" cap="rnd">
              <a:solidFill>
                <a:srgbClr val="0000FF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Picture 50" descr="TiSapph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2919574" y="304800"/>
            <a:ext cx="3328826" cy="2057400"/>
          </a:xfrm>
          <a:prstGeom prst="rect">
            <a:avLst/>
          </a:prstGeom>
        </p:spPr>
      </p:pic>
      <p:cxnSp>
        <p:nvCxnSpPr>
          <p:cNvPr id="131" name="Straight Arrow Connector 130"/>
          <p:cNvCxnSpPr/>
          <p:nvPr/>
        </p:nvCxnSpPr>
        <p:spPr>
          <a:xfrm flipH="1">
            <a:off x="1600200" y="2362200"/>
            <a:ext cx="2057400" cy="2209800"/>
          </a:xfrm>
          <a:prstGeom prst="straightConnector1">
            <a:avLst/>
          </a:prstGeom>
          <a:ln w="76200" cap="rnd">
            <a:solidFill>
              <a:srgbClr val="FF0000"/>
            </a:solidFill>
            <a:tailEnd type="none"/>
          </a:ln>
          <a:effectLst>
            <a:outerShdw sx="1000" sy="1000" algn="ctr" rotWithShape="0">
              <a:srgbClr val="000000"/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Arrow Connector 132"/>
          <p:cNvCxnSpPr/>
          <p:nvPr/>
        </p:nvCxnSpPr>
        <p:spPr>
          <a:xfrm>
            <a:off x="5562600" y="2362200"/>
            <a:ext cx="1524000" cy="2743200"/>
          </a:xfrm>
          <a:prstGeom prst="straightConnector1">
            <a:avLst/>
          </a:prstGeom>
          <a:ln w="76200" cap="rnd">
            <a:solidFill>
              <a:srgbClr val="0000FF"/>
            </a:solidFill>
            <a:tailEnd type="none"/>
          </a:ln>
          <a:effectLst>
            <a:outerShdw sx="1000" sy="1000" algn="ctr" rotWithShape="0">
              <a:srgbClr val="000000"/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" name="Picture 102" descr="psi final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0" contrast="100000"/>
          </a:blip>
          <a:stretch>
            <a:fillRect/>
          </a:stretch>
        </p:blipFill>
        <p:spPr>
          <a:xfrm>
            <a:off x="7229856" y="2133600"/>
            <a:ext cx="1609344" cy="993648"/>
          </a:xfrm>
          <a:prstGeom prst="rect">
            <a:avLst/>
          </a:prstGeom>
        </p:spPr>
      </p:pic>
      <p:pic>
        <p:nvPicPr>
          <p:cNvPr id="107" name="Picture 106" descr="psi initial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0" contrast="100000"/>
          </a:blip>
          <a:stretch>
            <a:fillRect/>
          </a:stretch>
        </p:blipFill>
        <p:spPr>
          <a:xfrm>
            <a:off x="304800" y="2209800"/>
            <a:ext cx="1700784" cy="902208"/>
          </a:xfrm>
          <a:prstGeom prst="rect">
            <a:avLst/>
          </a:prstGeom>
        </p:spPr>
      </p:pic>
      <p:cxnSp>
        <p:nvCxnSpPr>
          <p:cNvPr id="121" name="Straight Arrow Connector 120"/>
          <p:cNvCxnSpPr/>
          <p:nvPr/>
        </p:nvCxnSpPr>
        <p:spPr>
          <a:xfrm>
            <a:off x="1219200" y="4038600"/>
            <a:ext cx="838200" cy="1447800"/>
          </a:xfrm>
          <a:prstGeom prst="straightConnector1">
            <a:avLst/>
          </a:prstGeom>
          <a:ln w="76200" cap="rnd">
            <a:solidFill>
              <a:srgbClr val="FF0000"/>
            </a:solidFill>
            <a:tailEnd type="arrow"/>
          </a:ln>
          <a:effectLst>
            <a:outerShdw sx="1000" sy="1000" algn="ctr" rotWithShape="0">
              <a:srgbClr val="000000"/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Straight Arrow Connector 137"/>
          <p:cNvCxnSpPr/>
          <p:nvPr/>
        </p:nvCxnSpPr>
        <p:spPr>
          <a:xfrm flipV="1">
            <a:off x="4191000" y="2362200"/>
            <a:ext cx="381000" cy="3581400"/>
          </a:xfrm>
          <a:prstGeom prst="straightConnector1">
            <a:avLst/>
          </a:prstGeom>
          <a:ln w="76200" cap="rnd">
            <a:solidFill>
              <a:srgbClr val="08CE4A"/>
            </a:solidFill>
            <a:tailEnd type="none"/>
          </a:ln>
          <a:effectLst>
            <a:outerShdw sx="1000" sy="1000" algn="ctr" rotWithShape="0">
              <a:srgbClr val="000000"/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Straight Arrow Connector 126"/>
          <p:cNvCxnSpPr/>
          <p:nvPr/>
        </p:nvCxnSpPr>
        <p:spPr>
          <a:xfrm>
            <a:off x="3505200" y="5943600"/>
            <a:ext cx="1676400" cy="0"/>
          </a:xfrm>
          <a:prstGeom prst="straightConnector1">
            <a:avLst/>
          </a:prstGeom>
          <a:ln w="76200" cap="rnd">
            <a:solidFill>
              <a:srgbClr val="08CE4A"/>
            </a:solidFill>
            <a:tailEnd type="arrow"/>
          </a:ln>
          <a:effectLst>
            <a:outerShdw sx="1000" sy="1000" algn="ctr" rotWithShape="0">
              <a:srgbClr val="000000"/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140"/>
          <p:cNvGrpSpPr>
            <a:grpSpLocks noChangeAspect="1"/>
          </p:cNvGrpSpPr>
          <p:nvPr/>
        </p:nvGrpSpPr>
        <p:grpSpPr>
          <a:xfrm>
            <a:off x="5427975" y="5334000"/>
            <a:ext cx="820425" cy="1236438"/>
            <a:chOff x="6616142" y="1656327"/>
            <a:chExt cx="1359896" cy="2049462"/>
          </a:xfrm>
        </p:grpSpPr>
        <p:sp>
          <p:nvSpPr>
            <p:cNvPr id="142" name="Circular Arrow 141"/>
            <p:cNvSpPr>
              <a:spLocks noChangeAspect="1"/>
            </p:cNvSpPr>
            <p:nvPr/>
          </p:nvSpPr>
          <p:spPr>
            <a:xfrm rot="2394548">
              <a:off x="6616142" y="2055653"/>
              <a:ext cx="733170" cy="733170"/>
            </a:xfrm>
            <a:prstGeom prst="circularArrow">
              <a:avLst>
                <a:gd name="adj1" fmla="val 12500"/>
                <a:gd name="adj2" fmla="val 1072303"/>
                <a:gd name="adj3" fmla="val 20457681"/>
                <a:gd name="adj4" fmla="val 2433936"/>
                <a:gd name="adj5" fmla="val 12500"/>
              </a:avLst>
            </a:prstGeom>
            <a:solidFill>
              <a:schemeClr val="bg1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grpSp>
          <p:nvGrpSpPr>
            <p:cNvPr id="3" name="Group 61"/>
            <p:cNvGrpSpPr>
              <a:grpSpLocks/>
            </p:cNvGrpSpPr>
            <p:nvPr/>
          </p:nvGrpSpPr>
          <p:grpSpPr>
            <a:xfrm rot="7026538" flipV="1">
              <a:off x="6642792" y="2372543"/>
              <a:ext cx="2049462" cy="617030"/>
              <a:chOff x="914399" y="3197904"/>
              <a:chExt cx="2362201" cy="764495"/>
            </a:xfrm>
          </p:grpSpPr>
          <p:grpSp>
            <p:nvGrpSpPr>
              <p:cNvPr id="4" name="Group 54"/>
              <p:cNvGrpSpPr/>
              <p:nvPr/>
            </p:nvGrpSpPr>
            <p:grpSpPr>
              <a:xfrm>
                <a:off x="914399" y="3197911"/>
                <a:ext cx="2012242" cy="764496"/>
                <a:chOff x="838200" y="3502702"/>
                <a:chExt cx="1314437" cy="459696"/>
              </a:xfrm>
            </p:grpSpPr>
            <p:cxnSp>
              <p:nvCxnSpPr>
                <p:cNvPr id="147" name="Straight Connector 146"/>
                <p:cNvCxnSpPr/>
                <p:nvPr/>
              </p:nvCxnSpPr>
              <p:spPr>
                <a:xfrm rot="10800000">
                  <a:off x="1266821" y="3732550"/>
                  <a:ext cx="171449" cy="2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5" name="Group 44"/>
                <p:cNvGrpSpPr/>
                <p:nvPr/>
              </p:nvGrpSpPr>
              <p:grpSpPr>
                <a:xfrm>
                  <a:off x="838200" y="3502702"/>
                  <a:ext cx="1314437" cy="459696"/>
                  <a:chOff x="847726" y="4572000"/>
                  <a:chExt cx="1314437" cy="459696"/>
                </a:xfrm>
              </p:grpSpPr>
              <p:pic>
                <p:nvPicPr>
                  <p:cNvPr id="149" name="Picture 148"/>
                  <p:cNvPicPr/>
                  <p:nvPr/>
                </p:nvPicPr>
                <p:blipFill>
                  <a:blip r:embed="rId6" cstate="print">
                    <a:clrChange>
                      <a:clrFrom>
                        <a:srgbClr val="000100"/>
                      </a:clrFrom>
                      <a:clrTo>
                        <a:srgbClr val="000100">
                          <a:alpha val="0"/>
                        </a:srgbClr>
                      </a:clrTo>
                    </a:clrChange>
                  </a:blip>
                  <a:stretch>
                    <a:fillRect/>
                  </a:stretch>
                </p:blipFill>
                <p:spPr bwMode="auto">
                  <a:xfrm>
                    <a:off x="1419213" y="4648617"/>
                    <a:ext cx="381000" cy="383079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grpSp>
                <p:nvGrpSpPr>
                  <p:cNvPr id="6" name="Group 38"/>
                  <p:cNvGrpSpPr/>
                  <p:nvPr/>
                </p:nvGrpSpPr>
                <p:grpSpPr>
                  <a:xfrm>
                    <a:off x="847726" y="4572000"/>
                    <a:ext cx="1314437" cy="457200"/>
                    <a:chOff x="695326" y="3581400"/>
                    <a:chExt cx="1314437" cy="457200"/>
                  </a:xfrm>
                </p:grpSpPr>
                <p:cxnSp>
                  <p:nvCxnSpPr>
                    <p:cNvPr id="151" name="Straight Connector 150"/>
                    <p:cNvCxnSpPr/>
                    <p:nvPr/>
                  </p:nvCxnSpPr>
                  <p:spPr>
                    <a:xfrm rot="10800000" flipV="1">
                      <a:off x="1624008" y="3809999"/>
                      <a:ext cx="385755" cy="4763"/>
                    </a:xfrm>
                    <a:prstGeom prst="line">
                      <a:avLst/>
                    </a:prstGeom>
                    <a:ln w="381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152" name="Oval 151"/>
                    <p:cNvSpPr/>
                    <p:nvPr/>
                  </p:nvSpPr>
                  <p:spPr>
                    <a:xfrm>
                      <a:off x="695326" y="3581400"/>
                      <a:ext cx="457200" cy="457200"/>
                    </a:xfrm>
                    <a:prstGeom prst="ellipse">
                      <a:avLst/>
                    </a:prstGeom>
                    <a:ln>
                      <a:noFill/>
                    </a:ln>
                    <a:scene3d>
                      <a:camera prst="orthographicFront"/>
                      <a:lightRig rig="threePt" dir="t"/>
                    </a:scene3d>
                    <a:sp3d>
                      <a:bevelT w="387350" h="158750"/>
                      <a:bevelB/>
                    </a:sp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solidFill>
                          <a:prstClr val="white"/>
                        </a:solidFill>
                      </a:endParaRPr>
                    </a:p>
                  </p:txBody>
                </p:sp>
              </p:grpSp>
            </p:grpSp>
          </p:grpSp>
          <p:sp>
            <p:nvSpPr>
              <p:cNvPr id="146" name="Oval 145"/>
              <p:cNvSpPr/>
              <p:nvPr/>
            </p:nvSpPr>
            <p:spPr>
              <a:xfrm>
                <a:off x="2576683" y="3200400"/>
                <a:ext cx="699917" cy="760344"/>
              </a:xfrm>
              <a:prstGeom prst="ellipse">
                <a:avLst/>
              </a:prstGeom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87350" h="15875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7" name="Group 43"/>
          <p:cNvGrpSpPr>
            <a:grpSpLocks noChangeAspect="1"/>
          </p:cNvGrpSpPr>
          <p:nvPr/>
        </p:nvGrpSpPr>
        <p:grpSpPr>
          <a:xfrm>
            <a:off x="762000" y="3505200"/>
            <a:ext cx="925544" cy="297495"/>
            <a:chOff x="914399" y="3197904"/>
            <a:chExt cx="2362201" cy="764495"/>
          </a:xfrm>
        </p:grpSpPr>
        <p:grpSp>
          <p:nvGrpSpPr>
            <p:cNvPr id="8" name="Group 54"/>
            <p:cNvGrpSpPr/>
            <p:nvPr/>
          </p:nvGrpSpPr>
          <p:grpSpPr>
            <a:xfrm>
              <a:off x="914399" y="3197911"/>
              <a:ext cx="2012242" cy="764496"/>
              <a:chOff x="838200" y="3502702"/>
              <a:chExt cx="1314437" cy="459696"/>
            </a:xfrm>
          </p:grpSpPr>
          <p:grpSp>
            <p:nvGrpSpPr>
              <p:cNvPr id="9" name="Group 44"/>
              <p:cNvGrpSpPr/>
              <p:nvPr/>
            </p:nvGrpSpPr>
            <p:grpSpPr>
              <a:xfrm>
                <a:off x="838200" y="3502702"/>
                <a:ext cx="1314437" cy="459696"/>
                <a:chOff x="847726" y="4572000"/>
                <a:chExt cx="1314437" cy="459696"/>
              </a:xfrm>
            </p:grpSpPr>
            <p:pic>
              <p:nvPicPr>
                <p:cNvPr id="195" name="Picture 194"/>
                <p:cNvPicPr/>
                <p:nvPr/>
              </p:nvPicPr>
              <p:blipFill>
                <a:blip r:embed="rId6" cstate="print"/>
                <a:stretch>
                  <a:fillRect/>
                </a:stretch>
              </p:blipFill>
              <p:spPr bwMode="auto">
                <a:xfrm>
                  <a:off x="1419213" y="4648617"/>
                  <a:ext cx="381000" cy="38307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10" name="Group 38"/>
                <p:cNvGrpSpPr/>
                <p:nvPr/>
              </p:nvGrpSpPr>
              <p:grpSpPr>
                <a:xfrm>
                  <a:off x="847726" y="4572000"/>
                  <a:ext cx="1314437" cy="457200"/>
                  <a:chOff x="695326" y="3581400"/>
                  <a:chExt cx="1314437" cy="457200"/>
                </a:xfrm>
              </p:grpSpPr>
              <p:cxnSp>
                <p:nvCxnSpPr>
                  <p:cNvPr id="197" name="Straight Connector 12"/>
                  <p:cNvCxnSpPr/>
                  <p:nvPr/>
                </p:nvCxnSpPr>
                <p:spPr>
                  <a:xfrm rot="10800000" flipV="1">
                    <a:off x="1624008" y="3809999"/>
                    <a:ext cx="385755" cy="4763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98" name="Oval 197"/>
                  <p:cNvSpPr/>
                  <p:nvPr/>
                </p:nvSpPr>
                <p:spPr>
                  <a:xfrm>
                    <a:off x="695326" y="3581400"/>
                    <a:ext cx="457200" cy="457200"/>
                  </a:xfrm>
                  <a:prstGeom prst="ellipse">
                    <a:avLst/>
                  </a:prstGeom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>
                    <a:bevelT w="387350" h="158750"/>
                    <a:bevelB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</p:grpSp>
          <p:cxnSp>
            <p:nvCxnSpPr>
              <p:cNvPr id="194" name="Straight Connector 9"/>
              <p:cNvCxnSpPr/>
              <p:nvPr/>
            </p:nvCxnSpPr>
            <p:spPr>
              <a:xfrm rot="10800000">
                <a:off x="1266821" y="3732550"/>
                <a:ext cx="171449" cy="2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2" name="Oval 191"/>
            <p:cNvSpPr/>
            <p:nvPr/>
          </p:nvSpPr>
          <p:spPr>
            <a:xfrm>
              <a:off x="2576683" y="3200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Group 198"/>
          <p:cNvGrpSpPr>
            <a:grpSpLocks noChangeAspect="1"/>
          </p:cNvGrpSpPr>
          <p:nvPr/>
        </p:nvGrpSpPr>
        <p:grpSpPr>
          <a:xfrm>
            <a:off x="1964486" y="5715000"/>
            <a:ext cx="1388314" cy="686855"/>
            <a:chOff x="685800" y="3008901"/>
            <a:chExt cx="2243423" cy="1109914"/>
          </a:xfrm>
        </p:grpSpPr>
        <p:cxnSp>
          <p:nvCxnSpPr>
            <p:cNvPr id="200" name="Straight Arrow Connector 199"/>
            <p:cNvCxnSpPr>
              <a:cxnSpLocks noChangeAspect="1"/>
            </p:cNvCxnSpPr>
            <p:nvPr/>
          </p:nvCxnSpPr>
          <p:spPr>
            <a:xfrm>
              <a:off x="901088" y="4118815"/>
              <a:ext cx="1886589" cy="0"/>
            </a:xfrm>
            <a:prstGeom prst="straightConnector1">
              <a:avLst/>
            </a:prstGeom>
            <a:ln w="79375" cap="rnd">
              <a:solidFill>
                <a:schemeClr val="bg1"/>
              </a:solidFill>
              <a:bevel/>
              <a:headEnd type="arrow"/>
              <a:tailEnd type="arrow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Group 52"/>
            <p:cNvGrpSpPr>
              <a:grpSpLocks noChangeAspect="1"/>
            </p:cNvGrpSpPr>
            <p:nvPr/>
          </p:nvGrpSpPr>
          <p:grpSpPr>
            <a:xfrm>
              <a:off x="685800" y="3008901"/>
              <a:ext cx="2243423" cy="480730"/>
              <a:chOff x="381000" y="4724400"/>
              <a:chExt cx="3519317" cy="761998"/>
            </a:xfrm>
          </p:grpSpPr>
          <p:grpSp>
            <p:nvGrpSpPr>
              <p:cNvPr id="13" name="Group 40"/>
              <p:cNvGrpSpPr/>
              <p:nvPr/>
            </p:nvGrpSpPr>
            <p:grpSpPr>
              <a:xfrm>
                <a:off x="1073329" y="4850708"/>
                <a:ext cx="2119484" cy="635690"/>
                <a:chOff x="1289720" y="4648200"/>
                <a:chExt cx="1382272" cy="383498"/>
              </a:xfrm>
            </p:grpSpPr>
            <p:pic>
              <p:nvPicPr>
                <p:cNvPr id="206" name="Picture 205"/>
                <p:cNvPicPr/>
                <p:nvPr/>
              </p:nvPicPr>
              <p:blipFill>
                <a:blip r:embed="rId7" cstate="print"/>
                <a:stretch>
                  <a:fillRect/>
                </a:stretch>
              </p:blipFill>
              <p:spPr bwMode="auto">
                <a:xfrm>
                  <a:off x="1386969" y="4648200"/>
                  <a:ext cx="1188462" cy="38349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14" name="Group 38"/>
                <p:cNvGrpSpPr/>
                <p:nvPr/>
              </p:nvGrpSpPr>
              <p:grpSpPr>
                <a:xfrm>
                  <a:off x="1289720" y="4800601"/>
                  <a:ext cx="1382272" cy="1247"/>
                  <a:chOff x="1137320" y="3810001"/>
                  <a:chExt cx="1382272" cy="1247"/>
                </a:xfrm>
              </p:grpSpPr>
              <p:cxnSp>
                <p:nvCxnSpPr>
                  <p:cNvPr id="208" name="Straight Connector 207"/>
                  <p:cNvCxnSpPr/>
                  <p:nvPr/>
                </p:nvCxnSpPr>
                <p:spPr>
                  <a:xfrm rot="10800000">
                    <a:off x="1137320" y="3810752"/>
                    <a:ext cx="176693" cy="496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9" name="Straight Connector 208"/>
                  <p:cNvCxnSpPr/>
                  <p:nvPr/>
                </p:nvCxnSpPr>
                <p:spPr>
                  <a:xfrm rot="10800000">
                    <a:off x="2357255" y="3810001"/>
                    <a:ext cx="162337" cy="751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204" name="Oval 203"/>
              <p:cNvSpPr/>
              <p:nvPr/>
            </p:nvSpPr>
            <p:spPr>
              <a:xfrm>
                <a:off x="381000" y="4724400"/>
                <a:ext cx="699917" cy="760344"/>
              </a:xfrm>
              <a:prstGeom prst="ellipse">
                <a:avLst/>
              </a:prstGeom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87350" h="15875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05" name="Oval 204"/>
              <p:cNvSpPr/>
              <p:nvPr/>
            </p:nvSpPr>
            <p:spPr>
              <a:xfrm>
                <a:off x="3200400" y="4724400"/>
                <a:ext cx="699917" cy="760344"/>
              </a:xfrm>
              <a:prstGeom prst="ellipse">
                <a:avLst/>
              </a:prstGeom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87350" h="15875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cxnSp>
        <p:nvCxnSpPr>
          <p:cNvPr id="220" name="Straight Arrow Connector 219"/>
          <p:cNvCxnSpPr/>
          <p:nvPr/>
        </p:nvCxnSpPr>
        <p:spPr>
          <a:xfrm flipV="1">
            <a:off x="6768548" y="4419600"/>
            <a:ext cx="838200" cy="1219200"/>
          </a:xfrm>
          <a:prstGeom prst="straightConnector1">
            <a:avLst/>
          </a:prstGeom>
          <a:ln w="76200" cap="rnd">
            <a:solidFill>
              <a:srgbClr val="0000FF"/>
            </a:solidFill>
            <a:tailEnd type="arrow"/>
          </a:ln>
          <a:effectLst>
            <a:outerShdw sx="1000" sy="1000" algn="ctr" rotWithShape="0">
              <a:srgbClr val="000000"/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54"/>
          <p:cNvGrpSpPr/>
          <p:nvPr/>
        </p:nvGrpSpPr>
        <p:grpSpPr>
          <a:xfrm rot="7026538" flipV="1">
            <a:off x="7685445" y="3632315"/>
            <a:ext cx="583800" cy="310211"/>
            <a:chOff x="1407573" y="3556050"/>
            <a:chExt cx="728565" cy="383079"/>
          </a:xfrm>
        </p:grpSpPr>
        <p:cxnSp>
          <p:nvCxnSpPr>
            <p:cNvPr id="229" name="Straight Connector 228"/>
            <p:cNvCxnSpPr/>
            <p:nvPr/>
          </p:nvCxnSpPr>
          <p:spPr>
            <a:xfrm rot="10800000">
              <a:off x="1407573" y="3709280"/>
              <a:ext cx="171449" cy="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Group 44"/>
            <p:cNvGrpSpPr/>
            <p:nvPr/>
          </p:nvGrpSpPr>
          <p:grpSpPr>
            <a:xfrm>
              <a:off x="1550440" y="3556050"/>
              <a:ext cx="585698" cy="383079"/>
              <a:chOff x="1559966" y="4625348"/>
              <a:chExt cx="585698" cy="383079"/>
            </a:xfrm>
          </p:grpSpPr>
          <p:pic>
            <p:nvPicPr>
              <p:cNvPr id="231" name="Picture 230"/>
              <p:cNvPicPr/>
              <p:nvPr/>
            </p:nvPicPr>
            <p:blipFill>
              <a:blip r:embed="rId6" cstate="print">
                <a:clrChange>
                  <a:clrFrom>
                    <a:srgbClr val="000100"/>
                  </a:clrFrom>
                  <a:clrTo>
                    <a:srgbClr val="0001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 bwMode="auto">
              <a:xfrm>
                <a:off x="1559966" y="4625348"/>
                <a:ext cx="381000" cy="38307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cxnSp>
            <p:nvCxnSpPr>
              <p:cNvPr id="233" name="Straight Connector 232"/>
              <p:cNvCxnSpPr/>
              <p:nvPr/>
            </p:nvCxnSpPr>
            <p:spPr>
              <a:xfrm rot="7026538">
                <a:off x="1980920" y="4703573"/>
                <a:ext cx="121318" cy="208171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35" name="Teardrop 234"/>
          <p:cNvSpPr/>
          <p:nvPr/>
        </p:nvSpPr>
        <p:spPr>
          <a:xfrm rot="4642548">
            <a:off x="7470843" y="3738430"/>
            <a:ext cx="351712" cy="366396"/>
          </a:xfrm>
          <a:prstGeom prst="teardrop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 w="222250" h="139700"/>
            <a:bevelB w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36" name="Teardrop 235"/>
          <p:cNvSpPr/>
          <p:nvPr/>
        </p:nvSpPr>
        <p:spPr>
          <a:xfrm rot="15352129">
            <a:off x="7872888" y="3972788"/>
            <a:ext cx="351712" cy="366396"/>
          </a:xfrm>
          <a:prstGeom prst="teardrop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 w="222250" h="139700"/>
            <a:bevelB w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39" name="Teardrop 238"/>
          <p:cNvSpPr/>
          <p:nvPr/>
        </p:nvSpPr>
        <p:spPr>
          <a:xfrm rot="4642548">
            <a:off x="7726384" y="3200998"/>
            <a:ext cx="351712" cy="366396"/>
          </a:xfrm>
          <a:prstGeom prst="teardrop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 w="222250" h="139700"/>
            <a:bevelB w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40" name="Teardrop 239"/>
          <p:cNvSpPr/>
          <p:nvPr/>
        </p:nvSpPr>
        <p:spPr>
          <a:xfrm rot="15352129">
            <a:off x="8128429" y="3435356"/>
            <a:ext cx="351712" cy="366396"/>
          </a:xfrm>
          <a:prstGeom prst="teardrop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 w="222250" h="139700"/>
            <a:bevelB w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55" name="TextBox 254"/>
          <p:cNvSpPr txBox="1"/>
          <p:nvPr/>
        </p:nvSpPr>
        <p:spPr>
          <a:xfrm>
            <a:off x="152400" y="152400"/>
            <a:ext cx="2895600" cy="1569660"/>
          </a:xfrm>
          <a:prstGeom prst="rect">
            <a:avLst/>
          </a:prstGeom>
          <a:noFill/>
          <a:ln w="666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solidFill>
                  <a:prstClr val="white"/>
                </a:solidFill>
              </a:rPr>
              <a:t>Quantum Control</a:t>
            </a:r>
            <a:endParaRPr lang="en-US" sz="4800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iSapph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2919574" y="304800"/>
            <a:ext cx="3328826" cy="2057400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457200" y="2514600"/>
            <a:ext cx="4648200" cy="3886200"/>
            <a:chOff x="901148" y="0"/>
            <a:chExt cx="7315200" cy="6858000"/>
          </a:xfrm>
        </p:grpSpPr>
        <p:pic>
          <p:nvPicPr>
            <p:cNvPr id="5" name="Picture 68" descr="ultrashort_pulse_plot2.eps                                     00061E3CSunduz                         ABA78158:"/>
            <p:cNvPicPr>
              <a:picLocks noChangeAspect="1" noChangeArrowheads="1"/>
            </p:cNvPicPr>
            <p:nvPr/>
          </p:nvPicPr>
          <p:blipFill>
            <a:blip r:embed="rId4" cstate="print"/>
            <a:stretch>
              <a:fillRect/>
            </a:stretch>
          </p:blipFill>
          <p:spPr bwMode="auto">
            <a:xfrm>
              <a:off x="901148" y="0"/>
              <a:ext cx="7315200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Line 60"/>
            <p:cNvSpPr>
              <a:spLocks noChangeShapeType="1"/>
            </p:cNvSpPr>
            <p:nvPr/>
          </p:nvSpPr>
          <p:spPr bwMode="auto">
            <a:xfrm flipH="1">
              <a:off x="4763875" y="3429000"/>
              <a:ext cx="1636925" cy="0"/>
            </a:xfrm>
            <a:prstGeom prst="line">
              <a:avLst/>
            </a:prstGeom>
            <a:noFill/>
            <a:ln w="88900">
              <a:solidFill>
                <a:schemeClr val="bg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kern="0">
                <a:solidFill>
                  <a:sysClr val="windowText" lastClr="000000"/>
                </a:solidFill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7" name="Line 61"/>
            <p:cNvSpPr>
              <a:spLocks noChangeShapeType="1"/>
            </p:cNvSpPr>
            <p:nvPr/>
          </p:nvSpPr>
          <p:spPr bwMode="auto">
            <a:xfrm>
              <a:off x="2716696" y="3429000"/>
              <a:ext cx="1636925" cy="0"/>
            </a:xfrm>
            <a:prstGeom prst="line">
              <a:avLst/>
            </a:prstGeom>
            <a:noFill/>
            <a:ln w="88900">
              <a:solidFill>
                <a:schemeClr val="bg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kern="0">
                <a:solidFill>
                  <a:sysClr val="windowText" lastClr="000000"/>
                </a:solidFill>
                <a:latin typeface="Times New Roman" charset="0"/>
                <a:ea typeface="ＭＳ Ｐゴシック" charset="0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4953000" y="2800052"/>
            <a:ext cx="3810000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u="sng" dirty="0" smtClean="0">
                <a:solidFill>
                  <a:schemeClr val="bg1"/>
                </a:solidFill>
              </a:rPr>
              <a:t>Optical Region</a:t>
            </a:r>
          </a:p>
          <a:p>
            <a:pPr algn="ctr"/>
            <a:r>
              <a:rPr lang="en-US" sz="4400" dirty="0" smtClean="0">
                <a:solidFill>
                  <a:schemeClr val="bg1"/>
                </a:solidFill>
              </a:rPr>
              <a:t>200nm – 10 </a:t>
            </a:r>
            <a:r>
              <a:rPr lang="el-GR" sz="4400" dirty="0" smtClean="0">
                <a:solidFill>
                  <a:schemeClr val="bg1"/>
                </a:solidFill>
              </a:rPr>
              <a:t>μ</a:t>
            </a:r>
            <a:r>
              <a:rPr lang="en-US" sz="4400" dirty="0" smtClean="0">
                <a:solidFill>
                  <a:schemeClr val="bg1"/>
                </a:solidFill>
              </a:rPr>
              <a:t>m</a:t>
            </a:r>
          </a:p>
          <a:p>
            <a:pPr algn="ctr"/>
            <a:endParaRPr lang="en-US" dirty="0" smtClean="0">
              <a:solidFill>
                <a:schemeClr val="bg1"/>
              </a:solidFill>
            </a:endParaRPr>
          </a:p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4800" y="4038600"/>
            <a:ext cx="1295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chemeClr val="bg1"/>
                </a:solidFill>
              </a:rPr>
              <a:t>&lt;1 </a:t>
            </a:r>
            <a:r>
              <a:rPr lang="en-US" sz="4400" dirty="0" err="1" smtClean="0">
                <a:solidFill>
                  <a:schemeClr val="bg1"/>
                </a:solidFill>
              </a:rPr>
              <a:t>fs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4"/>
          <p:cNvGrpSpPr/>
          <p:nvPr/>
        </p:nvGrpSpPr>
        <p:grpSpPr>
          <a:xfrm rot="5400000" flipH="1">
            <a:off x="5048375" y="2790260"/>
            <a:ext cx="3424151" cy="3901014"/>
            <a:chOff x="4943763" y="1480534"/>
            <a:chExt cx="3424151" cy="3901014"/>
          </a:xfrm>
        </p:grpSpPr>
        <p:sp>
          <p:nvSpPr>
            <p:cNvPr id="60" name="Text Box 64"/>
            <p:cNvSpPr txBox="1">
              <a:spLocks noChangeArrowheads="1"/>
            </p:cNvSpPr>
            <p:nvPr/>
          </p:nvSpPr>
          <p:spPr bwMode="auto">
            <a:xfrm rot="5400000">
              <a:off x="5982691" y="4826909"/>
              <a:ext cx="524503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>
                <a:defRPr/>
              </a:pPr>
              <a:r>
                <a:rPr lang="en-US" sz="3200" kern="0" dirty="0">
                  <a:solidFill>
                    <a:prstClr val="white"/>
                  </a:solidFill>
                  <a:latin typeface="+mj-lt"/>
                  <a:ea typeface="ＭＳ Ｐゴシック" charset="0"/>
                </a:rPr>
                <a:t>T</a:t>
              </a:r>
              <a:r>
                <a:rPr lang="en-US" sz="3200" kern="0" baseline="-25000" dirty="0">
                  <a:solidFill>
                    <a:prstClr val="white"/>
                  </a:solidFill>
                  <a:latin typeface="+mj-lt"/>
                  <a:ea typeface="ＭＳ Ｐゴシック" charset="0"/>
                </a:rPr>
                <a:t>2</a:t>
              </a:r>
              <a:endParaRPr lang="en-US" sz="3200" kern="0" dirty="0">
                <a:solidFill>
                  <a:prstClr val="white"/>
                </a:solidFill>
                <a:latin typeface="+mj-lt"/>
                <a:ea typeface="ＭＳ Ｐゴシック" charset="0"/>
              </a:endParaRPr>
            </a:p>
          </p:txBody>
        </p:sp>
        <p:sp>
          <p:nvSpPr>
            <p:cNvPr id="53" name="Oval 55"/>
            <p:cNvSpPr>
              <a:spLocks noChangeArrowheads="1"/>
            </p:cNvSpPr>
            <p:nvPr/>
          </p:nvSpPr>
          <p:spPr bwMode="auto">
            <a:xfrm>
              <a:off x="6267427" y="2818531"/>
              <a:ext cx="538274" cy="543056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kern="0">
                <a:solidFill>
                  <a:sysClr val="windowText" lastClr="000000"/>
                </a:solidFill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54" name="Oval 56"/>
            <p:cNvSpPr>
              <a:spLocks noChangeArrowheads="1"/>
            </p:cNvSpPr>
            <p:nvPr/>
          </p:nvSpPr>
          <p:spPr bwMode="auto">
            <a:xfrm>
              <a:off x="5648412" y="2201527"/>
              <a:ext cx="1771410" cy="1774753"/>
            </a:xfrm>
            <a:prstGeom prst="ellipse">
              <a:avLst/>
            </a:prstGeom>
            <a:noFill/>
            <a:ln w="317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kern="0">
                <a:solidFill>
                  <a:sysClr val="windowText" lastClr="000000"/>
                </a:solidFill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55" name="Oval 58"/>
            <p:cNvSpPr>
              <a:spLocks noChangeArrowheads="1"/>
            </p:cNvSpPr>
            <p:nvPr/>
          </p:nvSpPr>
          <p:spPr bwMode="auto">
            <a:xfrm>
              <a:off x="4943763" y="1480534"/>
              <a:ext cx="3212516" cy="3216740"/>
            </a:xfrm>
            <a:prstGeom prst="ellipse">
              <a:avLst/>
            </a:prstGeom>
            <a:noFill/>
            <a:ln w="317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kern="0">
                <a:solidFill>
                  <a:sysClr val="windowText" lastClr="000000"/>
                </a:solidFill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56" name="Oval 59"/>
            <p:cNvSpPr>
              <a:spLocks noChangeArrowheads="1"/>
            </p:cNvSpPr>
            <p:nvPr/>
          </p:nvSpPr>
          <p:spPr bwMode="auto">
            <a:xfrm>
              <a:off x="6419123" y="4584041"/>
              <a:ext cx="234883" cy="224155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kern="0">
                <a:solidFill>
                  <a:sysClr val="windowText" lastClr="000000"/>
                </a:solidFill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57" name="Oval 57"/>
            <p:cNvSpPr>
              <a:spLocks noChangeArrowheads="1"/>
            </p:cNvSpPr>
            <p:nvPr/>
          </p:nvSpPr>
          <p:spPr bwMode="auto">
            <a:xfrm>
              <a:off x="6475397" y="3865358"/>
              <a:ext cx="234883" cy="219533"/>
            </a:xfrm>
            <a:prstGeom prst="ellipse">
              <a:avLst/>
            </a:prstGeom>
            <a:noFill/>
            <a:ln w="50800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kern="0">
                <a:solidFill>
                  <a:sysClr val="windowText" lastClr="000000"/>
                </a:solidFill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59" name="Text Box 63"/>
            <p:cNvSpPr txBox="1">
              <a:spLocks noChangeArrowheads="1"/>
            </p:cNvSpPr>
            <p:nvPr/>
          </p:nvSpPr>
          <p:spPr bwMode="auto">
            <a:xfrm rot="5400000">
              <a:off x="5965167" y="3266545"/>
              <a:ext cx="524503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>
                <a:defRPr/>
              </a:pPr>
              <a:r>
                <a:rPr lang="en-US" sz="3200" kern="0" dirty="0">
                  <a:solidFill>
                    <a:prstClr val="white"/>
                  </a:solidFill>
                  <a:latin typeface="+mj-lt"/>
                  <a:ea typeface="ＭＳ Ｐゴシック" charset="0"/>
                </a:rPr>
                <a:t>T</a:t>
              </a:r>
              <a:r>
                <a:rPr lang="en-US" sz="3200" kern="0" baseline="-25000" dirty="0">
                  <a:solidFill>
                    <a:prstClr val="white"/>
                  </a:solidFill>
                  <a:latin typeface="+mj-lt"/>
                  <a:ea typeface="ＭＳ Ｐゴシック" charset="0"/>
                </a:rPr>
                <a:t>1</a:t>
              </a:r>
            </a:p>
          </p:txBody>
        </p:sp>
        <p:cxnSp>
          <p:nvCxnSpPr>
            <p:cNvPr id="61" name="Straight Arrow Connector 2"/>
            <p:cNvCxnSpPr/>
            <p:nvPr/>
          </p:nvCxnSpPr>
          <p:spPr>
            <a:xfrm>
              <a:off x="6694935" y="4052742"/>
              <a:ext cx="1378416" cy="634629"/>
            </a:xfrm>
            <a:prstGeom prst="straightConnector1">
              <a:avLst/>
            </a:prstGeom>
            <a:noFill/>
            <a:ln w="69850" cap="rnd" cmpd="sng" algn="ctr">
              <a:solidFill>
                <a:schemeClr val="bg1"/>
              </a:solidFill>
              <a:prstDash val="solid"/>
              <a:tailEnd type="arrow"/>
            </a:ln>
            <a:effectLst/>
          </p:spPr>
        </p:cxnSp>
        <p:sp>
          <p:nvSpPr>
            <p:cNvPr id="62" name="Oval 57"/>
            <p:cNvSpPr>
              <a:spLocks noChangeArrowheads="1"/>
            </p:cNvSpPr>
            <p:nvPr/>
          </p:nvSpPr>
          <p:spPr bwMode="auto">
            <a:xfrm>
              <a:off x="8133031" y="4648004"/>
              <a:ext cx="234883" cy="219534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kern="0">
                <a:solidFill>
                  <a:sysClr val="windowText" lastClr="000000"/>
                </a:solidFill>
                <a:latin typeface="Times New Roman" charset="0"/>
                <a:ea typeface="ＭＳ Ｐゴシック" charset="0"/>
              </a:endParaRPr>
            </a:p>
          </p:txBody>
        </p:sp>
      </p:grpSp>
      <p:sp>
        <p:nvSpPr>
          <p:cNvPr id="63" name="TextBox 62"/>
          <p:cNvSpPr txBox="1"/>
          <p:nvPr/>
        </p:nvSpPr>
        <p:spPr>
          <a:xfrm>
            <a:off x="609600" y="4114800"/>
            <a:ext cx="3464217" cy="8586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prstClr val="white"/>
                </a:solidFill>
              </a:rPr>
              <a:t>T</a:t>
            </a:r>
            <a:r>
              <a:rPr lang="en-US" sz="4800" baseline="-25000" dirty="0" smtClean="0">
                <a:solidFill>
                  <a:prstClr val="white"/>
                </a:solidFill>
              </a:rPr>
              <a:t>1 </a:t>
            </a:r>
            <a:r>
              <a:rPr lang="en-US" sz="4800" dirty="0" smtClean="0">
                <a:solidFill>
                  <a:prstClr val="white"/>
                </a:solidFill>
              </a:rPr>
              <a:t>&lt; </a:t>
            </a:r>
            <a:r>
              <a:rPr lang="el-GR" sz="4800" dirty="0" smtClean="0">
                <a:solidFill>
                  <a:prstClr val="white"/>
                </a:solidFill>
              </a:rPr>
              <a:t>Δ</a:t>
            </a:r>
            <a:r>
              <a:rPr lang="en-US" sz="4800" dirty="0" smtClean="0">
                <a:solidFill>
                  <a:prstClr val="white"/>
                </a:solidFill>
              </a:rPr>
              <a:t>T &lt; T</a:t>
            </a:r>
            <a:r>
              <a:rPr lang="en-US" sz="4800" baseline="-25000" dirty="0" smtClean="0">
                <a:solidFill>
                  <a:prstClr val="white"/>
                </a:solidFill>
              </a:rPr>
              <a:t>2</a:t>
            </a:r>
            <a:endParaRPr lang="en-US" sz="4800" baseline="-25000" dirty="0">
              <a:solidFill>
                <a:prstClr val="white"/>
              </a:solidFill>
            </a:endParaRPr>
          </a:p>
        </p:txBody>
      </p:sp>
      <p:grpSp>
        <p:nvGrpSpPr>
          <p:cNvPr id="3" name="Group 23"/>
          <p:cNvGrpSpPr/>
          <p:nvPr/>
        </p:nvGrpSpPr>
        <p:grpSpPr>
          <a:xfrm>
            <a:off x="304800" y="381000"/>
            <a:ext cx="4162012" cy="2658510"/>
            <a:chOff x="304800" y="2194991"/>
            <a:chExt cx="4162012" cy="2658510"/>
          </a:xfrm>
        </p:grpSpPr>
        <p:pic>
          <p:nvPicPr>
            <p:cNvPr id="58" name="Picture 68" descr="ultrashort_pulse_plot2.eps                                     00061E3CSunduz                         ABA78158:"/>
            <p:cNvPicPr>
              <a:picLocks noChangeAspect="1" noChangeArrowheads="1"/>
            </p:cNvPicPr>
            <p:nvPr/>
          </p:nvPicPr>
          <p:blipFill>
            <a:blip r:embed="rId3" cstate="print"/>
            <a:srcRect l="17514"/>
            <a:stretch>
              <a:fillRect/>
            </a:stretch>
          </p:blipFill>
          <p:spPr bwMode="auto">
            <a:xfrm>
              <a:off x="304800" y="2194991"/>
              <a:ext cx="4162012" cy="26585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4" name="TextBox 63"/>
            <p:cNvSpPr txBox="1"/>
            <p:nvPr/>
          </p:nvSpPr>
          <p:spPr>
            <a:xfrm>
              <a:off x="533400" y="2971800"/>
              <a:ext cx="91403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sz="5400" dirty="0" smtClean="0">
                  <a:solidFill>
                    <a:prstClr val="white"/>
                  </a:solidFill>
                </a:rPr>
                <a:t>Δ</a:t>
              </a:r>
              <a:r>
                <a:rPr lang="en-US" sz="5400" dirty="0" smtClean="0">
                  <a:solidFill>
                    <a:prstClr val="white"/>
                  </a:solidFill>
                </a:rPr>
                <a:t>T</a:t>
              </a:r>
              <a:endParaRPr lang="en-US" sz="5400" dirty="0">
                <a:solidFill>
                  <a:prstClr val="white"/>
                </a:solidFill>
              </a:endParaRPr>
            </a:p>
          </p:txBody>
        </p:sp>
        <p:sp>
          <p:nvSpPr>
            <p:cNvPr id="67" name="Line 60"/>
            <p:cNvSpPr>
              <a:spLocks noChangeShapeType="1"/>
            </p:cNvSpPr>
            <p:nvPr/>
          </p:nvSpPr>
          <p:spPr bwMode="auto">
            <a:xfrm flipH="1">
              <a:off x="2565868" y="3429000"/>
              <a:ext cx="798287" cy="0"/>
            </a:xfrm>
            <a:prstGeom prst="line">
              <a:avLst/>
            </a:prstGeom>
            <a:noFill/>
            <a:ln w="88900">
              <a:solidFill>
                <a:schemeClr val="bg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kern="0">
                <a:solidFill>
                  <a:sysClr val="windowText" lastClr="000000"/>
                </a:solidFill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68" name="Line 61"/>
            <p:cNvSpPr>
              <a:spLocks noChangeShapeType="1"/>
            </p:cNvSpPr>
            <p:nvPr/>
          </p:nvSpPr>
          <p:spPr bwMode="auto">
            <a:xfrm>
              <a:off x="1470992" y="3429000"/>
              <a:ext cx="798287" cy="0"/>
            </a:xfrm>
            <a:prstGeom prst="line">
              <a:avLst/>
            </a:prstGeom>
            <a:noFill/>
            <a:ln w="88900">
              <a:solidFill>
                <a:schemeClr val="bg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kern="0">
                <a:solidFill>
                  <a:sysClr val="windowText" lastClr="000000"/>
                </a:solidFill>
                <a:latin typeface="Times New Roman" charset="0"/>
                <a:ea typeface="ＭＳ Ｐゴシック" charset="0"/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6172200" y="152400"/>
            <a:ext cx="2819400" cy="1569660"/>
          </a:xfrm>
          <a:prstGeom prst="rect">
            <a:avLst/>
          </a:prstGeom>
          <a:noFill/>
          <a:ln w="666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solidFill>
                  <a:prstClr val="white"/>
                </a:solidFill>
              </a:rPr>
              <a:t>Selective Ionization</a:t>
            </a:r>
            <a:endParaRPr lang="en-US" sz="4800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5"/>
          <p:cNvGrpSpPr/>
          <p:nvPr/>
        </p:nvGrpSpPr>
        <p:grpSpPr>
          <a:xfrm>
            <a:off x="381000" y="2057400"/>
            <a:ext cx="5105400" cy="2743200"/>
            <a:chOff x="304800" y="2057400"/>
            <a:chExt cx="5105400" cy="2743200"/>
          </a:xfrm>
        </p:grpSpPr>
        <p:sp>
          <p:nvSpPr>
            <p:cNvPr id="18" name="Rounded Rectangle 17"/>
            <p:cNvSpPr/>
            <p:nvPr/>
          </p:nvSpPr>
          <p:spPr>
            <a:xfrm>
              <a:off x="2667000" y="2057400"/>
              <a:ext cx="2743200" cy="2743200"/>
            </a:xfrm>
            <a:prstGeom prst="roundRect">
              <a:avLst/>
            </a:prstGeom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dirty="0" smtClean="0">
                  <a:solidFill>
                    <a:prstClr val="white"/>
                  </a:solidFill>
                </a:rPr>
                <a:t>Optical Modulator</a:t>
              </a:r>
            </a:p>
            <a:p>
              <a:pPr algn="ctr"/>
              <a:endParaRPr lang="en-US" dirty="0" smtClean="0">
                <a:solidFill>
                  <a:prstClr val="white"/>
                </a:solidFill>
              </a:endParaRPr>
            </a:p>
            <a:p>
              <a:pPr algn="ctr"/>
              <a:r>
                <a:rPr lang="en-US" sz="2000" dirty="0" smtClean="0">
                  <a:solidFill>
                    <a:prstClr val="white"/>
                  </a:solidFill>
                </a:rPr>
                <a:t>Modulation Frequency of </a:t>
              </a:r>
              <a:r>
                <a:rPr lang="el-GR" sz="2000" dirty="0" smtClean="0">
                  <a:solidFill>
                    <a:prstClr val="white"/>
                  </a:solidFill>
                </a:rPr>
                <a:t>ν</a:t>
              </a:r>
              <a:r>
                <a:rPr lang="en-US" sz="2000" baseline="-25000" dirty="0" smtClean="0">
                  <a:solidFill>
                    <a:prstClr val="white"/>
                  </a:solidFill>
                </a:rPr>
                <a:t>m</a:t>
              </a:r>
            </a:p>
          </p:txBody>
        </p:sp>
        <p:cxnSp>
          <p:nvCxnSpPr>
            <p:cNvPr id="19" name="Straight Arrow Connector 18"/>
            <p:cNvCxnSpPr/>
            <p:nvPr/>
          </p:nvCxnSpPr>
          <p:spPr>
            <a:xfrm>
              <a:off x="838200" y="3439180"/>
              <a:ext cx="1600200" cy="1588"/>
            </a:xfrm>
            <a:prstGeom prst="straightConnector1">
              <a:avLst/>
            </a:prstGeom>
            <a:ln w="76200" cap="rnd">
              <a:solidFill>
                <a:srgbClr val="2C05D1"/>
              </a:solidFill>
              <a:tailEnd type="arrow"/>
            </a:ln>
            <a:effectLst>
              <a:outerShdw sx="1000" sy="1000" algn="ctr" rotWithShape="0">
                <a:srgbClr val="000000"/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304800" y="3134380"/>
              <a:ext cx="609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sz="2800" dirty="0" smtClean="0">
                  <a:solidFill>
                    <a:prstClr val="white"/>
                  </a:solidFill>
                </a:rPr>
                <a:t>ν</a:t>
              </a:r>
              <a:r>
                <a:rPr lang="en-US" sz="2800" baseline="-25000" dirty="0" smtClean="0">
                  <a:solidFill>
                    <a:prstClr val="white"/>
                  </a:solidFill>
                </a:rPr>
                <a:t>0</a:t>
              </a:r>
              <a:endParaRPr lang="en-US" sz="2800" baseline="-25000" dirty="0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8"/>
          <p:cNvGrpSpPr>
            <a:grpSpLocks noChangeAspect="1"/>
          </p:cNvGrpSpPr>
          <p:nvPr/>
        </p:nvGrpSpPr>
        <p:grpSpPr>
          <a:xfrm>
            <a:off x="977900" y="807721"/>
            <a:ext cx="7404100" cy="5364479"/>
            <a:chOff x="596900" y="381000"/>
            <a:chExt cx="3365500" cy="2438400"/>
          </a:xfrm>
        </p:grpSpPr>
        <p:sp>
          <p:nvSpPr>
            <p:cNvPr id="66" name="Rectangle 65"/>
            <p:cNvSpPr/>
            <p:nvPr/>
          </p:nvSpPr>
          <p:spPr>
            <a:xfrm>
              <a:off x="609600" y="381000"/>
              <a:ext cx="3352800" cy="2438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pic>
          <p:nvPicPr>
            <p:cNvPr id="20" name="Picture 57" descr="hydrogen_1S_ionization_plot.pct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96900" y="469900"/>
              <a:ext cx="3365500" cy="2349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1" name="Text Box 67"/>
          <p:cNvSpPr txBox="1">
            <a:spLocks noChangeArrowheads="1"/>
          </p:cNvSpPr>
          <p:nvPr/>
        </p:nvSpPr>
        <p:spPr bwMode="auto">
          <a:xfrm>
            <a:off x="2012139" y="6122504"/>
            <a:ext cx="3931461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4400" dirty="0" smtClean="0">
                <a:solidFill>
                  <a:prstClr val="white"/>
                </a:solidFill>
                <a:ea typeface="ＭＳ Ｐゴシック" charset="0"/>
              </a:rPr>
              <a:t>Pulse Width </a:t>
            </a:r>
            <a:r>
              <a:rPr lang="en-US" sz="4400" dirty="0">
                <a:solidFill>
                  <a:prstClr val="white"/>
                </a:solidFill>
                <a:ea typeface="ＭＳ Ｐゴシック" charset="0"/>
              </a:rPr>
              <a:t>(</a:t>
            </a:r>
            <a:r>
              <a:rPr lang="en-US" sz="4400" dirty="0" err="1">
                <a:solidFill>
                  <a:prstClr val="white"/>
                </a:solidFill>
                <a:ea typeface="ＭＳ Ｐゴシック" charset="0"/>
              </a:rPr>
              <a:t>fs</a:t>
            </a:r>
            <a:r>
              <a:rPr lang="en-US" sz="4400" dirty="0">
                <a:solidFill>
                  <a:prstClr val="white"/>
                </a:solidFill>
                <a:ea typeface="ＭＳ Ｐゴシック" charset="0"/>
              </a:rPr>
              <a:t>) </a:t>
            </a:r>
          </a:p>
        </p:txBody>
      </p:sp>
      <p:sp>
        <p:nvSpPr>
          <p:cNvPr id="22" name="Text Box 67"/>
          <p:cNvSpPr txBox="1">
            <a:spLocks noChangeArrowheads="1"/>
          </p:cNvSpPr>
          <p:nvPr/>
        </p:nvSpPr>
        <p:spPr bwMode="auto">
          <a:xfrm rot="16200000">
            <a:off x="-2063328" y="3339430"/>
            <a:ext cx="5048498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4400" dirty="0" smtClean="0">
                <a:solidFill>
                  <a:prstClr val="white"/>
                </a:solidFill>
                <a:ea typeface="ＭＳ Ｐゴシック" charset="0"/>
              </a:rPr>
              <a:t>Ionization </a:t>
            </a:r>
            <a:r>
              <a:rPr lang="en-US" sz="4400" dirty="0">
                <a:solidFill>
                  <a:prstClr val="white"/>
                </a:solidFill>
                <a:ea typeface="ＭＳ Ｐゴシック" charset="0"/>
              </a:rPr>
              <a:t>P</a:t>
            </a:r>
            <a:r>
              <a:rPr lang="en-US" sz="4400" dirty="0" smtClean="0">
                <a:solidFill>
                  <a:prstClr val="white"/>
                </a:solidFill>
                <a:ea typeface="ＭＳ Ｐゴシック" charset="0"/>
              </a:rPr>
              <a:t>robability</a:t>
            </a:r>
            <a:endParaRPr lang="en-US" sz="4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7620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</a:rPr>
              <a:t>Single Cycle Pulse Incident on 1s Electron in H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943600" y="6324600"/>
            <a:ext cx="2667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(Pulse Intensity Fixed)</a:t>
            </a:r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/>
        </p:nvGraphicFramePr>
        <p:xfrm>
          <a:off x="4030663" y="2590800"/>
          <a:ext cx="3649662" cy="1295400"/>
        </p:xfrm>
        <a:graphic>
          <a:graphicData uri="http://schemas.openxmlformats.org/presentationml/2006/ole">
            <p:oleObj spid="_x0000_s1196033" name="Equation" r:id="rId5" imgW="1180800" imgH="419040" progId="Equation.3">
              <p:embed/>
            </p:oleObj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4495800" y="4343400"/>
            <a:ext cx="2667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/>
              <a:t>T</a:t>
            </a:r>
            <a:r>
              <a:rPr lang="en-US" sz="3200" baseline="-25000" dirty="0" err="1" smtClean="0"/>
              <a:t>kepler</a:t>
            </a:r>
            <a:r>
              <a:rPr lang="en-US" sz="3200" dirty="0" smtClean="0"/>
              <a:t> ≈ 0.15 </a:t>
            </a:r>
            <a:r>
              <a:rPr lang="en-US" sz="3200" dirty="0" err="1" smtClean="0"/>
              <a:t>fs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4"/>
          <p:cNvGrpSpPr>
            <a:grpSpLocks noChangeAspect="1"/>
          </p:cNvGrpSpPr>
          <p:nvPr/>
        </p:nvGrpSpPr>
        <p:grpSpPr>
          <a:xfrm rot="5400000" flipH="1">
            <a:off x="6541082" y="240718"/>
            <a:ext cx="2234035" cy="2209800"/>
            <a:chOff x="4943763" y="1480534"/>
            <a:chExt cx="3424151" cy="3387004"/>
          </a:xfrm>
        </p:grpSpPr>
        <p:sp>
          <p:nvSpPr>
            <p:cNvPr id="6" name="Oval 55"/>
            <p:cNvSpPr>
              <a:spLocks noChangeArrowheads="1"/>
            </p:cNvSpPr>
            <p:nvPr/>
          </p:nvSpPr>
          <p:spPr bwMode="auto">
            <a:xfrm>
              <a:off x="6267427" y="2818531"/>
              <a:ext cx="538274" cy="543056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kern="0">
                <a:solidFill>
                  <a:sysClr val="windowText" lastClr="000000"/>
                </a:solidFill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7" name="Oval 56"/>
            <p:cNvSpPr>
              <a:spLocks noChangeArrowheads="1"/>
            </p:cNvSpPr>
            <p:nvPr/>
          </p:nvSpPr>
          <p:spPr bwMode="auto">
            <a:xfrm>
              <a:off x="5648412" y="2201527"/>
              <a:ext cx="1771410" cy="1774753"/>
            </a:xfrm>
            <a:prstGeom prst="ellipse">
              <a:avLst/>
            </a:prstGeom>
            <a:noFill/>
            <a:ln w="317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kern="0">
                <a:solidFill>
                  <a:sysClr val="windowText" lastClr="000000"/>
                </a:solidFill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8" name="Oval 58"/>
            <p:cNvSpPr>
              <a:spLocks noChangeArrowheads="1"/>
            </p:cNvSpPr>
            <p:nvPr/>
          </p:nvSpPr>
          <p:spPr bwMode="auto">
            <a:xfrm>
              <a:off x="4943763" y="1480534"/>
              <a:ext cx="3212516" cy="3216740"/>
            </a:xfrm>
            <a:prstGeom prst="ellipse">
              <a:avLst/>
            </a:prstGeom>
            <a:noFill/>
            <a:ln w="317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kern="0">
                <a:solidFill>
                  <a:sysClr val="windowText" lastClr="000000"/>
                </a:solidFill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9" name="Oval 59"/>
            <p:cNvSpPr>
              <a:spLocks noChangeArrowheads="1"/>
            </p:cNvSpPr>
            <p:nvPr/>
          </p:nvSpPr>
          <p:spPr bwMode="auto">
            <a:xfrm>
              <a:off x="6419123" y="4584041"/>
              <a:ext cx="234883" cy="224155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kern="0">
                <a:solidFill>
                  <a:sysClr val="windowText" lastClr="000000"/>
                </a:solidFill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10" name="Oval 57"/>
            <p:cNvSpPr>
              <a:spLocks noChangeArrowheads="1"/>
            </p:cNvSpPr>
            <p:nvPr/>
          </p:nvSpPr>
          <p:spPr bwMode="auto">
            <a:xfrm>
              <a:off x="6475397" y="3865358"/>
              <a:ext cx="234883" cy="219533"/>
            </a:xfrm>
            <a:prstGeom prst="ellipse">
              <a:avLst/>
            </a:prstGeom>
            <a:noFill/>
            <a:ln w="50800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kern="0">
                <a:solidFill>
                  <a:sysClr val="windowText" lastClr="000000"/>
                </a:solidFill>
                <a:latin typeface="Times New Roman" charset="0"/>
                <a:ea typeface="ＭＳ Ｐゴシック" charset="0"/>
              </a:endParaRPr>
            </a:p>
          </p:txBody>
        </p:sp>
        <p:cxnSp>
          <p:nvCxnSpPr>
            <p:cNvPr id="12" name="Straight Arrow Connector 2"/>
            <p:cNvCxnSpPr/>
            <p:nvPr/>
          </p:nvCxnSpPr>
          <p:spPr>
            <a:xfrm>
              <a:off x="6694935" y="4052742"/>
              <a:ext cx="1378416" cy="634629"/>
            </a:xfrm>
            <a:prstGeom prst="straightConnector1">
              <a:avLst/>
            </a:prstGeom>
            <a:noFill/>
            <a:ln w="69850" cap="rnd" cmpd="sng" algn="ctr">
              <a:solidFill>
                <a:schemeClr val="bg1"/>
              </a:solidFill>
              <a:prstDash val="solid"/>
              <a:tailEnd type="arrow"/>
            </a:ln>
            <a:effectLst/>
          </p:spPr>
        </p:cxnSp>
        <p:sp>
          <p:nvSpPr>
            <p:cNvPr id="13" name="Oval 57"/>
            <p:cNvSpPr>
              <a:spLocks noChangeArrowheads="1"/>
            </p:cNvSpPr>
            <p:nvPr/>
          </p:nvSpPr>
          <p:spPr bwMode="auto">
            <a:xfrm>
              <a:off x="8133031" y="4648004"/>
              <a:ext cx="234883" cy="219534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kern="0">
                <a:solidFill>
                  <a:sysClr val="windowText" lastClr="000000"/>
                </a:solidFill>
                <a:latin typeface="Times New Roman" charset="0"/>
                <a:ea typeface="ＭＳ Ｐゴシック" charset="0"/>
              </a:endParaRPr>
            </a:p>
          </p:txBody>
        </p:sp>
      </p:grpSp>
      <p:grpSp>
        <p:nvGrpSpPr>
          <p:cNvPr id="111" name="Group 110"/>
          <p:cNvGrpSpPr>
            <a:grpSpLocks noChangeAspect="1"/>
          </p:cNvGrpSpPr>
          <p:nvPr/>
        </p:nvGrpSpPr>
        <p:grpSpPr>
          <a:xfrm>
            <a:off x="228599" y="152400"/>
            <a:ext cx="2802489" cy="2133600"/>
            <a:chOff x="311927" y="304800"/>
            <a:chExt cx="8191052" cy="6236039"/>
          </a:xfrm>
        </p:grpSpPr>
        <p:pic>
          <p:nvPicPr>
            <p:cNvPr id="14" name="Picture 13" descr="TiSapph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 flipH="1">
              <a:off x="2919574" y="304800"/>
              <a:ext cx="3328826" cy="2057400"/>
            </a:xfrm>
            <a:prstGeom prst="rect">
              <a:avLst/>
            </a:prstGeom>
          </p:spPr>
        </p:pic>
        <p:grpSp>
          <p:nvGrpSpPr>
            <p:cNvPr id="15" name="Group 52"/>
            <p:cNvGrpSpPr>
              <a:grpSpLocks noChangeAspect="1"/>
            </p:cNvGrpSpPr>
            <p:nvPr/>
          </p:nvGrpSpPr>
          <p:grpSpPr>
            <a:xfrm>
              <a:off x="685802" y="5181600"/>
              <a:ext cx="1448293" cy="310346"/>
              <a:chOff x="381000" y="4724400"/>
              <a:chExt cx="3519317" cy="761998"/>
            </a:xfrm>
          </p:grpSpPr>
          <p:grpSp>
            <p:nvGrpSpPr>
              <p:cNvPr id="16" name="Group 40"/>
              <p:cNvGrpSpPr/>
              <p:nvPr/>
            </p:nvGrpSpPr>
            <p:grpSpPr>
              <a:xfrm>
                <a:off x="1073329" y="4850708"/>
                <a:ext cx="2119484" cy="635690"/>
                <a:chOff x="1289720" y="4648200"/>
                <a:chExt cx="1382272" cy="383498"/>
              </a:xfrm>
            </p:grpSpPr>
            <p:pic>
              <p:nvPicPr>
                <p:cNvPr id="19" name="Picture 18"/>
                <p:cNvPicPr/>
                <p:nvPr/>
              </p:nvPicPr>
              <p:blipFill>
                <a:blip r:embed="rId3" cstate="print"/>
                <a:stretch>
                  <a:fillRect/>
                </a:stretch>
              </p:blipFill>
              <p:spPr bwMode="auto">
                <a:xfrm>
                  <a:off x="1386969" y="4648200"/>
                  <a:ext cx="1188462" cy="38349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20" name="Group 38"/>
                <p:cNvGrpSpPr/>
                <p:nvPr/>
              </p:nvGrpSpPr>
              <p:grpSpPr>
                <a:xfrm>
                  <a:off x="1289720" y="4800601"/>
                  <a:ext cx="1382272" cy="1247"/>
                  <a:chOff x="1137320" y="3810001"/>
                  <a:chExt cx="1382272" cy="1247"/>
                </a:xfrm>
              </p:grpSpPr>
              <p:cxnSp>
                <p:nvCxnSpPr>
                  <p:cNvPr id="21" name="Straight Connector 20"/>
                  <p:cNvCxnSpPr/>
                  <p:nvPr/>
                </p:nvCxnSpPr>
                <p:spPr>
                  <a:xfrm rot="10800000">
                    <a:off x="1137320" y="3810752"/>
                    <a:ext cx="176693" cy="496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" name="Straight Connector 21"/>
                  <p:cNvCxnSpPr/>
                  <p:nvPr/>
                </p:nvCxnSpPr>
                <p:spPr>
                  <a:xfrm rot="10800000">
                    <a:off x="2357255" y="3810001"/>
                    <a:ext cx="162337" cy="751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17" name="Oval 16"/>
              <p:cNvSpPr/>
              <p:nvPr/>
            </p:nvSpPr>
            <p:spPr>
              <a:xfrm>
                <a:off x="381000" y="4724400"/>
                <a:ext cx="699917" cy="760344"/>
              </a:xfrm>
              <a:prstGeom prst="ellipse">
                <a:avLst/>
              </a:prstGeom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87350" h="15875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Oval 17"/>
              <p:cNvSpPr/>
              <p:nvPr/>
            </p:nvSpPr>
            <p:spPr>
              <a:xfrm>
                <a:off x="3200400" y="4724400"/>
                <a:ext cx="699917" cy="760344"/>
              </a:xfrm>
              <a:prstGeom prst="ellipse">
                <a:avLst/>
              </a:prstGeom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87350" h="15875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3" name="Group 61"/>
            <p:cNvGrpSpPr>
              <a:grpSpLocks noChangeAspect="1"/>
            </p:cNvGrpSpPr>
            <p:nvPr/>
          </p:nvGrpSpPr>
          <p:grpSpPr>
            <a:xfrm rot="14965063" flipV="1">
              <a:off x="6102261" y="5171253"/>
              <a:ext cx="1230553" cy="370482"/>
              <a:chOff x="914399" y="3197904"/>
              <a:chExt cx="2362201" cy="764495"/>
            </a:xfrm>
          </p:grpSpPr>
          <p:grpSp>
            <p:nvGrpSpPr>
              <p:cNvPr id="24" name="Group 54"/>
              <p:cNvGrpSpPr/>
              <p:nvPr/>
            </p:nvGrpSpPr>
            <p:grpSpPr>
              <a:xfrm>
                <a:off x="914399" y="3197911"/>
                <a:ext cx="2012242" cy="764496"/>
                <a:chOff x="838200" y="3502702"/>
                <a:chExt cx="1314437" cy="459696"/>
              </a:xfrm>
            </p:grpSpPr>
            <p:cxnSp>
              <p:nvCxnSpPr>
                <p:cNvPr id="26" name="Straight Connector 25"/>
                <p:cNvCxnSpPr/>
                <p:nvPr/>
              </p:nvCxnSpPr>
              <p:spPr>
                <a:xfrm rot="10800000">
                  <a:off x="1266821" y="3732550"/>
                  <a:ext cx="171449" cy="2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27" name="Group 44"/>
                <p:cNvGrpSpPr/>
                <p:nvPr/>
              </p:nvGrpSpPr>
              <p:grpSpPr>
                <a:xfrm>
                  <a:off x="838200" y="3502702"/>
                  <a:ext cx="1314437" cy="459696"/>
                  <a:chOff x="847726" y="4572000"/>
                  <a:chExt cx="1314437" cy="459696"/>
                </a:xfrm>
              </p:grpSpPr>
              <p:pic>
                <p:nvPicPr>
                  <p:cNvPr id="28" name="Picture 27"/>
                  <p:cNvPicPr/>
                  <p:nvPr/>
                </p:nvPicPr>
                <p:blipFill>
                  <a:blip r:embed="rId4" cstate="print">
                    <a:clrChange>
                      <a:clrFrom>
                        <a:srgbClr val="000100"/>
                      </a:clrFrom>
                      <a:clrTo>
                        <a:srgbClr val="000100">
                          <a:alpha val="0"/>
                        </a:srgbClr>
                      </a:clrTo>
                    </a:clrChange>
                  </a:blip>
                  <a:stretch>
                    <a:fillRect/>
                  </a:stretch>
                </p:blipFill>
                <p:spPr bwMode="auto">
                  <a:xfrm>
                    <a:off x="1419213" y="4648617"/>
                    <a:ext cx="381000" cy="383079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grpSp>
                <p:nvGrpSpPr>
                  <p:cNvPr id="29" name="Group 38"/>
                  <p:cNvGrpSpPr/>
                  <p:nvPr/>
                </p:nvGrpSpPr>
                <p:grpSpPr>
                  <a:xfrm>
                    <a:off x="847726" y="4572000"/>
                    <a:ext cx="1314437" cy="457200"/>
                    <a:chOff x="695326" y="3581400"/>
                    <a:chExt cx="1314437" cy="457200"/>
                  </a:xfrm>
                </p:grpSpPr>
                <p:cxnSp>
                  <p:nvCxnSpPr>
                    <p:cNvPr id="30" name="Straight Connector 29"/>
                    <p:cNvCxnSpPr/>
                    <p:nvPr/>
                  </p:nvCxnSpPr>
                  <p:spPr>
                    <a:xfrm rot="10800000" flipV="1">
                      <a:off x="1624008" y="3809999"/>
                      <a:ext cx="385755" cy="4763"/>
                    </a:xfrm>
                    <a:prstGeom prst="line">
                      <a:avLst/>
                    </a:prstGeom>
                    <a:ln w="381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31" name="Oval 30"/>
                    <p:cNvSpPr/>
                    <p:nvPr/>
                  </p:nvSpPr>
                  <p:spPr>
                    <a:xfrm>
                      <a:off x="695326" y="3581400"/>
                      <a:ext cx="457200" cy="457200"/>
                    </a:xfrm>
                    <a:prstGeom prst="ellipse">
                      <a:avLst/>
                    </a:prstGeom>
                    <a:solidFill>
                      <a:srgbClr val="FF0000"/>
                    </a:solidFill>
                    <a:ln>
                      <a:noFill/>
                    </a:ln>
                    <a:scene3d>
                      <a:camera prst="orthographicFront"/>
                      <a:lightRig rig="threePt" dir="t"/>
                    </a:scene3d>
                    <a:sp3d>
                      <a:bevelT w="387350" h="158750"/>
                      <a:bevelB/>
                    </a:sp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solidFill>
                          <a:prstClr val="white"/>
                        </a:solidFill>
                      </a:endParaRPr>
                    </a:p>
                  </p:txBody>
                </p:sp>
              </p:grpSp>
            </p:grpSp>
          </p:grpSp>
          <p:sp>
            <p:nvSpPr>
              <p:cNvPr id="25" name="Oval 24"/>
              <p:cNvSpPr/>
              <p:nvPr/>
            </p:nvSpPr>
            <p:spPr>
              <a:xfrm>
                <a:off x="2576683" y="3200400"/>
                <a:ext cx="699917" cy="760344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87350" h="15875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2" name="Group 61"/>
            <p:cNvGrpSpPr>
              <a:grpSpLocks noChangeAspect="1"/>
            </p:cNvGrpSpPr>
            <p:nvPr/>
          </p:nvGrpSpPr>
          <p:grpSpPr>
            <a:xfrm rot="10474502" flipV="1">
              <a:off x="6254662" y="3952054"/>
              <a:ext cx="1230553" cy="370482"/>
              <a:chOff x="914399" y="3197904"/>
              <a:chExt cx="2362201" cy="764495"/>
            </a:xfrm>
          </p:grpSpPr>
          <p:grpSp>
            <p:nvGrpSpPr>
              <p:cNvPr id="33" name="Group 54"/>
              <p:cNvGrpSpPr/>
              <p:nvPr/>
            </p:nvGrpSpPr>
            <p:grpSpPr>
              <a:xfrm>
                <a:off x="914399" y="3197911"/>
                <a:ext cx="2012242" cy="764496"/>
                <a:chOff x="838200" y="3502702"/>
                <a:chExt cx="1314437" cy="459696"/>
              </a:xfrm>
            </p:grpSpPr>
            <p:cxnSp>
              <p:nvCxnSpPr>
                <p:cNvPr id="35" name="Straight Connector 34"/>
                <p:cNvCxnSpPr/>
                <p:nvPr/>
              </p:nvCxnSpPr>
              <p:spPr>
                <a:xfrm rot="10800000">
                  <a:off x="1266821" y="3732550"/>
                  <a:ext cx="171449" cy="2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36" name="Group 44"/>
                <p:cNvGrpSpPr/>
                <p:nvPr/>
              </p:nvGrpSpPr>
              <p:grpSpPr>
                <a:xfrm>
                  <a:off x="838200" y="3502702"/>
                  <a:ext cx="1314437" cy="459696"/>
                  <a:chOff x="847726" y="4572000"/>
                  <a:chExt cx="1314437" cy="459696"/>
                </a:xfrm>
              </p:grpSpPr>
              <p:pic>
                <p:nvPicPr>
                  <p:cNvPr id="37" name="Picture 36"/>
                  <p:cNvPicPr/>
                  <p:nvPr/>
                </p:nvPicPr>
                <p:blipFill>
                  <a:blip r:embed="rId4" cstate="print">
                    <a:clrChange>
                      <a:clrFrom>
                        <a:srgbClr val="000100"/>
                      </a:clrFrom>
                      <a:clrTo>
                        <a:srgbClr val="000100">
                          <a:alpha val="0"/>
                        </a:srgbClr>
                      </a:clrTo>
                    </a:clrChange>
                  </a:blip>
                  <a:stretch>
                    <a:fillRect/>
                  </a:stretch>
                </p:blipFill>
                <p:spPr bwMode="auto">
                  <a:xfrm>
                    <a:off x="1419213" y="4648617"/>
                    <a:ext cx="381000" cy="383079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grpSp>
                <p:nvGrpSpPr>
                  <p:cNvPr id="38" name="Group 38"/>
                  <p:cNvGrpSpPr/>
                  <p:nvPr/>
                </p:nvGrpSpPr>
                <p:grpSpPr>
                  <a:xfrm>
                    <a:off x="847726" y="4572000"/>
                    <a:ext cx="1314437" cy="457200"/>
                    <a:chOff x="695326" y="3581400"/>
                    <a:chExt cx="1314437" cy="457200"/>
                  </a:xfrm>
                </p:grpSpPr>
                <p:cxnSp>
                  <p:nvCxnSpPr>
                    <p:cNvPr id="39" name="Straight Connector 38"/>
                    <p:cNvCxnSpPr/>
                    <p:nvPr/>
                  </p:nvCxnSpPr>
                  <p:spPr>
                    <a:xfrm rot="10800000" flipV="1">
                      <a:off x="1624008" y="3809999"/>
                      <a:ext cx="385755" cy="4763"/>
                    </a:xfrm>
                    <a:prstGeom prst="line">
                      <a:avLst/>
                    </a:prstGeom>
                    <a:ln w="381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40" name="Oval 39"/>
                    <p:cNvSpPr/>
                    <p:nvPr/>
                  </p:nvSpPr>
                  <p:spPr>
                    <a:xfrm>
                      <a:off x="695326" y="3581400"/>
                      <a:ext cx="457200" cy="457200"/>
                    </a:xfrm>
                    <a:prstGeom prst="ellipse">
                      <a:avLst/>
                    </a:prstGeom>
                    <a:solidFill>
                      <a:srgbClr val="FF0000"/>
                    </a:solidFill>
                    <a:ln>
                      <a:noFill/>
                    </a:ln>
                    <a:scene3d>
                      <a:camera prst="orthographicFront"/>
                      <a:lightRig rig="threePt" dir="t"/>
                    </a:scene3d>
                    <a:sp3d>
                      <a:bevelT w="387350" h="158750"/>
                      <a:bevelB/>
                    </a:sp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solidFill>
                          <a:prstClr val="white"/>
                        </a:solidFill>
                      </a:endParaRPr>
                    </a:p>
                  </p:txBody>
                </p:sp>
              </p:grpSp>
            </p:grpSp>
          </p:grpSp>
          <p:sp>
            <p:nvSpPr>
              <p:cNvPr id="34" name="Oval 33"/>
              <p:cNvSpPr/>
              <p:nvPr/>
            </p:nvSpPr>
            <p:spPr>
              <a:xfrm>
                <a:off x="2576683" y="3200400"/>
                <a:ext cx="699917" cy="760344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87350" h="15875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41" name="Group 61"/>
            <p:cNvGrpSpPr>
              <a:grpSpLocks noChangeAspect="1"/>
            </p:cNvGrpSpPr>
            <p:nvPr/>
          </p:nvGrpSpPr>
          <p:grpSpPr>
            <a:xfrm rot="7026538" flipV="1">
              <a:off x="6711860" y="5704654"/>
              <a:ext cx="1230553" cy="370482"/>
              <a:chOff x="914399" y="3197904"/>
              <a:chExt cx="2362201" cy="764495"/>
            </a:xfrm>
          </p:grpSpPr>
          <p:grpSp>
            <p:nvGrpSpPr>
              <p:cNvPr id="42" name="Group 54"/>
              <p:cNvGrpSpPr/>
              <p:nvPr/>
            </p:nvGrpSpPr>
            <p:grpSpPr>
              <a:xfrm>
                <a:off x="914399" y="3197911"/>
                <a:ext cx="2012242" cy="764496"/>
                <a:chOff x="838200" y="3502702"/>
                <a:chExt cx="1314437" cy="459696"/>
              </a:xfrm>
            </p:grpSpPr>
            <p:cxnSp>
              <p:nvCxnSpPr>
                <p:cNvPr id="44" name="Straight Connector 43"/>
                <p:cNvCxnSpPr/>
                <p:nvPr/>
              </p:nvCxnSpPr>
              <p:spPr>
                <a:xfrm rot="10800000">
                  <a:off x="1266821" y="3732550"/>
                  <a:ext cx="171449" cy="2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45" name="Group 44"/>
                <p:cNvGrpSpPr/>
                <p:nvPr/>
              </p:nvGrpSpPr>
              <p:grpSpPr>
                <a:xfrm>
                  <a:off x="838200" y="3502702"/>
                  <a:ext cx="1314437" cy="459696"/>
                  <a:chOff x="847726" y="4572000"/>
                  <a:chExt cx="1314437" cy="459696"/>
                </a:xfrm>
              </p:grpSpPr>
              <p:pic>
                <p:nvPicPr>
                  <p:cNvPr id="46" name="Picture 45"/>
                  <p:cNvPicPr/>
                  <p:nvPr/>
                </p:nvPicPr>
                <p:blipFill>
                  <a:blip r:embed="rId4" cstate="print">
                    <a:clrChange>
                      <a:clrFrom>
                        <a:srgbClr val="000100"/>
                      </a:clrFrom>
                      <a:clrTo>
                        <a:srgbClr val="000100">
                          <a:alpha val="0"/>
                        </a:srgbClr>
                      </a:clrTo>
                    </a:clrChange>
                  </a:blip>
                  <a:stretch>
                    <a:fillRect/>
                  </a:stretch>
                </p:blipFill>
                <p:spPr bwMode="auto">
                  <a:xfrm>
                    <a:off x="1419213" y="4648617"/>
                    <a:ext cx="381000" cy="383079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grpSp>
                <p:nvGrpSpPr>
                  <p:cNvPr id="47" name="Group 38"/>
                  <p:cNvGrpSpPr/>
                  <p:nvPr/>
                </p:nvGrpSpPr>
                <p:grpSpPr>
                  <a:xfrm>
                    <a:off x="847726" y="4572000"/>
                    <a:ext cx="1314437" cy="457200"/>
                    <a:chOff x="695326" y="3581400"/>
                    <a:chExt cx="1314437" cy="457200"/>
                  </a:xfrm>
                </p:grpSpPr>
                <p:cxnSp>
                  <p:nvCxnSpPr>
                    <p:cNvPr id="48" name="Straight Connector 47"/>
                    <p:cNvCxnSpPr/>
                    <p:nvPr/>
                  </p:nvCxnSpPr>
                  <p:spPr>
                    <a:xfrm rot="10800000" flipV="1">
                      <a:off x="1624008" y="3809999"/>
                      <a:ext cx="385755" cy="4763"/>
                    </a:xfrm>
                    <a:prstGeom prst="line">
                      <a:avLst/>
                    </a:prstGeom>
                    <a:ln w="381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49" name="Oval 48"/>
                    <p:cNvSpPr/>
                    <p:nvPr/>
                  </p:nvSpPr>
                  <p:spPr>
                    <a:xfrm>
                      <a:off x="695326" y="3581400"/>
                      <a:ext cx="457200" cy="457200"/>
                    </a:xfrm>
                    <a:prstGeom prst="ellipse">
                      <a:avLst/>
                    </a:prstGeom>
                    <a:solidFill>
                      <a:srgbClr val="FF0000"/>
                    </a:solidFill>
                    <a:ln>
                      <a:noFill/>
                    </a:ln>
                    <a:scene3d>
                      <a:camera prst="orthographicFront"/>
                      <a:lightRig rig="threePt" dir="t"/>
                    </a:scene3d>
                    <a:sp3d>
                      <a:bevelT w="387350" h="158750"/>
                      <a:bevelB/>
                    </a:sp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solidFill>
                          <a:prstClr val="white"/>
                        </a:solidFill>
                      </a:endParaRPr>
                    </a:p>
                  </p:txBody>
                </p:sp>
              </p:grpSp>
            </p:grpSp>
          </p:grpSp>
          <p:sp>
            <p:nvSpPr>
              <p:cNvPr id="43" name="Oval 42"/>
              <p:cNvSpPr/>
              <p:nvPr/>
            </p:nvSpPr>
            <p:spPr>
              <a:xfrm>
                <a:off x="2576683" y="3200400"/>
                <a:ext cx="699917" cy="760344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87350" h="15875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0" name="Group 61"/>
            <p:cNvGrpSpPr>
              <a:grpSpLocks noChangeAspect="1"/>
            </p:cNvGrpSpPr>
            <p:nvPr/>
          </p:nvGrpSpPr>
          <p:grpSpPr>
            <a:xfrm rot="7026538" flipV="1">
              <a:off x="7702461" y="5323653"/>
              <a:ext cx="1230553" cy="370482"/>
              <a:chOff x="914399" y="3197904"/>
              <a:chExt cx="2362201" cy="764495"/>
            </a:xfrm>
          </p:grpSpPr>
          <p:grpSp>
            <p:nvGrpSpPr>
              <p:cNvPr id="51" name="Group 54"/>
              <p:cNvGrpSpPr/>
              <p:nvPr/>
            </p:nvGrpSpPr>
            <p:grpSpPr>
              <a:xfrm>
                <a:off x="914399" y="3197911"/>
                <a:ext cx="2012242" cy="764496"/>
                <a:chOff x="838200" y="3502702"/>
                <a:chExt cx="1314437" cy="459696"/>
              </a:xfrm>
            </p:grpSpPr>
            <p:cxnSp>
              <p:nvCxnSpPr>
                <p:cNvPr id="53" name="Straight Connector 52"/>
                <p:cNvCxnSpPr/>
                <p:nvPr/>
              </p:nvCxnSpPr>
              <p:spPr>
                <a:xfrm rot="10800000">
                  <a:off x="1266821" y="3732550"/>
                  <a:ext cx="171449" cy="2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54" name="Group 44"/>
                <p:cNvGrpSpPr/>
                <p:nvPr/>
              </p:nvGrpSpPr>
              <p:grpSpPr>
                <a:xfrm>
                  <a:off x="838200" y="3502702"/>
                  <a:ext cx="1314437" cy="459696"/>
                  <a:chOff x="847726" y="4572000"/>
                  <a:chExt cx="1314437" cy="459696"/>
                </a:xfrm>
              </p:grpSpPr>
              <p:pic>
                <p:nvPicPr>
                  <p:cNvPr id="55" name="Picture 54"/>
                  <p:cNvPicPr/>
                  <p:nvPr/>
                </p:nvPicPr>
                <p:blipFill>
                  <a:blip r:embed="rId4" cstate="print">
                    <a:clrChange>
                      <a:clrFrom>
                        <a:srgbClr val="000100"/>
                      </a:clrFrom>
                      <a:clrTo>
                        <a:srgbClr val="000100">
                          <a:alpha val="0"/>
                        </a:srgbClr>
                      </a:clrTo>
                    </a:clrChange>
                  </a:blip>
                  <a:stretch>
                    <a:fillRect/>
                  </a:stretch>
                </p:blipFill>
                <p:spPr bwMode="auto">
                  <a:xfrm>
                    <a:off x="1419213" y="4648617"/>
                    <a:ext cx="381000" cy="383079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grpSp>
                <p:nvGrpSpPr>
                  <p:cNvPr id="56" name="Group 38"/>
                  <p:cNvGrpSpPr/>
                  <p:nvPr/>
                </p:nvGrpSpPr>
                <p:grpSpPr>
                  <a:xfrm>
                    <a:off x="847726" y="4572000"/>
                    <a:ext cx="1314437" cy="457200"/>
                    <a:chOff x="695326" y="3581400"/>
                    <a:chExt cx="1314437" cy="457200"/>
                  </a:xfrm>
                </p:grpSpPr>
                <p:cxnSp>
                  <p:nvCxnSpPr>
                    <p:cNvPr id="57" name="Straight Connector 56"/>
                    <p:cNvCxnSpPr/>
                    <p:nvPr/>
                  </p:nvCxnSpPr>
                  <p:spPr>
                    <a:xfrm rot="10800000" flipV="1">
                      <a:off x="1624008" y="3809999"/>
                      <a:ext cx="385755" cy="4763"/>
                    </a:xfrm>
                    <a:prstGeom prst="line">
                      <a:avLst/>
                    </a:prstGeom>
                    <a:ln w="381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58" name="Oval 57"/>
                    <p:cNvSpPr/>
                    <p:nvPr/>
                  </p:nvSpPr>
                  <p:spPr>
                    <a:xfrm>
                      <a:off x="695326" y="3581400"/>
                      <a:ext cx="457200" cy="457200"/>
                    </a:xfrm>
                    <a:prstGeom prst="ellipse">
                      <a:avLst/>
                    </a:prstGeom>
                    <a:solidFill>
                      <a:srgbClr val="FF0000"/>
                    </a:solidFill>
                    <a:ln>
                      <a:noFill/>
                    </a:ln>
                    <a:scene3d>
                      <a:camera prst="orthographicFront"/>
                      <a:lightRig rig="threePt" dir="t"/>
                    </a:scene3d>
                    <a:sp3d>
                      <a:bevelT w="387350" h="158750"/>
                      <a:bevelB/>
                    </a:sp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solidFill>
                          <a:prstClr val="white"/>
                        </a:solidFill>
                      </a:endParaRPr>
                    </a:p>
                  </p:txBody>
                </p:sp>
              </p:grpSp>
            </p:grpSp>
          </p:grpSp>
          <p:sp>
            <p:nvSpPr>
              <p:cNvPr id="52" name="Oval 51"/>
              <p:cNvSpPr/>
              <p:nvPr/>
            </p:nvSpPr>
            <p:spPr>
              <a:xfrm>
                <a:off x="2576683" y="3200400"/>
                <a:ext cx="699917" cy="760344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87350" h="15875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9" name="Group 61"/>
            <p:cNvGrpSpPr>
              <a:grpSpLocks noChangeAspect="1"/>
            </p:cNvGrpSpPr>
            <p:nvPr/>
          </p:nvGrpSpPr>
          <p:grpSpPr>
            <a:xfrm rot="7026538" flipV="1">
              <a:off x="6940461" y="4409253"/>
              <a:ext cx="1230553" cy="370482"/>
              <a:chOff x="914399" y="3197904"/>
              <a:chExt cx="2362201" cy="764495"/>
            </a:xfrm>
          </p:grpSpPr>
          <p:grpSp>
            <p:nvGrpSpPr>
              <p:cNvPr id="60" name="Group 54"/>
              <p:cNvGrpSpPr/>
              <p:nvPr/>
            </p:nvGrpSpPr>
            <p:grpSpPr>
              <a:xfrm>
                <a:off x="914399" y="3197911"/>
                <a:ext cx="2012242" cy="764496"/>
                <a:chOff x="838200" y="3502702"/>
                <a:chExt cx="1314437" cy="459696"/>
              </a:xfrm>
            </p:grpSpPr>
            <p:cxnSp>
              <p:nvCxnSpPr>
                <p:cNvPr id="62" name="Straight Connector 61"/>
                <p:cNvCxnSpPr/>
                <p:nvPr/>
              </p:nvCxnSpPr>
              <p:spPr>
                <a:xfrm rot="10800000">
                  <a:off x="1266821" y="3732550"/>
                  <a:ext cx="171449" cy="2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63" name="Group 44"/>
                <p:cNvGrpSpPr/>
                <p:nvPr/>
              </p:nvGrpSpPr>
              <p:grpSpPr>
                <a:xfrm>
                  <a:off x="838200" y="3502702"/>
                  <a:ext cx="1314437" cy="459696"/>
                  <a:chOff x="847726" y="4572000"/>
                  <a:chExt cx="1314437" cy="459696"/>
                </a:xfrm>
              </p:grpSpPr>
              <p:pic>
                <p:nvPicPr>
                  <p:cNvPr id="64" name="Picture 63"/>
                  <p:cNvPicPr/>
                  <p:nvPr/>
                </p:nvPicPr>
                <p:blipFill>
                  <a:blip r:embed="rId4" cstate="print">
                    <a:clrChange>
                      <a:clrFrom>
                        <a:srgbClr val="000100"/>
                      </a:clrFrom>
                      <a:clrTo>
                        <a:srgbClr val="000100">
                          <a:alpha val="0"/>
                        </a:srgbClr>
                      </a:clrTo>
                    </a:clrChange>
                  </a:blip>
                  <a:stretch>
                    <a:fillRect/>
                  </a:stretch>
                </p:blipFill>
                <p:spPr bwMode="auto">
                  <a:xfrm>
                    <a:off x="1419213" y="4648617"/>
                    <a:ext cx="381000" cy="383079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grpSp>
                <p:nvGrpSpPr>
                  <p:cNvPr id="65" name="Group 38"/>
                  <p:cNvGrpSpPr/>
                  <p:nvPr/>
                </p:nvGrpSpPr>
                <p:grpSpPr>
                  <a:xfrm>
                    <a:off x="847726" y="4572000"/>
                    <a:ext cx="1314437" cy="457200"/>
                    <a:chOff x="695326" y="3581400"/>
                    <a:chExt cx="1314437" cy="457200"/>
                  </a:xfrm>
                </p:grpSpPr>
                <p:cxnSp>
                  <p:nvCxnSpPr>
                    <p:cNvPr id="66" name="Straight Connector 65"/>
                    <p:cNvCxnSpPr/>
                    <p:nvPr/>
                  </p:nvCxnSpPr>
                  <p:spPr>
                    <a:xfrm rot="10800000" flipV="1">
                      <a:off x="1624008" y="3809999"/>
                      <a:ext cx="385755" cy="4763"/>
                    </a:xfrm>
                    <a:prstGeom prst="line">
                      <a:avLst/>
                    </a:prstGeom>
                    <a:ln w="381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67" name="Oval 66"/>
                    <p:cNvSpPr/>
                    <p:nvPr/>
                  </p:nvSpPr>
                  <p:spPr>
                    <a:xfrm>
                      <a:off x="695326" y="3581400"/>
                      <a:ext cx="457200" cy="457200"/>
                    </a:xfrm>
                    <a:prstGeom prst="ellipse">
                      <a:avLst/>
                    </a:prstGeom>
                    <a:solidFill>
                      <a:srgbClr val="FF0000"/>
                    </a:solidFill>
                    <a:ln>
                      <a:noFill/>
                    </a:ln>
                    <a:scene3d>
                      <a:camera prst="orthographicFront"/>
                      <a:lightRig rig="threePt" dir="t"/>
                    </a:scene3d>
                    <a:sp3d>
                      <a:bevelT w="387350" h="158750"/>
                      <a:bevelB/>
                    </a:sp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solidFill>
                          <a:prstClr val="white"/>
                        </a:solidFill>
                      </a:endParaRPr>
                    </a:p>
                  </p:txBody>
                </p:sp>
              </p:grpSp>
            </p:grpSp>
          </p:grpSp>
          <p:sp>
            <p:nvSpPr>
              <p:cNvPr id="61" name="Oval 60"/>
              <p:cNvSpPr/>
              <p:nvPr/>
            </p:nvSpPr>
            <p:spPr>
              <a:xfrm>
                <a:off x="2576683" y="3200400"/>
                <a:ext cx="699917" cy="760344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87350" h="15875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8" name="Group 52"/>
            <p:cNvGrpSpPr>
              <a:grpSpLocks noChangeAspect="1"/>
            </p:cNvGrpSpPr>
            <p:nvPr/>
          </p:nvGrpSpPr>
          <p:grpSpPr>
            <a:xfrm rot="17895809">
              <a:off x="1584232" y="5661520"/>
              <a:ext cx="1448293" cy="310346"/>
              <a:chOff x="381000" y="4724400"/>
              <a:chExt cx="3519317" cy="761998"/>
            </a:xfrm>
          </p:grpSpPr>
          <p:grpSp>
            <p:nvGrpSpPr>
              <p:cNvPr id="69" name="Group 40"/>
              <p:cNvGrpSpPr/>
              <p:nvPr/>
            </p:nvGrpSpPr>
            <p:grpSpPr>
              <a:xfrm>
                <a:off x="1073329" y="4850708"/>
                <a:ext cx="2119484" cy="635690"/>
                <a:chOff x="1289720" y="4648200"/>
                <a:chExt cx="1382272" cy="383498"/>
              </a:xfrm>
            </p:grpSpPr>
            <p:pic>
              <p:nvPicPr>
                <p:cNvPr id="72" name="Picture 71"/>
                <p:cNvPicPr/>
                <p:nvPr/>
              </p:nvPicPr>
              <p:blipFill>
                <a:blip r:embed="rId3" cstate="print"/>
                <a:stretch>
                  <a:fillRect/>
                </a:stretch>
              </p:blipFill>
              <p:spPr bwMode="auto">
                <a:xfrm>
                  <a:off x="1386969" y="4648200"/>
                  <a:ext cx="1188462" cy="38349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73" name="Group 38"/>
                <p:cNvGrpSpPr/>
                <p:nvPr/>
              </p:nvGrpSpPr>
              <p:grpSpPr>
                <a:xfrm>
                  <a:off x="1289720" y="4800601"/>
                  <a:ext cx="1382272" cy="1247"/>
                  <a:chOff x="1137320" y="3810001"/>
                  <a:chExt cx="1382272" cy="1247"/>
                </a:xfrm>
              </p:grpSpPr>
              <p:cxnSp>
                <p:nvCxnSpPr>
                  <p:cNvPr id="74" name="Straight Connector 73"/>
                  <p:cNvCxnSpPr/>
                  <p:nvPr/>
                </p:nvCxnSpPr>
                <p:spPr>
                  <a:xfrm rot="10800000">
                    <a:off x="1137320" y="3810752"/>
                    <a:ext cx="176693" cy="496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" name="Straight Connector 74"/>
                  <p:cNvCxnSpPr/>
                  <p:nvPr/>
                </p:nvCxnSpPr>
                <p:spPr>
                  <a:xfrm rot="10800000">
                    <a:off x="2357255" y="3810001"/>
                    <a:ext cx="162337" cy="751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70" name="Oval 69"/>
              <p:cNvSpPr/>
              <p:nvPr/>
            </p:nvSpPr>
            <p:spPr>
              <a:xfrm>
                <a:off x="381000" y="4724400"/>
                <a:ext cx="699917" cy="760344"/>
              </a:xfrm>
              <a:prstGeom prst="ellipse">
                <a:avLst/>
              </a:prstGeom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87350" h="15875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1" name="Oval 70"/>
              <p:cNvSpPr/>
              <p:nvPr/>
            </p:nvSpPr>
            <p:spPr>
              <a:xfrm>
                <a:off x="3200400" y="4724400"/>
                <a:ext cx="699917" cy="760344"/>
              </a:xfrm>
              <a:prstGeom prst="ellipse">
                <a:avLst/>
              </a:prstGeom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87350" h="15875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6" name="Group 52"/>
            <p:cNvGrpSpPr>
              <a:grpSpLocks noChangeAspect="1"/>
            </p:cNvGrpSpPr>
            <p:nvPr/>
          </p:nvGrpSpPr>
          <p:grpSpPr>
            <a:xfrm rot="20328568">
              <a:off x="311927" y="5890066"/>
              <a:ext cx="1448293" cy="310346"/>
              <a:chOff x="381000" y="4724400"/>
              <a:chExt cx="3519317" cy="761998"/>
            </a:xfrm>
          </p:grpSpPr>
          <p:grpSp>
            <p:nvGrpSpPr>
              <p:cNvPr id="77" name="Group 40"/>
              <p:cNvGrpSpPr/>
              <p:nvPr/>
            </p:nvGrpSpPr>
            <p:grpSpPr>
              <a:xfrm>
                <a:off x="1073329" y="4850708"/>
                <a:ext cx="2119484" cy="635690"/>
                <a:chOff x="1289720" y="4648200"/>
                <a:chExt cx="1382272" cy="383498"/>
              </a:xfrm>
            </p:grpSpPr>
            <p:pic>
              <p:nvPicPr>
                <p:cNvPr id="80" name="Picture 79"/>
                <p:cNvPicPr/>
                <p:nvPr/>
              </p:nvPicPr>
              <p:blipFill>
                <a:blip r:embed="rId3" cstate="print"/>
                <a:stretch>
                  <a:fillRect/>
                </a:stretch>
              </p:blipFill>
              <p:spPr bwMode="auto">
                <a:xfrm>
                  <a:off x="1386969" y="4648200"/>
                  <a:ext cx="1188462" cy="38349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81" name="Group 38"/>
                <p:cNvGrpSpPr/>
                <p:nvPr/>
              </p:nvGrpSpPr>
              <p:grpSpPr>
                <a:xfrm>
                  <a:off x="1289720" y="4800601"/>
                  <a:ext cx="1382272" cy="1247"/>
                  <a:chOff x="1137320" y="3810001"/>
                  <a:chExt cx="1382272" cy="1247"/>
                </a:xfrm>
              </p:grpSpPr>
              <p:cxnSp>
                <p:nvCxnSpPr>
                  <p:cNvPr id="82" name="Straight Connector 81"/>
                  <p:cNvCxnSpPr/>
                  <p:nvPr/>
                </p:nvCxnSpPr>
                <p:spPr>
                  <a:xfrm rot="10800000">
                    <a:off x="1137320" y="3810752"/>
                    <a:ext cx="176693" cy="496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" name="Straight Connector 82"/>
                  <p:cNvCxnSpPr/>
                  <p:nvPr/>
                </p:nvCxnSpPr>
                <p:spPr>
                  <a:xfrm rot="10800000">
                    <a:off x="2357255" y="3810001"/>
                    <a:ext cx="162337" cy="751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78" name="Oval 77"/>
              <p:cNvSpPr/>
              <p:nvPr/>
            </p:nvSpPr>
            <p:spPr>
              <a:xfrm>
                <a:off x="381000" y="4724400"/>
                <a:ext cx="699917" cy="760344"/>
              </a:xfrm>
              <a:prstGeom prst="ellipse">
                <a:avLst/>
              </a:prstGeom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87350" h="15875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9" name="Oval 78"/>
              <p:cNvSpPr/>
              <p:nvPr/>
            </p:nvSpPr>
            <p:spPr>
              <a:xfrm>
                <a:off x="3200400" y="4724400"/>
                <a:ext cx="699917" cy="760344"/>
              </a:xfrm>
              <a:prstGeom prst="ellipse">
                <a:avLst/>
              </a:prstGeom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87350" h="15875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4" name="Group 52"/>
            <p:cNvGrpSpPr>
              <a:grpSpLocks noChangeAspect="1"/>
            </p:cNvGrpSpPr>
            <p:nvPr/>
          </p:nvGrpSpPr>
          <p:grpSpPr>
            <a:xfrm>
              <a:off x="1524002" y="4572000"/>
              <a:ext cx="1448293" cy="310346"/>
              <a:chOff x="381000" y="4724400"/>
              <a:chExt cx="3519317" cy="761998"/>
            </a:xfrm>
          </p:grpSpPr>
          <p:grpSp>
            <p:nvGrpSpPr>
              <p:cNvPr id="85" name="Group 40"/>
              <p:cNvGrpSpPr/>
              <p:nvPr/>
            </p:nvGrpSpPr>
            <p:grpSpPr>
              <a:xfrm>
                <a:off x="1073329" y="4850708"/>
                <a:ext cx="2119484" cy="635690"/>
                <a:chOff x="1289720" y="4648200"/>
                <a:chExt cx="1382272" cy="383498"/>
              </a:xfrm>
            </p:grpSpPr>
            <p:pic>
              <p:nvPicPr>
                <p:cNvPr id="88" name="Picture 87"/>
                <p:cNvPicPr/>
                <p:nvPr/>
              </p:nvPicPr>
              <p:blipFill>
                <a:blip r:embed="rId3" cstate="print"/>
                <a:stretch>
                  <a:fillRect/>
                </a:stretch>
              </p:blipFill>
              <p:spPr bwMode="auto">
                <a:xfrm>
                  <a:off x="1386969" y="4648200"/>
                  <a:ext cx="1188462" cy="38349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89" name="Group 38"/>
                <p:cNvGrpSpPr/>
                <p:nvPr/>
              </p:nvGrpSpPr>
              <p:grpSpPr>
                <a:xfrm>
                  <a:off x="1289720" y="4800601"/>
                  <a:ext cx="1382272" cy="1247"/>
                  <a:chOff x="1137320" y="3810001"/>
                  <a:chExt cx="1382272" cy="1247"/>
                </a:xfrm>
              </p:grpSpPr>
              <p:cxnSp>
                <p:nvCxnSpPr>
                  <p:cNvPr id="90" name="Straight Connector 89"/>
                  <p:cNvCxnSpPr/>
                  <p:nvPr/>
                </p:nvCxnSpPr>
                <p:spPr>
                  <a:xfrm rot="10800000">
                    <a:off x="1137320" y="3810752"/>
                    <a:ext cx="176693" cy="496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" name="Straight Connector 90"/>
                  <p:cNvCxnSpPr/>
                  <p:nvPr/>
                </p:nvCxnSpPr>
                <p:spPr>
                  <a:xfrm rot="10800000">
                    <a:off x="2357255" y="3810001"/>
                    <a:ext cx="162337" cy="751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86" name="Oval 85"/>
              <p:cNvSpPr/>
              <p:nvPr/>
            </p:nvSpPr>
            <p:spPr>
              <a:xfrm>
                <a:off x="381000" y="4724400"/>
                <a:ext cx="699917" cy="760344"/>
              </a:xfrm>
              <a:prstGeom prst="ellipse">
                <a:avLst/>
              </a:prstGeom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87350" h="15875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7" name="Oval 86"/>
              <p:cNvSpPr/>
              <p:nvPr/>
            </p:nvSpPr>
            <p:spPr>
              <a:xfrm>
                <a:off x="3200400" y="4724400"/>
                <a:ext cx="699917" cy="760344"/>
              </a:xfrm>
              <a:prstGeom prst="ellipse">
                <a:avLst/>
              </a:prstGeom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87350" h="15875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92" name="Group 52"/>
            <p:cNvGrpSpPr>
              <a:grpSpLocks noChangeAspect="1"/>
            </p:cNvGrpSpPr>
            <p:nvPr/>
          </p:nvGrpSpPr>
          <p:grpSpPr>
            <a:xfrm rot="9575814">
              <a:off x="389669" y="4281320"/>
              <a:ext cx="1448293" cy="310346"/>
              <a:chOff x="381000" y="4724400"/>
              <a:chExt cx="3519317" cy="761998"/>
            </a:xfrm>
          </p:grpSpPr>
          <p:grpSp>
            <p:nvGrpSpPr>
              <p:cNvPr id="93" name="Group 40"/>
              <p:cNvGrpSpPr/>
              <p:nvPr/>
            </p:nvGrpSpPr>
            <p:grpSpPr>
              <a:xfrm>
                <a:off x="1073329" y="4850708"/>
                <a:ext cx="2119484" cy="635690"/>
                <a:chOff x="1289720" y="4648200"/>
                <a:chExt cx="1382272" cy="383498"/>
              </a:xfrm>
            </p:grpSpPr>
            <p:pic>
              <p:nvPicPr>
                <p:cNvPr id="96" name="Picture 95"/>
                <p:cNvPicPr/>
                <p:nvPr/>
              </p:nvPicPr>
              <p:blipFill>
                <a:blip r:embed="rId3" cstate="print"/>
                <a:stretch>
                  <a:fillRect/>
                </a:stretch>
              </p:blipFill>
              <p:spPr bwMode="auto">
                <a:xfrm>
                  <a:off x="1386969" y="4648200"/>
                  <a:ext cx="1188462" cy="38349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97" name="Group 38"/>
                <p:cNvGrpSpPr/>
                <p:nvPr/>
              </p:nvGrpSpPr>
              <p:grpSpPr>
                <a:xfrm>
                  <a:off x="1289720" y="4800601"/>
                  <a:ext cx="1382272" cy="1247"/>
                  <a:chOff x="1137320" y="3810001"/>
                  <a:chExt cx="1382272" cy="1247"/>
                </a:xfrm>
              </p:grpSpPr>
              <p:cxnSp>
                <p:nvCxnSpPr>
                  <p:cNvPr id="98" name="Straight Connector 97"/>
                  <p:cNvCxnSpPr/>
                  <p:nvPr/>
                </p:nvCxnSpPr>
                <p:spPr>
                  <a:xfrm rot="10800000">
                    <a:off x="1137320" y="3810752"/>
                    <a:ext cx="176693" cy="496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9" name="Straight Connector 98"/>
                  <p:cNvCxnSpPr/>
                  <p:nvPr/>
                </p:nvCxnSpPr>
                <p:spPr>
                  <a:xfrm rot="10800000">
                    <a:off x="2357255" y="3810001"/>
                    <a:ext cx="162337" cy="751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94" name="Oval 93"/>
              <p:cNvSpPr/>
              <p:nvPr/>
            </p:nvSpPr>
            <p:spPr>
              <a:xfrm>
                <a:off x="381000" y="4724400"/>
                <a:ext cx="699917" cy="760344"/>
              </a:xfrm>
              <a:prstGeom prst="ellipse">
                <a:avLst/>
              </a:prstGeom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87350" h="15875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5" name="Oval 94"/>
              <p:cNvSpPr/>
              <p:nvPr/>
            </p:nvSpPr>
            <p:spPr>
              <a:xfrm>
                <a:off x="3200400" y="4724400"/>
                <a:ext cx="699917" cy="760344"/>
              </a:xfrm>
              <a:prstGeom prst="ellipse">
                <a:avLst/>
              </a:prstGeom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87350" h="15875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00" name="Oval 99"/>
            <p:cNvSpPr>
              <a:spLocks noChangeAspect="1"/>
            </p:cNvSpPr>
            <p:nvPr/>
          </p:nvSpPr>
          <p:spPr>
            <a:xfrm rot="10474502" flipV="1">
              <a:off x="3976036" y="5423680"/>
              <a:ext cx="299491" cy="302662"/>
            </a:xfrm>
            <a:prstGeom prst="ellipse">
              <a:avLst/>
            </a:prstGeom>
            <a:solidFill>
              <a:srgbClr val="08CE4A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1" name="Oval 100"/>
            <p:cNvSpPr>
              <a:spLocks noChangeAspect="1"/>
            </p:cNvSpPr>
            <p:nvPr/>
          </p:nvSpPr>
          <p:spPr>
            <a:xfrm rot="10474502" flipV="1">
              <a:off x="4585636" y="5271280"/>
              <a:ext cx="299491" cy="302662"/>
            </a:xfrm>
            <a:prstGeom prst="ellipse">
              <a:avLst/>
            </a:prstGeom>
            <a:solidFill>
              <a:srgbClr val="08CE4A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2" name="Oval 101"/>
            <p:cNvSpPr>
              <a:spLocks noChangeAspect="1"/>
            </p:cNvSpPr>
            <p:nvPr/>
          </p:nvSpPr>
          <p:spPr>
            <a:xfrm rot="10474502" flipV="1">
              <a:off x="4280836" y="5728480"/>
              <a:ext cx="299491" cy="302662"/>
            </a:xfrm>
            <a:prstGeom prst="ellipse">
              <a:avLst/>
            </a:prstGeom>
            <a:solidFill>
              <a:srgbClr val="08CE4A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3" name="Oval 102"/>
            <p:cNvSpPr>
              <a:spLocks noChangeAspect="1"/>
            </p:cNvSpPr>
            <p:nvPr/>
          </p:nvSpPr>
          <p:spPr>
            <a:xfrm rot="10474502" flipV="1">
              <a:off x="3899838" y="4890280"/>
              <a:ext cx="299491" cy="302662"/>
            </a:xfrm>
            <a:prstGeom prst="ellipse">
              <a:avLst/>
            </a:prstGeom>
            <a:solidFill>
              <a:srgbClr val="08CE4A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4" name="Oval 103"/>
            <p:cNvSpPr>
              <a:spLocks noChangeAspect="1"/>
            </p:cNvSpPr>
            <p:nvPr/>
          </p:nvSpPr>
          <p:spPr>
            <a:xfrm rot="10474502" flipV="1">
              <a:off x="4966636" y="4966479"/>
              <a:ext cx="299491" cy="302662"/>
            </a:xfrm>
            <a:prstGeom prst="ellipse">
              <a:avLst/>
            </a:prstGeom>
            <a:solidFill>
              <a:srgbClr val="08CE4A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5" name="Oval 104"/>
            <p:cNvSpPr>
              <a:spLocks noChangeAspect="1"/>
            </p:cNvSpPr>
            <p:nvPr/>
          </p:nvSpPr>
          <p:spPr>
            <a:xfrm rot="10474502" flipV="1">
              <a:off x="4966636" y="5728480"/>
              <a:ext cx="299491" cy="302662"/>
            </a:xfrm>
            <a:prstGeom prst="ellipse">
              <a:avLst/>
            </a:prstGeom>
            <a:solidFill>
              <a:srgbClr val="08CE4A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6" name="Oval 105"/>
            <p:cNvSpPr>
              <a:spLocks noChangeAspect="1"/>
            </p:cNvSpPr>
            <p:nvPr/>
          </p:nvSpPr>
          <p:spPr>
            <a:xfrm rot="10474502" flipV="1">
              <a:off x="4357037" y="4966480"/>
              <a:ext cx="299491" cy="302662"/>
            </a:xfrm>
            <a:prstGeom prst="ellipse">
              <a:avLst/>
            </a:prstGeom>
            <a:solidFill>
              <a:srgbClr val="08CE4A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cxnSp>
          <p:nvCxnSpPr>
            <p:cNvPr id="107" name="Straight Arrow Connector 106"/>
            <p:cNvCxnSpPr>
              <a:stCxn id="14" idx="2"/>
            </p:cNvCxnSpPr>
            <p:nvPr/>
          </p:nvCxnSpPr>
          <p:spPr>
            <a:xfrm flipH="1">
              <a:off x="4572000" y="2362200"/>
              <a:ext cx="11987" cy="2362200"/>
            </a:xfrm>
            <a:prstGeom prst="straightConnector1">
              <a:avLst/>
            </a:prstGeom>
            <a:ln w="44450" cap="rnd">
              <a:solidFill>
                <a:srgbClr val="08CE4A"/>
              </a:solidFill>
              <a:tailEnd type="arrow"/>
            </a:ln>
            <a:effectLst>
              <a:outerShdw sx="1000" sy="1000" algn="ctr" rotWithShape="0">
                <a:srgbClr val="000000"/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Arrow Connector 107"/>
            <p:cNvCxnSpPr/>
            <p:nvPr/>
          </p:nvCxnSpPr>
          <p:spPr>
            <a:xfrm flipH="1">
              <a:off x="2362200" y="2362200"/>
              <a:ext cx="1295400" cy="1828800"/>
            </a:xfrm>
            <a:prstGeom prst="straightConnector1">
              <a:avLst/>
            </a:prstGeom>
            <a:ln w="44450" cap="rnd">
              <a:solidFill>
                <a:srgbClr val="FF0000"/>
              </a:solidFill>
              <a:tailEnd type="arrow"/>
            </a:ln>
            <a:effectLst>
              <a:outerShdw sx="1000" sy="1000" algn="ctr" rotWithShape="0">
                <a:srgbClr val="000000"/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Arrow Connector 108"/>
            <p:cNvCxnSpPr/>
            <p:nvPr/>
          </p:nvCxnSpPr>
          <p:spPr>
            <a:xfrm>
              <a:off x="5562600" y="2362200"/>
              <a:ext cx="762000" cy="1447800"/>
            </a:xfrm>
            <a:prstGeom prst="straightConnector1">
              <a:avLst/>
            </a:prstGeom>
            <a:ln w="44450" cap="rnd">
              <a:solidFill>
                <a:srgbClr val="0000FF"/>
              </a:solidFill>
              <a:tailEnd type="arrow"/>
            </a:ln>
            <a:effectLst>
              <a:outerShdw sx="1000" sy="1000" algn="ctr" rotWithShape="0">
                <a:srgbClr val="000000"/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0" name="Group 159"/>
          <p:cNvGrpSpPr>
            <a:grpSpLocks noChangeAspect="1"/>
          </p:cNvGrpSpPr>
          <p:nvPr/>
        </p:nvGrpSpPr>
        <p:grpSpPr>
          <a:xfrm>
            <a:off x="5789911" y="4267200"/>
            <a:ext cx="3049290" cy="2238675"/>
            <a:chOff x="304800" y="304800"/>
            <a:chExt cx="8534400" cy="6265638"/>
          </a:xfrm>
        </p:grpSpPr>
        <p:pic>
          <p:nvPicPr>
            <p:cNvPr id="112" name="Picture 111" descr="TiSapph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2919574" y="304800"/>
              <a:ext cx="3328826" cy="2057400"/>
            </a:xfrm>
            <a:prstGeom prst="rect">
              <a:avLst/>
            </a:prstGeom>
          </p:spPr>
        </p:pic>
        <p:cxnSp>
          <p:nvCxnSpPr>
            <p:cNvPr id="113" name="Straight Arrow Connector 112"/>
            <p:cNvCxnSpPr/>
            <p:nvPr/>
          </p:nvCxnSpPr>
          <p:spPr>
            <a:xfrm flipH="1">
              <a:off x="1600200" y="2362200"/>
              <a:ext cx="2057400" cy="2209800"/>
            </a:xfrm>
            <a:prstGeom prst="straightConnector1">
              <a:avLst/>
            </a:prstGeom>
            <a:ln w="44450" cap="rnd">
              <a:solidFill>
                <a:srgbClr val="FF0000"/>
              </a:solidFill>
              <a:tailEnd type="none"/>
            </a:ln>
            <a:effectLst>
              <a:outerShdw sx="1000" sy="1000" algn="ctr" rotWithShape="0">
                <a:srgbClr val="000000"/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Arrow Connector 113"/>
            <p:cNvCxnSpPr/>
            <p:nvPr/>
          </p:nvCxnSpPr>
          <p:spPr>
            <a:xfrm>
              <a:off x="5562600" y="2362200"/>
              <a:ext cx="1524000" cy="2743200"/>
            </a:xfrm>
            <a:prstGeom prst="straightConnector1">
              <a:avLst/>
            </a:prstGeom>
            <a:ln w="44450" cap="rnd">
              <a:solidFill>
                <a:srgbClr val="0000FF"/>
              </a:solidFill>
              <a:tailEnd type="none"/>
            </a:ln>
            <a:effectLst>
              <a:outerShdw sx="1000" sy="1000" algn="ctr" rotWithShape="0">
                <a:srgbClr val="000000"/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5" name="Picture 114" descr="psi final.jpg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100000" contrast="100000"/>
            </a:blip>
            <a:stretch>
              <a:fillRect/>
            </a:stretch>
          </p:blipFill>
          <p:spPr>
            <a:xfrm>
              <a:off x="7229856" y="2133600"/>
              <a:ext cx="1609344" cy="993648"/>
            </a:xfrm>
            <a:prstGeom prst="rect">
              <a:avLst/>
            </a:prstGeom>
          </p:spPr>
        </p:pic>
        <p:pic>
          <p:nvPicPr>
            <p:cNvPr id="116" name="Picture 115" descr="psi initial.jpg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100000" contrast="100000"/>
            </a:blip>
            <a:stretch>
              <a:fillRect/>
            </a:stretch>
          </p:blipFill>
          <p:spPr>
            <a:xfrm>
              <a:off x="304800" y="2209800"/>
              <a:ext cx="1700784" cy="902208"/>
            </a:xfrm>
            <a:prstGeom prst="rect">
              <a:avLst/>
            </a:prstGeom>
          </p:spPr>
        </p:pic>
        <p:cxnSp>
          <p:nvCxnSpPr>
            <p:cNvPr id="117" name="Straight Arrow Connector 116"/>
            <p:cNvCxnSpPr/>
            <p:nvPr/>
          </p:nvCxnSpPr>
          <p:spPr>
            <a:xfrm>
              <a:off x="1219200" y="4038600"/>
              <a:ext cx="838200" cy="1447800"/>
            </a:xfrm>
            <a:prstGeom prst="straightConnector1">
              <a:avLst/>
            </a:prstGeom>
            <a:ln w="44450" cap="rnd">
              <a:solidFill>
                <a:srgbClr val="FF0000"/>
              </a:solidFill>
              <a:tailEnd type="arrow"/>
            </a:ln>
            <a:effectLst>
              <a:outerShdw sx="1000" sy="1000" algn="ctr" rotWithShape="0">
                <a:srgbClr val="000000"/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Arrow Connector 117"/>
            <p:cNvCxnSpPr/>
            <p:nvPr/>
          </p:nvCxnSpPr>
          <p:spPr>
            <a:xfrm flipV="1">
              <a:off x="4191000" y="2362200"/>
              <a:ext cx="381000" cy="3581400"/>
            </a:xfrm>
            <a:prstGeom prst="straightConnector1">
              <a:avLst/>
            </a:prstGeom>
            <a:ln w="44450" cap="rnd">
              <a:solidFill>
                <a:srgbClr val="08CE4A"/>
              </a:solidFill>
              <a:tailEnd type="none"/>
            </a:ln>
            <a:effectLst>
              <a:outerShdw sx="1000" sy="1000" algn="ctr" rotWithShape="0">
                <a:srgbClr val="000000"/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Arrow Connector 118"/>
            <p:cNvCxnSpPr/>
            <p:nvPr/>
          </p:nvCxnSpPr>
          <p:spPr>
            <a:xfrm>
              <a:off x="3505200" y="5943600"/>
              <a:ext cx="1676400" cy="0"/>
            </a:xfrm>
            <a:prstGeom prst="straightConnector1">
              <a:avLst/>
            </a:prstGeom>
            <a:ln w="44450" cap="rnd">
              <a:solidFill>
                <a:srgbClr val="08CE4A"/>
              </a:solidFill>
              <a:tailEnd type="arrow"/>
            </a:ln>
            <a:effectLst>
              <a:outerShdw sx="1000" sy="1000" algn="ctr" rotWithShape="0">
                <a:srgbClr val="000000"/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0" name="Group 140"/>
            <p:cNvGrpSpPr>
              <a:grpSpLocks noChangeAspect="1"/>
            </p:cNvGrpSpPr>
            <p:nvPr/>
          </p:nvGrpSpPr>
          <p:grpSpPr>
            <a:xfrm>
              <a:off x="5427975" y="5334000"/>
              <a:ext cx="820425" cy="1236438"/>
              <a:chOff x="6616142" y="1656327"/>
              <a:chExt cx="1359896" cy="2049462"/>
            </a:xfrm>
          </p:grpSpPr>
          <p:sp>
            <p:nvSpPr>
              <p:cNvPr id="121" name="Circular Arrow 120"/>
              <p:cNvSpPr>
                <a:spLocks noChangeAspect="1"/>
              </p:cNvSpPr>
              <p:nvPr/>
            </p:nvSpPr>
            <p:spPr>
              <a:xfrm rot="2394548">
                <a:off x="6616142" y="2055653"/>
                <a:ext cx="733170" cy="733170"/>
              </a:xfrm>
              <a:prstGeom prst="circularArrow">
                <a:avLst>
                  <a:gd name="adj1" fmla="val 12500"/>
                  <a:gd name="adj2" fmla="val 1072303"/>
                  <a:gd name="adj3" fmla="val 20457681"/>
                  <a:gd name="adj4" fmla="val 2433936"/>
                  <a:gd name="adj5" fmla="val 12500"/>
                </a:avLst>
              </a:prstGeom>
              <a:solidFill>
                <a:schemeClr val="bg1"/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122" name="Group 61"/>
              <p:cNvGrpSpPr>
                <a:grpSpLocks/>
              </p:cNvGrpSpPr>
              <p:nvPr/>
            </p:nvGrpSpPr>
            <p:grpSpPr>
              <a:xfrm rot="7026538" flipV="1">
                <a:off x="6642792" y="2372543"/>
                <a:ext cx="2049462" cy="617030"/>
                <a:chOff x="914399" y="3197904"/>
                <a:chExt cx="2362201" cy="764495"/>
              </a:xfrm>
            </p:grpSpPr>
            <p:grpSp>
              <p:nvGrpSpPr>
                <p:cNvPr id="123" name="Group 54"/>
                <p:cNvGrpSpPr/>
                <p:nvPr/>
              </p:nvGrpSpPr>
              <p:grpSpPr>
                <a:xfrm>
                  <a:off x="914399" y="3197911"/>
                  <a:ext cx="2012242" cy="764496"/>
                  <a:chOff x="838200" y="3502702"/>
                  <a:chExt cx="1314437" cy="459696"/>
                </a:xfrm>
              </p:grpSpPr>
              <p:cxnSp>
                <p:nvCxnSpPr>
                  <p:cNvPr id="125" name="Straight Connector 124"/>
                  <p:cNvCxnSpPr/>
                  <p:nvPr/>
                </p:nvCxnSpPr>
                <p:spPr>
                  <a:xfrm rot="10800000">
                    <a:off x="1266821" y="3732550"/>
                    <a:ext cx="171449" cy="2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126" name="Group 44"/>
                  <p:cNvGrpSpPr/>
                  <p:nvPr/>
                </p:nvGrpSpPr>
                <p:grpSpPr>
                  <a:xfrm>
                    <a:off x="838200" y="3502702"/>
                    <a:ext cx="1314437" cy="459696"/>
                    <a:chOff x="847726" y="4572000"/>
                    <a:chExt cx="1314437" cy="459696"/>
                  </a:xfrm>
                </p:grpSpPr>
                <p:pic>
                  <p:nvPicPr>
                    <p:cNvPr id="127" name="Picture 126"/>
                    <p:cNvPicPr/>
                    <p:nvPr/>
                  </p:nvPicPr>
                  <p:blipFill>
                    <a:blip r:embed="rId4" cstate="print">
                      <a:clrChange>
                        <a:clrFrom>
                          <a:srgbClr val="000100"/>
                        </a:clrFrom>
                        <a:clrTo>
                          <a:srgbClr val="000100">
                            <a:alpha val="0"/>
                          </a:srgbClr>
                        </a:clrTo>
                      </a:clrChange>
                    </a:blip>
                    <a:stretch>
                      <a:fillRect/>
                    </a:stretch>
                  </p:blipFill>
                  <p:spPr bwMode="auto">
                    <a:xfrm>
                      <a:off x="1419213" y="4648617"/>
                      <a:ext cx="381000" cy="383079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</p:pic>
                <p:grpSp>
                  <p:nvGrpSpPr>
                    <p:cNvPr id="128" name="Group 38"/>
                    <p:cNvGrpSpPr/>
                    <p:nvPr/>
                  </p:nvGrpSpPr>
                  <p:grpSpPr>
                    <a:xfrm>
                      <a:off x="847726" y="4572000"/>
                      <a:ext cx="1314437" cy="457200"/>
                      <a:chOff x="695326" y="3581400"/>
                      <a:chExt cx="1314437" cy="457200"/>
                    </a:xfrm>
                  </p:grpSpPr>
                  <p:cxnSp>
                    <p:nvCxnSpPr>
                      <p:cNvPr id="129" name="Straight Connector 128"/>
                      <p:cNvCxnSpPr/>
                      <p:nvPr/>
                    </p:nvCxnSpPr>
                    <p:spPr>
                      <a:xfrm rot="10800000" flipV="1">
                        <a:off x="1624008" y="3809999"/>
                        <a:ext cx="385755" cy="4763"/>
                      </a:xfrm>
                      <a:prstGeom prst="line">
                        <a:avLst/>
                      </a:prstGeom>
                      <a:ln w="3810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130" name="Oval 129"/>
                      <p:cNvSpPr/>
                      <p:nvPr/>
                    </p:nvSpPr>
                    <p:spPr>
                      <a:xfrm>
                        <a:off x="695326" y="3581400"/>
                        <a:ext cx="457200" cy="457200"/>
                      </a:xfrm>
                      <a:prstGeom prst="ellipse">
                        <a:avLst/>
                      </a:prstGeom>
                      <a:ln>
                        <a:noFill/>
                      </a:ln>
                      <a:scene3d>
                        <a:camera prst="orthographicFront"/>
                        <a:lightRig rig="threePt" dir="t"/>
                      </a:scene3d>
                      <a:sp3d>
                        <a:bevelT w="387350" h="158750"/>
                        <a:bevelB/>
                      </a:sp3d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>
                          <a:solidFill>
                            <a:prstClr val="white"/>
                          </a:solidFill>
                        </a:endParaRPr>
                      </a:p>
                    </p:txBody>
                  </p:sp>
                </p:grpSp>
              </p:grpSp>
            </p:grpSp>
            <p:sp>
              <p:nvSpPr>
                <p:cNvPr id="124" name="Oval 123"/>
                <p:cNvSpPr/>
                <p:nvPr/>
              </p:nvSpPr>
              <p:spPr>
                <a:xfrm>
                  <a:off x="2576683" y="3200400"/>
                  <a:ext cx="699917" cy="760344"/>
                </a:xfrm>
                <a:prstGeom prst="ellipse">
                  <a:avLst/>
                </a:prstGeom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 w="387350" h="158750"/>
                  <a:bevelB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</p:grpSp>
        <p:grpSp>
          <p:nvGrpSpPr>
            <p:cNvPr id="131" name="Group 43"/>
            <p:cNvGrpSpPr>
              <a:grpSpLocks noChangeAspect="1"/>
            </p:cNvGrpSpPr>
            <p:nvPr/>
          </p:nvGrpSpPr>
          <p:grpSpPr>
            <a:xfrm>
              <a:off x="762000" y="3505200"/>
              <a:ext cx="925544" cy="297495"/>
              <a:chOff x="914399" y="3197904"/>
              <a:chExt cx="2362201" cy="764495"/>
            </a:xfrm>
          </p:grpSpPr>
          <p:grpSp>
            <p:nvGrpSpPr>
              <p:cNvPr id="132" name="Group 54"/>
              <p:cNvGrpSpPr/>
              <p:nvPr/>
            </p:nvGrpSpPr>
            <p:grpSpPr>
              <a:xfrm>
                <a:off x="914399" y="3197911"/>
                <a:ext cx="2012242" cy="764496"/>
                <a:chOff x="838200" y="3502702"/>
                <a:chExt cx="1314437" cy="459696"/>
              </a:xfrm>
            </p:grpSpPr>
            <p:grpSp>
              <p:nvGrpSpPr>
                <p:cNvPr id="134" name="Group 44"/>
                <p:cNvGrpSpPr/>
                <p:nvPr/>
              </p:nvGrpSpPr>
              <p:grpSpPr>
                <a:xfrm>
                  <a:off x="838200" y="3502702"/>
                  <a:ext cx="1314437" cy="459696"/>
                  <a:chOff x="847726" y="4572000"/>
                  <a:chExt cx="1314437" cy="459696"/>
                </a:xfrm>
              </p:grpSpPr>
              <p:pic>
                <p:nvPicPr>
                  <p:cNvPr id="136" name="Picture 135"/>
                  <p:cNvPicPr/>
                  <p:nvPr/>
                </p:nvPicPr>
                <p:blipFill>
                  <a:blip r:embed="rId4" cstate="print"/>
                  <a:stretch>
                    <a:fillRect/>
                  </a:stretch>
                </p:blipFill>
                <p:spPr bwMode="auto">
                  <a:xfrm>
                    <a:off x="1419213" y="4648617"/>
                    <a:ext cx="381000" cy="383079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grpSp>
                <p:nvGrpSpPr>
                  <p:cNvPr id="137" name="Group 38"/>
                  <p:cNvGrpSpPr/>
                  <p:nvPr/>
                </p:nvGrpSpPr>
                <p:grpSpPr>
                  <a:xfrm>
                    <a:off x="847726" y="4572000"/>
                    <a:ext cx="1314437" cy="457200"/>
                    <a:chOff x="695326" y="3581400"/>
                    <a:chExt cx="1314437" cy="457200"/>
                  </a:xfrm>
                </p:grpSpPr>
                <p:cxnSp>
                  <p:nvCxnSpPr>
                    <p:cNvPr id="138" name="Straight Connector 12"/>
                    <p:cNvCxnSpPr/>
                    <p:nvPr/>
                  </p:nvCxnSpPr>
                  <p:spPr>
                    <a:xfrm rot="10800000" flipV="1">
                      <a:off x="1624008" y="3809999"/>
                      <a:ext cx="385755" cy="4763"/>
                    </a:xfrm>
                    <a:prstGeom prst="line">
                      <a:avLst/>
                    </a:prstGeom>
                    <a:ln w="381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139" name="Oval 138"/>
                    <p:cNvSpPr/>
                    <p:nvPr/>
                  </p:nvSpPr>
                  <p:spPr>
                    <a:xfrm>
                      <a:off x="695326" y="3581400"/>
                      <a:ext cx="457200" cy="457200"/>
                    </a:xfrm>
                    <a:prstGeom prst="ellipse">
                      <a:avLst/>
                    </a:prstGeom>
                    <a:ln>
                      <a:noFill/>
                    </a:ln>
                    <a:scene3d>
                      <a:camera prst="orthographicFront"/>
                      <a:lightRig rig="threePt" dir="t"/>
                    </a:scene3d>
                    <a:sp3d>
                      <a:bevelT w="387350" h="158750"/>
                      <a:bevelB/>
                    </a:sp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solidFill>
                          <a:prstClr val="white"/>
                        </a:solidFill>
                      </a:endParaRPr>
                    </a:p>
                  </p:txBody>
                </p:sp>
              </p:grpSp>
            </p:grpSp>
            <p:cxnSp>
              <p:nvCxnSpPr>
                <p:cNvPr id="135" name="Straight Connector 9"/>
                <p:cNvCxnSpPr/>
                <p:nvPr/>
              </p:nvCxnSpPr>
              <p:spPr>
                <a:xfrm rot="10800000">
                  <a:off x="1266821" y="3732550"/>
                  <a:ext cx="171449" cy="2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33" name="Oval 132"/>
              <p:cNvSpPr/>
              <p:nvPr/>
            </p:nvSpPr>
            <p:spPr>
              <a:xfrm>
                <a:off x="2576683" y="3200400"/>
                <a:ext cx="699917" cy="760344"/>
              </a:xfrm>
              <a:prstGeom prst="ellipse">
                <a:avLst/>
              </a:prstGeom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87350" h="15875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0" name="Group 198"/>
            <p:cNvGrpSpPr>
              <a:grpSpLocks noChangeAspect="1"/>
            </p:cNvGrpSpPr>
            <p:nvPr/>
          </p:nvGrpSpPr>
          <p:grpSpPr>
            <a:xfrm>
              <a:off x="1964486" y="5715000"/>
              <a:ext cx="1388314" cy="686855"/>
              <a:chOff x="685800" y="3008901"/>
              <a:chExt cx="2243423" cy="1109914"/>
            </a:xfrm>
          </p:grpSpPr>
          <p:cxnSp>
            <p:nvCxnSpPr>
              <p:cNvPr id="141" name="Straight Arrow Connector 140"/>
              <p:cNvCxnSpPr>
                <a:cxnSpLocks noChangeAspect="1"/>
              </p:cNvCxnSpPr>
              <p:nvPr/>
            </p:nvCxnSpPr>
            <p:spPr>
              <a:xfrm>
                <a:off x="901088" y="4118815"/>
                <a:ext cx="1886589" cy="0"/>
              </a:xfrm>
              <a:prstGeom prst="straightConnector1">
                <a:avLst/>
              </a:prstGeom>
              <a:ln w="44450" cap="rnd">
                <a:solidFill>
                  <a:schemeClr val="bg1"/>
                </a:solidFill>
                <a:bevel/>
                <a:headEnd type="arrow"/>
                <a:tailEnd type="arrow"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42" name="Group 52"/>
              <p:cNvGrpSpPr>
                <a:grpSpLocks noChangeAspect="1"/>
              </p:cNvGrpSpPr>
              <p:nvPr/>
            </p:nvGrpSpPr>
            <p:grpSpPr>
              <a:xfrm>
                <a:off x="685800" y="3008901"/>
                <a:ext cx="2243423" cy="480730"/>
                <a:chOff x="381000" y="4724400"/>
                <a:chExt cx="3519317" cy="761998"/>
              </a:xfrm>
            </p:grpSpPr>
            <p:grpSp>
              <p:nvGrpSpPr>
                <p:cNvPr id="143" name="Group 40"/>
                <p:cNvGrpSpPr/>
                <p:nvPr/>
              </p:nvGrpSpPr>
              <p:grpSpPr>
                <a:xfrm>
                  <a:off x="1073329" y="4850708"/>
                  <a:ext cx="2119484" cy="635690"/>
                  <a:chOff x="1289720" y="4648200"/>
                  <a:chExt cx="1382272" cy="383498"/>
                </a:xfrm>
              </p:grpSpPr>
              <p:pic>
                <p:nvPicPr>
                  <p:cNvPr id="146" name="Picture 145"/>
                  <p:cNvPicPr/>
                  <p:nvPr/>
                </p:nvPicPr>
                <p:blipFill>
                  <a:blip r:embed="rId3" cstate="print"/>
                  <a:stretch>
                    <a:fillRect/>
                  </a:stretch>
                </p:blipFill>
                <p:spPr bwMode="auto">
                  <a:xfrm>
                    <a:off x="1386969" y="4648200"/>
                    <a:ext cx="1188462" cy="383498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grpSp>
                <p:nvGrpSpPr>
                  <p:cNvPr id="147" name="Group 38"/>
                  <p:cNvGrpSpPr/>
                  <p:nvPr/>
                </p:nvGrpSpPr>
                <p:grpSpPr>
                  <a:xfrm>
                    <a:off x="1289720" y="4800601"/>
                    <a:ext cx="1382272" cy="1247"/>
                    <a:chOff x="1137320" y="3810001"/>
                    <a:chExt cx="1382272" cy="1247"/>
                  </a:xfrm>
                </p:grpSpPr>
                <p:cxnSp>
                  <p:nvCxnSpPr>
                    <p:cNvPr id="148" name="Straight Connector 147"/>
                    <p:cNvCxnSpPr/>
                    <p:nvPr/>
                  </p:nvCxnSpPr>
                  <p:spPr>
                    <a:xfrm rot="10800000">
                      <a:off x="1137320" y="3810752"/>
                      <a:ext cx="176693" cy="496"/>
                    </a:xfrm>
                    <a:prstGeom prst="line">
                      <a:avLst/>
                    </a:prstGeom>
                    <a:ln w="381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9" name="Straight Connector 148"/>
                    <p:cNvCxnSpPr/>
                    <p:nvPr/>
                  </p:nvCxnSpPr>
                  <p:spPr>
                    <a:xfrm rot="10800000">
                      <a:off x="2357255" y="3810001"/>
                      <a:ext cx="162337" cy="751"/>
                    </a:xfrm>
                    <a:prstGeom prst="line">
                      <a:avLst/>
                    </a:prstGeom>
                    <a:ln w="381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sp>
              <p:nvSpPr>
                <p:cNvPr id="144" name="Oval 143"/>
                <p:cNvSpPr/>
                <p:nvPr/>
              </p:nvSpPr>
              <p:spPr>
                <a:xfrm>
                  <a:off x="381000" y="4724400"/>
                  <a:ext cx="699917" cy="760344"/>
                </a:xfrm>
                <a:prstGeom prst="ellipse">
                  <a:avLst/>
                </a:prstGeom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 w="387350" h="158750"/>
                  <a:bevelB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45" name="Oval 144"/>
                <p:cNvSpPr/>
                <p:nvPr/>
              </p:nvSpPr>
              <p:spPr>
                <a:xfrm>
                  <a:off x="3200400" y="4724400"/>
                  <a:ext cx="699917" cy="760344"/>
                </a:xfrm>
                <a:prstGeom prst="ellipse">
                  <a:avLst/>
                </a:prstGeom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 w="387350" h="158750"/>
                  <a:bevelB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</p:grpSp>
        <p:cxnSp>
          <p:nvCxnSpPr>
            <p:cNvPr id="150" name="Straight Arrow Connector 149"/>
            <p:cNvCxnSpPr/>
            <p:nvPr/>
          </p:nvCxnSpPr>
          <p:spPr>
            <a:xfrm flipV="1">
              <a:off x="6768548" y="4419600"/>
              <a:ext cx="838200" cy="1219200"/>
            </a:xfrm>
            <a:prstGeom prst="straightConnector1">
              <a:avLst/>
            </a:prstGeom>
            <a:ln w="44450" cap="rnd">
              <a:solidFill>
                <a:srgbClr val="0000FF"/>
              </a:solidFill>
              <a:tailEnd type="arrow"/>
            </a:ln>
            <a:effectLst>
              <a:outerShdw sx="1000" sy="1000" algn="ctr" rotWithShape="0">
                <a:srgbClr val="000000"/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1" name="Group 54"/>
            <p:cNvGrpSpPr/>
            <p:nvPr/>
          </p:nvGrpSpPr>
          <p:grpSpPr>
            <a:xfrm rot="7026538" flipV="1">
              <a:off x="7685445" y="3632315"/>
              <a:ext cx="583800" cy="310211"/>
              <a:chOff x="1407573" y="3556050"/>
              <a:chExt cx="728565" cy="383079"/>
            </a:xfrm>
          </p:grpSpPr>
          <p:cxnSp>
            <p:nvCxnSpPr>
              <p:cNvPr id="152" name="Straight Connector 151"/>
              <p:cNvCxnSpPr/>
              <p:nvPr/>
            </p:nvCxnSpPr>
            <p:spPr>
              <a:xfrm rot="10800000">
                <a:off x="1407573" y="3709280"/>
                <a:ext cx="171449" cy="2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53" name="Group 44"/>
              <p:cNvGrpSpPr/>
              <p:nvPr/>
            </p:nvGrpSpPr>
            <p:grpSpPr>
              <a:xfrm>
                <a:off x="1550440" y="3556050"/>
                <a:ext cx="585698" cy="383079"/>
                <a:chOff x="1559966" y="4625348"/>
                <a:chExt cx="585698" cy="383079"/>
              </a:xfrm>
            </p:grpSpPr>
            <p:pic>
              <p:nvPicPr>
                <p:cNvPr id="154" name="Picture 153"/>
                <p:cNvPicPr/>
                <p:nvPr/>
              </p:nvPicPr>
              <p:blipFill>
                <a:blip r:embed="rId4" cstate="print">
                  <a:clrChange>
                    <a:clrFrom>
                      <a:srgbClr val="000100"/>
                    </a:clrFrom>
                    <a:clrTo>
                      <a:srgbClr val="000100">
                        <a:alpha val="0"/>
                      </a:srgbClr>
                    </a:clrTo>
                  </a:clrChange>
                </a:blip>
                <a:stretch>
                  <a:fillRect/>
                </a:stretch>
              </p:blipFill>
              <p:spPr bwMode="auto">
                <a:xfrm>
                  <a:off x="1559966" y="4625348"/>
                  <a:ext cx="381000" cy="38307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cxnSp>
              <p:nvCxnSpPr>
                <p:cNvPr id="155" name="Straight Connector 154"/>
                <p:cNvCxnSpPr/>
                <p:nvPr/>
              </p:nvCxnSpPr>
              <p:spPr>
                <a:xfrm rot="7026538">
                  <a:off x="1980920" y="4703573"/>
                  <a:ext cx="121318" cy="208171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56" name="Teardrop 155"/>
            <p:cNvSpPr/>
            <p:nvPr/>
          </p:nvSpPr>
          <p:spPr>
            <a:xfrm rot="4642548">
              <a:off x="7470843" y="3738430"/>
              <a:ext cx="351712" cy="366396"/>
            </a:xfrm>
            <a:prstGeom prst="teardrop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222250" h="139700"/>
              <a:bevelB w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57" name="Teardrop 156"/>
            <p:cNvSpPr/>
            <p:nvPr/>
          </p:nvSpPr>
          <p:spPr>
            <a:xfrm rot="15352129">
              <a:off x="7872888" y="3972788"/>
              <a:ext cx="351712" cy="366396"/>
            </a:xfrm>
            <a:prstGeom prst="teardrop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222250" h="139700"/>
              <a:bevelB w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58" name="Teardrop 157"/>
            <p:cNvSpPr/>
            <p:nvPr/>
          </p:nvSpPr>
          <p:spPr>
            <a:xfrm rot="4642548">
              <a:off x="7726384" y="3200998"/>
              <a:ext cx="351712" cy="366396"/>
            </a:xfrm>
            <a:prstGeom prst="teardrop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222250" h="139700"/>
              <a:bevelB w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59" name="Teardrop 158"/>
            <p:cNvSpPr/>
            <p:nvPr/>
          </p:nvSpPr>
          <p:spPr>
            <a:xfrm rot="15352129">
              <a:off x="8128429" y="3435356"/>
              <a:ext cx="351712" cy="366396"/>
            </a:xfrm>
            <a:prstGeom prst="teardrop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222250" h="139700"/>
              <a:bevelB w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61" name="Group 160"/>
          <p:cNvGrpSpPr>
            <a:grpSpLocks noChangeAspect="1"/>
          </p:cNvGrpSpPr>
          <p:nvPr/>
        </p:nvGrpSpPr>
        <p:grpSpPr>
          <a:xfrm>
            <a:off x="304800" y="4284689"/>
            <a:ext cx="2895600" cy="2420911"/>
            <a:chOff x="901148" y="0"/>
            <a:chExt cx="7315200" cy="6858000"/>
          </a:xfrm>
        </p:grpSpPr>
        <p:pic>
          <p:nvPicPr>
            <p:cNvPr id="162" name="Picture 68" descr="ultrashort_pulse_plot2.eps                                     00061E3CSunduz                         ABA78158:"/>
            <p:cNvPicPr>
              <a:picLocks noChangeAspect="1" noChangeArrowheads="1"/>
            </p:cNvPicPr>
            <p:nvPr/>
          </p:nvPicPr>
          <p:blipFill>
            <a:blip r:embed="rId7" cstate="print"/>
            <a:stretch>
              <a:fillRect/>
            </a:stretch>
          </p:blipFill>
          <p:spPr bwMode="auto">
            <a:xfrm>
              <a:off x="901148" y="0"/>
              <a:ext cx="7315200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3" name="Line 60"/>
            <p:cNvSpPr>
              <a:spLocks noChangeShapeType="1"/>
            </p:cNvSpPr>
            <p:nvPr/>
          </p:nvSpPr>
          <p:spPr bwMode="auto">
            <a:xfrm flipH="1">
              <a:off x="4763875" y="3429000"/>
              <a:ext cx="1636925" cy="0"/>
            </a:xfrm>
            <a:prstGeom prst="line">
              <a:avLst/>
            </a:prstGeom>
            <a:noFill/>
            <a:ln w="47625">
              <a:solidFill>
                <a:schemeClr val="bg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kern="0">
                <a:solidFill>
                  <a:sysClr val="windowText" lastClr="000000"/>
                </a:solidFill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164" name="Line 61"/>
            <p:cNvSpPr>
              <a:spLocks noChangeShapeType="1"/>
            </p:cNvSpPr>
            <p:nvPr/>
          </p:nvSpPr>
          <p:spPr bwMode="auto">
            <a:xfrm>
              <a:off x="2716696" y="3429000"/>
              <a:ext cx="1636925" cy="0"/>
            </a:xfrm>
            <a:prstGeom prst="line">
              <a:avLst/>
            </a:prstGeom>
            <a:noFill/>
            <a:ln w="47625">
              <a:solidFill>
                <a:schemeClr val="bg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kern="0">
                <a:solidFill>
                  <a:sysClr val="windowText" lastClr="000000"/>
                </a:solidFill>
                <a:latin typeface="Times New Roman" charset="0"/>
                <a:ea typeface="ＭＳ Ｐゴシック" charset="0"/>
              </a:endParaRPr>
            </a:p>
          </p:txBody>
        </p:sp>
      </p:grpSp>
      <p:grpSp>
        <p:nvGrpSpPr>
          <p:cNvPr id="180" name="Group 179"/>
          <p:cNvGrpSpPr>
            <a:grpSpLocks noChangeAspect="1"/>
          </p:cNvGrpSpPr>
          <p:nvPr/>
        </p:nvGrpSpPr>
        <p:grpSpPr>
          <a:xfrm>
            <a:off x="2039472" y="2209801"/>
            <a:ext cx="4589928" cy="2438400"/>
            <a:chOff x="914400" y="1752600"/>
            <a:chExt cx="6324600" cy="3276600"/>
          </a:xfrm>
        </p:grpSpPr>
        <p:sp>
          <p:nvSpPr>
            <p:cNvPr id="181" name="Rectangle 180"/>
            <p:cNvSpPr>
              <a:spLocks noChangeAspect="1"/>
            </p:cNvSpPr>
            <p:nvPr/>
          </p:nvSpPr>
          <p:spPr>
            <a:xfrm>
              <a:off x="2819400" y="1752600"/>
              <a:ext cx="2590800" cy="32766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82" name="Group 35"/>
            <p:cNvGrpSpPr>
              <a:grpSpLocks noChangeAspect="1"/>
            </p:cNvGrpSpPr>
            <p:nvPr/>
          </p:nvGrpSpPr>
          <p:grpSpPr>
            <a:xfrm>
              <a:off x="2710149" y="1905000"/>
              <a:ext cx="2819400" cy="2971800"/>
              <a:chOff x="2590800" y="5181599"/>
              <a:chExt cx="2819400" cy="1371600"/>
            </a:xfrm>
          </p:grpSpPr>
          <p:sp>
            <p:nvSpPr>
              <p:cNvPr id="243" name="Flowchart: Stored Data 17"/>
              <p:cNvSpPr/>
              <p:nvPr/>
            </p:nvSpPr>
            <p:spPr>
              <a:xfrm>
                <a:off x="2590800" y="5181599"/>
                <a:ext cx="304800" cy="1371600"/>
              </a:xfrm>
              <a:prstGeom prst="flowChartOnlineStorage">
                <a:avLst/>
              </a:prstGeom>
              <a:solidFill>
                <a:schemeClr val="bg1">
                  <a:lumMod val="95000"/>
                </a:schemeClr>
              </a:solidFill>
              <a:ln w="12700"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44" name="Flowchart: Stored Data 243"/>
              <p:cNvSpPr/>
              <p:nvPr/>
            </p:nvSpPr>
            <p:spPr>
              <a:xfrm rot="10800000">
                <a:off x="5105400" y="5181599"/>
                <a:ext cx="304800" cy="1371600"/>
              </a:xfrm>
              <a:prstGeom prst="flowChartOnlineStorage">
                <a:avLst/>
              </a:prstGeom>
              <a:solidFill>
                <a:schemeClr val="bg1">
                  <a:lumMod val="95000"/>
                </a:schemeClr>
              </a:solidFill>
              <a:ln w="12700"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183" name="Group 102"/>
            <p:cNvGrpSpPr>
              <a:grpSpLocks noChangeAspect="1"/>
            </p:cNvGrpSpPr>
            <p:nvPr/>
          </p:nvGrpSpPr>
          <p:grpSpPr>
            <a:xfrm>
              <a:off x="3987108" y="4037200"/>
              <a:ext cx="1143000" cy="228599"/>
              <a:chOff x="457076" y="4973740"/>
              <a:chExt cx="3519317" cy="761996"/>
            </a:xfrm>
          </p:grpSpPr>
          <p:grpSp>
            <p:nvGrpSpPr>
              <p:cNvPr id="236" name="Group 40"/>
              <p:cNvGrpSpPr/>
              <p:nvPr/>
            </p:nvGrpSpPr>
            <p:grpSpPr>
              <a:xfrm>
                <a:off x="1149404" y="5100046"/>
                <a:ext cx="2119484" cy="635690"/>
                <a:chOff x="1339333" y="4798620"/>
                <a:chExt cx="1382272" cy="383498"/>
              </a:xfrm>
            </p:grpSpPr>
            <p:pic>
              <p:nvPicPr>
                <p:cNvPr id="239" name="Picture 238"/>
                <p:cNvPicPr/>
                <p:nvPr/>
              </p:nvPicPr>
              <p:blipFill>
                <a:blip r:embed="rId3" cstate="print">
                  <a:clrChange>
                    <a:clrFrom>
                      <a:srgbClr val="010002"/>
                    </a:clrFrom>
                    <a:clrTo>
                      <a:srgbClr val="010002">
                        <a:alpha val="0"/>
                      </a:srgbClr>
                    </a:clrTo>
                  </a:clrChange>
                </a:blip>
                <a:stretch>
                  <a:fillRect/>
                </a:stretch>
              </p:blipFill>
              <p:spPr bwMode="auto">
                <a:xfrm>
                  <a:off x="1436581" y="4798620"/>
                  <a:ext cx="1188463" cy="38349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240" name="Group 38"/>
                <p:cNvGrpSpPr/>
                <p:nvPr/>
              </p:nvGrpSpPr>
              <p:grpSpPr>
                <a:xfrm>
                  <a:off x="1339333" y="4951020"/>
                  <a:ext cx="1382272" cy="1249"/>
                  <a:chOff x="1186933" y="3960420"/>
                  <a:chExt cx="1382272" cy="1249"/>
                </a:xfrm>
              </p:grpSpPr>
              <p:cxnSp>
                <p:nvCxnSpPr>
                  <p:cNvPr id="241" name="Straight Connector 240"/>
                  <p:cNvCxnSpPr/>
                  <p:nvPr/>
                </p:nvCxnSpPr>
                <p:spPr>
                  <a:xfrm rot="10800000">
                    <a:off x="1186933" y="3961173"/>
                    <a:ext cx="176692" cy="496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2" name="Straight Connector 241"/>
                  <p:cNvCxnSpPr/>
                  <p:nvPr/>
                </p:nvCxnSpPr>
                <p:spPr>
                  <a:xfrm rot="10800000">
                    <a:off x="2406867" y="3960420"/>
                    <a:ext cx="162338" cy="751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237" name="Oval 236"/>
              <p:cNvSpPr/>
              <p:nvPr/>
            </p:nvSpPr>
            <p:spPr>
              <a:xfrm>
                <a:off x="457076" y="4973744"/>
                <a:ext cx="699915" cy="760343"/>
              </a:xfrm>
              <a:prstGeom prst="ellipse">
                <a:avLst/>
              </a:prstGeom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87350" h="15875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38" name="Oval 237"/>
              <p:cNvSpPr/>
              <p:nvPr/>
            </p:nvSpPr>
            <p:spPr>
              <a:xfrm>
                <a:off x="3276478" y="4973740"/>
                <a:ext cx="699915" cy="760345"/>
              </a:xfrm>
              <a:prstGeom prst="ellipse">
                <a:avLst/>
              </a:prstGeom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87350" h="15875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cxnSp>
          <p:nvCxnSpPr>
            <p:cNvPr id="184" name="Straight Arrow Connector 11"/>
            <p:cNvCxnSpPr>
              <a:cxnSpLocks noChangeAspect="1"/>
            </p:cNvCxnSpPr>
            <p:nvPr/>
          </p:nvCxnSpPr>
          <p:spPr>
            <a:xfrm>
              <a:off x="4291909" y="3884801"/>
              <a:ext cx="533400" cy="1588"/>
            </a:xfrm>
            <a:prstGeom prst="straightConnector1">
              <a:avLst/>
            </a:prstGeom>
            <a:ln w="31750" cap="rnd">
              <a:solidFill>
                <a:schemeClr val="bg1"/>
              </a:solidFill>
              <a:bevel/>
              <a:headEnd type="arrow"/>
              <a:tailEnd type="arrow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5" name="Group 102"/>
            <p:cNvGrpSpPr>
              <a:grpSpLocks noChangeAspect="1"/>
            </p:cNvGrpSpPr>
            <p:nvPr/>
          </p:nvGrpSpPr>
          <p:grpSpPr>
            <a:xfrm>
              <a:off x="3048000" y="2971800"/>
              <a:ext cx="1143000" cy="228600"/>
              <a:chOff x="381000" y="4724400"/>
              <a:chExt cx="3519317" cy="761998"/>
            </a:xfrm>
          </p:grpSpPr>
          <p:grpSp>
            <p:nvGrpSpPr>
              <p:cNvPr id="229" name="Group 40"/>
              <p:cNvGrpSpPr/>
              <p:nvPr/>
            </p:nvGrpSpPr>
            <p:grpSpPr>
              <a:xfrm>
                <a:off x="1073329" y="4850708"/>
                <a:ext cx="2119484" cy="635690"/>
                <a:chOff x="1289720" y="4648200"/>
                <a:chExt cx="1382272" cy="383498"/>
              </a:xfrm>
            </p:grpSpPr>
            <p:pic>
              <p:nvPicPr>
                <p:cNvPr id="232" name="Picture 231"/>
                <p:cNvPicPr/>
                <p:nvPr/>
              </p:nvPicPr>
              <p:blipFill>
                <a:blip r:embed="rId3" cstate="print">
                  <a:clrChange>
                    <a:clrFrom>
                      <a:srgbClr val="010002"/>
                    </a:clrFrom>
                    <a:clrTo>
                      <a:srgbClr val="010002">
                        <a:alpha val="0"/>
                      </a:srgbClr>
                    </a:clrTo>
                  </a:clrChange>
                </a:blip>
                <a:stretch>
                  <a:fillRect/>
                </a:stretch>
              </p:blipFill>
              <p:spPr bwMode="auto">
                <a:xfrm>
                  <a:off x="1386969" y="4648200"/>
                  <a:ext cx="1188462" cy="38349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233" name="Group 38"/>
                <p:cNvGrpSpPr/>
                <p:nvPr/>
              </p:nvGrpSpPr>
              <p:grpSpPr>
                <a:xfrm>
                  <a:off x="1289720" y="4800601"/>
                  <a:ext cx="1382272" cy="1247"/>
                  <a:chOff x="1137320" y="3810001"/>
                  <a:chExt cx="1382272" cy="1247"/>
                </a:xfrm>
              </p:grpSpPr>
              <p:cxnSp>
                <p:nvCxnSpPr>
                  <p:cNvPr id="234" name="Straight Connector 233"/>
                  <p:cNvCxnSpPr/>
                  <p:nvPr/>
                </p:nvCxnSpPr>
                <p:spPr>
                  <a:xfrm rot="10800000">
                    <a:off x="1137320" y="3810752"/>
                    <a:ext cx="176693" cy="496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5" name="Straight Connector 234"/>
                  <p:cNvCxnSpPr/>
                  <p:nvPr/>
                </p:nvCxnSpPr>
                <p:spPr>
                  <a:xfrm rot="10800000">
                    <a:off x="2357255" y="3810001"/>
                    <a:ext cx="162337" cy="751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230" name="Oval 229"/>
              <p:cNvSpPr/>
              <p:nvPr/>
            </p:nvSpPr>
            <p:spPr>
              <a:xfrm>
                <a:off x="381000" y="4724400"/>
                <a:ext cx="699917" cy="760344"/>
              </a:xfrm>
              <a:prstGeom prst="ellipse">
                <a:avLst/>
              </a:prstGeom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87350" h="15875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31" name="Oval 230"/>
              <p:cNvSpPr/>
              <p:nvPr/>
            </p:nvSpPr>
            <p:spPr>
              <a:xfrm>
                <a:off x="3200400" y="4724400"/>
                <a:ext cx="699917" cy="760344"/>
              </a:xfrm>
              <a:prstGeom prst="ellipse">
                <a:avLst/>
              </a:prstGeom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87350" h="15875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cxnSp>
          <p:nvCxnSpPr>
            <p:cNvPr id="186" name="Straight Arrow Connector 11"/>
            <p:cNvCxnSpPr>
              <a:cxnSpLocks noChangeAspect="1"/>
            </p:cNvCxnSpPr>
            <p:nvPr/>
          </p:nvCxnSpPr>
          <p:spPr>
            <a:xfrm>
              <a:off x="3352800" y="2819400"/>
              <a:ext cx="533400" cy="1588"/>
            </a:xfrm>
            <a:prstGeom prst="straightConnector1">
              <a:avLst/>
            </a:prstGeom>
            <a:ln w="31750" cap="rnd">
              <a:solidFill>
                <a:schemeClr val="bg1"/>
              </a:solidFill>
              <a:bevel/>
              <a:headEnd type="arrow"/>
              <a:tailEnd type="arrow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7" name="Group 102"/>
            <p:cNvGrpSpPr>
              <a:grpSpLocks noChangeAspect="1"/>
            </p:cNvGrpSpPr>
            <p:nvPr/>
          </p:nvGrpSpPr>
          <p:grpSpPr>
            <a:xfrm>
              <a:off x="3581400" y="3505200"/>
              <a:ext cx="1143000" cy="228600"/>
              <a:chOff x="381000" y="4724400"/>
              <a:chExt cx="3519317" cy="761998"/>
            </a:xfrm>
          </p:grpSpPr>
          <p:grpSp>
            <p:nvGrpSpPr>
              <p:cNvPr id="222" name="Group 40"/>
              <p:cNvGrpSpPr/>
              <p:nvPr/>
            </p:nvGrpSpPr>
            <p:grpSpPr>
              <a:xfrm>
                <a:off x="1073329" y="4850708"/>
                <a:ext cx="2119484" cy="635690"/>
                <a:chOff x="1289720" y="4648200"/>
                <a:chExt cx="1382272" cy="383498"/>
              </a:xfrm>
            </p:grpSpPr>
            <p:pic>
              <p:nvPicPr>
                <p:cNvPr id="225" name="Picture 224"/>
                <p:cNvPicPr/>
                <p:nvPr/>
              </p:nvPicPr>
              <p:blipFill>
                <a:blip r:embed="rId3" cstate="print">
                  <a:clrChange>
                    <a:clrFrom>
                      <a:srgbClr val="010002"/>
                    </a:clrFrom>
                    <a:clrTo>
                      <a:srgbClr val="010002">
                        <a:alpha val="0"/>
                      </a:srgbClr>
                    </a:clrTo>
                  </a:clrChange>
                </a:blip>
                <a:stretch>
                  <a:fillRect/>
                </a:stretch>
              </p:blipFill>
              <p:spPr bwMode="auto">
                <a:xfrm>
                  <a:off x="1386969" y="4648200"/>
                  <a:ext cx="1188462" cy="38349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226" name="Group 38"/>
                <p:cNvGrpSpPr/>
                <p:nvPr/>
              </p:nvGrpSpPr>
              <p:grpSpPr>
                <a:xfrm>
                  <a:off x="1289720" y="4800601"/>
                  <a:ext cx="1382272" cy="1247"/>
                  <a:chOff x="1137320" y="3810001"/>
                  <a:chExt cx="1382272" cy="1247"/>
                </a:xfrm>
              </p:grpSpPr>
              <p:cxnSp>
                <p:nvCxnSpPr>
                  <p:cNvPr id="227" name="Straight Connector 226"/>
                  <p:cNvCxnSpPr/>
                  <p:nvPr/>
                </p:nvCxnSpPr>
                <p:spPr>
                  <a:xfrm rot="10800000">
                    <a:off x="1137320" y="3810752"/>
                    <a:ext cx="176693" cy="496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8" name="Straight Connector 227"/>
                  <p:cNvCxnSpPr/>
                  <p:nvPr/>
                </p:nvCxnSpPr>
                <p:spPr>
                  <a:xfrm rot="10800000">
                    <a:off x="2357255" y="3810001"/>
                    <a:ext cx="162337" cy="751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223" name="Oval 222"/>
              <p:cNvSpPr/>
              <p:nvPr/>
            </p:nvSpPr>
            <p:spPr>
              <a:xfrm>
                <a:off x="381000" y="4724400"/>
                <a:ext cx="699917" cy="760344"/>
              </a:xfrm>
              <a:prstGeom prst="ellipse">
                <a:avLst/>
              </a:prstGeom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87350" h="15875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24" name="Oval 223"/>
              <p:cNvSpPr/>
              <p:nvPr/>
            </p:nvSpPr>
            <p:spPr>
              <a:xfrm>
                <a:off x="3200400" y="4724400"/>
                <a:ext cx="699917" cy="760344"/>
              </a:xfrm>
              <a:prstGeom prst="ellipse">
                <a:avLst/>
              </a:prstGeom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87350" h="15875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cxnSp>
          <p:nvCxnSpPr>
            <p:cNvPr id="188" name="Straight Arrow Connector 11"/>
            <p:cNvCxnSpPr>
              <a:cxnSpLocks noChangeAspect="1"/>
            </p:cNvCxnSpPr>
            <p:nvPr/>
          </p:nvCxnSpPr>
          <p:spPr>
            <a:xfrm>
              <a:off x="3886200" y="3352800"/>
              <a:ext cx="533400" cy="1588"/>
            </a:xfrm>
            <a:prstGeom prst="straightConnector1">
              <a:avLst/>
            </a:prstGeom>
            <a:ln w="31750" cap="rnd">
              <a:solidFill>
                <a:schemeClr val="bg1"/>
              </a:solidFill>
              <a:bevel/>
              <a:headEnd type="arrow"/>
              <a:tailEnd type="arrow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9" name="Group 102"/>
            <p:cNvGrpSpPr>
              <a:grpSpLocks noChangeAspect="1"/>
            </p:cNvGrpSpPr>
            <p:nvPr/>
          </p:nvGrpSpPr>
          <p:grpSpPr>
            <a:xfrm>
              <a:off x="4114800" y="2667000"/>
              <a:ext cx="1143000" cy="228600"/>
              <a:chOff x="381000" y="4724400"/>
              <a:chExt cx="3519317" cy="761998"/>
            </a:xfrm>
          </p:grpSpPr>
          <p:grpSp>
            <p:nvGrpSpPr>
              <p:cNvPr id="215" name="Group 40"/>
              <p:cNvGrpSpPr/>
              <p:nvPr/>
            </p:nvGrpSpPr>
            <p:grpSpPr>
              <a:xfrm>
                <a:off x="1073329" y="4850708"/>
                <a:ext cx="2119484" cy="635690"/>
                <a:chOff x="1289720" y="4648200"/>
                <a:chExt cx="1382272" cy="383498"/>
              </a:xfrm>
            </p:grpSpPr>
            <p:pic>
              <p:nvPicPr>
                <p:cNvPr id="218" name="Picture 217"/>
                <p:cNvPicPr/>
                <p:nvPr/>
              </p:nvPicPr>
              <p:blipFill>
                <a:blip r:embed="rId3" cstate="print">
                  <a:clrChange>
                    <a:clrFrom>
                      <a:srgbClr val="010002"/>
                    </a:clrFrom>
                    <a:clrTo>
                      <a:srgbClr val="010002">
                        <a:alpha val="0"/>
                      </a:srgbClr>
                    </a:clrTo>
                  </a:clrChange>
                </a:blip>
                <a:stretch>
                  <a:fillRect/>
                </a:stretch>
              </p:blipFill>
              <p:spPr bwMode="auto">
                <a:xfrm>
                  <a:off x="1386969" y="4648200"/>
                  <a:ext cx="1188462" cy="38349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219" name="Group 38"/>
                <p:cNvGrpSpPr/>
                <p:nvPr/>
              </p:nvGrpSpPr>
              <p:grpSpPr>
                <a:xfrm>
                  <a:off x="1289720" y="4800601"/>
                  <a:ext cx="1382272" cy="1247"/>
                  <a:chOff x="1137320" y="3810001"/>
                  <a:chExt cx="1382272" cy="1247"/>
                </a:xfrm>
              </p:grpSpPr>
              <p:cxnSp>
                <p:nvCxnSpPr>
                  <p:cNvPr id="220" name="Straight Connector 219"/>
                  <p:cNvCxnSpPr/>
                  <p:nvPr/>
                </p:nvCxnSpPr>
                <p:spPr>
                  <a:xfrm rot="10800000">
                    <a:off x="1137320" y="3810752"/>
                    <a:ext cx="176693" cy="496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1" name="Straight Connector 220"/>
                  <p:cNvCxnSpPr/>
                  <p:nvPr/>
                </p:nvCxnSpPr>
                <p:spPr>
                  <a:xfrm rot="10800000">
                    <a:off x="2357255" y="3810001"/>
                    <a:ext cx="162337" cy="751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216" name="Oval 215"/>
              <p:cNvSpPr/>
              <p:nvPr/>
            </p:nvSpPr>
            <p:spPr>
              <a:xfrm>
                <a:off x="381000" y="4724400"/>
                <a:ext cx="699917" cy="760344"/>
              </a:xfrm>
              <a:prstGeom prst="ellipse">
                <a:avLst/>
              </a:prstGeom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87350" h="15875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17" name="Oval 216"/>
              <p:cNvSpPr/>
              <p:nvPr/>
            </p:nvSpPr>
            <p:spPr>
              <a:xfrm>
                <a:off x="3200400" y="4724400"/>
                <a:ext cx="699917" cy="760344"/>
              </a:xfrm>
              <a:prstGeom prst="ellipse">
                <a:avLst/>
              </a:prstGeom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87350" h="15875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cxnSp>
          <p:nvCxnSpPr>
            <p:cNvPr id="190" name="Straight Arrow Connector 11"/>
            <p:cNvCxnSpPr>
              <a:cxnSpLocks noChangeAspect="1"/>
            </p:cNvCxnSpPr>
            <p:nvPr/>
          </p:nvCxnSpPr>
          <p:spPr>
            <a:xfrm>
              <a:off x="4419600" y="2514600"/>
              <a:ext cx="533400" cy="1588"/>
            </a:xfrm>
            <a:prstGeom prst="straightConnector1">
              <a:avLst/>
            </a:prstGeom>
            <a:ln w="31750" cap="rnd">
              <a:solidFill>
                <a:schemeClr val="bg1"/>
              </a:solidFill>
              <a:bevel/>
              <a:headEnd type="arrow"/>
              <a:tailEnd type="arrow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1" name="Group 102"/>
            <p:cNvGrpSpPr>
              <a:grpSpLocks noChangeAspect="1"/>
            </p:cNvGrpSpPr>
            <p:nvPr/>
          </p:nvGrpSpPr>
          <p:grpSpPr>
            <a:xfrm>
              <a:off x="3124200" y="2286000"/>
              <a:ext cx="1143000" cy="228600"/>
              <a:chOff x="381000" y="4724400"/>
              <a:chExt cx="3519317" cy="761998"/>
            </a:xfrm>
          </p:grpSpPr>
          <p:grpSp>
            <p:nvGrpSpPr>
              <p:cNvPr id="208" name="Group 40"/>
              <p:cNvGrpSpPr/>
              <p:nvPr/>
            </p:nvGrpSpPr>
            <p:grpSpPr>
              <a:xfrm>
                <a:off x="1073329" y="4850708"/>
                <a:ext cx="2119484" cy="635690"/>
                <a:chOff x="1289720" y="4648200"/>
                <a:chExt cx="1382272" cy="383498"/>
              </a:xfrm>
            </p:grpSpPr>
            <p:pic>
              <p:nvPicPr>
                <p:cNvPr id="211" name="Picture 210"/>
                <p:cNvPicPr/>
                <p:nvPr/>
              </p:nvPicPr>
              <p:blipFill>
                <a:blip r:embed="rId3" cstate="print">
                  <a:clrChange>
                    <a:clrFrom>
                      <a:srgbClr val="010002"/>
                    </a:clrFrom>
                    <a:clrTo>
                      <a:srgbClr val="010002">
                        <a:alpha val="0"/>
                      </a:srgbClr>
                    </a:clrTo>
                  </a:clrChange>
                </a:blip>
                <a:stretch>
                  <a:fillRect/>
                </a:stretch>
              </p:blipFill>
              <p:spPr bwMode="auto">
                <a:xfrm>
                  <a:off x="1386969" y="4648200"/>
                  <a:ext cx="1188462" cy="38349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212" name="Group 38"/>
                <p:cNvGrpSpPr/>
                <p:nvPr/>
              </p:nvGrpSpPr>
              <p:grpSpPr>
                <a:xfrm>
                  <a:off x="1289720" y="4800601"/>
                  <a:ext cx="1382272" cy="1247"/>
                  <a:chOff x="1137320" y="3810001"/>
                  <a:chExt cx="1382272" cy="1247"/>
                </a:xfrm>
              </p:grpSpPr>
              <p:cxnSp>
                <p:nvCxnSpPr>
                  <p:cNvPr id="213" name="Straight Connector 212"/>
                  <p:cNvCxnSpPr/>
                  <p:nvPr/>
                </p:nvCxnSpPr>
                <p:spPr>
                  <a:xfrm rot="10800000">
                    <a:off x="1137320" y="3810752"/>
                    <a:ext cx="176693" cy="496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4" name="Straight Connector 213"/>
                  <p:cNvCxnSpPr/>
                  <p:nvPr/>
                </p:nvCxnSpPr>
                <p:spPr>
                  <a:xfrm rot="10800000">
                    <a:off x="2357255" y="3810001"/>
                    <a:ext cx="162337" cy="751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209" name="Oval 208"/>
              <p:cNvSpPr/>
              <p:nvPr/>
            </p:nvSpPr>
            <p:spPr>
              <a:xfrm>
                <a:off x="381000" y="4724400"/>
                <a:ext cx="699917" cy="760344"/>
              </a:xfrm>
              <a:prstGeom prst="ellipse">
                <a:avLst/>
              </a:prstGeom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87350" h="15875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10" name="Oval 209"/>
              <p:cNvSpPr/>
              <p:nvPr/>
            </p:nvSpPr>
            <p:spPr>
              <a:xfrm>
                <a:off x="3200400" y="4724400"/>
                <a:ext cx="699917" cy="760344"/>
              </a:xfrm>
              <a:prstGeom prst="ellipse">
                <a:avLst/>
              </a:prstGeom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87350" h="15875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cxnSp>
          <p:nvCxnSpPr>
            <p:cNvPr id="192" name="Straight Arrow Connector 11"/>
            <p:cNvCxnSpPr>
              <a:cxnSpLocks noChangeAspect="1"/>
            </p:cNvCxnSpPr>
            <p:nvPr/>
          </p:nvCxnSpPr>
          <p:spPr>
            <a:xfrm>
              <a:off x="3429000" y="2133600"/>
              <a:ext cx="533400" cy="1588"/>
            </a:xfrm>
            <a:prstGeom prst="straightConnector1">
              <a:avLst/>
            </a:prstGeom>
            <a:ln w="31750" cap="rnd">
              <a:solidFill>
                <a:schemeClr val="bg1"/>
              </a:solidFill>
              <a:bevel/>
              <a:headEnd type="arrow"/>
              <a:tailEnd type="arrow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3" name="Group 102"/>
            <p:cNvGrpSpPr>
              <a:grpSpLocks noChangeAspect="1"/>
            </p:cNvGrpSpPr>
            <p:nvPr/>
          </p:nvGrpSpPr>
          <p:grpSpPr>
            <a:xfrm>
              <a:off x="3048000" y="4495800"/>
              <a:ext cx="1143000" cy="228600"/>
              <a:chOff x="381000" y="4724400"/>
              <a:chExt cx="3519317" cy="761998"/>
            </a:xfrm>
          </p:grpSpPr>
          <p:grpSp>
            <p:nvGrpSpPr>
              <p:cNvPr id="201" name="Group 40"/>
              <p:cNvGrpSpPr/>
              <p:nvPr/>
            </p:nvGrpSpPr>
            <p:grpSpPr>
              <a:xfrm>
                <a:off x="1073329" y="4850708"/>
                <a:ext cx="2119484" cy="635690"/>
                <a:chOff x="1289720" y="4648200"/>
                <a:chExt cx="1382272" cy="383498"/>
              </a:xfrm>
            </p:grpSpPr>
            <p:pic>
              <p:nvPicPr>
                <p:cNvPr id="204" name="Picture 203"/>
                <p:cNvPicPr/>
                <p:nvPr/>
              </p:nvPicPr>
              <p:blipFill>
                <a:blip r:embed="rId3" cstate="print">
                  <a:clrChange>
                    <a:clrFrom>
                      <a:srgbClr val="010002"/>
                    </a:clrFrom>
                    <a:clrTo>
                      <a:srgbClr val="010002">
                        <a:alpha val="0"/>
                      </a:srgbClr>
                    </a:clrTo>
                  </a:clrChange>
                </a:blip>
                <a:stretch>
                  <a:fillRect/>
                </a:stretch>
              </p:blipFill>
              <p:spPr bwMode="auto">
                <a:xfrm>
                  <a:off x="1386969" y="4648200"/>
                  <a:ext cx="1188462" cy="38349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205" name="Group 38"/>
                <p:cNvGrpSpPr/>
                <p:nvPr/>
              </p:nvGrpSpPr>
              <p:grpSpPr>
                <a:xfrm>
                  <a:off x="1289720" y="4800601"/>
                  <a:ext cx="1382272" cy="1247"/>
                  <a:chOff x="1137320" y="3810001"/>
                  <a:chExt cx="1382272" cy="1247"/>
                </a:xfrm>
              </p:grpSpPr>
              <p:cxnSp>
                <p:nvCxnSpPr>
                  <p:cNvPr id="206" name="Straight Connector 205"/>
                  <p:cNvCxnSpPr/>
                  <p:nvPr/>
                </p:nvCxnSpPr>
                <p:spPr>
                  <a:xfrm rot="10800000">
                    <a:off x="1137320" y="3810752"/>
                    <a:ext cx="176693" cy="496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7" name="Straight Connector 206"/>
                  <p:cNvCxnSpPr/>
                  <p:nvPr/>
                </p:nvCxnSpPr>
                <p:spPr>
                  <a:xfrm rot="10800000">
                    <a:off x="2357255" y="3810001"/>
                    <a:ext cx="162337" cy="751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202" name="Oval 201"/>
              <p:cNvSpPr/>
              <p:nvPr/>
            </p:nvSpPr>
            <p:spPr>
              <a:xfrm>
                <a:off x="381000" y="4724400"/>
                <a:ext cx="699917" cy="760344"/>
              </a:xfrm>
              <a:prstGeom prst="ellipse">
                <a:avLst/>
              </a:prstGeom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87350" h="15875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03" name="Oval 202"/>
              <p:cNvSpPr/>
              <p:nvPr/>
            </p:nvSpPr>
            <p:spPr>
              <a:xfrm>
                <a:off x="3200400" y="4724400"/>
                <a:ext cx="699917" cy="760344"/>
              </a:xfrm>
              <a:prstGeom prst="ellipse">
                <a:avLst/>
              </a:prstGeom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87350" h="15875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cxnSp>
          <p:nvCxnSpPr>
            <p:cNvPr id="194" name="Straight Arrow Connector 11"/>
            <p:cNvCxnSpPr>
              <a:cxnSpLocks noChangeAspect="1"/>
            </p:cNvCxnSpPr>
            <p:nvPr/>
          </p:nvCxnSpPr>
          <p:spPr>
            <a:xfrm>
              <a:off x="3352800" y="4343400"/>
              <a:ext cx="533400" cy="1588"/>
            </a:xfrm>
            <a:prstGeom prst="straightConnector1">
              <a:avLst/>
            </a:prstGeom>
            <a:ln w="31750" cap="rnd">
              <a:solidFill>
                <a:schemeClr val="bg1"/>
              </a:solidFill>
              <a:bevel/>
              <a:headEnd type="arrow"/>
              <a:tailEnd type="arrow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Straight Arrow Connector 194"/>
            <p:cNvCxnSpPr>
              <a:cxnSpLocks noChangeAspect="1"/>
            </p:cNvCxnSpPr>
            <p:nvPr/>
          </p:nvCxnSpPr>
          <p:spPr>
            <a:xfrm>
              <a:off x="914400" y="3440017"/>
              <a:ext cx="1600200" cy="1588"/>
            </a:xfrm>
            <a:prstGeom prst="straightConnector1">
              <a:avLst/>
            </a:prstGeom>
            <a:ln w="76200" cap="rnd">
              <a:solidFill>
                <a:srgbClr val="2C05D1"/>
              </a:solidFill>
              <a:tailEnd type="arrow"/>
            </a:ln>
            <a:effectLst>
              <a:outerShdw sx="1000" sy="1000" algn="ctr" rotWithShape="0">
                <a:srgbClr val="000000"/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Straight Arrow Connector 195"/>
            <p:cNvCxnSpPr>
              <a:cxnSpLocks noChangeAspect="1"/>
            </p:cNvCxnSpPr>
            <p:nvPr/>
          </p:nvCxnSpPr>
          <p:spPr>
            <a:xfrm>
              <a:off x="5638800" y="3429000"/>
              <a:ext cx="1600200" cy="1588"/>
            </a:xfrm>
            <a:prstGeom prst="straightConnector1">
              <a:avLst/>
            </a:prstGeom>
            <a:ln w="76200" cap="rnd">
              <a:solidFill>
                <a:srgbClr val="2C05D1"/>
              </a:solidFill>
              <a:tailEnd type="arrow"/>
            </a:ln>
            <a:effectLst>
              <a:outerShdw sx="1000" sy="1000" algn="ctr" rotWithShape="0">
                <a:srgbClr val="000000"/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Straight Arrow Connector 196"/>
            <p:cNvCxnSpPr>
              <a:cxnSpLocks noChangeAspect="1"/>
            </p:cNvCxnSpPr>
            <p:nvPr/>
          </p:nvCxnSpPr>
          <p:spPr>
            <a:xfrm>
              <a:off x="5638800" y="3046412"/>
              <a:ext cx="1600200" cy="1588"/>
            </a:xfrm>
            <a:prstGeom prst="straightConnector1">
              <a:avLst/>
            </a:prstGeom>
            <a:ln w="76200" cap="rnd">
              <a:solidFill>
                <a:srgbClr val="6609CD"/>
              </a:solidFill>
              <a:tailEnd type="arrow"/>
            </a:ln>
            <a:effectLst>
              <a:outerShdw sx="1000" sy="1000" algn="ctr" rotWithShape="0">
                <a:srgbClr val="000000"/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Straight Arrow Connector 197"/>
            <p:cNvCxnSpPr>
              <a:cxnSpLocks noChangeAspect="1"/>
            </p:cNvCxnSpPr>
            <p:nvPr/>
          </p:nvCxnSpPr>
          <p:spPr>
            <a:xfrm>
              <a:off x="5638800" y="3810000"/>
              <a:ext cx="1600200" cy="1588"/>
            </a:xfrm>
            <a:prstGeom prst="straightConnector1">
              <a:avLst/>
            </a:prstGeom>
            <a:ln w="76200" cap="rnd">
              <a:solidFill>
                <a:srgbClr val="14ADC2"/>
              </a:solidFill>
              <a:tailEnd type="arrow"/>
            </a:ln>
            <a:effectLst>
              <a:outerShdw sx="1000" sy="1000" algn="ctr" rotWithShape="0">
                <a:srgbClr val="000000"/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Straight Arrow Connector 198"/>
            <p:cNvCxnSpPr>
              <a:cxnSpLocks noChangeAspect="1"/>
            </p:cNvCxnSpPr>
            <p:nvPr/>
          </p:nvCxnSpPr>
          <p:spPr>
            <a:xfrm>
              <a:off x="5638800" y="2665412"/>
              <a:ext cx="1600200" cy="1588"/>
            </a:xfrm>
            <a:prstGeom prst="straightConnector1">
              <a:avLst/>
            </a:prstGeom>
            <a:ln w="76200" cap="rnd">
              <a:solidFill>
                <a:srgbClr val="A103D3"/>
              </a:solidFill>
              <a:tailEnd type="arrow"/>
            </a:ln>
            <a:effectLst>
              <a:outerShdw sx="1000" sy="1000" algn="ctr" rotWithShape="0">
                <a:srgbClr val="000000"/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Straight Arrow Connector 199"/>
            <p:cNvCxnSpPr>
              <a:cxnSpLocks noChangeAspect="1"/>
            </p:cNvCxnSpPr>
            <p:nvPr/>
          </p:nvCxnSpPr>
          <p:spPr>
            <a:xfrm>
              <a:off x="5638800" y="4191000"/>
              <a:ext cx="1600200" cy="1588"/>
            </a:xfrm>
            <a:prstGeom prst="straightConnector1">
              <a:avLst/>
            </a:prstGeom>
            <a:ln w="76200" cap="rnd">
              <a:solidFill>
                <a:srgbClr val="08CE4A"/>
              </a:solidFill>
              <a:tailEnd type="arrow"/>
            </a:ln>
            <a:effectLst>
              <a:outerShdw sx="1000" sy="1000" algn="ctr" rotWithShape="0">
                <a:srgbClr val="000000"/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6312" name="Picture 8" descr="http://yavuzlab.physics.wisc.edu/lab_pictures/zach.jpg"/>
          <p:cNvPicPr>
            <a:picLocks noChangeAspect="1" noChangeArrowheads="1"/>
          </p:cNvPicPr>
          <p:nvPr/>
        </p:nvPicPr>
        <p:blipFill>
          <a:blip r:embed="rId2" cstate="print"/>
          <a:srcRect l="11103" b="12782"/>
          <a:stretch>
            <a:fillRect/>
          </a:stretch>
        </p:blipFill>
        <p:spPr bwMode="auto">
          <a:xfrm>
            <a:off x="2337844" y="3200400"/>
            <a:ext cx="2149850" cy="2819400"/>
          </a:xfrm>
          <a:prstGeom prst="rect">
            <a:avLst/>
          </a:prstGeom>
          <a:noFill/>
        </p:spPr>
      </p:pic>
      <p:sp>
        <p:nvSpPr>
          <p:cNvPr id="10" name="Rectangle 9"/>
          <p:cNvSpPr/>
          <p:nvPr/>
        </p:nvSpPr>
        <p:spPr>
          <a:xfrm>
            <a:off x="5257800" y="35004"/>
            <a:ext cx="3886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chemeClr val="bg1"/>
              </a:buClr>
            </a:pPr>
            <a:r>
              <a:rPr lang="en-US" sz="7200" i="1" u="sng" dirty="0" err="1" smtClean="0">
                <a:solidFill>
                  <a:schemeClr val="bg1"/>
                </a:solidFill>
              </a:rPr>
              <a:t>Yavuzlab</a:t>
            </a:r>
            <a:endParaRPr lang="en-US" sz="7200" i="1" u="sng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24765" y="4114800"/>
            <a:ext cx="2209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bg1"/>
                </a:solidFill>
              </a:rPr>
              <a:t>Daniel</a:t>
            </a:r>
          </a:p>
          <a:p>
            <a:pPr algn="ctr"/>
            <a:r>
              <a:rPr lang="en-US" sz="4000" dirty="0" smtClean="0">
                <a:solidFill>
                  <a:schemeClr val="bg1"/>
                </a:solidFill>
              </a:rPr>
              <a:t>Sikes</a:t>
            </a:r>
          </a:p>
        </p:txBody>
      </p:sp>
      <p:pic>
        <p:nvPicPr>
          <p:cNvPr id="866306" name="Picture 2" descr="http://yavuzlab.physics.wisc.edu/lab_pictures/deniz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294" y="381000"/>
            <a:ext cx="2133600" cy="2827021"/>
          </a:xfrm>
          <a:prstGeom prst="rect">
            <a:avLst/>
          </a:prstGeom>
          <a:noFill/>
        </p:spPr>
      </p:pic>
      <p:pic>
        <p:nvPicPr>
          <p:cNvPr id="866308" name="Picture 4" descr="http://yavuzlab.physics.wisc.edu/lab_pictures/dan.jpg"/>
          <p:cNvPicPr>
            <a:picLocks noChangeAspect="1" noChangeArrowheads="1"/>
          </p:cNvPicPr>
          <p:nvPr/>
        </p:nvPicPr>
        <p:blipFill>
          <a:blip r:embed="rId4" cstate="print"/>
          <a:srcRect l="4895" t="14981" r="6997" b="-1146"/>
          <a:stretch>
            <a:fillRect/>
          </a:stretch>
        </p:blipFill>
        <p:spPr bwMode="auto">
          <a:xfrm>
            <a:off x="4563894" y="1371600"/>
            <a:ext cx="2159540" cy="2819400"/>
          </a:xfrm>
          <a:prstGeom prst="rect">
            <a:avLst/>
          </a:prstGeom>
          <a:noFill/>
        </p:spPr>
      </p:pic>
      <p:pic>
        <p:nvPicPr>
          <p:cNvPr id="866310" name="Picture 6" descr="http://yavuzlab.physics.wisc.edu/lab_pictures/jared.jpg"/>
          <p:cNvPicPr>
            <a:picLocks noChangeAspect="1" noChangeArrowheads="1"/>
          </p:cNvPicPr>
          <p:nvPr/>
        </p:nvPicPr>
        <p:blipFill>
          <a:blip r:embed="rId5" cstate="print"/>
          <a:srcRect r="10702" b="12782"/>
          <a:stretch>
            <a:fillRect/>
          </a:stretch>
        </p:blipFill>
        <p:spPr bwMode="auto">
          <a:xfrm>
            <a:off x="6773694" y="3733800"/>
            <a:ext cx="2217906" cy="2895600"/>
          </a:xfrm>
          <a:prstGeom prst="rect">
            <a:avLst/>
          </a:prstGeom>
          <a:noFill/>
        </p:spPr>
      </p:pic>
      <p:sp>
        <p:nvSpPr>
          <p:cNvPr id="13" name="Rectangle 12"/>
          <p:cNvSpPr/>
          <p:nvPr/>
        </p:nvSpPr>
        <p:spPr>
          <a:xfrm>
            <a:off x="505577" y="3200400"/>
            <a:ext cx="1383072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4000" b="1" dirty="0" err="1" smtClean="0">
                <a:solidFill>
                  <a:prstClr val="white"/>
                </a:solidFill>
              </a:rPr>
              <a:t>Deniz</a:t>
            </a:r>
            <a:endParaRPr lang="en-US" sz="4000" b="1" dirty="0" smtClean="0">
              <a:solidFill>
                <a:prstClr val="white"/>
              </a:solidFill>
            </a:endParaRPr>
          </a:p>
          <a:p>
            <a:pPr lvl="0" algn="ctr"/>
            <a:r>
              <a:rPr lang="en-US" sz="4000" b="1" dirty="0" err="1" smtClean="0">
                <a:solidFill>
                  <a:prstClr val="white"/>
                </a:solidFill>
              </a:rPr>
              <a:t>Yavuz</a:t>
            </a:r>
            <a:endParaRPr lang="en-US" sz="4000" b="1" dirty="0" smtClean="0">
              <a:solidFill>
                <a:prstClr val="white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389043" y="1800761"/>
            <a:ext cx="209865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4000" dirty="0" smtClean="0">
                <a:solidFill>
                  <a:prstClr val="white"/>
                </a:solidFill>
              </a:rPr>
              <a:t>Zach </a:t>
            </a:r>
          </a:p>
          <a:p>
            <a:pPr lvl="0" algn="ctr"/>
            <a:r>
              <a:rPr lang="en-US" sz="4000" dirty="0" smtClean="0">
                <a:solidFill>
                  <a:prstClr val="white"/>
                </a:solidFill>
              </a:rPr>
              <a:t>Simmons</a:t>
            </a:r>
          </a:p>
        </p:txBody>
      </p:sp>
      <p:sp>
        <p:nvSpPr>
          <p:cNvPr id="16" name="Rectangle 15"/>
          <p:cNvSpPr/>
          <p:nvPr/>
        </p:nvSpPr>
        <p:spPr>
          <a:xfrm>
            <a:off x="7226057" y="2286000"/>
            <a:ext cx="131318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4000" dirty="0" smtClean="0">
                <a:solidFill>
                  <a:prstClr val="white"/>
                </a:solidFill>
              </a:rPr>
              <a:t>Jared</a:t>
            </a:r>
          </a:p>
          <a:p>
            <a:pPr lvl="0" algn="ctr"/>
            <a:r>
              <a:rPr lang="en-US" sz="4000" dirty="0" smtClean="0">
                <a:solidFill>
                  <a:prstClr val="white"/>
                </a:solidFill>
              </a:rPr>
              <a:t>Miles</a:t>
            </a:r>
            <a:endParaRPr lang="en-US" sz="4000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6312" name="Picture 8" descr="http://yavuzlab.physics.wisc.edu/lab_pictures/zach.jpg"/>
          <p:cNvPicPr>
            <a:picLocks noChangeAspect="1" noChangeArrowheads="1"/>
          </p:cNvPicPr>
          <p:nvPr/>
        </p:nvPicPr>
        <p:blipFill>
          <a:blip r:embed="rId2" cstate="print"/>
          <a:srcRect l="11103" b="12782"/>
          <a:stretch>
            <a:fillRect/>
          </a:stretch>
        </p:blipFill>
        <p:spPr bwMode="auto">
          <a:xfrm>
            <a:off x="2337844" y="3200400"/>
            <a:ext cx="2149850" cy="2819400"/>
          </a:xfrm>
          <a:prstGeom prst="rect">
            <a:avLst/>
          </a:prstGeom>
          <a:noFill/>
        </p:spPr>
      </p:pic>
      <p:sp>
        <p:nvSpPr>
          <p:cNvPr id="10" name="Rectangle 9"/>
          <p:cNvSpPr/>
          <p:nvPr/>
        </p:nvSpPr>
        <p:spPr>
          <a:xfrm>
            <a:off x="5257800" y="35004"/>
            <a:ext cx="3886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chemeClr val="bg1"/>
              </a:buClr>
            </a:pPr>
            <a:r>
              <a:rPr lang="en-US" sz="7200" i="1" u="sng" dirty="0" err="1" smtClean="0">
                <a:solidFill>
                  <a:schemeClr val="bg1"/>
                </a:solidFill>
              </a:rPr>
              <a:t>Yavuzlab</a:t>
            </a:r>
            <a:endParaRPr lang="en-US" sz="7200" i="1" u="sng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24765" y="4114800"/>
            <a:ext cx="2209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bg1"/>
                </a:solidFill>
              </a:rPr>
              <a:t>Daniel</a:t>
            </a:r>
          </a:p>
          <a:p>
            <a:pPr algn="ctr"/>
            <a:r>
              <a:rPr lang="en-US" sz="4000" dirty="0" smtClean="0">
                <a:solidFill>
                  <a:schemeClr val="bg1"/>
                </a:solidFill>
              </a:rPr>
              <a:t>Sikes</a:t>
            </a:r>
          </a:p>
        </p:txBody>
      </p:sp>
      <p:pic>
        <p:nvPicPr>
          <p:cNvPr id="866306" name="Picture 2" descr="http://yavuzlab.physics.wisc.edu/lab_pictures/deniz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294" y="381000"/>
            <a:ext cx="2133600" cy="2827021"/>
          </a:xfrm>
          <a:prstGeom prst="rect">
            <a:avLst/>
          </a:prstGeom>
          <a:noFill/>
        </p:spPr>
      </p:pic>
      <p:pic>
        <p:nvPicPr>
          <p:cNvPr id="866308" name="Picture 4" descr="http://yavuzlab.physics.wisc.edu/lab_pictures/dan.jpg"/>
          <p:cNvPicPr>
            <a:picLocks noChangeAspect="1" noChangeArrowheads="1"/>
          </p:cNvPicPr>
          <p:nvPr/>
        </p:nvPicPr>
        <p:blipFill>
          <a:blip r:embed="rId4" cstate="print"/>
          <a:srcRect l="4895" t="14981" r="6997" b="-1146"/>
          <a:stretch>
            <a:fillRect/>
          </a:stretch>
        </p:blipFill>
        <p:spPr bwMode="auto">
          <a:xfrm>
            <a:off x="4563894" y="1371600"/>
            <a:ext cx="2159540" cy="2819400"/>
          </a:xfrm>
          <a:prstGeom prst="rect">
            <a:avLst/>
          </a:prstGeom>
          <a:noFill/>
        </p:spPr>
      </p:pic>
      <p:pic>
        <p:nvPicPr>
          <p:cNvPr id="866310" name="Picture 6" descr="http://yavuzlab.physics.wisc.edu/lab_pictures/jared.jpg"/>
          <p:cNvPicPr>
            <a:picLocks noChangeAspect="1" noChangeArrowheads="1"/>
          </p:cNvPicPr>
          <p:nvPr/>
        </p:nvPicPr>
        <p:blipFill>
          <a:blip r:embed="rId5" cstate="print"/>
          <a:srcRect r="10702" b="12782"/>
          <a:stretch>
            <a:fillRect/>
          </a:stretch>
        </p:blipFill>
        <p:spPr bwMode="auto">
          <a:xfrm>
            <a:off x="6773694" y="3733800"/>
            <a:ext cx="2217906" cy="2895600"/>
          </a:xfrm>
          <a:prstGeom prst="rect">
            <a:avLst/>
          </a:prstGeom>
          <a:noFill/>
        </p:spPr>
      </p:pic>
      <p:sp>
        <p:nvSpPr>
          <p:cNvPr id="13" name="Rectangle 12"/>
          <p:cNvSpPr/>
          <p:nvPr/>
        </p:nvSpPr>
        <p:spPr>
          <a:xfrm>
            <a:off x="505577" y="3200400"/>
            <a:ext cx="1383072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4000" b="1" dirty="0" err="1" smtClean="0">
                <a:solidFill>
                  <a:prstClr val="white"/>
                </a:solidFill>
              </a:rPr>
              <a:t>Deniz</a:t>
            </a:r>
            <a:endParaRPr lang="en-US" sz="4000" b="1" dirty="0" smtClean="0">
              <a:solidFill>
                <a:prstClr val="white"/>
              </a:solidFill>
            </a:endParaRPr>
          </a:p>
          <a:p>
            <a:pPr lvl="0" algn="ctr"/>
            <a:r>
              <a:rPr lang="en-US" sz="4000" b="1" dirty="0" err="1" smtClean="0">
                <a:solidFill>
                  <a:prstClr val="white"/>
                </a:solidFill>
              </a:rPr>
              <a:t>Yavuz</a:t>
            </a:r>
            <a:endParaRPr lang="en-US" sz="4000" b="1" dirty="0" smtClean="0">
              <a:solidFill>
                <a:prstClr val="white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389043" y="1800761"/>
            <a:ext cx="209865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4000" dirty="0" smtClean="0">
                <a:solidFill>
                  <a:prstClr val="white"/>
                </a:solidFill>
              </a:rPr>
              <a:t>Zach </a:t>
            </a:r>
          </a:p>
          <a:p>
            <a:pPr lvl="0" algn="ctr"/>
            <a:r>
              <a:rPr lang="en-US" sz="4000" dirty="0" smtClean="0">
                <a:solidFill>
                  <a:prstClr val="white"/>
                </a:solidFill>
              </a:rPr>
              <a:t>Simmons</a:t>
            </a:r>
          </a:p>
        </p:txBody>
      </p:sp>
      <p:sp>
        <p:nvSpPr>
          <p:cNvPr id="16" name="Rectangle 15"/>
          <p:cNvSpPr/>
          <p:nvPr/>
        </p:nvSpPr>
        <p:spPr>
          <a:xfrm>
            <a:off x="7226057" y="2286000"/>
            <a:ext cx="131318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4000" dirty="0" smtClean="0">
                <a:solidFill>
                  <a:prstClr val="white"/>
                </a:solidFill>
              </a:rPr>
              <a:t>Jared</a:t>
            </a:r>
          </a:p>
          <a:p>
            <a:pPr lvl="0" algn="ctr"/>
            <a:r>
              <a:rPr lang="en-US" sz="4000" dirty="0" smtClean="0">
                <a:solidFill>
                  <a:prstClr val="white"/>
                </a:solidFill>
              </a:rPr>
              <a:t>Miles</a:t>
            </a:r>
            <a:endParaRPr lang="en-US" sz="4000" dirty="0">
              <a:solidFill>
                <a:prstClr val="white"/>
              </a:solidFill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>
            <a:off x="5500689" y="2324104"/>
            <a:ext cx="228600" cy="0"/>
          </a:xfrm>
          <a:prstGeom prst="line">
            <a:avLst/>
          </a:prstGeom>
          <a:ln w="44450">
            <a:solidFill>
              <a:srgbClr val="3118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715000" y="2324104"/>
            <a:ext cx="0" cy="190496"/>
          </a:xfrm>
          <a:prstGeom prst="line">
            <a:avLst/>
          </a:prstGeom>
          <a:ln w="44450">
            <a:solidFill>
              <a:srgbClr val="3118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510215" y="2305052"/>
            <a:ext cx="0" cy="190496"/>
          </a:xfrm>
          <a:prstGeom prst="line">
            <a:avLst/>
          </a:prstGeom>
          <a:ln w="44450">
            <a:solidFill>
              <a:srgbClr val="3118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5510207" y="2476504"/>
            <a:ext cx="228600" cy="0"/>
          </a:xfrm>
          <a:prstGeom prst="line">
            <a:avLst/>
          </a:prstGeom>
          <a:ln w="44450">
            <a:solidFill>
              <a:srgbClr val="3118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5495926" y="2433637"/>
            <a:ext cx="228600" cy="0"/>
          </a:xfrm>
          <a:prstGeom prst="line">
            <a:avLst/>
          </a:prstGeom>
          <a:ln w="44450">
            <a:solidFill>
              <a:srgbClr val="3118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Nick.png"/>
          <p:cNvPicPr>
            <a:picLocks noChangeAspect="1"/>
          </p:cNvPicPr>
          <p:nvPr/>
        </p:nvPicPr>
        <p:blipFill>
          <a:blip r:embed="rId2" cstate="print"/>
          <a:srcRect l="34852" r="1526"/>
          <a:stretch>
            <a:fillRect/>
          </a:stretch>
        </p:blipFill>
        <p:spPr>
          <a:xfrm>
            <a:off x="228600" y="226822"/>
            <a:ext cx="3657600" cy="3237423"/>
          </a:xfrm>
          <a:prstGeom prst="rect">
            <a:avLst/>
          </a:prstGeom>
        </p:spPr>
      </p:pic>
      <p:pic>
        <p:nvPicPr>
          <p:cNvPr id="18" name="Picture 17" descr="Marty.png"/>
          <p:cNvPicPr>
            <a:picLocks noChangeAspect="1"/>
          </p:cNvPicPr>
          <p:nvPr/>
        </p:nvPicPr>
        <p:blipFill>
          <a:blip r:embed="rId3" cstate="print"/>
          <a:srcRect l="40912" r="6070" b="16611"/>
          <a:stretch>
            <a:fillRect/>
          </a:stretch>
        </p:blipFill>
        <p:spPr>
          <a:xfrm>
            <a:off x="5257800" y="3371306"/>
            <a:ext cx="3657600" cy="3239589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524500" y="1981200"/>
            <a:ext cx="3124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bg1"/>
                </a:solidFill>
              </a:rPr>
              <a:t>Marty </a:t>
            </a:r>
            <a:r>
              <a:rPr lang="en-US" sz="4000" dirty="0" err="1" smtClean="0">
                <a:solidFill>
                  <a:schemeClr val="bg1"/>
                </a:solidFill>
              </a:rPr>
              <a:t>Lichtman</a:t>
            </a:r>
            <a:endParaRPr lang="en-US" sz="400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23900" y="3477161"/>
            <a:ext cx="2667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bg1"/>
                </a:solidFill>
              </a:rPr>
              <a:t>Nick</a:t>
            </a:r>
          </a:p>
          <a:p>
            <a:pPr algn="ctr"/>
            <a:r>
              <a:rPr lang="en-US" sz="4000" dirty="0" smtClean="0">
                <a:solidFill>
                  <a:schemeClr val="bg1"/>
                </a:solidFill>
              </a:rPr>
              <a:t>Brewer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1"/>
          <p:cNvGrpSpPr/>
          <p:nvPr/>
        </p:nvGrpSpPr>
        <p:grpSpPr>
          <a:xfrm>
            <a:off x="914400" y="1524000"/>
            <a:ext cx="7315200" cy="2514600"/>
            <a:chOff x="914400" y="3962400"/>
            <a:chExt cx="7315200" cy="2514600"/>
          </a:xfrm>
        </p:grpSpPr>
        <p:sp>
          <p:nvSpPr>
            <p:cNvPr id="11" name="Rectangle 10"/>
            <p:cNvSpPr/>
            <p:nvPr/>
          </p:nvSpPr>
          <p:spPr>
            <a:xfrm>
              <a:off x="914400" y="3962400"/>
              <a:ext cx="7315200" cy="2514600"/>
            </a:xfrm>
            <a:prstGeom prst="rect">
              <a:avLst/>
            </a:prstGeom>
            <a:solidFill>
              <a:schemeClr val="bg1"/>
            </a:solidFill>
            <a:ln w="180975" cmpd="thinThick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4578" name="Picture 2" descr="http://www.seas.gwu.edu/~cheng/NSFWorkshop09/nsf.g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295400" y="4191000"/>
              <a:ext cx="2133600" cy="2133600"/>
            </a:xfrm>
            <a:prstGeom prst="rect">
              <a:avLst/>
            </a:prstGeom>
            <a:noFill/>
          </p:spPr>
        </p:pic>
        <p:pic>
          <p:nvPicPr>
            <p:cNvPr id="8" name="Picture 7" descr="uw-madison-logo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86200" y="4419600"/>
              <a:ext cx="4049047" cy="1676400"/>
            </a:xfrm>
            <a:prstGeom prst="rect">
              <a:avLst/>
            </a:prstGeom>
            <a:solidFill>
              <a:schemeClr val="bg1"/>
            </a:solidFill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331720" y="152400"/>
            <a:ext cx="4069080" cy="6374024"/>
            <a:chOff x="1828800" y="118216"/>
            <a:chExt cx="4069080" cy="6374024"/>
          </a:xfrm>
        </p:grpSpPr>
        <p:pic>
          <p:nvPicPr>
            <p:cNvPr id="6" name="Picture 5" descr="E:\DCIM\100OLYMP\PB116427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5400000">
              <a:off x="1150620" y="1744980"/>
              <a:ext cx="5425440" cy="4069080"/>
            </a:xfrm>
            <a:prstGeom prst="rect">
              <a:avLst/>
            </a:prstGeom>
            <a:noFill/>
            <a:ln w="66675">
              <a:solidFill>
                <a:schemeClr val="bg1"/>
              </a:solidFill>
            </a:ln>
          </p:spPr>
        </p:pic>
        <p:pic>
          <p:nvPicPr>
            <p:cNvPr id="5" name="Picture 4" descr="TiSapph.jpg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1935480" y="118216"/>
              <a:ext cx="3657600" cy="1290426"/>
            </a:xfrm>
            <a:prstGeom prst="rect">
              <a:avLst/>
            </a:prstGeom>
          </p:spPr>
        </p:pic>
        <p:sp>
          <p:nvSpPr>
            <p:cNvPr id="3" name="TextBox 2"/>
            <p:cNvSpPr txBox="1"/>
            <p:nvPr/>
          </p:nvSpPr>
          <p:spPr>
            <a:xfrm>
              <a:off x="1981200" y="1378803"/>
              <a:ext cx="3581400" cy="830997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 anchor="ctr" anchorCtr="0">
              <a:spAutoFit/>
            </a:bodyPr>
            <a:lstStyle/>
            <a:p>
              <a:pPr algn="ctr"/>
              <a:r>
                <a:rPr lang="en-US" sz="4800" b="1" dirty="0" smtClean="0">
                  <a:latin typeface="Bradley Hand ITC" pitchFamily="66" charset="0"/>
                </a:rPr>
                <a:t>Thank you!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667000"/>
            <a:ext cx="8229600" cy="1143000"/>
          </a:xfrm>
        </p:spPr>
        <p:txBody>
          <a:bodyPr>
            <a:normAutofit/>
          </a:bodyPr>
          <a:lstStyle/>
          <a:p>
            <a:r>
              <a:rPr lang="en-US" sz="5400" dirty="0" smtClean="0"/>
              <a:t>Extra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667000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en-US" sz="5400" dirty="0" smtClean="0">
                <a:solidFill>
                  <a:schemeClr val="bg1"/>
                </a:solidFill>
              </a:rPr>
              <a:t>Stimulated Raman Scattering Results</a:t>
            </a:r>
          </a:p>
        </p:txBody>
      </p:sp>
      <p:sp>
        <p:nvSpPr>
          <p:cNvPr id="3" name="Rectangle 2"/>
          <p:cNvSpPr/>
          <p:nvPr/>
        </p:nvSpPr>
        <p:spPr>
          <a:xfrm>
            <a:off x="2971800" y="5638800"/>
            <a:ext cx="57912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en-US" sz="1400" dirty="0" smtClean="0">
                <a:solidFill>
                  <a:prstClr val="white"/>
                </a:solidFill>
              </a:rPr>
              <a:t>J. K. </a:t>
            </a:r>
            <a:r>
              <a:rPr lang="en-US" sz="1400" dirty="0" err="1" smtClean="0">
                <a:solidFill>
                  <a:prstClr val="white"/>
                </a:solidFill>
              </a:rPr>
              <a:t>Brasseur</a:t>
            </a:r>
            <a:r>
              <a:rPr lang="en-US" sz="1400" dirty="0" smtClean="0">
                <a:solidFill>
                  <a:prstClr val="white"/>
                </a:solidFill>
              </a:rPr>
              <a:t>, K. S. </a:t>
            </a:r>
            <a:r>
              <a:rPr lang="en-US" sz="1400" dirty="0" err="1" smtClean="0">
                <a:solidFill>
                  <a:prstClr val="white"/>
                </a:solidFill>
              </a:rPr>
              <a:t>Repasky</a:t>
            </a:r>
            <a:r>
              <a:rPr lang="en-US" sz="1400" dirty="0" smtClean="0">
                <a:solidFill>
                  <a:prstClr val="white"/>
                </a:solidFill>
              </a:rPr>
              <a:t>, and J. L. </a:t>
            </a:r>
            <a:r>
              <a:rPr lang="en-US" sz="1400" dirty="0" err="1" smtClean="0">
                <a:solidFill>
                  <a:prstClr val="white"/>
                </a:solidFill>
              </a:rPr>
              <a:t>Carlsten</a:t>
            </a:r>
            <a:r>
              <a:rPr lang="en-US" sz="1400" dirty="0" smtClean="0">
                <a:solidFill>
                  <a:prstClr val="white"/>
                </a:solidFill>
              </a:rPr>
              <a:t>, Opt. </a:t>
            </a:r>
            <a:r>
              <a:rPr lang="en-US" sz="1400" dirty="0" err="1" smtClean="0">
                <a:solidFill>
                  <a:prstClr val="white"/>
                </a:solidFill>
              </a:rPr>
              <a:t>Lett</a:t>
            </a:r>
            <a:r>
              <a:rPr lang="en-US" sz="1400" dirty="0" smtClean="0">
                <a:solidFill>
                  <a:prstClr val="white"/>
                </a:solidFill>
              </a:rPr>
              <a:t>. </a:t>
            </a:r>
            <a:r>
              <a:rPr lang="en-US" sz="1400" b="1" dirty="0" smtClean="0">
                <a:solidFill>
                  <a:prstClr val="white"/>
                </a:solidFill>
              </a:rPr>
              <a:t>23, </a:t>
            </a:r>
            <a:r>
              <a:rPr lang="en-US" sz="1400" dirty="0" smtClean="0">
                <a:solidFill>
                  <a:prstClr val="white"/>
                </a:solidFill>
              </a:rPr>
              <a:t>367 (1998).</a:t>
            </a:r>
          </a:p>
          <a:p>
            <a:pPr marL="342900" indent="-342900">
              <a:buFontTx/>
              <a:buAutoNum type="arabicPeriod" startAt="2"/>
            </a:pPr>
            <a:r>
              <a:rPr lang="en-US" sz="1400" dirty="0" smtClean="0">
                <a:solidFill>
                  <a:prstClr val="white"/>
                </a:solidFill>
              </a:rPr>
              <a:t>L. S. </a:t>
            </a:r>
            <a:r>
              <a:rPr lang="en-US" sz="1400" dirty="0" err="1" smtClean="0">
                <a:solidFill>
                  <a:prstClr val="white"/>
                </a:solidFill>
              </a:rPr>
              <a:t>Meng</a:t>
            </a:r>
            <a:r>
              <a:rPr lang="en-US" sz="1400" dirty="0" smtClean="0">
                <a:solidFill>
                  <a:prstClr val="white"/>
                </a:solidFill>
              </a:rPr>
              <a:t>, P. A. </a:t>
            </a:r>
            <a:r>
              <a:rPr lang="en-US" sz="1400" dirty="0" err="1" smtClean="0">
                <a:solidFill>
                  <a:prstClr val="white"/>
                </a:solidFill>
              </a:rPr>
              <a:t>Roos</a:t>
            </a:r>
            <a:r>
              <a:rPr lang="en-US" sz="1400" dirty="0" smtClean="0">
                <a:solidFill>
                  <a:prstClr val="white"/>
                </a:solidFill>
              </a:rPr>
              <a:t>, and J. L. </a:t>
            </a:r>
            <a:r>
              <a:rPr lang="en-US" sz="1400" dirty="0" err="1" smtClean="0">
                <a:solidFill>
                  <a:prstClr val="white"/>
                </a:solidFill>
              </a:rPr>
              <a:t>Carlsten</a:t>
            </a:r>
            <a:r>
              <a:rPr lang="en-US" sz="1400" dirty="0" smtClean="0">
                <a:solidFill>
                  <a:prstClr val="white"/>
                </a:solidFill>
              </a:rPr>
              <a:t>, Opt. </a:t>
            </a:r>
            <a:r>
              <a:rPr lang="en-US" sz="1400" dirty="0" err="1" smtClean="0">
                <a:solidFill>
                  <a:prstClr val="white"/>
                </a:solidFill>
              </a:rPr>
              <a:t>Lett</a:t>
            </a:r>
            <a:r>
              <a:rPr lang="en-US" sz="1400" dirty="0" smtClean="0">
                <a:solidFill>
                  <a:prstClr val="white"/>
                </a:solidFill>
              </a:rPr>
              <a:t>. </a:t>
            </a:r>
            <a:r>
              <a:rPr lang="en-US" sz="1400" b="1" dirty="0" smtClean="0">
                <a:solidFill>
                  <a:prstClr val="white"/>
                </a:solidFill>
              </a:rPr>
              <a:t>27, 1226 </a:t>
            </a:r>
            <a:r>
              <a:rPr lang="en-US" sz="1400" dirty="0" smtClean="0">
                <a:solidFill>
                  <a:prstClr val="white"/>
                </a:solidFill>
              </a:rPr>
              <a:t>(2002).</a:t>
            </a:r>
          </a:p>
          <a:p>
            <a:pPr marL="342900" indent="-342900">
              <a:buFontTx/>
              <a:buAutoNum type="arabicPeriod" startAt="2"/>
            </a:pPr>
            <a:r>
              <a:rPr lang="en-US" sz="1400" dirty="0" smtClean="0">
                <a:solidFill>
                  <a:prstClr val="white"/>
                </a:solidFill>
              </a:rPr>
              <a:t>S. Yoshikawa and T. </a:t>
            </a:r>
            <a:r>
              <a:rPr lang="en-US" sz="1400" dirty="0" err="1" smtClean="0">
                <a:solidFill>
                  <a:prstClr val="white"/>
                </a:solidFill>
              </a:rPr>
              <a:t>Imasaka</a:t>
            </a:r>
            <a:r>
              <a:rPr lang="en-US" sz="1400" dirty="0" smtClean="0">
                <a:solidFill>
                  <a:prstClr val="white"/>
                </a:solidFill>
              </a:rPr>
              <a:t>, Opt. </a:t>
            </a:r>
            <a:r>
              <a:rPr lang="en-US" sz="1400" dirty="0" err="1" smtClean="0">
                <a:solidFill>
                  <a:prstClr val="white"/>
                </a:solidFill>
              </a:rPr>
              <a:t>Commun</a:t>
            </a:r>
            <a:r>
              <a:rPr lang="en-US" sz="1400" dirty="0" smtClean="0">
                <a:solidFill>
                  <a:prstClr val="white"/>
                </a:solidFill>
              </a:rPr>
              <a:t>. </a:t>
            </a:r>
            <a:r>
              <a:rPr lang="en-US" sz="1400" b="1" dirty="0" smtClean="0">
                <a:solidFill>
                  <a:prstClr val="white"/>
                </a:solidFill>
              </a:rPr>
              <a:t>96, 94 (1993).</a:t>
            </a:r>
            <a:endParaRPr lang="en-US" sz="1400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8"/>
          <p:cNvGrpSpPr>
            <a:grpSpLocks noChangeAspect="1"/>
          </p:cNvGrpSpPr>
          <p:nvPr/>
        </p:nvGrpSpPr>
        <p:grpSpPr>
          <a:xfrm>
            <a:off x="1861688" y="304800"/>
            <a:ext cx="6291712" cy="5210350"/>
            <a:chOff x="414051" y="1016913"/>
            <a:chExt cx="5115212" cy="4236057"/>
          </a:xfrm>
        </p:grpSpPr>
        <p:grpSp>
          <p:nvGrpSpPr>
            <p:cNvPr id="3" name="Group 16"/>
            <p:cNvGrpSpPr/>
            <p:nvPr/>
          </p:nvGrpSpPr>
          <p:grpSpPr>
            <a:xfrm>
              <a:off x="915988" y="1016913"/>
              <a:ext cx="4613275" cy="4236057"/>
              <a:chOff x="915988" y="1016913"/>
              <a:chExt cx="4613275" cy="4236057"/>
            </a:xfrm>
          </p:grpSpPr>
          <p:grpSp>
            <p:nvGrpSpPr>
              <p:cNvPr id="16" name="Group 15"/>
              <p:cNvGrpSpPr/>
              <p:nvPr/>
            </p:nvGrpSpPr>
            <p:grpSpPr>
              <a:xfrm>
                <a:off x="915988" y="1016913"/>
                <a:ext cx="4613275" cy="4236057"/>
                <a:chOff x="915988" y="1016913"/>
                <a:chExt cx="4613275" cy="4236057"/>
              </a:xfrm>
            </p:grpSpPr>
            <p:pic>
              <p:nvPicPr>
                <p:cNvPr id="4" name="Picture 631" descr="E:\Programs\Matlab\work\2010 work\Tyler's CW vibrational paper\spectrum_analyser_plot1.WMF"/>
                <p:cNvPicPr>
                  <a:picLocks noChangeAspect="1" noChangeArrowheads="1"/>
                </p:cNvPicPr>
                <p:nvPr/>
              </p:nvPicPr>
              <p:blipFill>
                <a:blip r:embed="rId4" cstate="print"/>
                <a:srcRect/>
                <a:stretch>
                  <a:fillRect/>
                </a:stretch>
              </p:blipFill>
              <p:spPr bwMode="auto">
                <a:xfrm>
                  <a:off x="915988" y="1465263"/>
                  <a:ext cx="4613275" cy="3425825"/>
                </a:xfrm>
                <a:prstGeom prst="rect">
                  <a:avLst/>
                </a:prstGeom>
                <a:solidFill>
                  <a:schemeClr val="bg1"/>
                </a:solidFill>
                <a:ln w="38100">
                  <a:solidFill>
                    <a:schemeClr val="bg1"/>
                  </a:solidFill>
                  <a:miter lim="800000"/>
                  <a:headEnd/>
                  <a:tailEnd/>
                </a:ln>
              </p:spPr>
            </p:pic>
            <p:sp>
              <p:nvSpPr>
                <p:cNvPr id="5" name="Text Box 632"/>
                <p:cNvSpPr txBox="1">
                  <a:spLocks noChangeArrowheads="1"/>
                </p:cNvSpPr>
                <p:nvPr/>
              </p:nvSpPr>
              <p:spPr bwMode="auto">
                <a:xfrm>
                  <a:off x="2002784" y="4827588"/>
                  <a:ext cx="2201353" cy="425382"/>
                </a:xfrm>
                <a:prstGeom prst="rect">
                  <a:avLst/>
                </a:prstGeom>
                <a:solidFill>
                  <a:schemeClr val="tx1"/>
                </a:solidFill>
                <a:ln w="38100">
                  <a:solidFill>
                    <a:schemeClr val="bg1"/>
                  </a:solidFill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sz="2800" dirty="0" smtClean="0">
                      <a:solidFill>
                        <a:prstClr val="white"/>
                      </a:solidFill>
                    </a:rPr>
                    <a:t>Wavelength (</a:t>
                  </a:r>
                  <a:r>
                    <a:rPr lang="en-US" sz="2800" dirty="0" smtClean="0">
                      <a:solidFill>
                        <a:prstClr val="white"/>
                      </a:solidFill>
                      <a:sym typeface="Symbol" pitchFamily="-112" charset="2"/>
                    </a:rPr>
                    <a:t>m)</a:t>
                  </a:r>
                  <a:endParaRPr lang="en-US" sz="28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" name="Left Brace 5"/>
                <p:cNvSpPr>
                  <a:spLocks/>
                </p:cNvSpPr>
                <p:nvPr/>
              </p:nvSpPr>
              <p:spPr bwMode="auto">
                <a:xfrm rot="5400000">
                  <a:off x="1730375" y="1019174"/>
                  <a:ext cx="374650" cy="1244600"/>
                </a:xfrm>
                <a:prstGeom prst="leftBrace">
                  <a:avLst>
                    <a:gd name="adj1" fmla="val 8336"/>
                    <a:gd name="adj2" fmla="val 50000"/>
                  </a:avLst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ffectLst>
                  <a:outerShdw dist="20000" dir="5400000" rotWithShape="0">
                    <a:srgbClr val="808080">
                      <a:alpha val="37999"/>
                    </a:srgbClr>
                  </a:outerShdw>
                </a:effectLst>
              </p:spPr>
              <p:txBody>
                <a:bodyPr anchor="ctr"/>
                <a:lstStyle/>
                <a:p>
                  <a:pPr algn="ctr"/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" name="Left Brace 6"/>
                <p:cNvSpPr>
                  <a:spLocks/>
                </p:cNvSpPr>
                <p:nvPr/>
              </p:nvSpPr>
              <p:spPr bwMode="auto">
                <a:xfrm rot="5400000">
                  <a:off x="3604420" y="416718"/>
                  <a:ext cx="398462" cy="2425701"/>
                </a:xfrm>
                <a:prstGeom prst="leftBrace">
                  <a:avLst>
                    <a:gd name="adj1" fmla="val 8345"/>
                    <a:gd name="adj2" fmla="val 50000"/>
                  </a:avLst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ffectLst>
                  <a:outerShdw dist="20000" dir="5400000" rotWithShape="0">
                    <a:srgbClr val="808080">
                      <a:alpha val="37999"/>
                    </a:srgbClr>
                  </a:outerShdw>
                </a:effectLst>
              </p:spPr>
              <p:txBody>
                <a:bodyPr anchor="ctr"/>
                <a:lstStyle/>
                <a:p>
                  <a:pPr algn="ctr"/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" name="Text Box 632"/>
                <p:cNvSpPr txBox="1">
                  <a:spLocks noChangeArrowheads="1"/>
                </p:cNvSpPr>
                <p:nvPr/>
              </p:nvSpPr>
              <p:spPr bwMode="auto">
                <a:xfrm>
                  <a:off x="1425575" y="1016913"/>
                  <a:ext cx="960519" cy="430887"/>
                </a:xfrm>
                <a:prstGeom prst="rect">
                  <a:avLst/>
                </a:prstGeom>
                <a:solidFill>
                  <a:schemeClr val="tx1"/>
                </a:solidFill>
                <a:ln w="38100" cap="rnd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sz="2800" dirty="0">
                      <a:solidFill>
                        <a:prstClr val="white"/>
                      </a:solidFill>
                    </a:rPr>
                    <a:t>90</a:t>
                  </a:r>
                  <a:r>
                    <a:rPr lang="en-US" sz="2800" dirty="0">
                      <a:solidFill>
                        <a:prstClr val="black"/>
                      </a:solidFill>
                    </a:rPr>
                    <a:t> </a:t>
                  </a:r>
                  <a:r>
                    <a:rPr lang="en-US" sz="2800" dirty="0">
                      <a:solidFill>
                        <a:prstClr val="white"/>
                      </a:solidFill>
                    </a:rPr>
                    <a:t>THz</a:t>
                  </a:r>
                </a:p>
              </p:txBody>
            </p:sp>
            <p:sp>
              <p:nvSpPr>
                <p:cNvPr id="9" name="Text Box 632"/>
                <p:cNvSpPr txBox="1">
                  <a:spLocks noChangeArrowheads="1"/>
                </p:cNvSpPr>
                <p:nvPr/>
              </p:nvSpPr>
              <p:spPr bwMode="auto">
                <a:xfrm>
                  <a:off x="3310471" y="1016913"/>
                  <a:ext cx="952941" cy="425382"/>
                </a:xfrm>
                <a:prstGeom prst="rect">
                  <a:avLst/>
                </a:prstGeom>
                <a:solidFill>
                  <a:schemeClr val="tx1"/>
                </a:solidFill>
                <a:ln w="38100">
                  <a:solidFill>
                    <a:schemeClr val="bg1"/>
                  </a:solidFill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sz="2800" dirty="0">
                      <a:solidFill>
                        <a:prstClr val="white"/>
                      </a:solidFill>
                    </a:rPr>
                    <a:t>90 THz</a:t>
                  </a:r>
                </a:p>
              </p:txBody>
            </p:sp>
          </p:grpSp>
          <p:sp>
            <p:nvSpPr>
              <p:cNvPr id="10" name="Text Box 633"/>
              <p:cNvSpPr txBox="1">
                <a:spLocks noChangeArrowheads="1"/>
              </p:cNvSpPr>
              <p:nvPr/>
            </p:nvSpPr>
            <p:spPr bwMode="auto">
              <a:xfrm>
                <a:off x="1006825" y="1822279"/>
                <a:ext cx="1124501" cy="5254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dirty="0">
                    <a:solidFill>
                      <a:prstClr val="black"/>
                    </a:solidFill>
                  </a:rPr>
                  <a:t>807 </a:t>
                </a:r>
                <a:r>
                  <a:rPr lang="en-US" dirty="0" smtClean="0">
                    <a:solidFill>
                      <a:prstClr val="black"/>
                    </a:solidFill>
                  </a:rPr>
                  <a:t>nm</a:t>
                </a:r>
              </a:p>
              <a:p>
                <a:pPr algn="ctr"/>
                <a:r>
                  <a:rPr lang="en-US" dirty="0" smtClean="0">
                    <a:solidFill>
                      <a:prstClr val="black"/>
                    </a:solidFill>
                  </a:rPr>
                  <a:t>(Anti-Stokes)</a:t>
                </a:r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" name="Text Box 634"/>
              <p:cNvSpPr txBox="1">
                <a:spLocks noChangeArrowheads="1"/>
              </p:cNvSpPr>
              <p:nvPr/>
            </p:nvSpPr>
            <p:spPr bwMode="auto">
              <a:xfrm>
                <a:off x="2532911" y="2327375"/>
                <a:ext cx="1385620" cy="30027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dirty="0">
                    <a:solidFill>
                      <a:prstClr val="black"/>
                    </a:solidFill>
                  </a:rPr>
                  <a:t>1.06 </a:t>
                </a:r>
                <a:r>
                  <a:rPr lang="en-US" dirty="0">
                    <a:solidFill>
                      <a:prstClr val="black"/>
                    </a:solidFill>
                    <a:sym typeface="Symbol" pitchFamily="-112" charset="2"/>
                  </a:rPr>
                  <a:t></a:t>
                </a:r>
                <a:r>
                  <a:rPr lang="en-US" dirty="0" smtClean="0">
                    <a:solidFill>
                      <a:prstClr val="black"/>
                    </a:solidFill>
                  </a:rPr>
                  <a:t>m (Pump)</a:t>
                </a:r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Text Box 635"/>
              <p:cNvSpPr txBox="1">
                <a:spLocks noChangeArrowheads="1"/>
              </p:cNvSpPr>
              <p:nvPr/>
            </p:nvSpPr>
            <p:spPr bwMode="auto">
              <a:xfrm>
                <a:off x="3601168" y="1828800"/>
                <a:ext cx="1432485" cy="30027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dirty="0">
                    <a:solidFill>
                      <a:prstClr val="black"/>
                    </a:solidFill>
                  </a:rPr>
                  <a:t>1.56 </a:t>
                </a:r>
                <a:r>
                  <a:rPr lang="en-US" dirty="0">
                    <a:solidFill>
                      <a:prstClr val="black"/>
                    </a:solidFill>
                    <a:sym typeface="Symbol" pitchFamily="-112" charset="2"/>
                  </a:rPr>
                  <a:t></a:t>
                </a:r>
                <a:r>
                  <a:rPr lang="en-US" dirty="0" smtClean="0">
                    <a:solidFill>
                      <a:prstClr val="black"/>
                    </a:solidFill>
                  </a:rPr>
                  <a:t>m (Stokes)</a:t>
                </a:r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" name="Line 645"/>
              <p:cNvSpPr>
                <a:spLocks noChangeShapeType="1"/>
              </p:cNvSpPr>
              <p:nvPr/>
            </p:nvSpPr>
            <p:spPr bwMode="auto">
              <a:xfrm flipH="1">
                <a:off x="3352798" y="3433011"/>
                <a:ext cx="8172" cy="22458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" name="Line 646"/>
              <p:cNvSpPr>
                <a:spLocks noChangeShapeType="1"/>
              </p:cNvSpPr>
              <p:nvPr/>
            </p:nvSpPr>
            <p:spPr bwMode="auto">
              <a:xfrm>
                <a:off x="3794629" y="3371059"/>
                <a:ext cx="243970" cy="13414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" name="Text Box 647"/>
              <p:cNvSpPr txBox="1">
                <a:spLocks noChangeArrowheads="1"/>
              </p:cNvSpPr>
              <p:nvPr/>
            </p:nvSpPr>
            <p:spPr bwMode="auto">
              <a:xfrm>
                <a:off x="2927312" y="2957584"/>
                <a:ext cx="940376" cy="4754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1600" dirty="0" smtClean="0">
                    <a:solidFill>
                      <a:prstClr val="black"/>
                    </a:solidFill>
                  </a:rPr>
                  <a:t>Instrument </a:t>
                </a:r>
              </a:p>
              <a:p>
                <a:pPr algn="ctr"/>
                <a:r>
                  <a:rPr lang="en-US" sz="1600" dirty="0" smtClean="0">
                    <a:solidFill>
                      <a:prstClr val="black"/>
                    </a:solidFill>
                  </a:rPr>
                  <a:t>Artifacts</a:t>
                </a:r>
                <a:endParaRPr lang="en-US" sz="16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8" name="Text Box 632"/>
            <p:cNvSpPr txBox="1">
              <a:spLocks noChangeArrowheads="1"/>
            </p:cNvSpPr>
            <p:nvPr/>
          </p:nvSpPr>
          <p:spPr bwMode="auto">
            <a:xfrm>
              <a:off x="414051" y="1797917"/>
              <a:ext cx="500449" cy="2719997"/>
            </a:xfrm>
            <a:prstGeom prst="rect">
              <a:avLst/>
            </a:prstGeom>
            <a:solidFill>
              <a:schemeClr val="tx1"/>
            </a:solidFill>
            <a:ln w="38100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vert270" wrap="none">
              <a:spAutoFit/>
            </a:bodyPr>
            <a:lstStyle/>
            <a:p>
              <a:pPr algn="ctr"/>
              <a:r>
                <a:rPr lang="en-US" sz="2800" dirty="0" smtClean="0">
                  <a:solidFill>
                    <a:prstClr val="white"/>
                  </a:solidFill>
                </a:rPr>
                <a:t>Intensity (not to scale)</a:t>
              </a:r>
              <a:endParaRPr lang="en-US" sz="2800" dirty="0">
                <a:solidFill>
                  <a:prstClr val="white"/>
                </a:solidFill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228600" y="152400"/>
            <a:ext cx="1828800" cy="523220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txBody>
          <a:bodyPr vert="horz"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prstClr val="white"/>
                </a:solidFill>
              </a:rPr>
              <a:t>Vibrational</a:t>
            </a:r>
            <a:endParaRPr lang="en-US" sz="2800" dirty="0">
              <a:solidFill>
                <a:prstClr val="white"/>
              </a:solidFill>
            </a:endParaRPr>
          </a:p>
        </p:txBody>
      </p:sp>
      <p:graphicFrame>
        <p:nvGraphicFramePr>
          <p:cNvPr id="187393" name="Object 4"/>
          <p:cNvGraphicFramePr>
            <a:graphicFrameLocks noChangeAspect="1"/>
          </p:cNvGraphicFramePr>
          <p:nvPr/>
        </p:nvGraphicFramePr>
        <p:xfrm>
          <a:off x="3810000" y="5638800"/>
          <a:ext cx="2778125" cy="893763"/>
        </p:xfrm>
        <a:graphic>
          <a:graphicData uri="http://schemas.openxmlformats.org/presentationml/2006/ole">
            <p:oleObj spid="_x0000_s539650" name="Equation" r:id="rId5" imgW="1002960" imgH="2538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5"/>
          <p:cNvGrpSpPr/>
          <p:nvPr/>
        </p:nvGrpSpPr>
        <p:grpSpPr>
          <a:xfrm>
            <a:off x="381000" y="2057400"/>
            <a:ext cx="8534400" cy="2743200"/>
            <a:chOff x="304800" y="2057400"/>
            <a:chExt cx="8534400" cy="2743200"/>
          </a:xfrm>
        </p:grpSpPr>
        <p:sp>
          <p:nvSpPr>
            <p:cNvPr id="18" name="Rounded Rectangle 17"/>
            <p:cNvSpPr/>
            <p:nvPr/>
          </p:nvSpPr>
          <p:spPr>
            <a:xfrm>
              <a:off x="2667000" y="2057400"/>
              <a:ext cx="2743200" cy="2743200"/>
            </a:xfrm>
            <a:prstGeom prst="roundRect">
              <a:avLst/>
            </a:prstGeom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dirty="0" smtClean="0">
                  <a:solidFill>
                    <a:prstClr val="white"/>
                  </a:solidFill>
                </a:rPr>
                <a:t>Optical Modulator</a:t>
              </a:r>
            </a:p>
            <a:p>
              <a:pPr algn="ctr"/>
              <a:endParaRPr lang="en-US" dirty="0" smtClean="0">
                <a:solidFill>
                  <a:prstClr val="white"/>
                </a:solidFill>
              </a:endParaRPr>
            </a:p>
            <a:p>
              <a:pPr algn="ctr"/>
              <a:r>
                <a:rPr lang="en-US" sz="2000" dirty="0" smtClean="0">
                  <a:solidFill>
                    <a:prstClr val="white"/>
                  </a:solidFill>
                </a:rPr>
                <a:t>Modulation Frequency of </a:t>
              </a:r>
              <a:r>
                <a:rPr lang="el-GR" sz="2000" dirty="0" smtClean="0">
                  <a:solidFill>
                    <a:prstClr val="white"/>
                  </a:solidFill>
                </a:rPr>
                <a:t>ν</a:t>
              </a:r>
              <a:r>
                <a:rPr lang="en-US" sz="2000" baseline="-25000" dirty="0" smtClean="0">
                  <a:solidFill>
                    <a:prstClr val="white"/>
                  </a:solidFill>
                </a:rPr>
                <a:t>m</a:t>
              </a:r>
            </a:p>
          </p:txBody>
        </p:sp>
        <p:cxnSp>
          <p:nvCxnSpPr>
            <p:cNvPr id="19" name="Straight Arrow Connector 18"/>
            <p:cNvCxnSpPr/>
            <p:nvPr/>
          </p:nvCxnSpPr>
          <p:spPr>
            <a:xfrm>
              <a:off x="838200" y="3439180"/>
              <a:ext cx="1600200" cy="1588"/>
            </a:xfrm>
            <a:prstGeom prst="straightConnector1">
              <a:avLst/>
            </a:prstGeom>
            <a:ln w="76200" cap="rnd">
              <a:solidFill>
                <a:srgbClr val="2C05D1"/>
              </a:solidFill>
              <a:tailEnd type="arrow"/>
            </a:ln>
            <a:effectLst>
              <a:outerShdw sx="1000" sy="1000" algn="ctr" rotWithShape="0">
                <a:srgbClr val="000000"/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304800" y="3134380"/>
              <a:ext cx="609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sz="2800" dirty="0" smtClean="0">
                  <a:solidFill>
                    <a:prstClr val="white"/>
                  </a:solidFill>
                </a:rPr>
                <a:t>ν</a:t>
              </a:r>
              <a:r>
                <a:rPr lang="en-US" sz="2800" baseline="-25000" dirty="0" smtClean="0">
                  <a:solidFill>
                    <a:prstClr val="white"/>
                  </a:solidFill>
                </a:rPr>
                <a:t>0</a:t>
              </a:r>
              <a:endParaRPr lang="en-US" sz="2800" baseline="-25000" dirty="0">
                <a:solidFill>
                  <a:prstClr val="white"/>
                </a:solidFill>
              </a:endParaRPr>
            </a:p>
          </p:txBody>
        </p:sp>
        <p:cxnSp>
          <p:nvCxnSpPr>
            <p:cNvPr id="21" name="Straight Arrow Connector 20"/>
            <p:cNvCxnSpPr/>
            <p:nvPr/>
          </p:nvCxnSpPr>
          <p:spPr>
            <a:xfrm>
              <a:off x="5562600" y="3429000"/>
              <a:ext cx="1600200" cy="1588"/>
            </a:xfrm>
            <a:prstGeom prst="straightConnector1">
              <a:avLst/>
            </a:prstGeom>
            <a:ln w="76200" cap="rnd">
              <a:solidFill>
                <a:srgbClr val="2C05D1"/>
              </a:solidFill>
              <a:tailEnd type="arrow"/>
            </a:ln>
            <a:effectLst>
              <a:outerShdw sx="1000" sy="1000" algn="ctr" rotWithShape="0">
                <a:srgbClr val="000000"/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/>
            <p:cNvCxnSpPr/>
            <p:nvPr/>
          </p:nvCxnSpPr>
          <p:spPr>
            <a:xfrm>
              <a:off x="5562600" y="3046412"/>
              <a:ext cx="1600200" cy="1588"/>
            </a:xfrm>
            <a:prstGeom prst="straightConnector1">
              <a:avLst/>
            </a:prstGeom>
            <a:ln w="76200" cap="rnd">
              <a:solidFill>
                <a:srgbClr val="6609CD"/>
              </a:solidFill>
              <a:tailEnd type="arrow"/>
            </a:ln>
            <a:effectLst>
              <a:outerShdw sx="1000" sy="1000" algn="ctr" rotWithShape="0">
                <a:srgbClr val="000000"/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/>
            <p:cNvCxnSpPr/>
            <p:nvPr/>
          </p:nvCxnSpPr>
          <p:spPr>
            <a:xfrm>
              <a:off x="5562600" y="3810000"/>
              <a:ext cx="1600200" cy="1588"/>
            </a:xfrm>
            <a:prstGeom prst="straightConnector1">
              <a:avLst/>
            </a:prstGeom>
            <a:ln w="76200" cap="rnd">
              <a:solidFill>
                <a:srgbClr val="14ADC2"/>
              </a:solidFill>
              <a:tailEnd type="arrow"/>
            </a:ln>
            <a:effectLst>
              <a:outerShdw sx="1000" sy="1000" algn="ctr" rotWithShape="0">
                <a:srgbClr val="000000"/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/>
            <p:cNvCxnSpPr/>
            <p:nvPr/>
          </p:nvCxnSpPr>
          <p:spPr>
            <a:xfrm>
              <a:off x="5562600" y="2665412"/>
              <a:ext cx="1600200" cy="1588"/>
            </a:xfrm>
            <a:prstGeom prst="straightConnector1">
              <a:avLst/>
            </a:prstGeom>
            <a:ln w="76200" cap="rnd">
              <a:solidFill>
                <a:srgbClr val="A103D3"/>
              </a:solidFill>
              <a:tailEnd type="arrow"/>
            </a:ln>
            <a:effectLst>
              <a:outerShdw sx="1000" sy="1000" algn="ctr" rotWithShape="0">
                <a:srgbClr val="000000"/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Arrow Connector 24"/>
            <p:cNvCxnSpPr/>
            <p:nvPr/>
          </p:nvCxnSpPr>
          <p:spPr>
            <a:xfrm>
              <a:off x="5562600" y="4191000"/>
              <a:ext cx="1600200" cy="1588"/>
            </a:xfrm>
            <a:prstGeom prst="straightConnector1">
              <a:avLst/>
            </a:prstGeom>
            <a:ln w="76200" cap="rnd">
              <a:solidFill>
                <a:srgbClr val="08CE4A"/>
              </a:solidFill>
              <a:tailEnd type="arrow"/>
            </a:ln>
            <a:effectLst>
              <a:outerShdw sx="1000" sy="1000" algn="ctr" rotWithShape="0">
                <a:srgbClr val="000000"/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25"/>
            <p:cNvSpPr txBox="1"/>
            <p:nvPr/>
          </p:nvSpPr>
          <p:spPr>
            <a:xfrm>
              <a:off x="7162800" y="3134380"/>
              <a:ext cx="609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sz="2800" dirty="0" smtClean="0">
                  <a:solidFill>
                    <a:prstClr val="white"/>
                  </a:solidFill>
                </a:rPr>
                <a:t>ν</a:t>
              </a:r>
              <a:r>
                <a:rPr lang="en-US" sz="2800" baseline="-25000" dirty="0" smtClean="0">
                  <a:solidFill>
                    <a:prstClr val="white"/>
                  </a:solidFill>
                </a:rPr>
                <a:t>0</a:t>
              </a:r>
              <a:endParaRPr lang="en-US" sz="2800" baseline="-25000" dirty="0">
                <a:solidFill>
                  <a:prstClr val="white"/>
                </a:solidFill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7162800" y="2743200"/>
              <a:ext cx="14478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sz="2800" dirty="0" smtClean="0">
                  <a:solidFill>
                    <a:prstClr val="white"/>
                  </a:solidFill>
                </a:rPr>
                <a:t>ν</a:t>
              </a:r>
              <a:r>
                <a:rPr lang="en-US" sz="2800" baseline="-25000" dirty="0" smtClean="0">
                  <a:solidFill>
                    <a:prstClr val="white"/>
                  </a:solidFill>
                </a:rPr>
                <a:t>0</a:t>
              </a:r>
              <a:r>
                <a:rPr lang="en-US" sz="2800" dirty="0" smtClean="0">
                  <a:solidFill>
                    <a:prstClr val="white"/>
                  </a:solidFill>
                </a:rPr>
                <a:t>+ </a:t>
              </a:r>
              <a:r>
                <a:rPr lang="el-GR" sz="2800" dirty="0" smtClean="0">
                  <a:solidFill>
                    <a:prstClr val="white"/>
                  </a:solidFill>
                </a:rPr>
                <a:t>ν</a:t>
              </a:r>
              <a:r>
                <a:rPr lang="en-US" sz="2800" baseline="-25000" dirty="0" smtClean="0">
                  <a:solidFill>
                    <a:prstClr val="white"/>
                  </a:solidFill>
                </a:rPr>
                <a:t>m</a:t>
              </a:r>
              <a:endParaRPr lang="en-US" sz="2800" baseline="-25000" dirty="0">
                <a:solidFill>
                  <a:prstClr val="white"/>
                </a:solidFill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7162800" y="3515380"/>
              <a:ext cx="14478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sz="2800" dirty="0" smtClean="0">
                  <a:solidFill>
                    <a:prstClr val="white"/>
                  </a:solidFill>
                </a:rPr>
                <a:t>ν</a:t>
              </a:r>
              <a:r>
                <a:rPr lang="en-US" sz="2800" baseline="-25000" dirty="0" smtClean="0">
                  <a:solidFill>
                    <a:prstClr val="white"/>
                  </a:solidFill>
                </a:rPr>
                <a:t>0</a:t>
              </a:r>
              <a:r>
                <a:rPr lang="en-US" sz="2800" dirty="0" smtClean="0">
                  <a:solidFill>
                    <a:prstClr val="white"/>
                  </a:solidFill>
                </a:rPr>
                <a:t>- </a:t>
              </a:r>
              <a:r>
                <a:rPr lang="el-GR" sz="2800" dirty="0" smtClean="0">
                  <a:solidFill>
                    <a:prstClr val="white"/>
                  </a:solidFill>
                </a:rPr>
                <a:t>ν</a:t>
              </a:r>
              <a:r>
                <a:rPr lang="en-US" sz="2800" baseline="-25000" dirty="0" smtClean="0">
                  <a:solidFill>
                    <a:prstClr val="white"/>
                  </a:solidFill>
                </a:rPr>
                <a:t>m</a:t>
              </a:r>
              <a:endParaRPr lang="en-US" sz="2800" baseline="-25000" dirty="0">
                <a:solidFill>
                  <a:prstClr val="white"/>
                </a:solidFill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7162800" y="3896380"/>
              <a:ext cx="16002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sz="2800" dirty="0" smtClean="0">
                  <a:solidFill>
                    <a:prstClr val="white"/>
                  </a:solidFill>
                </a:rPr>
                <a:t>ν</a:t>
              </a:r>
              <a:r>
                <a:rPr lang="en-US" sz="2800" baseline="-25000" dirty="0" smtClean="0">
                  <a:solidFill>
                    <a:prstClr val="white"/>
                  </a:solidFill>
                </a:rPr>
                <a:t>0</a:t>
              </a:r>
              <a:r>
                <a:rPr lang="en-US" sz="2800" dirty="0" smtClean="0">
                  <a:solidFill>
                    <a:prstClr val="white"/>
                  </a:solidFill>
                </a:rPr>
                <a:t> -</a:t>
              </a:r>
              <a:r>
                <a:rPr lang="el-GR" sz="2800" dirty="0" smtClean="0">
                  <a:solidFill>
                    <a:prstClr val="white"/>
                  </a:solidFill>
                </a:rPr>
                <a:t> </a:t>
              </a:r>
              <a:r>
                <a:rPr lang="en-US" sz="2800" dirty="0" smtClean="0">
                  <a:solidFill>
                    <a:prstClr val="white"/>
                  </a:solidFill>
                </a:rPr>
                <a:t>2</a:t>
              </a:r>
              <a:r>
                <a:rPr lang="el-GR" sz="2800" dirty="0" smtClean="0">
                  <a:solidFill>
                    <a:prstClr val="white"/>
                  </a:solidFill>
                </a:rPr>
                <a:t>ν</a:t>
              </a:r>
              <a:r>
                <a:rPr lang="en-US" sz="2800" baseline="-25000" dirty="0" smtClean="0">
                  <a:solidFill>
                    <a:prstClr val="white"/>
                  </a:solidFill>
                </a:rPr>
                <a:t>m</a:t>
              </a:r>
              <a:endParaRPr lang="en-US" sz="2800" baseline="-25000" dirty="0">
                <a:solidFill>
                  <a:prstClr val="white"/>
                </a:solidFill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7162800" y="2362200"/>
              <a:ext cx="16764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sz="2800" dirty="0" smtClean="0">
                  <a:solidFill>
                    <a:prstClr val="white"/>
                  </a:solidFill>
                </a:rPr>
                <a:t>ν</a:t>
              </a:r>
              <a:r>
                <a:rPr lang="en-US" sz="2800" baseline="-25000" dirty="0" smtClean="0">
                  <a:solidFill>
                    <a:prstClr val="white"/>
                  </a:solidFill>
                </a:rPr>
                <a:t>0</a:t>
              </a:r>
              <a:r>
                <a:rPr lang="en-US" sz="2800" dirty="0" smtClean="0">
                  <a:solidFill>
                    <a:prstClr val="white"/>
                  </a:solidFill>
                </a:rPr>
                <a:t>+ 2</a:t>
              </a:r>
              <a:r>
                <a:rPr lang="el-GR" sz="2800" dirty="0" smtClean="0">
                  <a:solidFill>
                    <a:prstClr val="white"/>
                  </a:solidFill>
                </a:rPr>
                <a:t>ν</a:t>
              </a:r>
              <a:r>
                <a:rPr lang="en-US" sz="2800" baseline="-25000" dirty="0" smtClean="0">
                  <a:solidFill>
                    <a:prstClr val="white"/>
                  </a:solidFill>
                </a:rPr>
                <a:t>m</a:t>
              </a:r>
              <a:endParaRPr lang="en-US" sz="2800" baseline="-25000" dirty="0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Picture 37" descr="10torr_spectrum_plot2.tif"/>
          <p:cNvPicPr>
            <a:picLocks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36776" y="1033272"/>
            <a:ext cx="6364224" cy="3785616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</p:pic>
      <p:grpSp>
        <p:nvGrpSpPr>
          <p:cNvPr id="2" name="Group 50"/>
          <p:cNvGrpSpPr/>
          <p:nvPr/>
        </p:nvGrpSpPr>
        <p:grpSpPr>
          <a:xfrm>
            <a:off x="1235225" y="1114900"/>
            <a:ext cx="5978375" cy="4060445"/>
            <a:chOff x="838350" y="2715100"/>
            <a:chExt cx="5978375" cy="4060445"/>
          </a:xfrm>
        </p:grpSpPr>
        <p:sp>
          <p:nvSpPr>
            <p:cNvPr id="37" name="TextBox 49"/>
            <p:cNvSpPr txBox="1">
              <a:spLocks noChangeArrowheads="1"/>
            </p:cNvSpPr>
            <p:nvPr/>
          </p:nvSpPr>
          <p:spPr bwMode="auto">
            <a:xfrm>
              <a:off x="3390900" y="6313583"/>
              <a:ext cx="2341563" cy="461962"/>
            </a:xfrm>
            <a:prstGeom prst="rect">
              <a:avLst/>
            </a:prstGeom>
            <a:solidFill>
              <a:schemeClr val="tx1"/>
            </a:solidFill>
            <a:ln w="3810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 dirty="0">
                  <a:solidFill>
                    <a:prstClr val="white"/>
                  </a:solidFill>
                  <a:cs typeface="Arial" charset="0"/>
                </a:rPr>
                <a:t>Wavelength (</a:t>
              </a:r>
              <a:r>
                <a:rPr lang="en-US" sz="2400" dirty="0" err="1">
                  <a:solidFill>
                    <a:prstClr val="white"/>
                  </a:solidFill>
                  <a:cs typeface="Arial" charset="0"/>
                </a:rPr>
                <a:t>μm</a:t>
              </a:r>
              <a:r>
                <a:rPr lang="en-US" sz="2400" dirty="0">
                  <a:solidFill>
                    <a:prstClr val="white"/>
                  </a:solidFill>
                  <a:cs typeface="Arial" charset="0"/>
                </a:rPr>
                <a:t>)</a:t>
              </a:r>
            </a:p>
          </p:txBody>
        </p:sp>
        <p:sp>
          <p:nvSpPr>
            <p:cNvPr id="38" name="TextBox 50"/>
            <p:cNvSpPr txBox="1">
              <a:spLocks noChangeArrowheads="1"/>
            </p:cNvSpPr>
            <p:nvPr/>
          </p:nvSpPr>
          <p:spPr bwMode="auto">
            <a:xfrm rot="16200000">
              <a:off x="-578961" y="4132411"/>
              <a:ext cx="3296287" cy="461665"/>
            </a:xfrm>
            <a:prstGeom prst="rect">
              <a:avLst/>
            </a:prstGeom>
            <a:solidFill>
              <a:schemeClr val="tx1"/>
            </a:solidFill>
            <a:ln w="3810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 dirty="0">
                  <a:solidFill>
                    <a:prstClr val="white"/>
                  </a:solidFill>
                  <a:cs typeface="Arial" charset="0"/>
                </a:rPr>
                <a:t>Intensity (</a:t>
              </a:r>
              <a:r>
                <a:rPr lang="en-US" sz="2400" dirty="0" smtClean="0">
                  <a:solidFill>
                    <a:prstClr val="white"/>
                  </a:solidFill>
                  <a:cs typeface="Arial" charset="0"/>
                </a:rPr>
                <a:t>arbitrary </a:t>
              </a:r>
              <a:r>
                <a:rPr lang="en-US" sz="2400" dirty="0">
                  <a:solidFill>
                    <a:prstClr val="white"/>
                  </a:solidFill>
                  <a:cs typeface="Arial" charset="0"/>
                </a:rPr>
                <a:t>units)</a:t>
              </a:r>
            </a:p>
          </p:txBody>
        </p:sp>
        <p:sp>
          <p:nvSpPr>
            <p:cNvPr id="39" name="TextBox 51"/>
            <p:cNvSpPr txBox="1">
              <a:spLocks noChangeArrowheads="1"/>
            </p:cNvSpPr>
            <p:nvPr/>
          </p:nvSpPr>
          <p:spPr bwMode="auto">
            <a:xfrm>
              <a:off x="2879725" y="2971800"/>
              <a:ext cx="317716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 dirty="0" smtClean="0">
                  <a:solidFill>
                    <a:prstClr val="black"/>
                  </a:solidFill>
                  <a:cs typeface="Arial" charset="0"/>
                </a:rPr>
                <a:t>P</a:t>
              </a:r>
              <a:endParaRPr lang="en-US" sz="2000" dirty="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40" name="TextBox 52"/>
            <p:cNvSpPr txBox="1">
              <a:spLocks noChangeArrowheads="1"/>
            </p:cNvSpPr>
            <p:nvPr/>
          </p:nvSpPr>
          <p:spPr bwMode="auto">
            <a:xfrm>
              <a:off x="3667125" y="3105150"/>
              <a:ext cx="431800" cy="400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 dirty="0">
                  <a:solidFill>
                    <a:prstClr val="black"/>
                  </a:solidFill>
                  <a:cs typeface="Arial" charset="0"/>
                </a:rPr>
                <a:t>S1</a:t>
              </a:r>
            </a:p>
          </p:txBody>
        </p:sp>
        <p:sp>
          <p:nvSpPr>
            <p:cNvPr id="42" name="TextBox 54"/>
            <p:cNvSpPr txBox="1">
              <a:spLocks noChangeArrowheads="1"/>
            </p:cNvSpPr>
            <p:nvPr/>
          </p:nvSpPr>
          <p:spPr bwMode="auto">
            <a:xfrm>
              <a:off x="4970176" y="3048000"/>
              <a:ext cx="431800" cy="400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 dirty="0">
                  <a:solidFill>
                    <a:prstClr val="black"/>
                  </a:solidFill>
                  <a:cs typeface="Arial" charset="0"/>
                </a:rPr>
                <a:t>S3</a:t>
              </a:r>
            </a:p>
          </p:txBody>
        </p:sp>
        <p:sp>
          <p:nvSpPr>
            <p:cNvPr id="43" name="TextBox 55"/>
            <p:cNvSpPr txBox="1">
              <a:spLocks noChangeArrowheads="1"/>
            </p:cNvSpPr>
            <p:nvPr/>
          </p:nvSpPr>
          <p:spPr bwMode="auto">
            <a:xfrm>
              <a:off x="5851525" y="2971800"/>
              <a:ext cx="431800" cy="400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 dirty="0">
                  <a:solidFill>
                    <a:prstClr val="black"/>
                  </a:solidFill>
                  <a:cs typeface="Arial" charset="0"/>
                </a:rPr>
                <a:t>S4</a:t>
              </a:r>
            </a:p>
          </p:txBody>
        </p:sp>
        <p:sp>
          <p:nvSpPr>
            <p:cNvPr id="44" name="TextBox 56"/>
            <p:cNvSpPr txBox="1">
              <a:spLocks noChangeArrowheads="1"/>
            </p:cNvSpPr>
            <p:nvPr/>
          </p:nvSpPr>
          <p:spPr bwMode="auto">
            <a:xfrm>
              <a:off x="6384925" y="4019550"/>
              <a:ext cx="431800" cy="400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 dirty="0">
                  <a:solidFill>
                    <a:prstClr val="black"/>
                  </a:solidFill>
                  <a:cs typeface="Arial" charset="0"/>
                </a:rPr>
                <a:t>S5</a:t>
              </a:r>
            </a:p>
          </p:txBody>
        </p:sp>
        <p:sp>
          <p:nvSpPr>
            <p:cNvPr id="45" name="TextBox 57"/>
            <p:cNvSpPr txBox="1">
              <a:spLocks noChangeArrowheads="1"/>
            </p:cNvSpPr>
            <p:nvPr/>
          </p:nvSpPr>
          <p:spPr bwMode="auto">
            <a:xfrm>
              <a:off x="2346325" y="3867090"/>
              <a:ext cx="582211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 dirty="0" smtClean="0">
                  <a:solidFill>
                    <a:prstClr val="black"/>
                  </a:solidFill>
                  <a:cs typeface="Arial" charset="0"/>
                </a:rPr>
                <a:t>AS1</a:t>
              </a:r>
              <a:endParaRPr lang="en-US" sz="2000" dirty="0">
                <a:solidFill>
                  <a:prstClr val="black"/>
                </a:solidFill>
                <a:cs typeface="Arial" charset="0"/>
              </a:endParaRPr>
            </a:p>
          </p:txBody>
        </p:sp>
      </p:grpSp>
      <p:sp>
        <p:nvSpPr>
          <p:cNvPr id="57" name="TextBox 56"/>
          <p:cNvSpPr txBox="1"/>
          <p:nvPr/>
        </p:nvSpPr>
        <p:spPr>
          <a:xfrm>
            <a:off x="228600" y="152400"/>
            <a:ext cx="1828800" cy="523220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txBody>
          <a:bodyPr vert="horz"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prstClr val="white"/>
                </a:solidFill>
              </a:rPr>
              <a:t>Rotational</a:t>
            </a:r>
            <a:endParaRPr lang="en-US" sz="2800" dirty="0">
              <a:solidFill>
                <a:prstClr val="white"/>
              </a:solidFill>
            </a:endParaRPr>
          </a:p>
        </p:txBody>
      </p:sp>
      <p:graphicFrame>
        <p:nvGraphicFramePr>
          <p:cNvPr id="59" name="Object 5"/>
          <p:cNvGraphicFramePr>
            <a:graphicFrameLocks noChangeAspect="1"/>
          </p:cNvGraphicFramePr>
          <p:nvPr/>
        </p:nvGraphicFramePr>
        <p:xfrm>
          <a:off x="3505200" y="5410200"/>
          <a:ext cx="3024187" cy="893763"/>
        </p:xfrm>
        <a:graphic>
          <a:graphicData uri="http://schemas.openxmlformats.org/presentationml/2006/ole">
            <p:oleObj spid="_x0000_s540674" name="Equation" r:id="rId5" imgW="1091880" imgH="253800" progId="Equation.3">
              <p:embed/>
            </p:oleObj>
          </a:graphicData>
        </a:graphic>
      </p:graphicFrame>
      <p:sp>
        <p:nvSpPr>
          <p:cNvPr id="62" name="TextBox 57"/>
          <p:cNvSpPr txBox="1">
            <a:spLocks noChangeArrowheads="1"/>
          </p:cNvSpPr>
          <p:nvPr/>
        </p:nvSpPr>
        <p:spPr bwMode="auto">
          <a:xfrm>
            <a:off x="2313389" y="3257490"/>
            <a:ext cx="58221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prstClr val="black"/>
                </a:solidFill>
                <a:cs typeface="Arial" charset="0"/>
              </a:rPr>
              <a:t>AS2</a:t>
            </a:r>
            <a:endParaRPr lang="en-US" sz="2000" dirty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63" name="TextBox 54"/>
          <p:cNvSpPr txBox="1">
            <a:spLocks noChangeArrowheads="1"/>
          </p:cNvSpPr>
          <p:nvPr/>
        </p:nvSpPr>
        <p:spPr bwMode="auto">
          <a:xfrm>
            <a:off x="4876800" y="1295400"/>
            <a:ext cx="4331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prstClr val="black"/>
                </a:solidFill>
                <a:cs typeface="Arial" charset="0"/>
              </a:rPr>
              <a:t>S2</a:t>
            </a:r>
            <a:endParaRPr lang="en-US" sz="2000" dirty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04800" y="5429071"/>
            <a:ext cx="2362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prstClr val="white"/>
                </a:solidFill>
              </a:rPr>
              <a:t>P – Pump</a:t>
            </a:r>
          </a:p>
          <a:p>
            <a:r>
              <a:rPr lang="en-US" sz="2400" dirty="0" smtClean="0">
                <a:solidFill>
                  <a:prstClr val="white"/>
                </a:solidFill>
              </a:rPr>
              <a:t>S – Stokes</a:t>
            </a:r>
          </a:p>
          <a:p>
            <a:r>
              <a:rPr lang="en-US" sz="2400" dirty="0" smtClean="0">
                <a:solidFill>
                  <a:prstClr val="white"/>
                </a:solidFill>
              </a:rPr>
              <a:t>AS – Anti-Stokes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667000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en-US" sz="5400" dirty="0" smtClean="0">
                <a:solidFill>
                  <a:schemeClr val="bg1"/>
                </a:solidFill>
              </a:rPr>
              <a:t>System Hamiltonian and Propagation Equation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58"/>
          <p:cNvGrpSpPr>
            <a:grpSpLocks/>
          </p:cNvGrpSpPr>
          <p:nvPr/>
        </p:nvGrpSpPr>
        <p:grpSpPr bwMode="auto">
          <a:xfrm>
            <a:off x="295023" y="304799"/>
            <a:ext cx="8570681" cy="6229736"/>
            <a:chOff x="393" y="2320"/>
            <a:chExt cx="2147" cy="1669"/>
          </a:xfrm>
        </p:grpSpPr>
        <p:pic>
          <p:nvPicPr>
            <p:cNvPr id="5" name="Picture 43" descr="E:\Dervis research\Grant Submissions\2008\2008 NSF Arbitrary Optical Waveform Generation proposal\figures\time_domain_numerical_simulation_plot.WMF"/>
            <p:cNvPicPr>
              <a:picLocks noChangeAspect="1" noChangeArrowheads="1"/>
            </p:cNvPicPr>
            <p:nvPr/>
          </p:nvPicPr>
          <p:blipFill>
            <a:blip r:embed="rId3" cstate="print">
              <a:lum bright="100000" contrast="100000"/>
            </a:blip>
            <a:srcRect/>
            <a:stretch>
              <a:fillRect/>
            </a:stretch>
          </p:blipFill>
          <p:spPr bwMode="auto">
            <a:xfrm>
              <a:off x="628" y="2320"/>
              <a:ext cx="1912" cy="14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Text Box 44"/>
            <p:cNvSpPr txBox="1">
              <a:spLocks noChangeArrowheads="1"/>
            </p:cNvSpPr>
            <p:nvPr/>
          </p:nvSpPr>
          <p:spPr bwMode="auto">
            <a:xfrm>
              <a:off x="1375" y="3742"/>
              <a:ext cx="708" cy="2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5400" dirty="0">
                  <a:solidFill>
                    <a:schemeClr val="bg1"/>
                  </a:solidFill>
                </a:rPr>
                <a:t>T</a:t>
              </a:r>
              <a:r>
                <a:rPr lang="en-US" sz="5400" dirty="0" smtClean="0">
                  <a:solidFill>
                    <a:schemeClr val="bg1"/>
                  </a:solidFill>
                </a:rPr>
                <a:t>ime </a:t>
              </a:r>
              <a:r>
                <a:rPr lang="en-US" sz="5400" dirty="0">
                  <a:solidFill>
                    <a:schemeClr val="bg1"/>
                  </a:solidFill>
                </a:rPr>
                <a:t>(</a:t>
              </a:r>
              <a:r>
                <a:rPr lang="en-US" sz="5400" dirty="0">
                  <a:solidFill>
                    <a:schemeClr val="bg1"/>
                  </a:solidFill>
                  <a:sym typeface="Symbol" pitchFamily="-112" charset="2"/>
                </a:rPr>
                <a:t>s)</a:t>
              </a:r>
              <a:endParaRPr lang="en-US" sz="5400" baseline="-25000" dirty="0">
                <a:solidFill>
                  <a:schemeClr val="bg1"/>
                </a:solidFill>
              </a:endParaRPr>
            </a:p>
          </p:txBody>
        </p:sp>
        <p:sp>
          <p:nvSpPr>
            <p:cNvPr id="7" name="Text Box 45"/>
            <p:cNvSpPr txBox="1">
              <a:spLocks noChangeArrowheads="1"/>
            </p:cNvSpPr>
            <p:nvPr/>
          </p:nvSpPr>
          <p:spPr bwMode="auto">
            <a:xfrm rot="16200000">
              <a:off x="79" y="2874"/>
              <a:ext cx="85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5400" dirty="0">
                  <a:solidFill>
                    <a:schemeClr val="bg1"/>
                  </a:solidFill>
                </a:rPr>
                <a:t>C</a:t>
              </a:r>
              <a:r>
                <a:rPr lang="en-US" sz="5400" dirty="0" smtClean="0">
                  <a:solidFill>
                    <a:schemeClr val="bg1"/>
                  </a:solidFill>
                </a:rPr>
                <a:t>oherence</a:t>
              </a:r>
              <a:endParaRPr lang="en-US" sz="5400" baseline="-250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4802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0" contrast="100000"/>
          </a:blip>
          <a:srcRect/>
          <a:stretch>
            <a:fillRect/>
          </a:stretch>
        </p:blipFill>
        <p:spPr bwMode="auto">
          <a:xfrm>
            <a:off x="1295400" y="190500"/>
            <a:ext cx="6534150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4803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0" contrast="100000"/>
          </a:blip>
          <a:srcRect/>
          <a:stretch>
            <a:fillRect/>
          </a:stretch>
        </p:blipFill>
        <p:spPr bwMode="auto">
          <a:xfrm>
            <a:off x="228600" y="2281141"/>
            <a:ext cx="8915400" cy="1071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4804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0" contrast="100000"/>
          </a:blip>
          <a:srcRect/>
          <a:stretch>
            <a:fillRect/>
          </a:stretch>
        </p:blipFill>
        <p:spPr bwMode="auto">
          <a:xfrm>
            <a:off x="0" y="4038600"/>
            <a:ext cx="9144000" cy="970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4805" name="Picture 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0" contrast="100000"/>
          </a:blip>
          <a:srcRect/>
          <a:stretch>
            <a:fillRect/>
          </a:stretch>
        </p:blipFill>
        <p:spPr bwMode="auto">
          <a:xfrm>
            <a:off x="990600" y="5057195"/>
            <a:ext cx="7146006" cy="995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0" contrast="100000"/>
          </a:blip>
          <a:srcRect/>
          <a:stretch>
            <a:fillRect/>
          </a:stretch>
        </p:blipFill>
        <p:spPr bwMode="auto">
          <a:xfrm>
            <a:off x="0" y="2438400"/>
            <a:ext cx="9144000" cy="430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0" contrast="100000"/>
          </a:blip>
          <a:srcRect/>
          <a:stretch>
            <a:fillRect/>
          </a:stretch>
        </p:blipFill>
        <p:spPr bwMode="auto">
          <a:xfrm>
            <a:off x="57150" y="152400"/>
            <a:ext cx="9010650" cy="173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rhoab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0" contrast="100000"/>
          </a:blip>
          <a:stretch>
            <a:fillRect/>
          </a:stretch>
        </p:blipFill>
        <p:spPr>
          <a:xfrm>
            <a:off x="3200400" y="5605272"/>
            <a:ext cx="2748696" cy="1024128"/>
          </a:xfrm>
          <a:prstGeom prst="rect">
            <a:avLst/>
          </a:prstGeom>
        </p:spPr>
      </p:pic>
      <p:pic>
        <p:nvPicPr>
          <p:cNvPr id="13" name="Picture 12" descr="rhobb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0" contrast="100000"/>
          </a:blip>
          <a:stretch>
            <a:fillRect/>
          </a:stretch>
        </p:blipFill>
        <p:spPr>
          <a:xfrm>
            <a:off x="5257800" y="4504555"/>
            <a:ext cx="2514600" cy="1134245"/>
          </a:xfrm>
          <a:prstGeom prst="rect">
            <a:avLst/>
          </a:prstGeom>
        </p:spPr>
      </p:pic>
      <p:pic>
        <p:nvPicPr>
          <p:cNvPr id="14" name="Picture 13" descr="rhoaa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0" contrast="100000"/>
          </a:blip>
          <a:stretch>
            <a:fillRect/>
          </a:stretch>
        </p:blipFill>
        <p:spPr>
          <a:xfrm>
            <a:off x="1295400" y="4451985"/>
            <a:ext cx="2514600" cy="1110615"/>
          </a:xfrm>
          <a:prstGeom prst="rect">
            <a:avLst/>
          </a:prstGeom>
        </p:spPr>
      </p:pic>
      <p:pic>
        <p:nvPicPr>
          <p:cNvPr id="16" name="Picture 15" descr="2ndhalfprop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50000"/>
            <a:lum bright="100000" contrast="100000"/>
          </a:blip>
          <a:stretch>
            <a:fillRect/>
          </a:stretch>
        </p:blipFill>
        <p:spPr>
          <a:xfrm>
            <a:off x="1995960" y="2286000"/>
            <a:ext cx="7148040" cy="1102728"/>
          </a:xfrm>
          <a:prstGeom prst="rect">
            <a:avLst/>
          </a:prstGeom>
          <a:noFill/>
        </p:spPr>
      </p:pic>
      <p:pic>
        <p:nvPicPr>
          <p:cNvPr id="17" name="Picture 16" descr="firsthalfprop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50000"/>
            <a:lum bright="100000" contrast="100000"/>
          </a:blip>
          <a:stretch>
            <a:fillRect/>
          </a:stretch>
        </p:blipFill>
        <p:spPr>
          <a:xfrm>
            <a:off x="87587" y="381000"/>
            <a:ext cx="9056414" cy="1676400"/>
          </a:xfrm>
          <a:prstGeom prst="rect">
            <a:avLst/>
          </a:prstGeom>
          <a:noFill/>
        </p:spPr>
      </p:pic>
      <p:sp>
        <p:nvSpPr>
          <p:cNvPr id="18" name="Rectangle 17"/>
          <p:cNvSpPr/>
          <p:nvPr/>
        </p:nvSpPr>
        <p:spPr>
          <a:xfrm>
            <a:off x="8915400" y="2286000"/>
            <a:ext cx="152400" cy="76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0545" name="Picture 1" descr="E:\DCIM\100OLYMP\PB1164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1248568" y="962267"/>
            <a:ext cx="6584950" cy="4938713"/>
          </a:xfrm>
          <a:prstGeom prst="rect">
            <a:avLst/>
          </a:prstGeom>
          <a:noFill/>
          <a:ln w="66675">
            <a:solidFill>
              <a:schemeClr val="bg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omeganaught-blac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8926" y="914400"/>
            <a:ext cx="8891512" cy="51712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omeganaught-blac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926" y="914400"/>
            <a:ext cx="8891512" cy="51712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omeganaught-blac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926" y="914400"/>
            <a:ext cx="8891512" cy="517127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495800" y="1524000"/>
            <a:ext cx="4648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chemeClr val="bg1"/>
                </a:solidFill>
              </a:rPr>
              <a:t>Anti-Stokes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(Frequency Up-Shifted)</a:t>
            </a:r>
          </a:p>
          <a:p>
            <a:pPr algn="ctr"/>
            <a:r>
              <a:rPr lang="en-US" sz="3600" dirty="0" smtClean="0">
                <a:solidFill>
                  <a:schemeClr val="bg1"/>
                </a:solidFill>
              </a:rPr>
              <a:t>Sidebands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1000" y="1524000"/>
            <a:ext cx="2743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chemeClr val="bg1"/>
                </a:solidFill>
              </a:rPr>
              <a:t>Stokes 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(Frequency Down-Shifted)</a:t>
            </a:r>
          </a:p>
          <a:p>
            <a:pPr algn="ctr"/>
            <a:r>
              <a:rPr lang="en-US" sz="3600" dirty="0" smtClean="0">
                <a:solidFill>
                  <a:schemeClr val="bg1"/>
                </a:solidFill>
              </a:rPr>
              <a:t>Sidebands</a:t>
            </a:r>
            <a:endParaRPr lang="en-US" sz="3600" dirty="0">
              <a:solidFill>
                <a:schemeClr val="bg1"/>
              </a:solidFill>
            </a:endParaRPr>
          </a:p>
        </p:txBody>
      </p:sp>
      <p:cxnSp>
        <p:nvCxnSpPr>
          <p:cNvPr id="7" name="Straight Arrow Connector 6"/>
          <p:cNvCxnSpPr>
            <a:stCxn id="5" idx="2"/>
          </p:cNvCxnSpPr>
          <p:nvPr/>
        </p:nvCxnSpPr>
        <p:spPr>
          <a:xfrm flipH="1">
            <a:off x="838200" y="3001328"/>
            <a:ext cx="914400" cy="1418272"/>
          </a:xfrm>
          <a:prstGeom prst="straightConnector1">
            <a:avLst/>
          </a:prstGeom>
          <a:ln w="53975" cap="rnd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>
            <a:stCxn id="5" idx="2"/>
          </p:cNvCxnSpPr>
          <p:nvPr/>
        </p:nvCxnSpPr>
        <p:spPr>
          <a:xfrm>
            <a:off x="1752600" y="3001328"/>
            <a:ext cx="228600" cy="427672"/>
          </a:xfrm>
          <a:prstGeom prst="straightConnector1">
            <a:avLst/>
          </a:prstGeom>
          <a:ln w="53975" cap="rnd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>
            <a:stCxn id="3" idx="2"/>
          </p:cNvCxnSpPr>
          <p:nvPr/>
        </p:nvCxnSpPr>
        <p:spPr>
          <a:xfrm flipH="1">
            <a:off x="5486400" y="3001328"/>
            <a:ext cx="1333500" cy="580072"/>
          </a:xfrm>
          <a:prstGeom prst="straightConnector1">
            <a:avLst/>
          </a:prstGeom>
          <a:ln w="53975" cap="rnd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stCxn id="3" idx="2"/>
          </p:cNvCxnSpPr>
          <p:nvPr/>
        </p:nvCxnSpPr>
        <p:spPr>
          <a:xfrm flipH="1">
            <a:off x="6705600" y="3001328"/>
            <a:ext cx="114300" cy="1570672"/>
          </a:xfrm>
          <a:prstGeom prst="straightConnector1">
            <a:avLst/>
          </a:prstGeom>
          <a:ln w="53975" cap="rnd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Rectangle 76"/>
          <p:cNvSpPr/>
          <p:nvPr/>
        </p:nvSpPr>
        <p:spPr>
          <a:xfrm>
            <a:off x="76200" y="589133"/>
            <a:ext cx="8991600" cy="55830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4000" dirty="0" smtClean="0">
                <a:solidFill>
                  <a:schemeClr val="bg1"/>
                </a:solidFill>
              </a:rPr>
              <a:t>Motivation for Molecular Modulation</a:t>
            </a:r>
          </a:p>
          <a:p>
            <a:pPr marL="742950" lvl="1" indent="-28575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4000" dirty="0" smtClean="0">
                <a:solidFill>
                  <a:schemeClr val="bg1"/>
                </a:solidFill>
              </a:rPr>
              <a:t>Overview of the Process</a:t>
            </a:r>
          </a:p>
          <a:p>
            <a:pPr marL="1200150" lvl="2" indent="-28575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3200" dirty="0" smtClean="0">
                <a:solidFill>
                  <a:schemeClr val="bg1"/>
                </a:solidFill>
              </a:rPr>
              <a:t>Semi-Classical</a:t>
            </a:r>
          </a:p>
          <a:p>
            <a:pPr marL="1200150" lvl="2" indent="-28575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3200" dirty="0" smtClean="0">
                <a:solidFill>
                  <a:schemeClr val="bg1"/>
                </a:solidFill>
              </a:rPr>
              <a:t>Quantum</a:t>
            </a:r>
          </a:p>
          <a:p>
            <a:pPr marL="742950" lvl="1" indent="-28575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4000" dirty="0" smtClean="0">
                <a:solidFill>
                  <a:schemeClr val="bg1"/>
                </a:solidFill>
              </a:rPr>
              <a:t>Our Experiment</a:t>
            </a:r>
          </a:p>
          <a:p>
            <a:pPr marL="742950" lvl="1" indent="-28575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4000" dirty="0" smtClean="0">
                <a:solidFill>
                  <a:schemeClr val="bg1"/>
                </a:solidFill>
              </a:rPr>
              <a:t>Progress and Results</a:t>
            </a:r>
          </a:p>
          <a:p>
            <a:pPr marL="742950" lvl="1" indent="-28575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4000" dirty="0" smtClean="0">
                <a:solidFill>
                  <a:schemeClr val="bg1"/>
                </a:solidFill>
              </a:rPr>
              <a:t>Future Work</a:t>
            </a:r>
          </a:p>
          <a:p>
            <a:pPr marL="742950" lvl="1" indent="-28575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4000" dirty="0" smtClean="0">
                <a:solidFill>
                  <a:schemeClr val="bg1"/>
                </a:solidFill>
              </a:rPr>
              <a:t>Applications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667000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en-US" sz="6000" dirty="0" smtClean="0">
                <a:solidFill>
                  <a:schemeClr val="bg1"/>
                </a:solidFill>
              </a:rPr>
              <a:t>Why molecular modulation?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6" descr="IMG_120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3635" y="1600200"/>
            <a:ext cx="2914743" cy="3885747"/>
          </a:xfrm>
          <a:prstGeom prst="rect">
            <a:avLst/>
          </a:prstGeom>
          <a:noFill/>
          <a:ln w="50800">
            <a:solidFill>
              <a:schemeClr val="bg1"/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440636" y="200561"/>
            <a:ext cx="3581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prstClr val="white"/>
                </a:solidFill>
              </a:rPr>
              <a:t>Acousto-Optic</a:t>
            </a:r>
          </a:p>
          <a:p>
            <a:pPr algn="ctr"/>
            <a:r>
              <a:rPr lang="en-US" sz="4000" b="1" dirty="0" smtClean="0">
                <a:solidFill>
                  <a:prstClr val="white"/>
                </a:solidFill>
              </a:rPr>
              <a:t>Modulator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0" y="564898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prstClr val="white"/>
                </a:solidFill>
              </a:rPr>
              <a:t>Modulation frequency,</a:t>
            </a:r>
            <a:r>
              <a:rPr lang="el-GR" sz="2800" dirty="0" smtClean="0">
                <a:solidFill>
                  <a:prstClr val="white"/>
                </a:solidFill>
              </a:rPr>
              <a:t> ν</a:t>
            </a:r>
            <a:r>
              <a:rPr lang="en-US" sz="2800" baseline="-25000" dirty="0" smtClean="0">
                <a:solidFill>
                  <a:prstClr val="white"/>
                </a:solidFill>
              </a:rPr>
              <a:t>m</a:t>
            </a:r>
            <a:r>
              <a:rPr lang="en-US" sz="2800" dirty="0" smtClean="0">
                <a:solidFill>
                  <a:prstClr val="white"/>
                </a:solidFill>
              </a:rPr>
              <a:t> , limited by driving frequency</a:t>
            </a:r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14" name="Picture 5" descr="IMG_1198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1636" y="1625600"/>
            <a:ext cx="2895600" cy="3860800"/>
          </a:xfrm>
          <a:prstGeom prst="rect">
            <a:avLst/>
          </a:prstGeom>
          <a:noFill/>
          <a:ln w="50800">
            <a:solidFill>
              <a:schemeClr val="bg1"/>
            </a:solidFill>
          </a:ln>
        </p:spPr>
      </p:pic>
      <p:sp>
        <p:nvSpPr>
          <p:cNvPr id="13" name="TextBox 12"/>
          <p:cNvSpPr txBox="1"/>
          <p:nvPr/>
        </p:nvSpPr>
        <p:spPr>
          <a:xfrm>
            <a:off x="5012636" y="200561"/>
            <a:ext cx="3581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prstClr val="white"/>
                </a:solidFill>
              </a:rPr>
              <a:t>Electro-Optic</a:t>
            </a:r>
          </a:p>
          <a:p>
            <a:pPr algn="ctr"/>
            <a:r>
              <a:rPr lang="en-US" sz="4000" b="1" dirty="0" smtClean="0">
                <a:solidFill>
                  <a:prstClr val="white"/>
                </a:solidFill>
              </a:rPr>
              <a:t>Modulator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0" y="6150114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prstClr val="white"/>
                </a:solidFill>
              </a:rPr>
              <a:t>10s of GHz (10</a:t>
            </a:r>
            <a:r>
              <a:rPr lang="en-US" sz="4000" baseline="30000" dirty="0" smtClean="0">
                <a:solidFill>
                  <a:prstClr val="white"/>
                </a:solidFill>
              </a:rPr>
              <a:t>10</a:t>
            </a:r>
            <a:r>
              <a:rPr lang="en-US" sz="4000" dirty="0" smtClean="0">
                <a:solidFill>
                  <a:prstClr val="white"/>
                </a:solidFill>
              </a:rPr>
              <a:t> Hz)</a:t>
            </a:r>
            <a:endParaRPr lang="en-US" sz="4000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Arrow Connector 3"/>
          <p:cNvCxnSpPr>
            <a:cxnSpLocks noChangeAspect="1"/>
          </p:cNvCxnSpPr>
          <p:nvPr/>
        </p:nvCxnSpPr>
        <p:spPr>
          <a:xfrm>
            <a:off x="667574" y="4105267"/>
            <a:ext cx="3107873" cy="0"/>
          </a:xfrm>
          <a:prstGeom prst="straightConnector1">
            <a:avLst/>
          </a:prstGeom>
          <a:ln w="120650" cap="rnd">
            <a:solidFill>
              <a:schemeClr val="bg1"/>
            </a:solidFill>
            <a:bevel/>
            <a:headEnd type="arrow"/>
            <a:tailEnd type="arrow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43"/>
          <p:cNvGrpSpPr>
            <a:grpSpLocks noChangeAspect="1"/>
          </p:cNvGrpSpPr>
          <p:nvPr/>
        </p:nvGrpSpPr>
        <p:grpSpPr>
          <a:xfrm>
            <a:off x="942795" y="2856134"/>
            <a:ext cx="2463803" cy="791933"/>
            <a:chOff x="914399" y="3197904"/>
            <a:chExt cx="2362201" cy="764495"/>
          </a:xfrm>
        </p:grpSpPr>
        <p:grpSp>
          <p:nvGrpSpPr>
            <p:cNvPr id="3" name="Group 54"/>
            <p:cNvGrpSpPr/>
            <p:nvPr/>
          </p:nvGrpSpPr>
          <p:grpSpPr>
            <a:xfrm>
              <a:off x="914399" y="3197911"/>
              <a:ext cx="2012242" cy="764496"/>
              <a:chOff x="838200" y="3502702"/>
              <a:chExt cx="1314437" cy="459696"/>
            </a:xfrm>
          </p:grpSpPr>
          <p:grpSp>
            <p:nvGrpSpPr>
              <p:cNvPr id="5" name="Group 44"/>
              <p:cNvGrpSpPr/>
              <p:nvPr/>
            </p:nvGrpSpPr>
            <p:grpSpPr>
              <a:xfrm>
                <a:off x="838200" y="3502702"/>
                <a:ext cx="1314437" cy="459696"/>
                <a:chOff x="847726" y="4572000"/>
                <a:chExt cx="1314437" cy="459696"/>
              </a:xfrm>
            </p:grpSpPr>
            <p:pic>
              <p:nvPicPr>
                <p:cNvPr id="10" name="Picture 9"/>
                <p:cNvPicPr/>
                <p:nvPr/>
              </p:nvPicPr>
              <p:blipFill>
                <a:blip r:embed="rId3" cstate="print"/>
                <a:stretch>
                  <a:fillRect/>
                </a:stretch>
              </p:blipFill>
              <p:spPr bwMode="auto">
                <a:xfrm>
                  <a:off x="1419213" y="4648617"/>
                  <a:ext cx="381000" cy="38307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6" name="Group 38"/>
                <p:cNvGrpSpPr/>
                <p:nvPr/>
              </p:nvGrpSpPr>
              <p:grpSpPr>
                <a:xfrm>
                  <a:off x="847726" y="4572000"/>
                  <a:ext cx="1314437" cy="457200"/>
                  <a:chOff x="695326" y="3581400"/>
                  <a:chExt cx="1314437" cy="457200"/>
                </a:xfrm>
              </p:grpSpPr>
              <p:cxnSp>
                <p:nvCxnSpPr>
                  <p:cNvPr id="12" name="Straight Connector 11"/>
                  <p:cNvCxnSpPr/>
                  <p:nvPr/>
                </p:nvCxnSpPr>
                <p:spPr>
                  <a:xfrm rot="10800000" flipV="1">
                    <a:off x="1624008" y="3809999"/>
                    <a:ext cx="385755" cy="4763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3" name="Oval 12"/>
                  <p:cNvSpPr/>
                  <p:nvPr/>
                </p:nvSpPr>
                <p:spPr>
                  <a:xfrm>
                    <a:off x="695326" y="3581400"/>
                    <a:ext cx="457200" cy="457200"/>
                  </a:xfrm>
                  <a:prstGeom prst="ellipse">
                    <a:avLst/>
                  </a:prstGeom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>
                    <a:bevelT w="387350" h="158750"/>
                    <a:bevelB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</p:grpSp>
          <p:cxnSp>
            <p:nvCxnSpPr>
              <p:cNvPr id="9" name="Straight Connector 8"/>
              <p:cNvCxnSpPr/>
              <p:nvPr/>
            </p:nvCxnSpPr>
            <p:spPr>
              <a:xfrm rot="10800000">
                <a:off x="1266821" y="3732550"/>
                <a:ext cx="171449" cy="2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" name="Oval 6"/>
            <p:cNvSpPr/>
            <p:nvPr/>
          </p:nvSpPr>
          <p:spPr>
            <a:xfrm>
              <a:off x="2576683" y="3200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8" name="Group 52"/>
          <p:cNvGrpSpPr>
            <a:grpSpLocks noChangeAspect="1"/>
          </p:cNvGrpSpPr>
          <p:nvPr/>
        </p:nvGrpSpPr>
        <p:grpSpPr>
          <a:xfrm>
            <a:off x="312919" y="4508151"/>
            <a:ext cx="3695701" cy="791930"/>
            <a:chOff x="381000" y="4724400"/>
            <a:chExt cx="3519317" cy="761998"/>
          </a:xfrm>
        </p:grpSpPr>
        <p:grpSp>
          <p:nvGrpSpPr>
            <p:cNvPr id="11" name="Group 40"/>
            <p:cNvGrpSpPr/>
            <p:nvPr/>
          </p:nvGrpSpPr>
          <p:grpSpPr>
            <a:xfrm>
              <a:off x="1073329" y="4850708"/>
              <a:ext cx="2119484" cy="635690"/>
              <a:chOff x="1289720" y="4648200"/>
              <a:chExt cx="1382272" cy="383498"/>
            </a:xfrm>
          </p:grpSpPr>
          <p:pic>
            <p:nvPicPr>
              <p:cNvPr id="18" name="Picture 17"/>
              <p:cNvPicPr/>
              <p:nvPr/>
            </p:nvPicPr>
            <p:blipFill>
              <a:blip r:embed="rId4" cstate="print"/>
              <a:stretch>
                <a:fillRect/>
              </a:stretch>
            </p:blipFill>
            <p:spPr bwMode="auto">
              <a:xfrm>
                <a:off x="1386969" y="4648200"/>
                <a:ext cx="1188462" cy="3834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14" name="Group 38"/>
              <p:cNvGrpSpPr/>
              <p:nvPr/>
            </p:nvGrpSpPr>
            <p:grpSpPr>
              <a:xfrm>
                <a:off x="1289720" y="4800601"/>
                <a:ext cx="1382272" cy="1247"/>
                <a:chOff x="1137320" y="3810001"/>
                <a:chExt cx="1382272" cy="1247"/>
              </a:xfrm>
            </p:grpSpPr>
            <p:cxnSp>
              <p:nvCxnSpPr>
                <p:cNvPr id="20" name="Straight Connector 19"/>
                <p:cNvCxnSpPr/>
                <p:nvPr/>
              </p:nvCxnSpPr>
              <p:spPr>
                <a:xfrm rot="10800000">
                  <a:off x="1137320" y="3810752"/>
                  <a:ext cx="176693" cy="496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Straight Connector 20"/>
                <p:cNvCxnSpPr/>
                <p:nvPr/>
              </p:nvCxnSpPr>
              <p:spPr>
                <a:xfrm rot="10800000">
                  <a:off x="2357255" y="3810001"/>
                  <a:ext cx="162337" cy="751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6" name="Oval 15"/>
            <p:cNvSpPr/>
            <p:nvPr/>
          </p:nvSpPr>
          <p:spPr>
            <a:xfrm>
              <a:off x="3810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7" name="Oval 16"/>
            <p:cNvSpPr/>
            <p:nvPr/>
          </p:nvSpPr>
          <p:spPr>
            <a:xfrm>
              <a:off x="32004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22" name="Circular Arrow 21"/>
          <p:cNvSpPr>
            <a:spLocks noChangeAspect="1"/>
          </p:cNvSpPr>
          <p:nvPr/>
        </p:nvSpPr>
        <p:spPr>
          <a:xfrm rot="2394548">
            <a:off x="6084193" y="2721906"/>
            <a:ext cx="1207787" cy="1207787"/>
          </a:xfrm>
          <a:prstGeom prst="circularArrow">
            <a:avLst>
              <a:gd name="adj1" fmla="val 12500"/>
              <a:gd name="adj2" fmla="val 1072303"/>
              <a:gd name="adj3" fmla="val 20457681"/>
              <a:gd name="adj4" fmla="val 2433936"/>
              <a:gd name="adj5" fmla="val 12500"/>
            </a:avLst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grpSp>
        <p:nvGrpSpPr>
          <p:cNvPr id="15" name="Group 61"/>
          <p:cNvGrpSpPr>
            <a:grpSpLocks/>
          </p:cNvGrpSpPr>
          <p:nvPr/>
        </p:nvGrpSpPr>
        <p:grpSpPr>
          <a:xfrm rot="3725752" flipV="1">
            <a:off x="3774182" y="3241858"/>
            <a:ext cx="3376180" cy="1016464"/>
            <a:chOff x="914399" y="3197904"/>
            <a:chExt cx="2362201" cy="764495"/>
          </a:xfrm>
        </p:grpSpPr>
        <p:grpSp>
          <p:nvGrpSpPr>
            <p:cNvPr id="19" name="Group 54"/>
            <p:cNvGrpSpPr/>
            <p:nvPr/>
          </p:nvGrpSpPr>
          <p:grpSpPr>
            <a:xfrm>
              <a:off x="914399" y="3197911"/>
              <a:ext cx="2012242" cy="764496"/>
              <a:chOff x="838200" y="3502702"/>
              <a:chExt cx="1314437" cy="459696"/>
            </a:xfrm>
          </p:grpSpPr>
          <p:cxnSp>
            <p:nvCxnSpPr>
              <p:cNvPr id="27" name="Straight Connector 26"/>
              <p:cNvCxnSpPr/>
              <p:nvPr/>
            </p:nvCxnSpPr>
            <p:spPr>
              <a:xfrm rot="10800000">
                <a:off x="1266821" y="3732550"/>
                <a:ext cx="171449" cy="2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3" name="Group 44"/>
              <p:cNvGrpSpPr/>
              <p:nvPr/>
            </p:nvGrpSpPr>
            <p:grpSpPr>
              <a:xfrm>
                <a:off x="838200" y="3502702"/>
                <a:ext cx="1314437" cy="459696"/>
                <a:chOff x="847726" y="4572000"/>
                <a:chExt cx="1314437" cy="459696"/>
              </a:xfrm>
            </p:grpSpPr>
            <p:pic>
              <p:nvPicPr>
                <p:cNvPr id="28" name="Picture 27"/>
                <p:cNvPicPr/>
                <p:nvPr/>
              </p:nvPicPr>
              <p:blipFill>
                <a:blip r:embed="rId3" cstate="print">
                  <a:clrChange>
                    <a:clrFrom>
                      <a:srgbClr val="000100"/>
                    </a:clrFrom>
                    <a:clrTo>
                      <a:srgbClr val="000100">
                        <a:alpha val="0"/>
                      </a:srgbClr>
                    </a:clrTo>
                  </a:clrChange>
                </a:blip>
                <a:stretch>
                  <a:fillRect/>
                </a:stretch>
              </p:blipFill>
              <p:spPr bwMode="auto">
                <a:xfrm>
                  <a:off x="1419213" y="4648617"/>
                  <a:ext cx="381000" cy="38307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24" name="Group 38"/>
                <p:cNvGrpSpPr/>
                <p:nvPr/>
              </p:nvGrpSpPr>
              <p:grpSpPr>
                <a:xfrm>
                  <a:off x="847726" y="4572000"/>
                  <a:ext cx="1314437" cy="457200"/>
                  <a:chOff x="695326" y="3581400"/>
                  <a:chExt cx="1314437" cy="457200"/>
                </a:xfrm>
              </p:grpSpPr>
              <p:cxnSp>
                <p:nvCxnSpPr>
                  <p:cNvPr id="30" name="Straight Connector 29"/>
                  <p:cNvCxnSpPr/>
                  <p:nvPr/>
                </p:nvCxnSpPr>
                <p:spPr>
                  <a:xfrm rot="10800000" flipV="1">
                    <a:off x="1624008" y="3809999"/>
                    <a:ext cx="385755" cy="4763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1" name="Oval 30"/>
                  <p:cNvSpPr/>
                  <p:nvPr/>
                </p:nvSpPr>
                <p:spPr>
                  <a:xfrm>
                    <a:off x="695326" y="3581400"/>
                    <a:ext cx="457200" cy="457200"/>
                  </a:xfrm>
                  <a:prstGeom prst="ellipse">
                    <a:avLst/>
                  </a:prstGeom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>
                    <a:bevelT w="387350" h="158750"/>
                    <a:bevelB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</p:grpSp>
        </p:grpSp>
        <p:sp>
          <p:nvSpPr>
            <p:cNvPr id="25" name="Oval 24"/>
            <p:cNvSpPr/>
            <p:nvPr/>
          </p:nvSpPr>
          <p:spPr>
            <a:xfrm>
              <a:off x="2576683" y="3200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6" name="Group 61"/>
          <p:cNvGrpSpPr>
            <a:grpSpLocks/>
          </p:cNvGrpSpPr>
          <p:nvPr/>
        </p:nvGrpSpPr>
        <p:grpSpPr>
          <a:xfrm rot="7026538" flipV="1">
            <a:off x="6128095" y="3243935"/>
            <a:ext cx="3376180" cy="1016464"/>
            <a:chOff x="914399" y="3197904"/>
            <a:chExt cx="2362201" cy="764495"/>
          </a:xfrm>
        </p:grpSpPr>
        <p:grpSp>
          <p:nvGrpSpPr>
            <p:cNvPr id="29" name="Group 54"/>
            <p:cNvGrpSpPr/>
            <p:nvPr/>
          </p:nvGrpSpPr>
          <p:grpSpPr>
            <a:xfrm>
              <a:off x="914399" y="3197911"/>
              <a:ext cx="2012242" cy="764496"/>
              <a:chOff x="838200" y="3502702"/>
              <a:chExt cx="1314437" cy="459696"/>
            </a:xfrm>
          </p:grpSpPr>
          <p:cxnSp>
            <p:nvCxnSpPr>
              <p:cNvPr id="47" name="Straight Connector 46"/>
              <p:cNvCxnSpPr/>
              <p:nvPr/>
            </p:nvCxnSpPr>
            <p:spPr>
              <a:xfrm rot="10800000">
                <a:off x="1266821" y="3732550"/>
                <a:ext cx="171449" cy="2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2" name="Group 44"/>
              <p:cNvGrpSpPr/>
              <p:nvPr/>
            </p:nvGrpSpPr>
            <p:grpSpPr>
              <a:xfrm>
                <a:off x="838200" y="3502702"/>
                <a:ext cx="1314437" cy="459696"/>
                <a:chOff x="847726" y="4572000"/>
                <a:chExt cx="1314437" cy="459696"/>
              </a:xfrm>
            </p:grpSpPr>
            <p:pic>
              <p:nvPicPr>
                <p:cNvPr id="49" name="Picture 48"/>
                <p:cNvPicPr/>
                <p:nvPr/>
              </p:nvPicPr>
              <p:blipFill>
                <a:blip r:embed="rId3" cstate="print">
                  <a:clrChange>
                    <a:clrFrom>
                      <a:srgbClr val="000100"/>
                    </a:clrFrom>
                    <a:clrTo>
                      <a:srgbClr val="000100">
                        <a:alpha val="0"/>
                      </a:srgbClr>
                    </a:clrTo>
                  </a:clrChange>
                </a:blip>
                <a:stretch>
                  <a:fillRect/>
                </a:stretch>
              </p:blipFill>
              <p:spPr bwMode="auto">
                <a:xfrm>
                  <a:off x="1419213" y="4648617"/>
                  <a:ext cx="381000" cy="38307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33" name="Group 38"/>
                <p:cNvGrpSpPr/>
                <p:nvPr/>
              </p:nvGrpSpPr>
              <p:grpSpPr>
                <a:xfrm>
                  <a:off x="847726" y="4572000"/>
                  <a:ext cx="1314437" cy="457200"/>
                  <a:chOff x="695326" y="3581400"/>
                  <a:chExt cx="1314437" cy="457200"/>
                </a:xfrm>
              </p:grpSpPr>
              <p:cxnSp>
                <p:nvCxnSpPr>
                  <p:cNvPr id="51" name="Straight Connector 50"/>
                  <p:cNvCxnSpPr/>
                  <p:nvPr/>
                </p:nvCxnSpPr>
                <p:spPr>
                  <a:xfrm rot="10800000" flipV="1">
                    <a:off x="1624008" y="3809999"/>
                    <a:ext cx="385755" cy="4763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52" name="Oval 51"/>
                  <p:cNvSpPr/>
                  <p:nvPr/>
                </p:nvSpPr>
                <p:spPr>
                  <a:xfrm>
                    <a:off x="695326" y="3581400"/>
                    <a:ext cx="457200" cy="457200"/>
                  </a:xfrm>
                  <a:prstGeom prst="ellipse">
                    <a:avLst/>
                  </a:prstGeom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>
                    <a:bevelT w="387350" h="158750"/>
                    <a:bevelB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</p:grpSp>
        </p:grpSp>
        <p:sp>
          <p:nvSpPr>
            <p:cNvPr id="46" name="Oval 45"/>
            <p:cNvSpPr/>
            <p:nvPr/>
          </p:nvSpPr>
          <p:spPr>
            <a:xfrm>
              <a:off x="2576683" y="3200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53" name="Rectangle 52"/>
          <p:cNvSpPr/>
          <p:nvPr/>
        </p:nvSpPr>
        <p:spPr>
          <a:xfrm>
            <a:off x="0" y="0"/>
            <a:ext cx="91440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600" dirty="0" smtClean="0">
                <a:solidFill>
                  <a:prstClr val="white"/>
                </a:solidFill>
              </a:rPr>
              <a:t>Molecular Modulator</a:t>
            </a:r>
          </a:p>
        </p:txBody>
      </p:sp>
      <p:sp>
        <p:nvSpPr>
          <p:cNvPr id="41" name="Rectangle 40"/>
          <p:cNvSpPr/>
          <p:nvPr/>
        </p:nvSpPr>
        <p:spPr>
          <a:xfrm>
            <a:off x="0" y="5842337"/>
            <a:ext cx="9144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0" dirty="0" smtClean="0">
                <a:solidFill>
                  <a:prstClr val="white"/>
                </a:solidFill>
              </a:rPr>
              <a:t>100 THz (10</a:t>
            </a:r>
            <a:r>
              <a:rPr lang="en-US" sz="6000" baseline="30000" dirty="0" smtClean="0">
                <a:solidFill>
                  <a:prstClr val="white"/>
                </a:solidFill>
              </a:rPr>
              <a:t>14</a:t>
            </a:r>
            <a:r>
              <a:rPr lang="en-US" sz="6000" dirty="0" smtClean="0">
                <a:solidFill>
                  <a:prstClr val="white"/>
                </a:solidFill>
              </a:rPr>
              <a:t> Hz)</a:t>
            </a:r>
            <a:endParaRPr lang="en-US" sz="6000" dirty="0">
              <a:solidFill>
                <a:prstClr val="white"/>
              </a:solidFill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3024808" y="1219200"/>
            <a:ext cx="309269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4400" i="1" dirty="0" smtClean="0">
                <a:solidFill>
                  <a:prstClr val="white"/>
                </a:solidFill>
              </a:rPr>
              <a:t>Coherence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2209800" y="609600"/>
            <a:ext cx="6172200" cy="4648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TextBox 25"/>
          <p:cNvSpPr txBox="1"/>
          <p:nvPr/>
        </p:nvSpPr>
        <p:spPr>
          <a:xfrm rot="16200000">
            <a:off x="-1705045" y="2543245"/>
            <a:ext cx="47275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4000" kern="0" dirty="0" smtClean="0">
                <a:solidFill>
                  <a:prstClr val="white"/>
                </a:solidFill>
              </a:rPr>
              <a:t>Modulation Efficiency</a:t>
            </a:r>
            <a:endParaRPr lang="en-US" sz="4000" kern="0" dirty="0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421925" y="5845312"/>
            <a:ext cx="38170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4000" kern="0" dirty="0" smtClean="0">
                <a:solidFill>
                  <a:prstClr val="white"/>
                </a:solidFill>
              </a:rPr>
              <a:t>Wavelength (</a:t>
            </a:r>
            <a:r>
              <a:rPr lang="en-US" sz="4000" kern="0" dirty="0" err="1" smtClean="0">
                <a:solidFill>
                  <a:prstClr val="white"/>
                </a:solidFill>
              </a:rPr>
              <a:t>μm</a:t>
            </a:r>
            <a:r>
              <a:rPr lang="en-US" sz="4000" kern="0" dirty="0" smtClean="0">
                <a:solidFill>
                  <a:prstClr val="white"/>
                </a:solidFill>
              </a:rPr>
              <a:t>)</a:t>
            </a:r>
            <a:endParaRPr lang="en-US" sz="4000" kern="0" dirty="0">
              <a:solidFill>
                <a:prstClr val="white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960488" y="5168899"/>
            <a:ext cx="909720" cy="7638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4400" kern="0" dirty="0" smtClean="0">
                <a:solidFill>
                  <a:prstClr val="white"/>
                </a:solidFill>
              </a:rPr>
              <a:t>0.1</a:t>
            </a:r>
            <a:endParaRPr lang="en-US" sz="4400" kern="0" dirty="0">
              <a:solidFill>
                <a:prstClr val="white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044189" y="5182638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kern="0" dirty="0" smtClean="0">
                <a:solidFill>
                  <a:prstClr val="white"/>
                </a:solidFill>
              </a:rPr>
              <a:t>1</a:t>
            </a:r>
            <a:endParaRPr lang="en-US" sz="4400" kern="0" dirty="0">
              <a:solidFill>
                <a:prstClr val="white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937355" y="5182729"/>
            <a:ext cx="771424" cy="7638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4400" kern="0" dirty="0" smtClean="0">
                <a:solidFill>
                  <a:prstClr val="white"/>
                </a:solidFill>
              </a:rPr>
              <a:t>10</a:t>
            </a:r>
            <a:endParaRPr lang="en-US" sz="4400" kern="0" dirty="0">
              <a:solidFill>
                <a:prstClr val="white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174153" y="4014779"/>
            <a:ext cx="1066958" cy="7638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4400" kern="0" dirty="0" smtClean="0">
                <a:solidFill>
                  <a:prstClr val="white"/>
                </a:solidFill>
              </a:rPr>
              <a:t>10</a:t>
            </a:r>
            <a:r>
              <a:rPr lang="en-US" sz="4400" kern="0" baseline="30000" dirty="0" smtClean="0">
                <a:solidFill>
                  <a:prstClr val="white"/>
                </a:solidFill>
              </a:rPr>
              <a:t>-8</a:t>
            </a:r>
            <a:endParaRPr lang="en-US" sz="4400" kern="0" baseline="30000" dirty="0">
              <a:solidFill>
                <a:prstClr val="white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188193" y="3135759"/>
            <a:ext cx="1066958" cy="7638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4400" kern="0" dirty="0" smtClean="0">
                <a:solidFill>
                  <a:prstClr val="white"/>
                </a:solidFill>
              </a:rPr>
              <a:t>10</a:t>
            </a:r>
            <a:r>
              <a:rPr lang="en-US" sz="4400" kern="0" baseline="30000" dirty="0" smtClean="0">
                <a:solidFill>
                  <a:prstClr val="white"/>
                </a:solidFill>
              </a:rPr>
              <a:t>-7</a:t>
            </a:r>
            <a:endParaRPr lang="en-US" sz="4400" kern="0" baseline="30000" dirty="0">
              <a:solidFill>
                <a:prstClr val="white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185921" y="2242904"/>
            <a:ext cx="1066958" cy="7638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4400" kern="0" dirty="0" smtClean="0">
                <a:solidFill>
                  <a:prstClr val="white"/>
                </a:solidFill>
              </a:rPr>
              <a:t>10</a:t>
            </a:r>
            <a:r>
              <a:rPr lang="en-US" sz="4400" kern="0" baseline="30000" dirty="0" smtClean="0">
                <a:solidFill>
                  <a:prstClr val="white"/>
                </a:solidFill>
              </a:rPr>
              <a:t>-6</a:t>
            </a:r>
            <a:endParaRPr lang="en-US" sz="4400" kern="0" baseline="30000" dirty="0">
              <a:solidFill>
                <a:prstClr val="white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174456" y="1350054"/>
            <a:ext cx="1066958" cy="7638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4400" kern="0" dirty="0" smtClean="0">
                <a:solidFill>
                  <a:prstClr val="white"/>
                </a:solidFill>
              </a:rPr>
              <a:t>10</a:t>
            </a:r>
            <a:r>
              <a:rPr lang="en-US" sz="4400" kern="0" baseline="30000" dirty="0" smtClean="0">
                <a:solidFill>
                  <a:prstClr val="white"/>
                </a:solidFill>
              </a:rPr>
              <a:t>-5</a:t>
            </a:r>
            <a:endParaRPr lang="en-US" sz="4400" kern="0" baseline="30000" dirty="0">
              <a:solidFill>
                <a:prstClr val="white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195221" y="457200"/>
            <a:ext cx="1066958" cy="7638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4400" kern="0" dirty="0" smtClean="0">
                <a:solidFill>
                  <a:prstClr val="white"/>
                </a:solidFill>
              </a:rPr>
              <a:t>10</a:t>
            </a:r>
            <a:r>
              <a:rPr lang="en-US" sz="4400" kern="0" baseline="30000" dirty="0" smtClean="0">
                <a:solidFill>
                  <a:prstClr val="white"/>
                </a:solidFill>
              </a:rPr>
              <a:t>-4</a:t>
            </a:r>
            <a:endParaRPr lang="en-US" sz="4400" kern="0" baseline="30000" dirty="0">
              <a:solidFill>
                <a:prstClr val="white"/>
              </a:solidFill>
            </a:endParaRPr>
          </a:p>
        </p:txBody>
      </p:sp>
      <p:grpSp>
        <p:nvGrpSpPr>
          <p:cNvPr id="14" name="Group 13"/>
          <p:cNvGrpSpPr>
            <a:grpSpLocks noChangeAspect="1"/>
          </p:cNvGrpSpPr>
          <p:nvPr/>
        </p:nvGrpSpPr>
        <p:grpSpPr>
          <a:xfrm>
            <a:off x="2286000" y="701497"/>
            <a:ext cx="5995416" cy="4502198"/>
            <a:chOff x="3700462" y="1230313"/>
            <a:chExt cx="3679827" cy="2763329"/>
          </a:xfrm>
        </p:grpSpPr>
        <p:sp>
          <p:nvSpPr>
            <p:cNvPr id="15" name="Freeform 692"/>
            <p:cNvSpPr>
              <a:spLocks/>
            </p:cNvSpPr>
            <p:nvPr/>
          </p:nvSpPr>
          <p:spPr bwMode="auto">
            <a:xfrm>
              <a:off x="3844926" y="2276476"/>
              <a:ext cx="76200" cy="185738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66" y="0"/>
                </a:cxn>
                <a:cxn ang="0">
                  <a:pos x="80" y="0"/>
                </a:cxn>
                <a:cxn ang="0">
                  <a:pos x="80" y="14"/>
                </a:cxn>
                <a:cxn ang="0">
                  <a:pos x="13" y="194"/>
                </a:cxn>
                <a:cxn ang="0">
                  <a:pos x="0" y="194"/>
                </a:cxn>
                <a:cxn ang="0">
                  <a:pos x="0" y="180"/>
                </a:cxn>
              </a:cxnLst>
              <a:rect l="0" t="0" r="r" b="b"/>
              <a:pathLst>
                <a:path w="80" h="194">
                  <a:moveTo>
                    <a:pt x="66" y="0"/>
                  </a:moveTo>
                  <a:lnTo>
                    <a:pt x="66" y="0"/>
                  </a:lnTo>
                  <a:lnTo>
                    <a:pt x="80" y="0"/>
                  </a:lnTo>
                  <a:lnTo>
                    <a:pt x="80" y="14"/>
                  </a:lnTo>
                  <a:lnTo>
                    <a:pt x="13" y="194"/>
                  </a:lnTo>
                  <a:lnTo>
                    <a:pt x="0" y="194"/>
                  </a:lnTo>
                  <a:lnTo>
                    <a:pt x="0" y="180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693"/>
            <p:cNvSpPr>
              <a:spLocks/>
            </p:cNvSpPr>
            <p:nvPr/>
          </p:nvSpPr>
          <p:spPr bwMode="auto">
            <a:xfrm>
              <a:off x="3908426" y="2166939"/>
              <a:ext cx="71438" cy="123825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62" y="0"/>
                </a:cxn>
                <a:cxn ang="0">
                  <a:pos x="75" y="0"/>
                </a:cxn>
                <a:cxn ang="0">
                  <a:pos x="75" y="14"/>
                </a:cxn>
                <a:cxn ang="0">
                  <a:pos x="14" y="129"/>
                </a:cxn>
                <a:cxn ang="0">
                  <a:pos x="0" y="129"/>
                </a:cxn>
                <a:cxn ang="0">
                  <a:pos x="0" y="115"/>
                </a:cxn>
              </a:cxnLst>
              <a:rect l="0" t="0" r="r" b="b"/>
              <a:pathLst>
                <a:path w="75" h="129">
                  <a:moveTo>
                    <a:pt x="62" y="0"/>
                  </a:moveTo>
                  <a:lnTo>
                    <a:pt x="62" y="0"/>
                  </a:lnTo>
                  <a:lnTo>
                    <a:pt x="75" y="0"/>
                  </a:lnTo>
                  <a:lnTo>
                    <a:pt x="75" y="14"/>
                  </a:lnTo>
                  <a:lnTo>
                    <a:pt x="14" y="129"/>
                  </a:lnTo>
                  <a:lnTo>
                    <a:pt x="0" y="129"/>
                  </a:lnTo>
                  <a:lnTo>
                    <a:pt x="0" y="115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694"/>
            <p:cNvSpPr>
              <a:spLocks/>
            </p:cNvSpPr>
            <p:nvPr/>
          </p:nvSpPr>
          <p:spPr bwMode="auto">
            <a:xfrm>
              <a:off x="3967164" y="2090739"/>
              <a:ext cx="68263" cy="88900"/>
            </a:xfrm>
            <a:custGeom>
              <a:avLst/>
              <a:gdLst/>
              <a:ahLst/>
              <a:cxnLst>
                <a:cxn ang="0">
                  <a:pos x="58" y="0"/>
                </a:cxn>
                <a:cxn ang="0">
                  <a:pos x="58" y="0"/>
                </a:cxn>
                <a:cxn ang="0">
                  <a:pos x="72" y="0"/>
                </a:cxn>
                <a:cxn ang="0">
                  <a:pos x="72" y="14"/>
                </a:cxn>
                <a:cxn ang="0">
                  <a:pos x="13" y="94"/>
                </a:cxn>
                <a:cxn ang="0">
                  <a:pos x="0" y="94"/>
                </a:cxn>
                <a:cxn ang="0">
                  <a:pos x="0" y="80"/>
                </a:cxn>
              </a:cxnLst>
              <a:rect l="0" t="0" r="r" b="b"/>
              <a:pathLst>
                <a:path w="72" h="94">
                  <a:moveTo>
                    <a:pt x="58" y="0"/>
                  </a:moveTo>
                  <a:lnTo>
                    <a:pt x="58" y="0"/>
                  </a:lnTo>
                  <a:lnTo>
                    <a:pt x="72" y="0"/>
                  </a:lnTo>
                  <a:lnTo>
                    <a:pt x="72" y="14"/>
                  </a:lnTo>
                  <a:lnTo>
                    <a:pt x="13" y="94"/>
                  </a:lnTo>
                  <a:lnTo>
                    <a:pt x="0" y="94"/>
                  </a:lnTo>
                  <a:lnTo>
                    <a:pt x="0" y="80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695"/>
            <p:cNvSpPr>
              <a:spLocks/>
            </p:cNvSpPr>
            <p:nvPr/>
          </p:nvSpPr>
          <p:spPr bwMode="auto">
            <a:xfrm>
              <a:off x="4022726" y="2028826"/>
              <a:ext cx="63500" cy="74613"/>
            </a:xfrm>
            <a:custGeom>
              <a:avLst/>
              <a:gdLst/>
              <a:ahLst/>
              <a:cxnLst>
                <a:cxn ang="0">
                  <a:pos x="54" y="0"/>
                </a:cxn>
                <a:cxn ang="0">
                  <a:pos x="54" y="0"/>
                </a:cxn>
                <a:cxn ang="0">
                  <a:pos x="67" y="0"/>
                </a:cxn>
                <a:cxn ang="0">
                  <a:pos x="67" y="14"/>
                </a:cxn>
                <a:cxn ang="0">
                  <a:pos x="14" y="79"/>
                </a:cxn>
                <a:cxn ang="0">
                  <a:pos x="0" y="79"/>
                </a:cxn>
                <a:cxn ang="0">
                  <a:pos x="0" y="65"/>
                </a:cxn>
              </a:cxnLst>
              <a:rect l="0" t="0" r="r" b="b"/>
              <a:pathLst>
                <a:path w="67" h="79">
                  <a:moveTo>
                    <a:pt x="54" y="0"/>
                  </a:moveTo>
                  <a:lnTo>
                    <a:pt x="54" y="0"/>
                  </a:lnTo>
                  <a:lnTo>
                    <a:pt x="67" y="0"/>
                  </a:lnTo>
                  <a:lnTo>
                    <a:pt x="67" y="14"/>
                  </a:lnTo>
                  <a:lnTo>
                    <a:pt x="14" y="79"/>
                  </a:lnTo>
                  <a:lnTo>
                    <a:pt x="0" y="79"/>
                  </a:lnTo>
                  <a:lnTo>
                    <a:pt x="0" y="65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696"/>
            <p:cNvSpPr>
              <a:spLocks/>
            </p:cNvSpPr>
            <p:nvPr/>
          </p:nvSpPr>
          <p:spPr bwMode="auto">
            <a:xfrm>
              <a:off x="4075114" y="1974851"/>
              <a:ext cx="58738" cy="66675"/>
            </a:xfrm>
            <a:custGeom>
              <a:avLst/>
              <a:gdLst/>
              <a:ahLst/>
              <a:cxnLst>
                <a:cxn ang="0">
                  <a:pos x="50" y="0"/>
                </a:cxn>
                <a:cxn ang="0">
                  <a:pos x="50" y="0"/>
                </a:cxn>
                <a:cxn ang="0">
                  <a:pos x="63" y="0"/>
                </a:cxn>
                <a:cxn ang="0">
                  <a:pos x="63" y="14"/>
                </a:cxn>
                <a:cxn ang="0">
                  <a:pos x="13" y="69"/>
                </a:cxn>
                <a:cxn ang="0">
                  <a:pos x="0" y="69"/>
                </a:cxn>
                <a:cxn ang="0">
                  <a:pos x="0" y="55"/>
                </a:cxn>
              </a:cxnLst>
              <a:rect l="0" t="0" r="r" b="b"/>
              <a:pathLst>
                <a:path w="63" h="69">
                  <a:moveTo>
                    <a:pt x="50" y="0"/>
                  </a:moveTo>
                  <a:lnTo>
                    <a:pt x="50" y="0"/>
                  </a:lnTo>
                  <a:lnTo>
                    <a:pt x="63" y="0"/>
                  </a:lnTo>
                  <a:lnTo>
                    <a:pt x="63" y="14"/>
                  </a:lnTo>
                  <a:lnTo>
                    <a:pt x="13" y="69"/>
                  </a:lnTo>
                  <a:lnTo>
                    <a:pt x="0" y="69"/>
                  </a:lnTo>
                  <a:lnTo>
                    <a:pt x="0" y="55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697"/>
            <p:cNvSpPr>
              <a:spLocks/>
            </p:cNvSpPr>
            <p:nvPr/>
          </p:nvSpPr>
          <p:spPr bwMode="auto">
            <a:xfrm>
              <a:off x="4122739" y="1930401"/>
              <a:ext cx="57150" cy="58738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48" y="0"/>
                </a:cxn>
                <a:cxn ang="0">
                  <a:pos x="61" y="0"/>
                </a:cxn>
                <a:cxn ang="0">
                  <a:pos x="61" y="13"/>
                </a:cxn>
                <a:cxn ang="0">
                  <a:pos x="13" y="62"/>
                </a:cxn>
                <a:cxn ang="0">
                  <a:pos x="0" y="62"/>
                </a:cxn>
                <a:cxn ang="0">
                  <a:pos x="0" y="48"/>
                </a:cxn>
              </a:cxnLst>
              <a:rect l="0" t="0" r="r" b="b"/>
              <a:pathLst>
                <a:path w="61" h="62">
                  <a:moveTo>
                    <a:pt x="48" y="0"/>
                  </a:moveTo>
                  <a:lnTo>
                    <a:pt x="48" y="0"/>
                  </a:lnTo>
                  <a:lnTo>
                    <a:pt x="61" y="0"/>
                  </a:lnTo>
                  <a:lnTo>
                    <a:pt x="61" y="13"/>
                  </a:lnTo>
                  <a:lnTo>
                    <a:pt x="13" y="62"/>
                  </a:lnTo>
                  <a:lnTo>
                    <a:pt x="0" y="62"/>
                  </a:lnTo>
                  <a:lnTo>
                    <a:pt x="0" y="48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698"/>
            <p:cNvSpPr>
              <a:spLocks/>
            </p:cNvSpPr>
            <p:nvPr/>
          </p:nvSpPr>
          <p:spPr bwMode="auto">
            <a:xfrm>
              <a:off x="4168776" y="1889126"/>
              <a:ext cx="53975" cy="52388"/>
            </a:xfrm>
            <a:custGeom>
              <a:avLst/>
              <a:gdLst/>
              <a:ahLst/>
              <a:cxnLst>
                <a:cxn ang="0">
                  <a:pos x="45" y="0"/>
                </a:cxn>
                <a:cxn ang="0">
                  <a:pos x="45" y="0"/>
                </a:cxn>
                <a:cxn ang="0">
                  <a:pos x="58" y="0"/>
                </a:cxn>
                <a:cxn ang="0">
                  <a:pos x="58" y="14"/>
                </a:cxn>
                <a:cxn ang="0">
                  <a:pos x="13" y="55"/>
                </a:cxn>
                <a:cxn ang="0">
                  <a:pos x="0" y="55"/>
                </a:cxn>
                <a:cxn ang="0">
                  <a:pos x="0" y="42"/>
                </a:cxn>
              </a:cxnLst>
              <a:rect l="0" t="0" r="r" b="b"/>
              <a:pathLst>
                <a:path w="58" h="55">
                  <a:moveTo>
                    <a:pt x="45" y="0"/>
                  </a:moveTo>
                  <a:lnTo>
                    <a:pt x="45" y="0"/>
                  </a:lnTo>
                  <a:lnTo>
                    <a:pt x="58" y="0"/>
                  </a:lnTo>
                  <a:lnTo>
                    <a:pt x="58" y="14"/>
                  </a:lnTo>
                  <a:lnTo>
                    <a:pt x="13" y="55"/>
                  </a:lnTo>
                  <a:lnTo>
                    <a:pt x="0" y="55"/>
                  </a:lnTo>
                  <a:lnTo>
                    <a:pt x="0" y="42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699"/>
            <p:cNvSpPr>
              <a:spLocks/>
            </p:cNvSpPr>
            <p:nvPr/>
          </p:nvSpPr>
          <p:spPr bwMode="auto">
            <a:xfrm>
              <a:off x="4211639" y="1855789"/>
              <a:ext cx="53975" cy="47625"/>
            </a:xfrm>
            <a:custGeom>
              <a:avLst/>
              <a:gdLst/>
              <a:ahLst/>
              <a:cxnLst>
                <a:cxn ang="0">
                  <a:pos x="43" y="0"/>
                </a:cxn>
                <a:cxn ang="0">
                  <a:pos x="43" y="0"/>
                </a:cxn>
                <a:cxn ang="0">
                  <a:pos x="57" y="0"/>
                </a:cxn>
                <a:cxn ang="0">
                  <a:pos x="57" y="13"/>
                </a:cxn>
                <a:cxn ang="0">
                  <a:pos x="13" y="50"/>
                </a:cxn>
                <a:cxn ang="0">
                  <a:pos x="0" y="50"/>
                </a:cxn>
                <a:cxn ang="0">
                  <a:pos x="0" y="36"/>
                </a:cxn>
              </a:cxnLst>
              <a:rect l="0" t="0" r="r" b="b"/>
              <a:pathLst>
                <a:path w="57" h="50">
                  <a:moveTo>
                    <a:pt x="43" y="0"/>
                  </a:moveTo>
                  <a:lnTo>
                    <a:pt x="43" y="0"/>
                  </a:lnTo>
                  <a:lnTo>
                    <a:pt x="57" y="0"/>
                  </a:lnTo>
                  <a:lnTo>
                    <a:pt x="57" y="13"/>
                  </a:lnTo>
                  <a:lnTo>
                    <a:pt x="13" y="50"/>
                  </a:lnTo>
                  <a:lnTo>
                    <a:pt x="0" y="50"/>
                  </a:lnTo>
                  <a:lnTo>
                    <a:pt x="0" y="36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700"/>
            <p:cNvSpPr>
              <a:spLocks/>
            </p:cNvSpPr>
            <p:nvPr/>
          </p:nvSpPr>
          <p:spPr bwMode="auto">
            <a:xfrm>
              <a:off x="4251326" y="1819276"/>
              <a:ext cx="52388" cy="47625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40" y="0"/>
                </a:cxn>
                <a:cxn ang="0">
                  <a:pos x="54" y="0"/>
                </a:cxn>
                <a:cxn ang="0">
                  <a:pos x="54" y="13"/>
                </a:cxn>
                <a:cxn ang="0">
                  <a:pos x="14" y="50"/>
                </a:cxn>
                <a:cxn ang="0">
                  <a:pos x="0" y="50"/>
                </a:cxn>
                <a:cxn ang="0">
                  <a:pos x="0" y="37"/>
                </a:cxn>
              </a:cxnLst>
              <a:rect l="0" t="0" r="r" b="b"/>
              <a:pathLst>
                <a:path w="54" h="50">
                  <a:moveTo>
                    <a:pt x="40" y="0"/>
                  </a:moveTo>
                  <a:lnTo>
                    <a:pt x="40" y="0"/>
                  </a:lnTo>
                  <a:lnTo>
                    <a:pt x="54" y="0"/>
                  </a:lnTo>
                  <a:lnTo>
                    <a:pt x="54" y="13"/>
                  </a:lnTo>
                  <a:lnTo>
                    <a:pt x="14" y="50"/>
                  </a:lnTo>
                  <a:lnTo>
                    <a:pt x="0" y="50"/>
                  </a:lnTo>
                  <a:lnTo>
                    <a:pt x="0" y="37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701"/>
            <p:cNvSpPr>
              <a:spLocks/>
            </p:cNvSpPr>
            <p:nvPr/>
          </p:nvSpPr>
          <p:spPr bwMode="auto">
            <a:xfrm>
              <a:off x="4291014" y="1789114"/>
              <a:ext cx="49213" cy="42863"/>
            </a:xfrm>
            <a:custGeom>
              <a:avLst/>
              <a:gdLst/>
              <a:ahLst/>
              <a:cxnLst>
                <a:cxn ang="0">
                  <a:pos x="39" y="0"/>
                </a:cxn>
                <a:cxn ang="0">
                  <a:pos x="39" y="0"/>
                </a:cxn>
                <a:cxn ang="0">
                  <a:pos x="52" y="0"/>
                </a:cxn>
                <a:cxn ang="0">
                  <a:pos x="52" y="14"/>
                </a:cxn>
                <a:cxn ang="0">
                  <a:pos x="14" y="45"/>
                </a:cxn>
                <a:cxn ang="0">
                  <a:pos x="0" y="45"/>
                </a:cxn>
                <a:cxn ang="0">
                  <a:pos x="0" y="32"/>
                </a:cxn>
              </a:cxnLst>
              <a:rect l="0" t="0" r="r" b="b"/>
              <a:pathLst>
                <a:path w="52" h="45">
                  <a:moveTo>
                    <a:pt x="39" y="0"/>
                  </a:moveTo>
                  <a:lnTo>
                    <a:pt x="39" y="0"/>
                  </a:lnTo>
                  <a:lnTo>
                    <a:pt x="52" y="0"/>
                  </a:lnTo>
                  <a:lnTo>
                    <a:pt x="52" y="14"/>
                  </a:lnTo>
                  <a:lnTo>
                    <a:pt x="14" y="45"/>
                  </a:lnTo>
                  <a:lnTo>
                    <a:pt x="0" y="45"/>
                  </a:lnTo>
                  <a:lnTo>
                    <a:pt x="0" y="32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702"/>
            <p:cNvSpPr>
              <a:spLocks/>
            </p:cNvSpPr>
            <p:nvPr/>
          </p:nvSpPr>
          <p:spPr bwMode="auto">
            <a:xfrm>
              <a:off x="4327526" y="1762126"/>
              <a:ext cx="49213" cy="39688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38" y="0"/>
                </a:cxn>
                <a:cxn ang="0">
                  <a:pos x="51" y="0"/>
                </a:cxn>
                <a:cxn ang="0">
                  <a:pos x="51" y="13"/>
                </a:cxn>
                <a:cxn ang="0">
                  <a:pos x="13" y="42"/>
                </a:cxn>
                <a:cxn ang="0">
                  <a:pos x="0" y="42"/>
                </a:cxn>
                <a:cxn ang="0">
                  <a:pos x="0" y="28"/>
                </a:cxn>
              </a:cxnLst>
              <a:rect l="0" t="0" r="r" b="b"/>
              <a:pathLst>
                <a:path w="51" h="42">
                  <a:moveTo>
                    <a:pt x="38" y="0"/>
                  </a:moveTo>
                  <a:lnTo>
                    <a:pt x="38" y="0"/>
                  </a:lnTo>
                  <a:lnTo>
                    <a:pt x="51" y="0"/>
                  </a:lnTo>
                  <a:lnTo>
                    <a:pt x="51" y="13"/>
                  </a:lnTo>
                  <a:lnTo>
                    <a:pt x="13" y="42"/>
                  </a:lnTo>
                  <a:lnTo>
                    <a:pt x="0" y="42"/>
                  </a:lnTo>
                  <a:lnTo>
                    <a:pt x="0" y="28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703"/>
            <p:cNvSpPr>
              <a:spLocks/>
            </p:cNvSpPr>
            <p:nvPr/>
          </p:nvSpPr>
          <p:spPr bwMode="auto">
            <a:xfrm>
              <a:off x="4364039" y="1736726"/>
              <a:ext cx="46038" cy="38100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35" y="0"/>
                </a:cxn>
                <a:cxn ang="0">
                  <a:pos x="48" y="0"/>
                </a:cxn>
                <a:cxn ang="0">
                  <a:pos x="48" y="14"/>
                </a:cxn>
                <a:cxn ang="0">
                  <a:pos x="13" y="40"/>
                </a:cxn>
                <a:cxn ang="0">
                  <a:pos x="0" y="40"/>
                </a:cxn>
                <a:cxn ang="0">
                  <a:pos x="0" y="27"/>
                </a:cxn>
              </a:cxnLst>
              <a:rect l="0" t="0" r="r" b="b"/>
              <a:pathLst>
                <a:path w="48" h="40">
                  <a:moveTo>
                    <a:pt x="35" y="0"/>
                  </a:moveTo>
                  <a:lnTo>
                    <a:pt x="35" y="0"/>
                  </a:lnTo>
                  <a:lnTo>
                    <a:pt x="48" y="0"/>
                  </a:lnTo>
                  <a:lnTo>
                    <a:pt x="48" y="14"/>
                  </a:lnTo>
                  <a:lnTo>
                    <a:pt x="13" y="40"/>
                  </a:lnTo>
                  <a:lnTo>
                    <a:pt x="0" y="40"/>
                  </a:lnTo>
                  <a:lnTo>
                    <a:pt x="0" y="27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704"/>
            <p:cNvSpPr>
              <a:spLocks/>
            </p:cNvSpPr>
            <p:nvPr/>
          </p:nvSpPr>
          <p:spPr bwMode="auto">
            <a:xfrm>
              <a:off x="4397376" y="1712914"/>
              <a:ext cx="44450" cy="36513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33" y="0"/>
                </a:cxn>
                <a:cxn ang="0">
                  <a:pos x="47" y="0"/>
                </a:cxn>
                <a:cxn ang="0">
                  <a:pos x="47" y="14"/>
                </a:cxn>
                <a:cxn ang="0">
                  <a:pos x="13" y="39"/>
                </a:cxn>
                <a:cxn ang="0">
                  <a:pos x="0" y="39"/>
                </a:cxn>
                <a:cxn ang="0">
                  <a:pos x="0" y="25"/>
                </a:cxn>
              </a:cxnLst>
              <a:rect l="0" t="0" r="r" b="b"/>
              <a:pathLst>
                <a:path w="47" h="39">
                  <a:moveTo>
                    <a:pt x="33" y="0"/>
                  </a:moveTo>
                  <a:lnTo>
                    <a:pt x="33" y="0"/>
                  </a:lnTo>
                  <a:lnTo>
                    <a:pt x="47" y="0"/>
                  </a:lnTo>
                  <a:lnTo>
                    <a:pt x="47" y="14"/>
                  </a:lnTo>
                  <a:lnTo>
                    <a:pt x="13" y="39"/>
                  </a:lnTo>
                  <a:lnTo>
                    <a:pt x="0" y="39"/>
                  </a:lnTo>
                  <a:lnTo>
                    <a:pt x="0" y="25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705"/>
            <p:cNvSpPr>
              <a:spLocks/>
            </p:cNvSpPr>
            <p:nvPr/>
          </p:nvSpPr>
          <p:spPr bwMode="auto">
            <a:xfrm>
              <a:off x="4429126" y="1689101"/>
              <a:ext cx="44450" cy="36513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34" y="0"/>
                </a:cxn>
                <a:cxn ang="0">
                  <a:pos x="47" y="0"/>
                </a:cxn>
                <a:cxn ang="0">
                  <a:pos x="47" y="14"/>
                </a:cxn>
                <a:cxn ang="0">
                  <a:pos x="14" y="39"/>
                </a:cxn>
                <a:cxn ang="0">
                  <a:pos x="0" y="39"/>
                </a:cxn>
                <a:cxn ang="0">
                  <a:pos x="0" y="25"/>
                </a:cxn>
              </a:cxnLst>
              <a:rect l="0" t="0" r="r" b="b"/>
              <a:pathLst>
                <a:path w="47" h="39">
                  <a:moveTo>
                    <a:pt x="34" y="0"/>
                  </a:moveTo>
                  <a:lnTo>
                    <a:pt x="34" y="0"/>
                  </a:lnTo>
                  <a:lnTo>
                    <a:pt x="47" y="0"/>
                  </a:lnTo>
                  <a:lnTo>
                    <a:pt x="47" y="14"/>
                  </a:lnTo>
                  <a:lnTo>
                    <a:pt x="14" y="39"/>
                  </a:lnTo>
                  <a:lnTo>
                    <a:pt x="0" y="39"/>
                  </a:lnTo>
                  <a:lnTo>
                    <a:pt x="0" y="25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706"/>
            <p:cNvSpPr>
              <a:spLocks/>
            </p:cNvSpPr>
            <p:nvPr/>
          </p:nvSpPr>
          <p:spPr bwMode="auto">
            <a:xfrm>
              <a:off x="4460876" y="1666876"/>
              <a:ext cx="42863" cy="34925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31" y="0"/>
                </a:cxn>
                <a:cxn ang="0">
                  <a:pos x="45" y="0"/>
                </a:cxn>
                <a:cxn ang="0">
                  <a:pos x="45" y="13"/>
                </a:cxn>
                <a:cxn ang="0">
                  <a:pos x="13" y="37"/>
                </a:cxn>
                <a:cxn ang="0">
                  <a:pos x="0" y="37"/>
                </a:cxn>
                <a:cxn ang="0">
                  <a:pos x="0" y="23"/>
                </a:cxn>
              </a:cxnLst>
              <a:rect l="0" t="0" r="r" b="b"/>
              <a:pathLst>
                <a:path w="45" h="37">
                  <a:moveTo>
                    <a:pt x="31" y="0"/>
                  </a:moveTo>
                  <a:lnTo>
                    <a:pt x="31" y="0"/>
                  </a:lnTo>
                  <a:lnTo>
                    <a:pt x="45" y="0"/>
                  </a:lnTo>
                  <a:lnTo>
                    <a:pt x="45" y="13"/>
                  </a:lnTo>
                  <a:lnTo>
                    <a:pt x="13" y="37"/>
                  </a:lnTo>
                  <a:lnTo>
                    <a:pt x="0" y="37"/>
                  </a:lnTo>
                  <a:lnTo>
                    <a:pt x="0" y="2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707"/>
            <p:cNvSpPr>
              <a:spLocks/>
            </p:cNvSpPr>
            <p:nvPr/>
          </p:nvSpPr>
          <p:spPr bwMode="auto">
            <a:xfrm>
              <a:off x="4491039" y="1646239"/>
              <a:ext cx="41275" cy="33338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30" y="0"/>
                </a:cxn>
                <a:cxn ang="0">
                  <a:pos x="44" y="0"/>
                </a:cxn>
                <a:cxn ang="0">
                  <a:pos x="44" y="14"/>
                </a:cxn>
                <a:cxn ang="0">
                  <a:pos x="14" y="35"/>
                </a:cxn>
                <a:cxn ang="0">
                  <a:pos x="0" y="35"/>
                </a:cxn>
                <a:cxn ang="0">
                  <a:pos x="0" y="22"/>
                </a:cxn>
              </a:cxnLst>
              <a:rect l="0" t="0" r="r" b="b"/>
              <a:pathLst>
                <a:path w="44" h="35">
                  <a:moveTo>
                    <a:pt x="30" y="0"/>
                  </a:moveTo>
                  <a:lnTo>
                    <a:pt x="30" y="0"/>
                  </a:lnTo>
                  <a:lnTo>
                    <a:pt x="44" y="0"/>
                  </a:lnTo>
                  <a:lnTo>
                    <a:pt x="44" y="14"/>
                  </a:lnTo>
                  <a:lnTo>
                    <a:pt x="14" y="35"/>
                  </a:lnTo>
                  <a:lnTo>
                    <a:pt x="0" y="35"/>
                  </a:lnTo>
                  <a:lnTo>
                    <a:pt x="0" y="22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708"/>
            <p:cNvSpPr>
              <a:spLocks/>
            </p:cNvSpPr>
            <p:nvPr/>
          </p:nvSpPr>
          <p:spPr bwMode="auto">
            <a:xfrm>
              <a:off x="4519614" y="1630364"/>
              <a:ext cx="41275" cy="28575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30" y="0"/>
                </a:cxn>
                <a:cxn ang="0">
                  <a:pos x="44" y="0"/>
                </a:cxn>
                <a:cxn ang="0">
                  <a:pos x="44" y="13"/>
                </a:cxn>
                <a:cxn ang="0">
                  <a:pos x="14" y="30"/>
                </a:cxn>
                <a:cxn ang="0">
                  <a:pos x="0" y="30"/>
                </a:cxn>
                <a:cxn ang="0">
                  <a:pos x="0" y="16"/>
                </a:cxn>
              </a:cxnLst>
              <a:rect l="0" t="0" r="r" b="b"/>
              <a:pathLst>
                <a:path w="44" h="30">
                  <a:moveTo>
                    <a:pt x="30" y="0"/>
                  </a:moveTo>
                  <a:lnTo>
                    <a:pt x="30" y="0"/>
                  </a:lnTo>
                  <a:lnTo>
                    <a:pt x="44" y="0"/>
                  </a:lnTo>
                  <a:lnTo>
                    <a:pt x="44" y="13"/>
                  </a:lnTo>
                  <a:lnTo>
                    <a:pt x="14" y="30"/>
                  </a:lnTo>
                  <a:lnTo>
                    <a:pt x="0" y="30"/>
                  </a:lnTo>
                  <a:lnTo>
                    <a:pt x="0" y="16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709"/>
            <p:cNvSpPr>
              <a:spLocks/>
            </p:cNvSpPr>
            <p:nvPr/>
          </p:nvSpPr>
          <p:spPr bwMode="auto">
            <a:xfrm>
              <a:off x="4548189" y="1622426"/>
              <a:ext cx="39688" cy="20638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29" y="0"/>
                </a:cxn>
                <a:cxn ang="0">
                  <a:pos x="42" y="0"/>
                </a:cxn>
                <a:cxn ang="0">
                  <a:pos x="42" y="14"/>
                </a:cxn>
                <a:cxn ang="0">
                  <a:pos x="14" y="22"/>
                </a:cxn>
                <a:cxn ang="0">
                  <a:pos x="0" y="22"/>
                </a:cxn>
                <a:cxn ang="0">
                  <a:pos x="0" y="9"/>
                </a:cxn>
              </a:cxnLst>
              <a:rect l="0" t="0" r="r" b="b"/>
              <a:pathLst>
                <a:path w="42" h="22">
                  <a:moveTo>
                    <a:pt x="29" y="0"/>
                  </a:moveTo>
                  <a:lnTo>
                    <a:pt x="29" y="0"/>
                  </a:lnTo>
                  <a:lnTo>
                    <a:pt x="42" y="0"/>
                  </a:lnTo>
                  <a:lnTo>
                    <a:pt x="42" y="14"/>
                  </a:lnTo>
                  <a:lnTo>
                    <a:pt x="14" y="22"/>
                  </a:lnTo>
                  <a:lnTo>
                    <a:pt x="0" y="22"/>
                  </a:lnTo>
                  <a:lnTo>
                    <a:pt x="0" y="9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710"/>
            <p:cNvSpPr>
              <a:spLocks/>
            </p:cNvSpPr>
            <p:nvPr/>
          </p:nvSpPr>
          <p:spPr bwMode="auto">
            <a:xfrm>
              <a:off x="4575176" y="1619251"/>
              <a:ext cx="39688" cy="15875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40" y="0"/>
                </a:cxn>
                <a:cxn ang="0">
                  <a:pos x="40" y="13"/>
                </a:cxn>
                <a:cxn ang="0">
                  <a:pos x="13" y="17"/>
                </a:cxn>
                <a:cxn ang="0">
                  <a:pos x="0" y="17"/>
                </a:cxn>
                <a:cxn ang="0">
                  <a:pos x="0" y="3"/>
                </a:cxn>
              </a:cxnLst>
              <a:rect l="0" t="0" r="r" b="b"/>
              <a:pathLst>
                <a:path w="40" h="17">
                  <a:moveTo>
                    <a:pt x="26" y="0"/>
                  </a:moveTo>
                  <a:lnTo>
                    <a:pt x="26" y="0"/>
                  </a:lnTo>
                  <a:lnTo>
                    <a:pt x="40" y="0"/>
                  </a:lnTo>
                  <a:lnTo>
                    <a:pt x="40" y="13"/>
                  </a:lnTo>
                  <a:lnTo>
                    <a:pt x="13" y="17"/>
                  </a:lnTo>
                  <a:lnTo>
                    <a:pt x="0" y="17"/>
                  </a:lnTo>
                  <a:lnTo>
                    <a:pt x="0" y="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711"/>
            <p:cNvSpPr>
              <a:spLocks/>
            </p:cNvSpPr>
            <p:nvPr/>
          </p:nvSpPr>
          <p:spPr bwMode="auto">
            <a:xfrm>
              <a:off x="4600576" y="1619251"/>
              <a:ext cx="38100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40" y="3"/>
                </a:cxn>
                <a:cxn ang="0">
                  <a:pos x="40" y="17"/>
                </a:cxn>
                <a:cxn ang="0">
                  <a:pos x="27" y="17"/>
                </a:cxn>
                <a:cxn ang="0">
                  <a:pos x="0" y="13"/>
                </a:cxn>
              </a:cxnLst>
              <a:rect l="0" t="0" r="r" b="b"/>
              <a:pathLst>
                <a:path w="40" h="17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40" y="3"/>
                  </a:lnTo>
                  <a:lnTo>
                    <a:pt x="40" y="17"/>
                  </a:lnTo>
                  <a:lnTo>
                    <a:pt x="27" y="17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712"/>
            <p:cNvSpPr>
              <a:spLocks/>
            </p:cNvSpPr>
            <p:nvPr/>
          </p:nvSpPr>
          <p:spPr bwMode="auto">
            <a:xfrm>
              <a:off x="4625976" y="1622426"/>
              <a:ext cx="36513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38" y="4"/>
                </a:cxn>
                <a:cxn ang="0">
                  <a:pos x="38" y="17"/>
                </a:cxn>
                <a:cxn ang="0">
                  <a:pos x="25" y="17"/>
                </a:cxn>
                <a:cxn ang="0">
                  <a:pos x="0" y="14"/>
                </a:cxn>
              </a:cxnLst>
              <a:rect l="0" t="0" r="r" b="b"/>
              <a:pathLst>
                <a:path w="38" h="17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38" y="4"/>
                  </a:lnTo>
                  <a:lnTo>
                    <a:pt x="38" y="17"/>
                  </a:lnTo>
                  <a:lnTo>
                    <a:pt x="25" y="17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713"/>
            <p:cNvSpPr>
              <a:spLocks/>
            </p:cNvSpPr>
            <p:nvPr/>
          </p:nvSpPr>
          <p:spPr bwMode="auto">
            <a:xfrm>
              <a:off x="4649789" y="1625601"/>
              <a:ext cx="36513" cy="190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38" y="6"/>
                </a:cxn>
                <a:cxn ang="0">
                  <a:pos x="38" y="20"/>
                </a:cxn>
                <a:cxn ang="0">
                  <a:pos x="25" y="20"/>
                </a:cxn>
                <a:cxn ang="0">
                  <a:pos x="0" y="13"/>
                </a:cxn>
              </a:cxnLst>
              <a:rect l="0" t="0" r="r" b="b"/>
              <a:pathLst>
                <a:path w="38" h="20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38" y="6"/>
                  </a:lnTo>
                  <a:lnTo>
                    <a:pt x="38" y="20"/>
                  </a:lnTo>
                  <a:lnTo>
                    <a:pt x="25" y="20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714"/>
            <p:cNvSpPr>
              <a:spLocks/>
            </p:cNvSpPr>
            <p:nvPr/>
          </p:nvSpPr>
          <p:spPr bwMode="auto">
            <a:xfrm>
              <a:off x="4673601" y="1631951"/>
              <a:ext cx="36513" cy="206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38" y="9"/>
                </a:cxn>
                <a:cxn ang="0">
                  <a:pos x="38" y="22"/>
                </a:cxn>
                <a:cxn ang="0">
                  <a:pos x="25" y="22"/>
                </a:cxn>
                <a:cxn ang="0">
                  <a:pos x="0" y="14"/>
                </a:cxn>
              </a:cxnLst>
              <a:rect l="0" t="0" r="r" b="b"/>
              <a:pathLst>
                <a:path w="38" h="22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38" y="9"/>
                  </a:lnTo>
                  <a:lnTo>
                    <a:pt x="38" y="22"/>
                  </a:lnTo>
                  <a:lnTo>
                    <a:pt x="25" y="22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715"/>
            <p:cNvSpPr>
              <a:spLocks/>
            </p:cNvSpPr>
            <p:nvPr/>
          </p:nvSpPr>
          <p:spPr bwMode="auto">
            <a:xfrm>
              <a:off x="4699001" y="1639889"/>
              <a:ext cx="34925" cy="22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37" y="10"/>
                </a:cxn>
                <a:cxn ang="0">
                  <a:pos x="37" y="23"/>
                </a:cxn>
                <a:cxn ang="0">
                  <a:pos x="23" y="23"/>
                </a:cxn>
                <a:cxn ang="0">
                  <a:pos x="0" y="13"/>
                </a:cxn>
              </a:cxnLst>
              <a:rect l="0" t="0" r="r" b="b"/>
              <a:pathLst>
                <a:path w="37" h="23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37" y="10"/>
                  </a:lnTo>
                  <a:lnTo>
                    <a:pt x="37" y="23"/>
                  </a:lnTo>
                  <a:lnTo>
                    <a:pt x="23" y="23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716"/>
            <p:cNvSpPr>
              <a:spLocks/>
            </p:cNvSpPr>
            <p:nvPr/>
          </p:nvSpPr>
          <p:spPr bwMode="auto">
            <a:xfrm>
              <a:off x="4719639" y="1649414"/>
              <a:ext cx="36513" cy="206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37" y="8"/>
                </a:cxn>
                <a:cxn ang="0">
                  <a:pos x="37" y="21"/>
                </a:cxn>
                <a:cxn ang="0">
                  <a:pos x="24" y="21"/>
                </a:cxn>
                <a:cxn ang="0">
                  <a:pos x="0" y="13"/>
                </a:cxn>
              </a:cxnLst>
              <a:rect l="0" t="0" r="r" b="b"/>
              <a:pathLst>
                <a:path w="37" h="21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37" y="8"/>
                  </a:lnTo>
                  <a:lnTo>
                    <a:pt x="37" y="21"/>
                  </a:lnTo>
                  <a:lnTo>
                    <a:pt x="24" y="21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717"/>
            <p:cNvSpPr>
              <a:spLocks/>
            </p:cNvSpPr>
            <p:nvPr/>
          </p:nvSpPr>
          <p:spPr bwMode="auto">
            <a:xfrm>
              <a:off x="4743451" y="1657351"/>
              <a:ext cx="33338" cy="238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35" y="12"/>
                </a:cxn>
                <a:cxn ang="0">
                  <a:pos x="35" y="25"/>
                </a:cxn>
                <a:cxn ang="0">
                  <a:pos x="21" y="25"/>
                </a:cxn>
                <a:cxn ang="0">
                  <a:pos x="0" y="13"/>
                </a:cxn>
              </a:cxnLst>
              <a:rect l="0" t="0" r="r" b="b"/>
              <a:pathLst>
                <a:path w="35" h="25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35" y="12"/>
                  </a:lnTo>
                  <a:lnTo>
                    <a:pt x="35" y="25"/>
                  </a:lnTo>
                  <a:lnTo>
                    <a:pt x="21" y="25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718"/>
            <p:cNvSpPr>
              <a:spLocks/>
            </p:cNvSpPr>
            <p:nvPr/>
          </p:nvSpPr>
          <p:spPr bwMode="auto">
            <a:xfrm>
              <a:off x="4762501" y="1668464"/>
              <a:ext cx="33338" cy="238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35" y="11"/>
                </a:cxn>
                <a:cxn ang="0">
                  <a:pos x="35" y="25"/>
                </a:cxn>
                <a:cxn ang="0">
                  <a:pos x="22" y="25"/>
                </a:cxn>
                <a:cxn ang="0">
                  <a:pos x="0" y="13"/>
                </a:cxn>
              </a:cxnLst>
              <a:rect l="0" t="0" r="r" b="b"/>
              <a:pathLst>
                <a:path w="35" h="25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35" y="11"/>
                  </a:lnTo>
                  <a:lnTo>
                    <a:pt x="35" y="25"/>
                  </a:lnTo>
                  <a:lnTo>
                    <a:pt x="22" y="25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719"/>
            <p:cNvSpPr>
              <a:spLocks/>
            </p:cNvSpPr>
            <p:nvPr/>
          </p:nvSpPr>
          <p:spPr bwMode="auto">
            <a:xfrm>
              <a:off x="4784726" y="1679576"/>
              <a:ext cx="33338" cy="238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35" y="12"/>
                </a:cxn>
                <a:cxn ang="0">
                  <a:pos x="35" y="25"/>
                </a:cxn>
                <a:cxn ang="0">
                  <a:pos x="22" y="25"/>
                </a:cxn>
                <a:cxn ang="0">
                  <a:pos x="0" y="14"/>
                </a:cxn>
              </a:cxnLst>
              <a:rect l="0" t="0" r="r" b="b"/>
              <a:pathLst>
                <a:path w="35" h="25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35" y="12"/>
                  </a:lnTo>
                  <a:lnTo>
                    <a:pt x="35" y="25"/>
                  </a:lnTo>
                  <a:lnTo>
                    <a:pt x="22" y="25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720"/>
            <p:cNvSpPr>
              <a:spLocks/>
            </p:cNvSpPr>
            <p:nvPr/>
          </p:nvSpPr>
          <p:spPr bwMode="auto">
            <a:xfrm>
              <a:off x="4805364" y="1690689"/>
              <a:ext cx="31750" cy="238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33" y="12"/>
                </a:cxn>
                <a:cxn ang="0">
                  <a:pos x="33" y="25"/>
                </a:cxn>
                <a:cxn ang="0">
                  <a:pos x="20" y="25"/>
                </a:cxn>
                <a:cxn ang="0">
                  <a:pos x="0" y="13"/>
                </a:cxn>
              </a:cxnLst>
              <a:rect l="0" t="0" r="r" b="b"/>
              <a:pathLst>
                <a:path w="33" h="25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33" y="12"/>
                  </a:lnTo>
                  <a:lnTo>
                    <a:pt x="33" y="25"/>
                  </a:lnTo>
                  <a:lnTo>
                    <a:pt x="20" y="25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721"/>
            <p:cNvSpPr>
              <a:spLocks/>
            </p:cNvSpPr>
            <p:nvPr/>
          </p:nvSpPr>
          <p:spPr bwMode="auto">
            <a:xfrm>
              <a:off x="4824414" y="1701801"/>
              <a:ext cx="31750" cy="238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33" y="11"/>
                </a:cxn>
                <a:cxn ang="0">
                  <a:pos x="33" y="25"/>
                </a:cxn>
                <a:cxn ang="0">
                  <a:pos x="20" y="25"/>
                </a:cxn>
                <a:cxn ang="0">
                  <a:pos x="0" y="13"/>
                </a:cxn>
              </a:cxnLst>
              <a:rect l="0" t="0" r="r" b="b"/>
              <a:pathLst>
                <a:path w="33" h="25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33" y="11"/>
                  </a:lnTo>
                  <a:lnTo>
                    <a:pt x="33" y="25"/>
                  </a:lnTo>
                  <a:lnTo>
                    <a:pt x="20" y="25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722"/>
            <p:cNvSpPr>
              <a:spLocks/>
            </p:cNvSpPr>
            <p:nvPr/>
          </p:nvSpPr>
          <p:spPr bwMode="auto">
            <a:xfrm>
              <a:off x="4843464" y="1712914"/>
              <a:ext cx="31750" cy="254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33" y="14"/>
                </a:cxn>
                <a:cxn ang="0">
                  <a:pos x="33" y="27"/>
                </a:cxn>
                <a:cxn ang="0">
                  <a:pos x="20" y="27"/>
                </a:cxn>
                <a:cxn ang="0">
                  <a:pos x="0" y="14"/>
                </a:cxn>
              </a:cxnLst>
              <a:rect l="0" t="0" r="r" b="b"/>
              <a:pathLst>
                <a:path w="33" h="27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33" y="14"/>
                  </a:lnTo>
                  <a:lnTo>
                    <a:pt x="33" y="27"/>
                  </a:lnTo>
                  <a:lnTo>
                    <a:pt x="20" y="27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723"/>
            <p:cNvSpPr>
              <a:spLocks/>
            </p:cNvSpPr>
            <p:nvPr/>
          </p:nvSpPr>
          <p:spPr bwMode="auto">
            <a:xfrm>
              <a:off x="4862514" y="1725614"/>
              <a:ext cx="30163" cy="238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31" y="11"/>
                </a:cxn>
                <a:cxn ang="0">
                  <a:pos x="31" y="25"/>
                </a:cxn>
                <a:cxn ang="0">
                  <a:pos x="18" y="25"/>
                </a:cxn>
                <a:cxn ang="0">
                  <a:pos x="0" y="13"/>
                </a:cxn>
              </a:cxnLst>
              <a:rect l="0" t="0" r="r" b="b"/>
              <a:pathLst>
                <a:path w="31" h="25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31" y="11"/>
                  </a:lnTo>
                  <a:lnTo>
                    <a:pt x="31" y="25"/>
                  </a:lnTo>
                  <a:lnTo>
                    <a:pt x="18" y="25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724"/>
            <p:cNvSpPr>
              <a:spLocks/>
            </p:cNvSpPr>
            <p:nvPr/>
          </p:nvSpPr>
          <p:spPr bwMode="auto">
            <a:xfrm>
              <a:off x="4879976" y="1736726"/>
              <a:ext cx="31750" cy="238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33" y="12"/>
                </a:cxn>
                <a:cxn ang="0">
                  <a:pos x="33" y="25"/>
                </a:cxn>
                <a:cxn ang="0">
                  <a:pos x="20" y="25"/>
                </a:cxn>
                <a:cxn ang="0">
                  <a:pos x="0" y="14"/>
                </a:cxn>
              </a:cxnLst>
              <a:rect l="0" t="0" r="r" b="b"/>
              <a:pathLst>
                <a:path w="33" h="25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33" y="12"/>
                  </a:lnTo>
                  <a:lnTo>
                    <a:pt x="33" y="25"/>
                  </a:lnTo>
                  <a:lnTo>
                    <a:pt x="20" y="25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725"/>
            <p:cNvSpPr>
              <a:spLocks/>
            </p:cNvSpPr>
            <p:nvPr/>
          </p:nvSpPr>
          <p:spPr bwMode="auto">
            <a:xfrm>
              <a:off x="4899026" y="1747839"/>
              <a:ext cx="28575" cy="238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30" y="12"/>
                </a:cxn>
                <a:cxn ang="0">
                  <a:pos x="30" y="25"/>
                </a:cxn>
                <a:cxn ang="0">
                  <a:pos x="17" y="25"/>
                </a:cxn>
                <a:cxn ang="0">
                  <a:pos x="0" y="13"/>
                </a:cxn>
              </a:cxnLst>
              <a:rect l="0" t="0" r="r" b="b"/>
              <a:pathLst>
                <a:path w="30" h="25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30" y="12"/>
                  </a:lnTo>
                  <a:lnTo>
                    <a:pt x="30" y="25"/>
                  </a:lnTo>
                  <a:lnTo>
                    <a:pt x="17" y="25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726"/>
            <p:cNvSpPr>
              <a:spLocks/>
            </p:cNvSpPr>
            <p:nvPr/>
          </p:nvSpPr>
          <p:spPr bwMode="auto">
            <a:xfrm>
              <a:off x="4914901" y="1758951"/>
              <a:ext cx="30163" cy="254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31" y="13"/>
                </a:cxn>
                <a:cxn ang="0">
                  <a:pos x="31" y="26"/>
                </a:cxn>
                <a:cxn ang="0">
                  <a:pos x="18" y="26"/>
                </a:cxn>
                <a:cxn ang="0">
                  <a:pos x="0" y="13"/>
                </a:cxn>
              </a:cxnLst>
              <a:rect l="0" t="0" r="r" b="b"/>
              <a:pathLst>
                <a:path w="31" h="26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31" y="13"/>
                  </a:lnTo>
                  <a:lnTo>
                    <a:pt x="31" y="26"/>
                  </a:lnTo>
                  <a:lnTo>
                    <a:pt x="18" y="26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727"/>
            <p:cNvSpPr>
              <a:spLocks/>
            </p:cNvSpPr>
            <p:nvPr/>
          </p:nvSpPr>
          <p:spPr bwMode="auto">
            <a:xfrm>
              <a:off x="4932364" y="1771651"/>
              <a:ext cx="30163" cy="22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32" y="10"/>
                </a:cxn>
                <a:cxn ang="0">
                  <a:pos x="32" y="23"/>
                </a:cxn>
                <a:cxn ang="0">
                  <a:pos x="18" y="23"/>
                </a:cxn>
                <a:cxn ang="0">
                  <a:pos x="0" y="13"/>
                </a:cxn>
              </a:cxnLst>
              <a:rect l="0" t="0" r="r" b="b"/>
              <a:pathLst>
                <a:path w="32" h="23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32" y="10"/>
                  </a:lnTo>
                  <a:lnTo>
                    <a:pt x="32" y="23"/>
                  </a:lnTo>
                  <a:lnTo>
                    <a:pt x="18" y="23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728"/>
            <p:cNvSpPr>
              <a:spLocks/>
            </p:cNvSpPr>
            <p:nvPr/>
          </p:nvSpPr>
          <p:spPr bwMode="auto">
            <a:xfrm>
              <a:off x="4949826" y="1781176"/>
              <a:ext cx="28575" cy="254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30" y="13"/>
                </a:cxn>
                <a:cxn ang="0">
                  <a:pos x="30" y="27"/>
                </a:cxn>
                <a:cxn ang="0">
                  <a:pos x="17" y="27"/>
                </a:cxn>
                <a:cxn ang="0">
                  <a:pos x="0" y="13"/>
                </a:cxn>
              </a:cxnLst>
              <a:rect l="0" t="0" r="r" b="b"/>
              <a:pathLst>
                <a:path w="30" h="27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30" y="13"/>
                  </a:lnTo>
                  <a:lnTo>
                    <a:pt x="30" y="27"/>
                  </a:lnTo>
                  <a:lnTo>
                    <a:pt x="17" y="27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729"/>
            <p:cNvSpPr>
              <a:spLocks/>
            </p:cNvSpPr>
            <p:nvPr/>
          </p:nvSpPr>
          <p:spPr bwMode="auto">
            <a:xfrm>
              <a:off x="4965701" y="1793876"/>
              <a:ext cx="28575" cy="238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30" y="12"/>
                </a:cxn>
                <a:cxn ang="0">
                  <a:pos x="30" y="25"/>
                </a:cxn>
                <a:cxn ang="0">
                  <a:pos x="17" y="25"/>
                </a:cxn>
                <a:cxn ang="0">
                  <a:pos x="0" y="14"/>
                </a:cxn>
              </a:cxnLst>
              <a:rect l="0" t="0" r="r" b="b"/>
              <a:pathLst>
                <a:path w="30" h="25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30" y="12"/>
                  </a:lnTo>
                  <a:lnTo>
                    <a:pt x="30" y="25"/>
                  </a:lnTo>
                  <a:lnTo>
                    <a:pt x="17" y="25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730"/>
            <p:cNvSpPr>
              <a:spLocks/>
            </p:cNvSpPr>
            <p:nvPr/>
          </p:nvSpPr>
          <p:spPr bwMode="auto">
            <a:xfrm>
              <a:off x="4981576" y="1804989"/>
              <a:ext cx="28575" cy="238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30" y="12"/>
                </a:cxn>
                <a:cxn ang="0">
                  <a:pos x="30" y="25"/>
                </a:cxn>
                <a:cxn ang="0">
                  <a:pos x="16" y="25"/>
                </a:cxn>
                <a:cxn ang="0">
                  <a:pos x="0" y="13"/>
                </a:cxn>
              </a:cxnLst>
              <a:rect l="0" t="0" r="r" b="b"/>
              <a:pathLst>
                <a:path w="30" h="25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30" y="12"/>
                  </a:lnTo>
                  <a:lnTo>
                    <a:pt x="30" y="25"/>
                  </a:lnTo>
                  <a:lnTo>
                    <a:pt x="16" y="25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731"/>
            <p:cNvSpPr>
              <a:spLocks/>
            </p:cNvSpPr>
            <p:nvPr/>
          </p:nvSpPr>
          <p:spPr bwMode="auto">
            <a:xfrm>
              <a:off x="4997451" y="1817689"/>
              <a:ext cx="28575" cy="206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30" y="10"/>
                </a:cxn>
                <a:cxn ang="0">
                  <a:pos x="30" y="23"/>
                </a:cxn>
                <a:cxn ang="0">
                  <a:pos x="17" y="23"/>
                </a:cxn>
                <a:cxn ang="0">
                  <a:pos x="0" y="13"/>
                </a:cxn>
              </a:cxnLst>
              <a:rect l="0" t="0" r="r" b="b"/>
              <a:pathLst>
                <a:path w="30" h="23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30" y="10"/>
                  </a:lnTo>
                  <a:lnTo>
                    <a:pt x="30" y="23"/>
                  </a:lnTo>
                  <a:lnTo>
                    <a:pt x="17" y="23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732"/>
            <p:cNvSpPr>
              <a:spLocks/>
            </p:cNvSpPr>
            <p:nvPr/>
          </p:nvSpPr>
          <p:spPr bwMode="auto">
            <a:xfrm>
              <a:off x="5013326" y="1827214"/>
              <a:ext cx="26988" cy="206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28" y="10"/>
                </a:cxn>
                <a:cxn ang="0">
                  <a:pos x="28" y="23"/>
                </a:cxn>
                <a:cxn ang="0">
                  <a:pos x="15" y="23"/>
                </a:cxn>
                <a:cxn ang="0">
                  <a:pos x="0" y="13"/>
                </a:cxn>
              </a:cxnLst>
              <a:rect l="0" t="0" r="r" b="b"/>
              <a:pathLst>
                <a:path w="28" h="23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28" y="10"/>
                  </a:lnTo>
                  <a:lnTo>
                    <a:pt x="28" y="23"/>
                  </a:lnTo>
                  <a:lnTo>
                    <a:pt x="15" y="23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733"/>
            <p:cNvSpPr>
              <a:spLocks/>
            </p:cNvSpPr>
            <p:nvPr/>
          </p:nvSpPr>
          <p:spPr bwMode="auto">
            <a:xfrm>
              <a:off x="5027614" y="1836739"/>
              <a:ext cx="28575" cy="238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30" y="11"/>
                </a:cxn>
                <a:cxn ang="0">
                  <a:pos x="30" y="25"/>
                </a:cxn>
                <a:cxn ang="0">
                  <a:pos x="17" y="25"/>
                </a:cxn>
                <a:cxn ang="0">
                  <a:pos x="0" y="13"/>
                </a:cxn>
              </a:cxnLst>
              <a:rect l="0" t="0" r="r" b="b"/>
              <a:pathLst>
                <a:path w="30" h="25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30" y="11"/>
                  </a:lnTo>
                  <a:lnTo>
                    <a:pt x="30" y="25"/>
                  </a:lnTo>
                  <a:lnTo>
                    <a:pt x="17" y="25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734"/>
            <p:cNvSpPr>
              <a:spLocks/>
            </p:cNvSpPr>
            <p:nvPr/>
          </p:nvSpPr>
          <p:spPr bwMode="auto">
            <a:xfrm>
              <a:off x="5043489" y="1846264"/>
              <a:ext cx="26988" cy="238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28" y="12"/>
                </a:cxn>
                <a:cxn ang="0">
                  <a:pos x="28" y="25"/>
                </a:cxn>
                <a:cxn ang="0">
                  <a:pos x="15" y="25"/>
                </a:cxn>
                <a:cxn ang="0">
                  <a:pos x="0" y="14"/>
                </a:cxn>
              </a:cxnLst>
              <a:rect l="0" t="0" r="r" b="b"/>
              <a:pathLst>
                <a:path w="28" h="25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28" y="12"/>
                  </a:lnTo>
                  <a:lnTo>
                    <a:pt x="28" y="25"/>
                  </a:lnTo>
                  <a:lnTo>
                    <a:pt x="15" y="25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735"/>
            <p:cNvSpPr>
              <a:spLocks/>
            </p:cNvSpPr>
            <p:nvPr/>
          </p:nvSpPr>
          <p:spPr bwMode="auto">
            <a:xfrm>
              <a:off x="5057776" y="1857376"/>
              <a:ext cx="26988" cy="22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28" y="10"/>
                </a:cxn>
                <a:cxn ang="0">
                  <a:pos x="28" y="23"/>
                </a:cxn>
                <a:cxn ang="0">
                  <a:pos x="15" y="23"/>
                </a:cxn>
                <a:cxn ang="0">
                  <a:pos x="0" y="13"/>
                </a:cxn>
              </a:cxnLst>
              <a:rect l="0" t="0" r="r" b="b"/>
              <a:pathLst>
                <a:path w="28" h="23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28" y="10"/>
                  </a:lnTo>
                  <a:lnTo>
                    <a:pt x="28" y="23"/>
                  </a:lnTo>
                  <a:lnTo>
                    <a:pt x="15" y="23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736"/>
            <p:cNvSpPr>
              <a:spLocks/>
            </p:cNvSpPr>
            <p:nvPr/>
          </p:nvSpPr>
          <p:spPr bwMode="auto">
            <a:xfrm>
              <a:off x="5072064" y="1866901"/>
              <a:ext cx="26988" cy="238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28" y="12"/>
                </a:cxn>
                <a:cxn ang="0">
                  <a:pos x="28" y="25"/>
                </a:cxn>
                <a:cxn ang="0">
                  <a:pos x="15" y="25"/>
                </a:cxn>
                <a:cxn ang="0">
                  <a:pos x="0" y="13"/>
                </a:cxn>
              </a:cxnLst>
              <a:rect l="0" t="0" r="r" b="b"/>
              <a:pathLst>
                <a:path w="28" h="25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28" y="12"/>
                  </a:lnTo>
                  <a:lnTo>
                    <a:pt x="28" y="25"/>
                  </a:lnTo>
                  <a:lnTo>
                    <a:pt x="15" y="25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737"/>
            <p:cNvSpPr>
              <a:spLocks/>
            </p:cNvSpPr>
            <p:nvPr/>
          </p:nvSpPr>
          <p:spPr bwMode="auto">
            <a:xfrm>
              <a:off x="5086351" y="1879601"/>
              <a:ext cx="25400" cy="22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26" y="10"/>
                </a:cxn>
                <a:cxn ang="0">
                  <a:pos x="26" y="23"/>
                </a:cxn>
                <a:cxn ang="0">
                  <a:pos x="13" y="23"/>
                </a:cxn>
                <a:cxn ang="0">
                  <a:pos x="0" y="13"/>
                </a:cxn>
              </a:cxnLst>
              <a:rect l="0" t="0" r="r" b="b"/>
              <a:pathLst>
                <a:path w="26" h="23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26" y="10"/>
                  </a:lnTo>
                  <a:lnTo>
                    <a:pt x="26" y="23"/>
                  </a:lnTo>
                  <a:lnTo>
                    <a:pt x="13" y="23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738"/>
            <p:cNvSpPr>
              <a:spLocks/>
            </p:cNvSpPr>
            <p:nvPr/>
          </p:nvSpPr>
          <p:spPr bwMode="auto">
            <a:xfrm>
              <a:off x="5099051" y="1889126"/>
              <a:ext cx="26988" cy="22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28" y="10"/>
                </a:cxn>
                <a:cxn ang="0">
                  <a:pos x="28" y="23"/>
                </a:cxn>
                <a:cxn ang="0">
                  <a:pos x="15" y="23"/>
                </a:cxn>
                <a:cxn ang="0">
                  <a:pos x="0" y="13"/>
                </a:cxn>
              </a:cxnLst>
              <a:rect l="0" t="0" r="r" b="b"/>
              <a:pathLst>
                <a:path w="28" h="23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28" y="10"/>
                  </a:lnTo>
                  <a:lnTo>
                    <a:pt x="28" y="23"/>
                  </a:lnTo>
                  <a:lnTo>
                    <a:pt x="15" y="23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739"/>
            <p:cNvSpPr>
              <a:spLocks/>
            </p:cNvSpPr>
            <p:nvPr/>
          </p:nvSpPr>
          <p:spPr bwMode="auto">
            <a:xfrm>
              <a:off x="5113339" y="1898651"/>
              <a:ext cx="26988" cy="22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27" y="10"/>
                </a:cxn>
                <a:cxn ang="0">
                  <a:pos x="27" y="23"/>
                </a:cxn>
                <a:cxn ang="0">
                  <a:pos x="13" y="23"/>
                </a:cxn>
                <a:cxn ang="0">
                  <a:pos x="0" y="13"/>
                </a:cxn>
              </a:cxnLst>
              <a:rect l="0" t="0" r="r" b="b"/>
              <a:pathLst>
                <a:path w="27" h="23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27" y="10"/>
                  </a:lnTo>
                  <a:lnTo>
                    <a:pt x="27" y="23"/>
                  </a:lnTo>
                  <a:lnTo>
                    <a:pt x="13" y="23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740"/>
            <p:cNvSpPr>
              <a:spLocks/>
            </p:cNvSpPr>
            <p:nvPr/>
          </p:nvSpPr>
          <p:spPr bwMode="auto">
            <a:xfrm>
              <a:off x="5126039" y="1908176"/>
              <a:ext cx="28575" cy="22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29" y="10"/>
                </a:cxn>
                <a:cxn ang="0">
                  <a:pos x="29" y="23"/>
                </a:cxn>
                <a:cxn ang="0">
                  <a:pos x="15" y="23"/>
                </a:cxn>
                <a:cxn ang="0">
                  <a:pos x="0" y="13"/>
                </a:cxn>
              </a:cxnLst>
              <a:rect l="0" t="0" r="r" b="b"/>
              <a:pathLst>
                <a:path w="29" h="23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29" y="10"/>
                  </a:lnTo>
                  <a:lnTo>
                    <a:pt x="29" y="23"/>
                  </a:lnTo>
                  <a:lnTo>
                    <a:pt x="15" y="23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741"/>
            <p:cNvSpPr>
              <a:spLocks/>
            </p:cNvSpPr>
            <p:nvPr/>
          </p:nvSpPr>
          <p:spPr bwMode="auto">
            <a:xfrm>
              <a:off x="5140326" y="1917701"/>
              <a:ext cx="25400" cy="22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27" y="10"/>
                </a:cxn>
                <a:cxn ang="0">
                  <a:pos x="27" y="23"/>
                </a:cxn>
                <a:cxn ang="0">
                  <a:pos x="14" y="23"/>
                </a:cxn>
                <a:cxn ang="0">
                  <a:pos x="0" y="13"/>
                </a:cxn>
              </a:cxnLst>
              <a:rect l="0" t="0" r="r" b="b"/>
              <a:pathLst>
                <a:path w="27" h="23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27" y="10"/>
                  </a:lnTo>
                  <a:lnTo>
                    <a:pt x="27" y="23"/>
                  </a:lnTo>
                  <a:lnTo>
                    <a:pt x="14" y="23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742"/>
            <p:cNvSpPr>
              <a:spLocks/>
            </p:cNvSpPr>
            <p:nvPr/>
          </p:nvSpPr>
          <p:spPr bwMode="auto">
            <a:xfrm>
              <a:off x="5154614" y="1927226"/>
              <a:ext cx="23813" cy="22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26" y="10"/>
                </a:cxn>
                <a:cxn ang="0">
                  <a:pos x="26" y="23"/>
                </a:cxn>
                <a:cxn ang="0">
                  <a:pos x="13" y="23"/>
                </a:cxn>
                <a:cxn ang="0">
                  <a:pos x="0" y="13"/>
                </a:cxn>
              </a:cxnLst>
              <a:rect l="0" t="0" r="r" b="b"/>
              <a:pathLst>
                <a:path w="26" h="23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26" y="10"/>
                  </a:lnTo>
                  <a:lnTo>
                    <a:pt x="26" y="23"/>
                  </a:lnTo>
                  <a:lnTo>
                    <a:pt x="13" y="23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743"/>
            <p:cNvSpPr>
              <a:spLocks/>
            </p:cNvSpPr>
            <p:nvPr/>
          </p:nvSpPr>
          <p:spPr bwMode="auto">
            <a:xfrm>
              <a:off x="5165726" y="1936751"/>
              <a:ext cx="26988" cy="22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27" y="10"/>
                </a:cxn>
                <a:cxn ang="0">
                  <a:pos x="27" y="23"/>
                </a:cxn>
                <a:cxn ang="0">
                  <a:pos x="13" y="23"/>
                </a:cxn>
                <a:cxn ang="0">
                  <a:pos x="0" y="13"/>
                </a:cxn>
              </a:cxnLst>
              <a:rect l="0" t="0" r="r" b="b"/>
              <a:pathLst>
                <a:path w="27" h="23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27" y="10"/>
                  </a:lnTo>
                  <a:lnTo>
                    <a:pt x="27" y="23"/>
                  </a:lnTo>
                  <a:lnTo>
                    <a:pt x="13" y="23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744"/>
            <p:cNvSpPr>
              <a:spLocks/>
            </p:cNvSpPr>
            <p:nvPr/>
          </p:nvSpPr>
          <p:spPr bwMode="auto">
            <a:xfrm>
              <a:off x="5178426" y="1946276"/>
              <a:ext cx="23813" cy="190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25" y="8"/>
                </a:cxn>
                <a:cxn ang="0">
                  <a:pos x="25" y="21"/>
                </a:cxn>
                <a:cxn ang="0">
                  <a:pos x="12" y="21"/>
                </a:cxn>
                <a:cxn ang="0">
                  <a:pos x="0" y="13"/>
                </a:cxn>
              </a:cxnLst>
              <a:rect l="0" t="0" r="r" b="b"/>
              <a:pathLst>
                <a:path w="25" h="21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25" y="8"/>
                  </a:lnTo>
                  <a:lnTo>
                    <a:pt x="25" y="21"/>
                  </a:lnTo>
                  <a:lnTo>
                    <a:pt x="12" y="21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745"/>
            <p:cNvSpPr>
              <a:spLocks/>
            </p:cNvSpPr>
            <p:nvPr/>
          </p:nvSpPr>
          <p:spPr bwMode="auto">
            <a:xfrm>
              <a:off x="5189539" y="1954214"/>
              <a:ext cx="26988" cy="238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27" y="12"/>
                </a:cxn>
                <a:cxn ang="0">
                  <a:pos x="27" y="25"/>
                </a:cxn>
                <a:cxn ang="0">
                  <a:pos x="13" y="25"/>
                </a:cxn>
                <a:cxn ang="0">
                  <a:pos x="0" y="13"/>
                </a:cxn>
              </a:cxnLst>
              <a:rect l="0" t="0" r="r" b="b"/>
              <a:pathLst>
                <a:path w="27" h="25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27" y="12"/>
                  </a:lnTo>
                  <a:lnTo>
                    <a:pt x="27" y="25"/>
                  </a:lnTo>
                  <a:lnTo>
                    <a:pt x="13" y="25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746"/>
            <p:cNvSpPr>
              <a:spLocks/>
            </p:cNvSpPr>
            <p:nvPr/>
          </p:nvSpPr>
          <p:spPr bwMode="auto">
            <a:xfrm>
              <a:off x="5202239" y="1965326"/>
              <a:ext cx="25400" cy="206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27" y="8"/>
                </a:cxn>
                <a:cxn ang="0">
                  <a:pos x="27" y="21"/>
                </a:cxn>
                <a:cxn ang="0">
                  <a:pos x="14" y="21"/>
                </a:cxn>
                <a:cxn ang="0">
                  <a:pos x="0" y="13"/>
                </a:cxn>
              </a:cxnLst>
              <a:rect l="0" t="0" r="r" b="b"/>
              <a:pathLst>
                <a:path w="27" h="21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27" y="8"/>
                  </a:lnTo>
                  <a:lnTo>
                    <a:pt x="27" y="21"/>
                  </a:lnTo>
                  <a:lnTo>
                    <a:pt x="14" y="21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747"/>
            <p:cNvSpPr>
              <a:spLocks/>
            </p:cNvSpPr>
            <p:nvPr/>
          </p:nvSpPr>
          <p:spPr bwMode="auto">
            <a:xfrm>
              <a:off x="5216526" y="1973264"/>
              <a:ext cx="23813" cy="206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25" y="8"/>
                </a:cxn>
                <a:cxn ang="0">
                  <a:pos x="25" y="22"/>
                </a:cxn>
                <a:cxn ang="0">
                  <a:pos x="11" y="22"/>
                </a:cxn>
                <a:cxn ang="0">
                  <a:pos x="0" y="13"/>
                </a:cxn>
              </a:cxnLst>
              <a:rect l="0" t="0" r="r" b="b"/>
              <a:pathLst>
                <a:path w="25" h="22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25" y="8"/>
                  </a:lnTo>
                  <a:lnTo>
                    <a:pt x="25" y="22"/>
                  </a:lnTo>
                  <a:lnTo>
                    <a:pt x="11" y="22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748"/>
            <p:cNvSpPr>
              <a:spLocks/>
            </p:cNvSpPr>
            <p:nvPr/>
          </p:nvSpPr>
          <p:spPr bwMode="auto">
            <a:xfrm>
              <a:off x="5226051" y="1979614"/>
              <a:ext cx="23813" cy="238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25" y="10"/>
                </a:cxn>
                <a:cxn ang="0">
                  <a:pos x="25" y="24"/>
                </a:cxn>
                <a:cxn ang="0">
                  <a:pos x="12" y="24"/>
                </a:cxn>
                <a:cxn ang="0">
                  <a:pos x="0" y="14"/>
                </a:cxn>
              </a:cxnLst>
              <a:rect l="0" t="0" r="r" b="b"/>
              <a:pathLst>
                <a:path w="25" h="24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25" y="10"/>
                  </a:lnTo>
                  <a:lnTo>
                    <a:pt x="25" y="24"/>
                  </a:lnTo>
                  <a:lnTo>
                    <a:pt x="12" y="24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749"/>
            <p:cNvSpPr>
              <a:spLocks/>
            </p:cNvSpPr>
            <p:nvPr/>
          </p:nvSpPr>
          <p:spPr bwMode="auto">
            <a:xfrm>
              <a:off x="5238751" y="1990726"/>
              <a:ext cx="25400" cy="206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27" y="9"/>
                </a:cxn>
                <a:cxn ang="0">
                  <a:pos x="27" y="22"/>
                </a:cxn>
                <a:cxn ang="0">
                  <a:pos x="13" y="22"/>
                </a:cxn>
                <a:cxn ang="0">
                  <a:pos x="0" y="14"/>
                </a:cxn>
              </a:cxnLst>
              <a:rect l="0" t="0" r="r" b="b"/>
              <a:pathLst>
                <a:path w="27" h="22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27" y="9"/>
                  </a:lnTo>
                  <a:lnTo>
                    <a:pt x="27" y="22"/>
                  </a:lnTo>
                  <a:lnTo>
                    <a:pt x="13" y="22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750"/>
            <p:cNvSpPr>
              <a:spLocks/>
            </p:cNvSpPr>
            <p:nvPr/>
          </p:nvSpPr>
          <p:spPr bwMode="auto">
            <a:xfrm>
              <a:off x="5249864" y="1998664"/>
              <a:ext cx="23813" cy="206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25" y="8"/>
                </a:cxn>
                <a:cxn ang="0">
                  <a:pos x="25" y="21"/>
                </a:cxn>
                <a:cxn ang="0">
                  <a:pos x="12" y="21"/>
                </a:cxn>
                <a:cxn ang="0">
                  <a:pos x="0" y="13"/>
                </a:cxn>
              </a:cxnLst>
              <a:rect l="0" t="0" r="r" b="b"/>
              <a:pathLst>
                <a:path w="25" h="21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25" y="8"/>
                  </a:lnTo>
                  <a:lnTo>
                    <a:pt x="25" y="21"/>
                  </a:lnTo>
                  <a:lnTo>
                    <a:pt x="12" y="21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751"/>
            <p:cNvSpPr>
              <a:spLocks/>
            </p:cNvSpPr>
            <p:nvPr/>
          </p:nvSpPr>
          <p:spPr bwMode="auto">
            <a:xfrm>
              <a:off x="5262564" y="2006601"/>
              <a:ext cx="23813" cy="206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25" y="8"/>
                </a:cxn>
                <a:cxn ang="0">
                  <a:pos x="25" y="22"/>
                </a:cxn>
                <a:cxn ang="0">
                  <a:pos x="12" y="22"/>
                </a:cxn>
                <a:cxn ang="0">
                  <a:pos x="0" y="13"/>
                </a:cxn>
              </a:cxnLst>
              <a:rect l="0" t="0" r="r" b="b"/>
              <a:pathLst>
                <a:path w="25" h="22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25" y="8"/>
                  </a:lnTo>
                  <a:lnTo>
                    <a:pt x="25" y="22"/>
                  </a:lnTo>
                  <a:lnTo>
                    <a:pt x="12" y="22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752"/>
            <p:cNvSpPr>
              <a:spLocks/>
            </p:cNvSpPr>
            <p:nvPr/>
          </p:nvSpPr>
          <p:spPr bwMode="auto">
            <a:xfrm>
              <a:off x="5273676" y="2014539"/>
              <a:ext cx="23813" cy="22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25" y="10"/>
                </a:cxn>
                <a:cxn ang="0">
                  <a:pos x="25" y="24"/>
                </a:cxn>
                <a:cxn ang="0">
                  <a:pos x="11" y="24"/>
                </a:cxn>
                <a:cxn ang="0">
                  <a:pos x="0" y="14"/>
                </a:cxn>
              </a:cxnLst>
              <a:rect l="0" t="0" r="r" b="b"/>
              <a:pathLst>
                <a:path w="25" h="24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25" y="10"/>
                  </a:lnTo>
                  <a:lnTo>
                    <a:pt x="25" y="24"/>
                  </a:lnTo>
                  <a:lnTo>
                    <a:pt x="11" y="24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753"/>
            <p:cNvSpPr>
              <a:spLocks/>
            </p:cNvSpPr>
            <p:nvPr/>
          </p:nvSpPr>
          <p:spPr bwMode="auto">
            <a:xfrm>
              <a:off x="5283201" y="2024064"/>
              <a:ext cx="23813" cy="190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24" y="7"/>
                </a:cxn>
                <a:cxn ang="0">
                  <a:pos x="24" y="20"/>
                </a:cxn>
                <a:cxn ang="0">
                  <a:pos x="10" y="20"/>
                </a:cxn>
                <a:cxn ang="0">
                  <a:pos x="0" y="14"/>
                </a:cxn>
              </a:cxnLst>
              <a:rect l="0" t="0" r="r" b="b"/>
              <a:pathLst>
                <a:path w="24" h="20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24" y="7"/>
                  </a:lnTo>
                  <a:lnTo>
                    <a:pt x="24" y="20"/>
                  </a:lnTo>
                  <a:lnTo>
                    <a:pt x="10" y="20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754"/>
            <p:cNvSpPr>
              <a:spLocks/>
            </p:cNvSpPr>
            <p:nvPr/>
          </p:nvSpPr>
          <p:spPr bwMode="auto">
            <a:xfrm>
              <a:off x="5292726" y="2030414"/>
              <a:ext cx="23813" cy="206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25" y="8"/>
                </a:cxn>
                <a:cxn ang="0">
                  <a:pos x="25" y="22"/>
                </a:cxn>
                <a:cxn ang="0">
                  <a:pos x="12" y="22"/>
                </a:cxn>
                <a:cxn ang="0">
                  <a:pos x="0" y="13"/>
                </a:cxn>
              </a:cxnLst>
              <a:rect l="0" t="0" r="r" b="b"/>
              <a:pathLst>
                <a:path w="25" h="22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25" y="8"/>
                  </a:lnTo>
                  <a:lnTo>
                    <a:pt x="25" y="22"/>
                  </a:lnTo>
                  <a:lnTo>
                    <a:pt x="12" y="22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755"/>
            <p:cNvSpPr>
              <a:spLocks/>
            </p:cNvSpPr>
            <p:nvPr/>
          </p:nvSpPr>
          <p:spPr bwMode="auto">
            <a:xfrm>
              <a:off x="5305426" y="2038351"/>
              <a:ext cx="23813" cy="22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25" y="10"/>
                </a:cxn>
                <a:cxn ang="0">
                  <a:pos x="25" y="24"/>
                </a:cxn>
                <a:cxn ang="0">
                  <a:pos x="12" y="24"/>
                </a:cxn>
                <a:cxn ang="0">
                  <a:pos x="0" y="14"/>
                </a:cxn>
              </a:cxnLst>
              <a:rect l="0" t="0" r="r" b="b"/>
              <a:pathLst>
                <a:path w="25" h="24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25" y="10"/>
                  </a:lnTo>
                  <a:lnTo>
                    <a:pt x="25" y="24"/>
                  </a:lnTo>
                  <a:lnTo>
                    <a:pt x="12" y="24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Freeform 756"/>
            <p:cNvSpPr>
              <a:spLocks/>
            </p:cNvSpPr>
            <p:nvPr/>
          </p:nvSpPr>
          <p:spPr bwMode="auto">
            <a:xfrm>
              <a:off x="5316539" y="2047876"/>
              <a:ext cx="22225" cy="190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23" y="7"/>
                </a:cxn>
                <a:cxn ang="0">
                  <a:pos x="23" y="20"/>
                </a:cxn>
                <a:cxn ang="0">
                  <a:pos x="10" y="20"/>
                </a:cxn>
                <a:cxn ang="0">
                  <a:pos x="0" y="14"/>
                </a:cxn>
              </a:cxnLst>
              <a:rect l="0" t="0" r="r" b="b"/>
              <a:pathLst>
                <a:path w="23" h="20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23" y="7"/>
                  </a:lnTo>
                  <a:lnTo>
                    <a:pt x="23" y="20"/>
                  </a:lnTo>
                  <a:lnTo>
                    <a:pt x="10" y="20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Freeform 757"/>
            <p:cNvSpPr>
              <a:spLocks/>
            </p:cNvSpPr>
            <p:nvPr/>
          </p:nvSpPr>
          <p:spPr bwMode="auto">
            <a:xfrm>
              <a:off x="5326064" y="2054226"/>
              <a:ext cx="23813" cy="22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25" y="10"/>
                </a:cxn>
                <a:cxn ang="0">
                  <a:pos x="25" y="23"/>
                </a:cxn>
                <a:cxn ang="0">
                  <a:pos x="11" y="23"/>
                </a:cxn>
                <a:cxn ang="0">
                  <a:pos x="0" y="13"/>
                </a:cxn>
              </a:cxnLst>
              <a:rect l="0" t="0" r="r" b="b"/>
              <a:pathLst>
                <a:path w="25" h="23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25" y="10"/>
                  </a:lnTo>
                  <a:lnTo>
                    <a:pt x="25" y="23"/>
                  </a:lnTo>
                  <a:lnTo>
                    <a:pt x="11" y="23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758"/>
            <p:cNvSpPr>
              <a:spLocks/>
            </p:cNvSpPr>
            <p:nvPr/>
          </p:nvSpPr>
          <p:spPr bwMode="auto">
            <a:xfrm>
              <a:off x="5335589" y="2063751"/>
              <a:ext cx="23813" cy="190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24" y="7"/>
                </a:cxn>
                <a:cxn ang="0">
                  <a:pos x="24" y="20"/>
                </a:cxn>
                <a:cxn ang="0">
                  <a:pos x="10" y="20"/>
                </a:cxn>
                <a:cxn ang="0">
                  <a:pos x="0" y="13"/>
                </a:cxn>
              </a:cxnLst>
              <a:rect l="0" t="0" r="r" b="b"/>
              <a:pathLst>
                <a:path w="24" h="20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24" y="7"/>
                  </a:lnTo>
                  <a:lnTo>
                    <a:pt x="24" y="20"/>
                  </a:lnTo>
                  <a:lnTo>
                    <a:pt x="10" y="20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Freeform 759"/>
            <p:cNvSpPr>
              <a:spLocks/>
            </p:cNvSpPr>
            <p:nvPr/>
          </p:nvSpPr>
          <p:spPr bwMode="auto">
            <a:xfrm>
              <a:off x="5346701" y="2070101"/>
              <a:ext cx="22225" cy="206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24" y="8"/>
                </a:cxn>
                <a:cxn ang="0">
                  <a:pos x="24" y="21"/>
                </a:cxn>
                <a:cxn ang="0">
                  <a:pos x="10" y="21"/>
                </a:cxn>
                <a:cxn ang="0">
                  <a:pos x="0" y="13"/>
                </a:cxn>
              </a:cxnLst>
              <a:rect l="0" t="0" r="r" b="b"/>
              <a:pathLst>
                <a:path w="24" h="21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24" y="8"/>
                  </a:lnTo>
                  <a:lnTo>
                    <a:pt x="24" y="21"/>
                  </a:lnTo>
                  <a:lnTo>
                    <a:pt x="10" y="21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760"/>
            <p:cNvSpPr>
              <a:spLocks/>
            </p:cNvSpPr>
            <p:nvPr/>
          </p:nvSpPr>
          <p:spPr bwMode="auto">
            <a:xfrm>
              <a:off x="5356226" y="2078039"/>
              <a:ext cx="23813" cy="206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25" y="8"/>
                </a:cxn>
                <a:cxn ang="0">
                  <a:pos x="25" y="22"/>
                </a:cxn>
                <a:cxn ang="0">
                  <a:pos x="12" y="22"/>
                </a:cxn>
                <a:cxn ang="0">
                  <a:pos x="0" y="13"/>
                </a:cxn>
              </a:cxnLst>
              <a:rect l="0" t="0" r="r" b="b"/>
              <a:pathLst>
                <a:path w="25" h="22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25" y="8"/>
                  </a:lnTo>
                  <a:lnTo>
                    <a:pt x="25" y="22"/>
                  </a:lnTo>
                  <a:lnTo>
                    <a:pt x="12" y="22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761"/>
            <p:cNvSpPr>
              <a:spLocks/>
            </p:cNvSpPr>
            <p:nvPr/>
          </p:nvSpPr>
          <p:spPr bwMode="auto">
            <a:xfrm>
              <a:off x="5367339" y="2085976"/>
              <a:ext cx="22225" cy="190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23" y="7"/>
                </a:cxn>
                <a:cxn ang="0">
                  <a:pos x="23" y="20"/>
                </a:cxn>
                <a:cxn ang="0">
                  <a:pos x="10" y="20"/>
                </a:cxn>
                <a:cxn ang="0">
                  <a:pos x="0" y="14"/>
                </a:cxn>
              </a:cxnLst>
              <a:rect l="0" t="0" r="r" b="b"/>
              <a:pathLst>
                <a:path w="23" h="20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23" y="7"/>
                  </a:lnTo>
                  <a:lnTo>
                    <a:pt x="23" y="20"/>
                  </a:lnTo>
                  <a:lnTo>
                    <a:pt x="10" y="20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762"/>
            <p:cNvSpPr>
              <a:spLocks/>
            </p:cNvSpPr>
            <p:nvPr/>
          </p:nvSpPr>
          <p:spPr bwMode="auto">
            <a:xfrm>
              <a:off x="5376864" y="2092326"/>
              <a:ext cx="22225" cy="206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23" y="8"/>
                </a:cxn>
                <a:cxn ang="0">
                  <a:pos x="23" y="22"/>
                </a:cxn>
                <a:cxn ang="0">
                  <a:pos x="10" y="22"/>
                </a:cxn>
                <a:cxn ang="0">
                  <a:pos x="0" y="13"/>
                </a:cxn>
              </a:cxnLst>
              <a:rect l="0" t="0" r="r" b="b"/>
              <a:pathLst>
                <a:path w="23" h="22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23" y="8"/>
                  </a:lnTo>
                  <a:lnTo>
                    <a:pt x="23" y="22"/>
                  </a:lnTo>
                  <a:lnTo>
                    <a:pt x="10" y="22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763"/>
            <p:cNvSpPr>
              <a:spLocks/>
            </p:cNvSpPr>
            <p:nvPr/>
          </p:nvSpPr>
          <p:spPr bwMode="auto">
            <a:xfrm>
              <a:off x="5386389" y="2100264"/>
              <a:ext cx="22225" cy="206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23" y="9"/>
                </a:cxn>
                <a:cxn ang="0">
                  <a:pos x="23" y="22"/>
                </a:cxn>
                <a:cxn ang="0">
                  <a:pos x="10" y="22"/>
                </a:cxn>
                <a:cxn ang="0">
                  <a:pos x="0" y="14"/>
                </a:cxn>
              </a:cxnLst>
              <a:rect l="0" t="0" r="r" b="b"/>
              <a:pathLst>
                <a:path w="23" h="22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23" y="9"/>
                  </a:lnTo>
                  <a:lnTo>
                    <a:pt x="23" y="22"/>
                  </a:lnTo>
                  <a:lnTo>
                    <a:pt x="10" y="22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764"/>
            <p:cNvSpPr>
              <a:spLocks/>
            </p:cNvSpPr>
            <p:nvPr/>
          </p:nvSpPr>
          <p:spPr bwMode="auto">
            <a:xfrm>
              <a:off x="5395914" y="2108201"/>
              <a:ext cx="22225" cy="190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23" y="6"/>
                </a:cxn>
                <a:cxn ang="0">
                  <a:pos x="23" y="20"/>
                </a:cxn>
                <a:cxn ang="0">
                  <a:pos x="10" y="20"/>
                </a:cxn>
                <a:cxn ang="0">
                  <a:pos x="0" y="13"/>
                </a:cxn>
              </a:cxnLst>
              <a:rect l="0" t="0" r="r" b="b"/>
              <a:pathLst>
                <a:path w="23" h="20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23" y="6"/>
                  </a:lnTo>
                  <a:lnTo>
                    <a:pt x="23" y="20"/>
                  </a:lnTo>
                  <a:lnTo>
                    <a:pt x="10" y="20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765"/>
            <p:cNvSpPr>
              <a:spLocks/>
            </p:cNvSpPr>
            <p:nvPr/>
          </p:nvSpPr>
          <p:spPr bwMode="auto">
            <a:xfrm>
              <a:off x="5405439" y="2114551"/>
              <a:ext cx="22225" cy="190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23" y="7"/>
                </a:cxn>
                <a:cxn ang="0">
                  <a:pos x="23" y="20"/>
                </a:cxn>
                <a:cxn ang="0">
                  <a:pos x="10" y="20"/>
                </a:cxn>
                <a:cxn ang="0">
                  <a:pos x="0" y="14"/>
                </a:cxn>
              </a:cxnLst>
              <a:rect l="0" t="0" r="r" b="b"/>
              <a:pathLst>
                <a:path w="23" h="20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23" y="7"/>
                  </a:lnTo>
                  <a:lnTo>
                    <a:pt x="23" y="20"/>
                  </a:lnTo>
                  <a:lnTo>
                    <a:pt x="10" y="20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766"/>
            <p:cNvSpPr>
              <a:spLocks/>
            </p:cNvSpPr>
            <p:nvPr/>
          </p:nvSpPr>
          <p:spPr bwMode="auto">
            <a:xfrm>
              <a:off x="5414964" y="2120901"/>
              <a:ext cx="20638" cy="206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22" y="8"/>
                </a:cxn>
                <a:cxn ang="0">
                  <a:pos x="22" y="22"/>
                </a:cxn>
                <a:cxn ang="0">
                  <a:pos x="8" y="22"/>
                </a:cxn>
                <a:cxn ang="0">
                  <a:pos x="0" y="13"/>
                </a:cxn>
              </a:cxnLst>
              <a:rect l="0" t="0" r="r" b="b"/>
              <a:pathLst>
                <a:path w="22" h="22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22" y="8"/>
                  </a:lnTo>
                  <a:lnTo>
                    <a:pt x="22" y="22"/>
                  </a:lnTo>
                  <a:lnTo>
                    <a:pt x="8" y="22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767"/>
            <p:cNvSpPr>
              <a:spLocks/>
            </p:cNvSpPr>
            <p:nvPr/>
          </p:nvSpPr>
          <p:spPr bwMode="auto">
            <a:xfrm>
              <a:off x="5422901" y="2128839"/>
              <a:ext cx="22225" cy="190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24" y="7"/>
                </a:cxn>
                <a:cxn ang="0">
                  <a:pos x="24" y="20"/>
                </a:cxn>
                <a:cxn ang="0">
                  <a:pos x="10" y="20"/>
                </a:cxn>
                <a:cxn ang="0">
                  <a:pos x="0" y="14"/>
                </a:cxn>
              </a:cxnLst>
              <a:rect l="0" t="0" r="r" b="b"/>
              <a:pathLst>
                <a:path w="24" h="20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24" y="7"/>
                  </a:lnTo>
                  <a:lnTo>
                    <a:pt x="24" y="20"/>
                  </a:lnTo>
                  <a:lnTo>
                    <a:pt x="10" y="20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768"/>
            <p:cNvSpPr>
              <a:spLocks/>
            </p:cNvSpPr>
            <p:nvPr/>
          </p:nvSpPr>
          <p:spPr bwMode="auto">
            <a:xfrm>
              <a:off x="5432426" y="2135189"/>
              <a:ext cx="22225" cy="190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24" y="7"/>
                </a:cxn>
                <a:cxn ang="0">
                  <a:pos x="24" y="20"/>
                </a:cxn>
                <a:cxn ang="0">
                  <a:pos x="10" y="20"/>
                </a:cxn>
                <a:cxn ang="0">
                  <a:pos x="0" y="13"/>
                </a:cxn>
              </a:cxnLst>
              <a:rect l="0" t="0" r="r" b="b"/>
              <a:pathLst>
                <a:path w="24" h="20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24" y="7"/>
                  </a:lnTo>
                  <a:lnTo>
                    <a:pt x="24" y="20"/>
                  </a:lnTo>
                  <a:lnTo>
                    <a:pt x="10" y="20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Freeform 769"/>
            <p:cNvSpPr>
              <a:spLocks/>
            </p:cNvSpPr>
            <p:nvPr/>
          </p:nvSpPr>
          <p:spPr bwMode="auto">
            <a:xfrm>
              <a:off x="5441951" y="2141539"/>
              <a:ext cx="20638" cy="206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22" y="8"/>
                </a:cxn>
                <a:cxn ang="0">
                  <a:pos x="22" y="21"/>
                </a:cxn>
                <a:cxn ang="0">
                  <a:pos x="9" y="21"/>
                </a:cxn>
                <a:cxn ang="0">
                  <a:pos x="0" y="13"/>
                </a:cxn>
              </a:cxnLst>
              <a:rect l="0" t="0" r="r" b="b"/>
              <a:pathLst>
                <a:path w="22" h="21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22" y="8"/>
                  </a:lnTo>
                  <a:lnTo>
                    <a:pt x="22" y="21"/>
                  </a:lnTo>
                  <a:lnTo>
                    <a:pt x="9" y="21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Freeform 770"/>
            <p:cNvSpPr>
              <a:spLocks/>
            </p:cNvSpPr>
            <p:nvPr/>
          </p:nvSpPr>
          <p:spPr bwMode="auto">
            <a:xfrm>
              <a:off x="5449889" y="2149476"/>
              <a:ext cx="22225" cy="190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23" y="7"/>
                </a:cxn>
                <a:cxn ang="0">
                  <a:pos x="23" y="20"/>
                </a:cxn>
                <a:cxn ang="0">
                  <a:pos x="10" y="20"/>
                </a:cxn>
                <a:cxn ang="0">
                  <a:pos x="0" y="13"/>
                </a:cxn>
              </a:cxnLst>
              <a:rect l="0" t="0" r="r" b="b"/>
              <a:pathLst>
                <a:path w="23" h="20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23" y="7"/>
                  </a:lnTo>
                  <a:lnTo>
                    <a:pt x="23" y="20"/>
                  </a:lnTo>
                  <a:lnTo>
                    <a:pt x="10" y="20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Freeform 771"/>
            <p:cNvSpPr>
              <a:spLocks/>
            </p:cNvSpPr>
            <p:nvPr/>
          </p:nvSpPr>
          <p:spPr bwMode="auto">
            <a:xfrm>
              <a:off x="5459414" y="2155826"/>
              <a:ext cx="20638" cy="174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21" y="5"/>
                </a:cxn>
                <a:cxn ang="0">
                  <a:pos x="21" y="18"/>
                </a:cxn>
                <a:cxn ang="0">
                  <a:pos x="8" y="18"/>
                </a:cxn>
                <a:cxn ang="0">
                  <a:pos x="0" y="13"/>
                </a:cxn>
              </a:cxnLst>
              <a:rect l="0" t="0" r="r" b="b"/>
              <a:pathLst>
                <a:path w="21" h="18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21" y="5"/>
                  </a:lnTo>
                  <a:lnTo>
                    <a:pt x="21" y="18"/>
                  </a:lnTo>
                  <a:lnTo>
                    <a:pt x="8" y="18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772"/>
            <p:cNvSpPr>
              <a:spLocks/>
            </p:cNvSpPr>
            <p:nvPr/>
          </p:nvSpPr>
          <p:spPr bwMode="auto">
            <a:xfrm>
              <a:off x="5467351" y="2160589"/>
              <a:ext cx="22225" cy="206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23" y="8"/>
                </a:cxn>
                <a:cxn ang="0">
                  <a:pos x="23" y="21"/>
                </a:cxn>
                <a:cxn ang="0">
                  <a:pos x="10" y="21"/>
                </a:cxn>
                <a:cxn ang="0">
                  <a:pos x="0" y="13"/>
                </a:cxn>
              </a:cxnLst>
              <a:rect l="0" t="0" r="r" b="b"/>
              <a:pathLst>
                <a:path w="23" h="21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23" y="8"/>
                  </a:lnTo>
                  <a:lnTo>
                    <a:pt x="23" y="21"/>
                  </a:lnTo>
                  <a:lnTo>
                    <a:pt x="10" y="21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773"/>
            <p:cNvSpPr>
              <a:spLocks/>
            </p:cNvSpPr>
            <p:nvPr/>
          </p:nvSpPr>
          <p:spPr bwMode="auto">
            <a:xfrm>
              <a:off x="5476876" y="2168526"/>
              <a:ext cx="20638" cy="206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22" y="8"/>
                </a:cxn>
                <a:cxn ang="0">
                  <a:pos x="22" y="22"/>
                </a:cxn>
                <a:cxn ang="0">
                  <a:pos x="8" y="22"/>
                </a:cxn>
                <a:cxn ang="0">
                  <a:pos x="0" y="13"/>
                </a:cxn>
              </a:cxnLst>
              <a:rect l="0" t="0" r="r" b="b"/>
              <a:pathLst>
                <a:path w="22" h="22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22" y="8"/>
                  </a:lnTo>
                  <a:lnTo>
                    <a:pt x="22" y="22"/>
                  </a:lnTo>
                  <a:lnTo>
                    <a:pt x="8" y="22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Freeform 774"/>
            <p:cNvSpPr>
              <a:spLocks/>
            </p:cNvSpPr>
            <p:nvPr/>
          </p:nvSpPr>
          <p:spPr bwMode="auto">
            <a:xfrm>
              <a:off x="5484814" y="2176464"/>
              <a:ext cx="20638" cy="190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22" y="7"/>
                </a:cxn>
                <a:cxn ang="0">
                  <a:pos x="22" y="20"/>
                </a:cxn>
                <a:cxn ang="0">
                  <a:pos x="9" y="20"/>
                </a:cxn>
                <a:cxn ang="0">
                  <a:pos x="0" y="14"/>
                </a:cxn>
              </a:cxnLst>
              <a:rect l="0" t="0" r="r" b="b"/>
              <a:pathLst>
                <a:path w="22" h="20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22" y="7"/>
                  </a:lnTo>
                  <a:lnTo>
                    <a:pt x="22" y="20"/>
                  </a:lnTo>
                  <a:lnTo>
                    <a:pt x="9" y="20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775"/>
            <p:cNvSpPr>
              <a:spLocks/>
            </p:cNvSpPr>
            <p:nvPr/>
          </p:nvSpPr>
          <p:spPr bwMode="auto">
            <a:xfrm>
              <a:off x="5492751" y="2182814"/>
              <a:ext cx="22225" cy="174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23" y="5"/>
                </a:cxn>
                <a:cxn ang="0">
                  <a:pos x="23" y="18"/>
                </a:cxn>
                <a:cxn ang="0">
                  <a:pos x="10" y="18"/>
                </a:cxn>
                <a:cxn ang="0">
                  <a:pos x="0" y="13"/>
                </a:cxn>
              </a:cxnLst>
              <a:rect l="0" t="0" r="r" b="b"/>
              <a:pathLst>
                <a:path w="23" h="18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23" y="5"/>
                  </a:lnTo>
                  <a:lnTo>
                    <a:pt x="23" y="18"/>
                  </a:lnTo>
                  <a:lnTo>
                    <a:pt x="10" y="18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776"/>
            <p:cNvSpPr>
              <a:spLocks/>
            </p:cNvSpPr>
            <p:nvPr/>
          </p:nvSpPr>
          <p:spPr bwMode="auto">
            <a:xfrm>
              <a:off x="5502276" y="2187576"/>
              <a:ext cx="20638" cy="190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21" y="7"/>
                </a:cxn>
                <a:cxn ang="0">
                  <a:pos x="21" y="20"/>
                </a:cxn>
                <a:cxn ang="0">
                  <a:pos x="8" y="20"/>
                </a:cxn>
                <a:cxn ang="0">
                  <a:pos x="0" y="13"/>
                </a:cxn>
              </a:cxnLst>
              <a:rect l="0" t="0" r="r" b="b"/>
              <a:pathLst>
                <a:path w="21" h="20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21" y="7"/>
                  </a:lnTo>
                  <a:lnTo>
                    <a:pt x="21" y="20"/>
                  </a:lnTo>
                  <a:lnTo>
                    <a:pt x="8" y="20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Freeform 777"/>
            <p:cNvSpPr>
              <a:spLocks/>
            </p:cNvSpPr>
            <p:nvPr/>
          </p:nvSpPr>
          <p:spPr bwMode="auto">
            <a:xfrm>
              <a:off x="5510214" y="2193926"/>
              <a:ext cx="20638" cy="190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22" y="6"/>
                </a:cxn>
                <a:cxn ang="0">
                  <a:pos x="22" y="20"/>
                </a:cxn>
                <a:cxn ang="0">
                  <a:pos x="8" y="20"/>
                </a:cxn>
                <a:cxn ang="0">
                  <a:pos x="0" y="13"/>
                </a:cxn>
              </a:cxnLst>
              <a:rect l="0" t="0" r="r" b="b"/>
              <a:pathLst>
                <a:path w="22" h="20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22" y="6"/>
                  </a:lnTo>
                  <a:lnTo>
                    <a:pt x="22" y="20"/>
                  </a:lnTo>
                  <a:lnTo>
                    <a:pt x="8" y="20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778"/>
            <p:cNvSpPr>
              <a:spLocks/>
            </p:cNvSpPr>
            <p:nvPr/>
          </p:nvSpPr>
          <p:spPr bwMode="auto">
            <a:xfrm>
              <a:off x="5518151" y="2200276"/>
              <a:ext cx="20638" cy="190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22" y="7"/>
                </a:cxn>
                <a:cxn ang="0">
                  <a:pos x="22" y="20"/>
                </a:cxn>
                <a:cxn ang="0">
                  <a:pos x="9" y="20"/>
                </a:cxn>
                <a:cxn ang="0">
                  <a:pos x="0" y="14"/>
                </a:cxn>
              </a:cxnLst>
              <a:rect l="0" t="0" r="r" b="b"/>
              <a:pathLst>
                <a:path w="22" h="20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22" y="7"/>
                  </a:lnTo>
                  <a:lnTo>
                    <a:pt x="22" y="20"/>
                  </a:lnTo>
                  <a:lnTo>
                    <a:pt x="9" y="20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Freeform 779"/>
            <p:cNvSpPr>
              <a:spLocks/>
            </p:cNvSpPr>
            <p:nvPr/>
          </p:nvSpPr>
          <p:spPr bwMode="auto">
            <a:xfrm>
              <a:off x="5526089" y="2206626"/>
              <a:ext cx="20638" cy="190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21" y="7"/>
                </a:cxn>
                <a:cxn ang="0">
                  <a:pos x="21" y="20"/>
                </a:cxn>
                <a:cxn ang="0">
                  <a:pos x="8" y="20"/>
                </a:cxn>
                <a:cxn ang="0">
                  <a:pos x="0" y="13"/>
                </a:cxn>
              </a:cxnLst>
              <a:rect l="0" t="0" r="r" b="b"/>
              <a:pathLst>
                <a:path w="21" h="20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21" y="7"/>
                  </a:lnTo>
                  <a:lnTo>
                    <a:pt x="21" y="20"/>
                  </a:lnTo>
                  <a:lnTo>
                    <a:pt x="8" y="20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Freeform 780"/>
            <p:cNvSpPr>
              <a:spLocks/>
            </p:cNvSpPr>
            <p:nvPr/>
          </p:nvSpPr>
          <p:spPr bwMode="auto">
            <a:xfrm>
              <a:off x="5534026" y="2212976"/>
              <a:ext cx="36513" cy="317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38" y="20"/>
                </a:cxn>
                <a:cxn ang="0">
                  <a:pos x="38" y="33"/>
                </a:cxn>
                <a:cxn ang="0">
                  <a:pos x="25" y="33"/>
                </a:cxn>
                <a:cxn ang="0">
                  <a:pos x="0" y="13"/>
                </a:cxn>
              </a:cxnLst>
              <a:rect l="0" t="0" r="r" b="b"/>
              <a:pathLst>
                <a:path w="38" h="33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38" y="20"/>
                  </a:lnTo>
                  <a:lnTo>
                    <a:pt x="38" y="33"/>
                  </a:lnTo>
                  <a:lnTo>
                    <a:pt x="25" y="33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Freeform 781"/>
            <p:cNvSpPr>
              <a:spLocks/>
            </p:cNvSpPr>
            <p:nvPr/>
          </p:nvSpPr>
          <p:spPr bwMode="auto">
            <a:xfrm>
              <a:off x="5557839" y="2232026"/>
              <a:ext cx="34925" cy="301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37" y="18"/>
                </a:cxn>
                <a:cxn ang="0">
                  <a:pos x="37" y="31"/>
                </a:cxn>
                <a:cxn ang="0">
                  <a:pos x="23" y="31"/>
                </a:cxn>
                <a:cxn ang="0">
                  <a:pos x="0" y="13"/>
                </a:cxn>
              </a:cxnLst>
              <a:rect l="0" t="0" r="r" b="b"/>
              <a:pathLst>
                <a:path w="37" h="31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37" y="18"/>
                  </a:lnTo>
                  <a:lnTo>
                    <a:pt x="37" y="31"/>
                  </a:lnTo>
                  <a:lnTo>
                    <a:pt x="23" y="31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 782"/>
            <p:cNvSpPr>
              <a:spLocks/>
            </p:cNvSpPr>
            <p:nvPr/>
          </p:nvSpPr>
          <p:spPr bwMode="auto">
            <a:xfrm>
              <a:off x="5580064" y="2249489"/>
              <a:ext cx="34925" cy="317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37" y="18"/>
                </a:cxn>
                <a:cxn ang="0">
                  <a:pos x="37" y="32"/>
                </a:cxn>
                <a:cxn ang="0">
                  <a:pos x="24" y="32"/>
                </a:cxn>
                <a:cxn ang="0">
                  <a:pos x="0" y="13"/>
                </a:cxn>
              </a:cxnLst>
              <a:rect l="0" t="0" r="r" b="b"/>
              <a:pathLst>
                <a:path w="37" h="32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37" y="18"/>
                  </a:lnTo>
                  <a:lnTo>
                    <a:pt x="37" y="32"/>
                  </a:lnTo>
                  <a:lnTo>
                    <a:pt x="24" y="32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Freeform 783"/>
            <p:cNvSpPr>
              <a:spLocks/>
            </p:cNvSpPr>
            <p:nvPr/>
          </p:nvSpPr>
          <p:spPr bwMode="auto">
            <a:xfrm>
              <a:off x="5602289" y="2266951"/>
              <a:ext cx="34925" cy="285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36" y="17"/>
                </a:cxn>
                <a:cxn ang="0">
                  <a:pos x="36" y="30"/>
                </a:cxn>
                <a:cxn ang="0">
                  <a:pos x="23" y="30"/>
                </a:cxn>
                <a:cxn ang="0">
                  <a:pos x="0" y="14"/>
                </a:cxn>
              </a:cxnLst>
              <a:rect l="0" t="0" r="r" b="b"/>
              <a:pathLst>
                <a:path w="36" h="30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36" y="17"/>
                  </a:lnTo>
                  <a:lnTo>
                    <a:pt x="36" y="30"/>
                  </a:lnTo>
                  <a:lnTo>
                    <a:pt x="23" y="30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Freeform 784"/>
            <p:cNvSpPr>
              <a:spLocks/>
            </p:cNvSpPr>
            <p:nvPr/>
          </p:nvSpPr>
          <p:spPr bwMode="auto">
            <a:xfrm>
              <a:off x="5624514" y="2282826"/>
              <a:ext cx="33338" cy="317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35" y="18"/>
                </a:cxn>
                <a:cxn ang="0">
                  <a:pos x="35" y="32"/>
                </a:cxn>
                <a:cxn ang="0">
                  <a:pos x="22" y="32"/>
                </a:cxn>
                <a:cxn ang="0">
                  <a:pos x="0" y="13"/>
                </a:cxn>
              </a:cxnLst>
              <a:rect l="0" t="0" r="r" b="b"/>
              <a:pathLst>
                <a:path w="35" h="32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35" y="18"/>
                  </a:lnTo>
                  <a:lnTo>
                    <a:pt x="35" y="32"/>
                  </a:lnTo>
                  <a:lnTo>
                    <a:pt x="22" y="32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Freeform 785"/>
            <p:cNvSpPr>
              <a:spLocks/>
            </p:cNvSpPr>
            <p:nvPr/>
          </p:nvSpPr>
          <p:spPr bwMode="auto">
            <a:xfrm>
              <a:off x="5645151" y="2300289"/>
              <a:ext cx="34925" cy="285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35" y="17"/>
                </a:cxn>
                <a:cxn ang="0">
                  <a:pos x="35" y="30"/>
                </a:cxn>
                <a:cxn ang="0">
                  <a:pos x="21" y="30"/>
                </a:cxn>
                <a:cxn ang="0">
                  <a:pos x="0" y="14"/>
                </a:cxn>
              </a:cxnLst>
              <a:rect l="0" t="0" r="r" b="b"/>
              <a:pathLst>
                <a:path w="35" h="30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35" y="17"/>
                  </a:lnTo>
                  <a:lnTo>
                    <a:pt x="35" y="30"/>
                  </a:lnTo>
                  <a:lnTo>
                    <a:pt x="21" y="30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Freeform 786"/>
            <p:cNvSpPr>
              <a:spLocks/>
            </p:cNvSpPr>
            <p:nvPr/>
          </p:nvSpPr>
          <p:spPr bwMode="auto">
            <a:xfrm>
              <a:off x="5665789" y="2316164"/>
              <a:ext cx="33338" cy="301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34" y="17"/>
                </a:cxn>
                <a:cxn ang="0">
                  <a:pos x="34" y="30"/>
                </a:cxn>
                <a:cxn ang="0">
                  <a:pos x="20" y="30"/>
                </a:cxn>
                <a:cxn ang="0">
                  <a:pos x="0" y="13"/>
                </a:cxn>
              </a:cxnLst>
              <a:rect l="0" t="0" r="r" b="b"/>
              <a:pathLst>
                <a:path w="34" h="30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34" y="17"/>
                  </a:lnTo>
                  <a:lnTo>
                    <a:pt x="34" y="30"/>
                  </a:lnTo>
                  <a:lnTo>
                    <a:pt x="20" y="30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787"/>
            <p:cNvSpPr>
              <a:spLocks/>
            </p:cNvSpPr>
            <p:nvPr/>
          </p:nvSpPr>
          <p:spPr bwMode="auto">
            <a:xfrm>
              <a:off x="5684839" y="2333626"/>
              <a:ext cx="33338" cy="269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35" y="15"/>
                </a:cxn>
                <a:cxn ang="0">
                  <a:pos x="35" y="28"/>
                </a:cxn>
                <a:cxn ang="0">
                  <a:pos x="22" y="28"/>
                </a:cxn>
                <a:cxn ang="0">
                  <a:pos x="0" y="13"/>
                </a:cxn>
              </a:cxnLst>
              <a:rect l="0" t="0" r="r" b="b"/>
              <a:pathLst>
                <a:path w="35" h="28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35" y="15"/>
                  </a:lnTo>
                  <a:lnTo>
                    <a:pt x="35" y="28"/>
                  </a:lnTo>
                  <a:lnTo>
                    <a:pt x="22" y="28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Freeform 788"/>
            <p:cNvSpPr>
              <a:spLocks/>
            </p:cNvSpPr>
            <p:nvPr/>
          </p:nvSpPr>
          <p:spPr bwMode="auto">
            <a:xfrm>
              <a:off x="5705476" y="2347914"/>
              <a:ext cx="31750" cy="285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33" y="16"/>
                </a:cxn>
                <a:cxn ang="0">
                  <a:pos x="33" y="30"/>
                </a:cxn>
                <a:cxn ang="0">
                  <a:pos x="20" y="30"/>
                </a:cxn>
                <a:cxn ang="0">
                  <a:pos x="0" y="13"/>
                </a:cxn>
              </a:cxnLst>
              <a:rect l="0" t="0" r="r" b="b"/>
              <a:pathLst>
                <a:path w="33" h="30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33" y="16"/>
                  </a:lnTo>
                  <a:lnTo>
                    <a:pt x="33" y="30"/>
                  </a:lnTo>
                  <a:lnTo>
                    <a:pt x="20" y="30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Freeform 789"/>
            <p:cNvSpPr>
              <a:spLocks/>
            </p:cNvSpPr>
            <p:nvPr/>
          </p:nvSpPr>
          <p:spPr bwMode="auto">
            <a:xfrm>
              <a:off x="5724526" y="2362201"/>
              <a:ext cx="31750" cy="285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32" y="15"/>
                </a:cxn>
                <a:cxn ang="0">
                  <a:pos x="32" y="29"/>
                </a:cxn>
                <a:cxn ang="0">
                  <a:pos x="18" y="29"/>
                </a:cxn>
                <a:cxn ang="0">
                  <a:pos x="0" y="14"/>
                </a:cxn>
              </a:cxnLst>
              <a:rect l="0" t="0" r="r" b="b"/>
              <a:pathLst>
                <a:path w="32" h="29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32" y="15"/>
                  </a:lnTo>
                  <a:lnTo>
                    <a:pt x="32" y="29"/>
                  </a:lnTo>
                  <a:lnTo>
                    <a:pt x="18" y="29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Freeform 790"/>
            <p:cNvSpPr>
              <a:spLocks/>
            </p:cNvSpPr>
            <p:nvPr/>
          </p:nvSpPr>
          <p:spPr bwMode="auto">
            <a:xfrm>
              <a:off x="5741989" y="2376489"/>
              <a:ext cx="33338" cy="301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34" y="17"/>
                </a:cxn>
                <a:cxn ang="0">
                  <a:pos x="34" y="30"/>
                </a:cxn>
                <a:cxn ang="0">
                  <a:pos x="20" y="30"/>
                </a:cxn>
                <a:cxn ang="0">
                  <a:pos x="0" y="14"/>
                </a:cxn>
              </a:cxnLst>
              <a:rect l="0" t="0" r="r" b="b"/>
              <a:pathLst>
                <a:path w="34" h="30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34" y="17"/>
                  </a:lnTo>
                  <a:lnTo>
                    <a:pt x="34" y="30"/>
                  </a:lnTo>
                  <a:lnTo>
                    <a:pt x="20" y="30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Freeform 791"/>
            <p:cNvSpPr>
              <a:spLocks/>
            </p:cNvSpPr>
            <p:nvPr/>
          </p:nvSpPr>
          <p:spPr bwMode="auto">
            <a:xfrm>
              <a:off x="5761039" y="2393951"/>
              <a:ext cx="31750" cy="254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32" y="13"/>
                </a:cxn>
                <a:cxn ang="0">
                  <a:pos x="32" y="27"/>
                </a:cxn>
                <a:cxn ang="0">
                  <a:pos x="19" y="27"/>
                </a:cxn>
                <a:cxn ang="0">
                  <a:pos x="0" y="13"/>
                </a:cxn>
              </a:cxnLst>
              <a:rect l="0" t="0" r="r" b="b"/>
              <a:pathLst>
                <a:path w="32" h="27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32" y="13"/>
                  </a:lnTo>
                  <a:lnTo>
                    <a:pt x="32" y="27"/>
                  </a:lnTo>
                  <a:lnTo>
                    <a:pt x="19" y="27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Freeform 792"/>
            <p:cNvSpPr>
              <a:spLocks/>
            </p:cNvSpPr>
            <p:nvPr/>
          </p:nvSpPr>
          <p:spPr bwMode="auto">
            <a:xfrm>
              <a:off x="5780089" y="2406651"/>
              <a:ext cx="28575" cy="269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31" y="15"/>
                </a:cxn>
                <a:cxn ang="0">
                  <a:pos x="31" y="29"/>
                </a:cxn>
                <a:cxn ang="0">
                  <a:pos x="18" y="29"/>
                </a:cxn>
                <a:cxn ang="0">
                  <a:pos x="0" y="14"/>
                </a:cxn>
              </a:cxnLst>
              <a:rect l="0" t="0" r="r" b="b"/>
              <a:pathLst>
                <a:path w="31" h="29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31" y="15"/>
                  </a:lnTo>
                  <a:lnTo>
                    <a:pt x="31" y="29"/>
                  </a:lnTo>
                  <a:lnTo>
                    <a:pt x="18" y="29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Freeform 793"/>
            <p:cNvSpPr>
              <a:spLocks/>
            </p:cNvSpPr>
            <p:nvPr/>
          </p:nvSpPr>
          <p:spPr bwMode="auto">
            <a:xfrm>
              <a:off x="5797551" y="2420939"/>
              <a:ext cx="28575" cy="269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30" y="15"/>
                </a:cxn>
                <a:cxn ang="0">
                  <a:pos x="30" y="29"/>
                </a:cxn>
                <a:cxn ang="0">
                  <a:pos x="17" y="29"/>
                </a:cxn>
                <a:cxn ang="0">
                  <a:pos x="0" y="14"/>
                </a:cxn>
              </a:cxnLst>
              <a:rect l="0" t="0" r="r" b="b"/>
              <a:pathLst>
                <a:path w="30" h="29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30" y="15"/>
                  </a:lnTo>
                  <a:lnTo>
                    <a:pt x="30" y="29"/>
                  </a:lnTo>
                  <a:lnTo>
                    <a:pt x="17" y="29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794"/>
            <p:cNvSpPr>
              <a:spLocks/>
            </p:cNvSpPr>
            <p:nvPr/>
          </p:nvSpPr>
          <p:spPr bwMode="auto">
            <a:xfrm>
              <a:off x="5813426" y="2435226"/>
              <a:ext cx="28575" cy="254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31" y="14"/>
                </a:cxn>
                <a:cxn ang="0">
                  <a:pos x="31" y="27"/>
                </a:cxn>
                <a:cxn ang="0">
                  <a:pos x="18" y="27"/>
                </a:cxn>
                <a:cxn ang="0">
                  <a:pos x="0" y="14"/>
                </a:cxn>
              </a:cxnLst>
              <a:rect l="0" t="0" r="r" b="b"/>
              <a:pathLst>
                <a:path w="31" h="27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31" y="14"/>
                  </a:lnTo>
                  <a:lnTo>
                    <a:pt x="31" y="27"/>
                  </a:lnTo>
                  <a:lnTo>
                    <a:pt x="18" y="27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Freeform 795"/>
            <p:cNvSpPr>
              <a:spLocks/>
            </p:cNvSpPr>
            <p:nvPr/>
          </p:nvSpPr>
          <p:spPr bwMode="auto">
            <a:xfrm>
              <a:off x="5830889" y="2447926"/>
              <a:ext cx="28575" cy="254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30" y="13"/>
                </a:cxn>
                <a:cxn ang="0">
                  <a:pos x="30" y="26"/>
                </a:cxn>
                <a:cxn ang="0">
                  <a:pos x="17" y="26"/>
                </a:cxn>
                <a:cxn ang="0">
                  <a:pos x="0" y="13"/>
                </a:cxn>
              </a:cxnLst>
              <a:rect l="0" t="0" r="r" b="b"/>
              <a:pathLst>
                <a:path w="30" h="26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30" y="13"/>
                  </a:lnTo>
                  <a:lnTo>
                    <a:pt x="30" y="26"/>
                  </a:lnTo>
                  <a:lnTo>
                    <a:pt x="17" y="26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Freeform 796"/>
            <p:cNvSpPr>
              <a:spLocks/>
            </p:cNvSpPr>
            <p:nvPr/>
          </p:nvSpPr>
          <p:spPr bwMode="auto">
            <a:xfrm>
              <a:off x="5846764" y="2460626"/>
              <a:ext cx="28575" cy="269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30" y="15"/>
                </a:cxn>
                <a:cxn ang="0">
                  <a:pos x="30" y="28"/>
                </a:cxn>
                <a:cxn ang="0">
                  <a:pos x="16" y="28"/>
                </a:cxn>
                <a:cxn ang="0">
                  <a:pos x="0" y="13"/>
                </a:cxn>
              </a:cxnLst>
              <a:rect l="0" t="0" r="r" b="b"/>
              <a:pathLst>
                <a:path w="30" h="28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30" y="15"/>
                  </a:lnTo>
                  <a:lnTo>
                    <a:pt x="30" y="28"/>
                  </a:lnTo>
                  <a:lnTo>
                    <a:pt x="16" y="28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Freeform 797"/>
            <p:cNvSpPr>
              <a:spLocks/>
            </p:cNvSpPr>
            <p:nvPr/>
          </p:nvSpPr>
          <p:spPr bwMode="auto">
            <a:xfrm>
              <a:off x="5861051" y="2474914"/>
              <a:ext cx="30163" cy="238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30" y="12"/>
                </a:cxn>
                <a:cxn ang="0">
                  <a:pos x="30" y="25"/>
                </a:cxn>
                <a:cxn ang="0">
                  <a:pos x="17" y="25"/>
                </a:cxn>
                <a:cxn ang="0">
                  <a:pos x="0" y="13"/>
                </a:cxn>
              </a:cxnLst>
              <a:rect l="0" t="0" r="r" b="b"/>
              <a:pathLst>
                <a:path w="30" h="25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30" y="12"/>
                  </a:lnTo>
                  <a:lnTo>
                    <a:pt x="30" y="25"/>
                  </a:lnTo>
                  <a:lnTo>
                    <a:pt x="17" y="25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Freeform 798"/>
            <p:cNvSpPr>
              <a:spLocks/>
            </p:cNvSpPr>
            <p:nvPr/>
          </p:nvSpPr>
          <p:spPr bwMode="auto">
            <a:xfrm>
              <a:off x="5878514" y="2486026"/>
              <a:ext cx="28575" cy="254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30" y="13"/>
                </a:cxn>
                <a:cxn ang="0">
                  <a:pos x="30" y="26"/>
                </a:cxn>
                <a:cxn ang="0">
                  <a:pos x="17" y="26"/>
                </a:cxn>
                <a:cxn ang="0">
                  <a:pos x="0" y="13"/>
                </a:cxn>
              </a:cxnLst>
              <a:rect l="0" t="0" r="r" b="b"/>
              <a:pathLst>
                <a:path w="30" h="26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30" y="13"/>
                  </a:lnTo>
                  <a:lnTo>
                    <a:pt x="30" y="26"/>
                  </a:lnTo>
                  <a:lnTo>
                    <a:pt x="17" y="26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Freeform 799"/>
            <p:cNvSpPr>
              <a:spLocks/>
            </p:cNvSpPr>
            <p:nvPr/>
          </p:nvSpPr>
          <p:spPr bwMode="auto">
            <a:xfrm>
              <a:off x="5894389" y="2498726"/>
              <a:ext cx="26988" cy="254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28" y="13"/>
                </a:cxn>
                <a:cxn ang="0">
                  <a:pos x="28" y="27"/>
                </a:cxn>
                <a:cxn ang="0">
                  <a:pos x="15" y="27"/>
                </a:cxn>
                <a:cxn ang="0">
                  <a:pos x="0" y="13"/>
                </a:cxn>
              </a:cxnLst>
              <a:rect l="0" t="0" r="r" b="b"/>
              <a:pathLst>
                <a:path w="28" h="27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28" y="13"/>
                  </a:lnTo>
                  <a:lnTo>
                    <a:pt x="28" y="27"/>
                  </a:lnTo>
                  <a:lnTo>
                    <a:pt x="15" y="27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Freeform 800"/>
            <p:cNvSpPr>
              <a:spLocks/>
            </p:cNvSpPr>
            <p:nvPr/>
          </p:nvSpPr>
          <p:spPr bwMode="auto">
            <a:xfrm>
              <a:off x="5908676" y="2511426"/>
              <a:ext cx="26988" cy="238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28" y="12"/>
                </a:cxn>
                <a:cxn ang="0">
                  <a:pos x="28" y="25"/>
                </a:cxn>
                <a:cxn ang="0">
                  <a:pos x="15" y="25"/>
                </a:cxn>
                <a:cxn ang="0">
                  <a:pos x="0" y="14"/>
                </a:cxn>
              </a:cxnLst>
              <a:rect l="0" t="0" r="r" b="b"/>
              <a:pathLst>
                <a:path w="28" h="25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28" y="12"/>
                  </a:lnTo>
                  <a:lnTo>
                    <a:pt x="28" y="25"/>
                  </a:lnTo>
                  <a:lnTo>
                    <a:pt x="15" y="25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Freeform 801"/>
            <p:cNvSpPr>
              <a:spLocks/>
            </p:cNvSpPr>
            <p:nvPr/>
          </p:nvSpPr>
          <p:spPr bwMode="auto">
            <a:xfrm>
              <a:off x="5922964" y="2522539"/>
              <a:ext cx="28575" cy="254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30" y="13"/>
                </a:cxn>
                <a:cxn ang="0">
                  <a:pos x="30" y="27"/>
                </a:cxn>
                <a:cxn ang="0">
                  <a:pos x="16" y="27"/>
                </a:cxn>
                <a:cxn ang="0">
                  <a:pos x="0" y="13"/>
                </a:cxn>
              </a:cxnLst>
              <a:rect l="0" t="0" r="r" b="b"/>
              <a:pathLst>
                <a:path w="30" h="27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30" y="13"/>
                  </a:lnTo>
                  <a:lnTo>
                    <a:pt x="30" y="27"/>
                  </a:lnTo>
                  <a:lnTo>
                    <a:pt x="16" y="27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Freeform 802"/>
            <p:cNvSpPr>
              <a:spLocks/>
            </p:cNvSpPr>
            <p:nvPr/>
          </p:nvSpPr>
          <p:spPr bwMode="auto">
            <a:xfrm>
              <a:off x="5938839" y="2535239"/>
              <a:ext cx="26988" cy="238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29" y="12"/>
                </a:cxn>
                <a:cxn ang="0">
                  <a:pos x="29" y="25"/>
                </a:cxn>
                <a:cxn ang="0">
                  <a:pos x="15" y="25"/>
                </a:cxn>
                <a:cxn ang="0">
                  <a:pos x="0" y="14"/>
                </a:cxn>
              </a:cxnLst>
              <a:rect l="0" t="0" r="r" b="b"/>
              <a:pathLst>
                <a:path w="29" h="25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29" y="12"/>
                  </a:lnTo>
                  <a:lnTo>
                    <a:pt x="29" y="25"/>
                  </a:lnTo>
                  <a:lnTo>
                    <a:pt x="15" y="25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Freeform 803"/>
            <p:cNvSpPr>
              <a:spLocks/>
            </p:cNvSpPr>
            <p:nvPr/>
          </p:nvSpPr>
          <p:spPr bwMode="auto">
            <a:xfrm>
              <a:off x="5953126" y="2546351"/>
              <a:ext cx="25400" cy="238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27" y="12"/>
                </a:cxn>
                <a:cxn ang="0">
                  <a:pos x="27" y="25"/>
                </a:cxn>
                <a:cxn ang="0">
                  <a:pos x="14" y="25"/>
                </a:cxn>
                <a:cxn ang="0">
                  <a:pos x="0" y="13"/>
                </a:cxn>
              </a:cxnLst>
              <a:rect l="0" t="0" r="r" b="b"/>
              <a:pathLst>
                <a:path w="27" h="25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27" y="12"/>
                  </a:lnTo>
                  <a:lnTo>
                    <a:pt x="27" y="25"/>
                  </a:lnTo>
                  <a:lnTo>
                    <a:pt x="14" y="25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Freeform 804"/>
            <p:cNvSpPr>
              <a:spLocks/>
            </p:cNvSpPr>
            <p:nvPr/>
          </p:nvSpPr>
          <p:spPr bwMode="auto">
            <a:xfrm>
              <a:off x="5965826" y="2557464"/>
              <a:ext cx="26988" cy="238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28" y="11"/>
                </a:cxn>
                <a:cxn ang="0">
                  <a:pos x="28" y="25"/>
                </a:cxn>
                <a:cxn ang="0">
                  <a:pos x="15" y="25"/>
                </a:cxn>
                <a:cxn ang="0">
                  <a:pos x="0" y="13"/>
                </a:cxn>
              </a:cxnLst>
              <a:rect l="0" t="0" r="r" b="b"/>
              <a:pathLst>
                <a:path w="28" h="25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28" y="11"/>
                  </a:lnTo>
                  <a:lnTo>
                    <a:pt x="28" y="25"/>
                  </a:lnTo>
                  <a:lnTo>
                    <a:pt x="15" y="25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Freeform 805"/>
            <p:cNvSpPr>
              <a:spLocks/>
            </p:cNvSpPr>
            <p:nvPr/>
          </p:nvSpPr>
          <p:spPr bwMode="auto">
            <a:xfrm>
              <a:off x="5980114" y="2568576"/>
              <a:ext cx="25400" cy="238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26" y="12"/>
                </a:cxn>
                <a:cxn ang="0">
                  <a:pos x="26" y="25"/>
                </a:cxn>
                <a:cxn ang="0">
                  <a:pos x="13" y="25"/>
                </a:cxn>
                <a:cxn ang="0">
                  <a:pos x="0" y="14"/>
                </a:cxn>
              </a:cxnLst>
              <a:rect l="0" t="0" r="r" b="b"/>
              <a:pathLst>
                <a:path w="26" h="25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26" y="12"/>
                  </a:lnTo>
                  <a:lnTo>
                    <a:pt x="26" y="25"/>
                  </a:lnTo>
                  <a:lnTo>
                    <a:pt x="13" y="25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Freeform 806"/>
            <p:cNvSpPr>
              <a:spLocks/>
            </p:cNvSpPr>
            <p:nvPr/>
          </p:nvSpPr>
          <p:spPr bwMode="auto">
            <a:xfrm>
              <a:off x="5992814" y="2579689"/>
              <a:ext cx="26988" cy="238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28" y="12"/>
                </a:cxn>
                <a:cxn ang="0">
                  <a:pos x="28" y="25"/>
                </a:cxn>
                <a:cxn ang="0">
                  <a:pos x="15" y="25"/>
                </a:cxn>
                <a:cxn ang="0">
                  <a:pos x="0" y="13"/>
                </a:cxn>
              </a:cxnLst>
              <a:rect l="0" t="0" r="r" b="b"/>
              <a:pathLst>
                <a:path w="28" h="25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28" y="12"/>
                  </a:lnTo>
                  <a:lnTo>
                    <a:pt x="28" y="25"/>
                  </a:lnTo>
                  <a:lnTo>
                    <a:pt x="15" y="25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Freeform 807"/>
            <p:cNvSpPr>
              <a:spLocks/>
            </p:cNvSpPr>
            <p:nvPr/>
          </p:nvSpPr>
          <p:spPr bwMode="auto">
            <a:xfrm>
              <a:off x="6007101" y="2590801"/>
              <a:ext cx="25400" cy="238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27" y="11"/>
                </a:cxn>
                <a:cxn ang="0">
                  <a:pos x="27" y="25"/>
                </a:cxn>
                <a:cxn ang="0">
                  <a:pos x="13" y="25"/>
                </a:cxn>
                <a:cxn ang="0">
                  <a:pos x="0" y="13"/>
                </a:cxn>
              </a:cxnLst>
              <a:rect l="0" t="0" r="r" b="b"/>
              <a:pathLst>
                <a:path w="27" h="25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27" y="11"/>
                  </a:lnTo>
                  <a:lnTo>
                    <a:pt x="27" y="25"/>
                  </a:lnTo>
                  <a:lnTo>
                    <a:pt x="13" y="25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Freeform 808"/>
            <p:cNvSpPr>
              <a:spLocks/>
            </p:cNvSpPr>
            <p:nvPr/>
          </p:nvSpPr>
          <p:spPr bwMode="auto">
            <a:xfrm>
              <a:off x="6019801" y="2601914"/>
              <a:ext cx="25400" cy="22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27" y="10"/>
                </a:cxn>
                <a:cxn ang="0">
                  <a:pos x="27" y="24"/>
                </a:cxn>
                <a:cxn ang="0">
                  <a:pos x="14" y="24"/>
                </a:cxn>
                <a:cxn ang="0">
                  <a:pos x="0" y="14"/>
                </a:cxn>
              </a:cxnLst>
              <a:rect l="0" t="0" r="r" b="b"/>
              <a:pathLst>
                <a:path w="27" h="24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27" y="10"/>
                  </a:lnTo>
                  <a:lnTo>
                    <a:pt x="27" y="24"/>
                  </a:lnTo>
                  <a:lnTo>
                    <a:pt x="14" y="24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Freeform 809"/>
            <p:cNvSpPr>
              <a:spLocks/>
            </p:cNvSpPr>
            <p:nvPr/>
          </p:nvSpPr>
          <p:spPr bwMode="auto">
            <a:xfrm>
              <a:off x="6032501" y="2611439"/>
              <a:ext cx="25400" cy="238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26" y="12"/>
                </a:cxn>
                <a:cxn ang="0">
                  <a:pos x="26" y="25"/>
                </a:cxn>
                <a:cxn ang="0">
                  <a:pos x="13" y="25"/>
                </a:cxn>
                <a:cxn ang="0">
                  <a:pos x="0" y="14"/>
                </a:cxn>
              </a:cxnLst>
              <a:rect l="0" t="0" r="r" b="b"/>
              <a:pathLst>
                <a:path w="26" h="25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26" y="12"/>
                  </a:lnTo>
                  <a:lnTo>
                    <a:pt x="26" y="25"/>
                  </a:lnTo>
                  <a:lnTo>
                    <a:pt x="13" y="25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Freeform 810"/>
            <p:cNvSpPr>
              <a:spLocks/>
            </p:cNvSpPr>
            <p:nvPr/>
          </p:nvSpPr>
          <p:spPr bwMode="auto">
            <a:xfrm>
              <a:off x="6045201" y="2622551"/>
              <a:ext cx="25400" cy="22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27" y="10"/>
                </a:cxn>
                <a:cxn ang="0">
                  <a:pos x="27" y="23"/>
                </a:cxn>
                <a:cxn ang="0">
                  <a:pos x="13" y="23"/>
                </a:cxn>
                <a:cxn ang="0">
                  <a:pos x="0" y="13"/>
                </a:cxn>
              </a:cxnLst>
              <a:rect l="0" t="0" r="r" b="b"/>
              <a:pathLst>
                <a:path w="27" h="23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27" y="10"/>
                  </a:lnTo>
                  <a:lnTo>
                    <a:pt x="27" y="23"/>
                  </a:lnTo>
                  <a:lnTo>
                    <a:pt x="13" y="23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Freeform 811"/>
            <p:cNvSpPr>
              <a:spLocks/>
            </p:cNvSpPr>
            <p:nvPr/>
          </p:nvSpPr>
          <p:spPr bwMode="auto">
            <a:xfrm>
              <a:off x="6057901" y="2632076"/>
              <a:ext cx="25400" cy="22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27" y="10"/>
                </a:cxn>
                <a:cxn ang="0">
                  <a:pos x="27" y="23"/>
                </a:cxn>
                <a:cxn ang="0">
                  <a:pos x="14" y="23"/>
                </a:cxn>
                <a:cxn ang="0">
                  <a:pos x="0" y="13"/>
                </a:cxn>
              </a:cxnLst>
              <a:rect l="0" t="0" r="r" b="b"/>
              <a:pathLst>
                <a:path w="27" h="23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27" y="10"/>
                  </a:lnTo>
                  <a:lnTo>
                    <a:pt x="27" y="23"/>
                  </a:lnTo>
                  <a:lnTo>
                    <a:pt x="14" y="23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Freeform 812"/>
            <p:cNvSpPr>
              <a:spLocks/>
            </p:cNvSpPr>
            <p:nvPr/>
          </p:nvSpPr>
          <p:spPr bwMode="auto">
            <a:xfrm>
              <a:off x="6070601" y="2641601"/>
              <a:ext cx="23813" cy="238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25" y="12"/>
                </a:cxn>
                <a:cxn ang="0">
                  <a:pos x="25" y="25"/>
                </a:cxn>
                <a:cxn ang="0">
                  <a:pos x="11" y="25"/>
                </a:cxn>
                <a:cxn ang="0">
                  <a:pos x="0" y="13"/>
                </a:cxn>
              </a:cxnLst>
              <a:rect l="0" t="0" r="r" b="b"/>
              <a:pathLst>
                <a:path w="25" h="25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25" y="12"/>
                  </a:lnTo>
                  <a:lnTo>
                    <a:pt x="25" y="25"/>
                  </a:lnTo>
                  <a:lnTo>
                    <a:pt x="11" y="25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Freeform 813"/>
            <p:cNvSpPr>
              <a:spLocks/>
            </p:cNvSpPr>
            <p:nvPr/>
          </p:nvSpPr>
          <p:spPr bwMode="auto">
            <a:xfrm>
              <a:off x="6081714" y="2652714"/>
              <a:ext cx="25400" cy="22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27" y="10"/>
                </a:cxn>
                <a:cxn ang="0">
                  <a:pos x="27" y="23"/>
                </a:cxn>
                <a:cxn ang="0">
                  <a:pos x="14" y="23"/>
                </a:cxn>
                <a:cxn ang="0">
                  <a:pos x="0" y="13"/>
                </a:cxn>
              </a:cxnLst>
              <a:rect l="0" t="0" r="r" b="b"/>
              <a:pathLst>
                <a:path w="27" h="23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27" y="10"/>
                  </a:lnTo>
                  <a:lnTo>
                    <a:pt x="27" y="23"/>
                  </a:lnTo>
                  <a:lnTo>
                    <a:pt x="14" y="23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Freeform 814"/>
            <p:cNvSpPr>
              <a:spLocks/>
            </p:cNvSpPr>
            <p:nvPr/>
          </p:nvSpPr>
          <p:spPr bwMode="auto">
            <a:xfrm>
              <a:off x="6094414" y="2663826"/>
              <a:ext cx="23813" cy="206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25" y="10"/>
                </a:cxn>
                <a:cxn ang="0">
                  <a:pos x="25" y="23"/>
                </a:cxn>
                <a:cxn ang="0">
                  <a:pos x="11" y="23"/>
                </a:cxn>
                <a:cxn ang="0">
                  <a:pos x="0" y="13"/>
                </a:cxn>
              </a:cxnLst>
              <a:rect l="0" t="0" r="r" b="b"/>
              <a:pathLst>
                <a:path w="25" h="23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25" y="10"/>
                  </a:lnTo>
                  <a:lnTo>
                    <a:pt x="25" y="23"/>
                  </a:lnTo>
                  <a:lnTo>
                    <a:pt x="11" y="23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Freeform 815"/>
            <p:cNvSpPr>
              <a:spLocks/>
            </p:cNvSpPr>
            <p:nvPr/>
          </p:nvSpPr>
          <p:spPr bwMode="auto">
            <a:xfrm>
              <a:off x="6105526" y="2673351"/>
              <a:ext cx="23813" cy="206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25" y="10"/>
                </a:cxn>
                <a:cxn ang="0">
                  <a:pos x="25" y="23"/>
                </a:cxn>
                <a:cxn ang="0">
                  <a:pos x="12" y="23"/>
                </a:cxn>
                <a:cxn ang="0">
                  <a:pos x="0" y="13"/>
                </a:cxn>
              </a:cxnLst>
              <a:rect l="0" t="0" r="r" b="b"/>
              <a:pathLst>
                <a:path w="25" h="23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25" y="10"/>
                  </a:lnTo>
                  <a:lnTo>
                    <a:pt x="25" y="23"/>
                  </a:lnTo>
                  <a:lnTo>
                    <a:pt x="12" y="23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Freeform 816"/>
            <p:cNvSpPr>
              <a:spLocks/>
            </p:cNvSpPr>
            <p:nvPr/>
          </p:nvSpPr>
          <p:spPr bwMode="auto">
            <a:xfrm>
              <a:off x="6116639" y="2682876"/>
              <a:ext cx="25400" cy="206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27" y="10"/>
                </a:cxn>
                <a:cxn ang="0">
                  <a:pos x="27" y="23"/>
                </a:cxn>
                <a:cxn ang="0">
                  <a:pos x="13" y="23"/>
                </a:cxn>
                <a:cxn ang="0">
                  <a:pos x="0" y="13"/>
                </a:cxn>
              </a:cxnLst>
              <a:rect l="0" t="0" r="r" b="b"/>
              <a:pathLst>
                <a:path w="27" h="23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27" y="10"/>
                  </a:lnTo>
                  <a:lnTo>
                    <a:pt x="27" y="23"/>
                  </a:lnTo>
                  <a:lnTo>
                    <a:pt x="13" y="23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Freeform 817"/>
            <p:cNvSpPr>
              <a:spLocks/>
            </p:cNvSpPr>
            <p:nvPr/>
          </p:nvSpPr>
          <p:spPr bwMode="auto">
            <a:xfrm>
              <a:off x="6129339" y="2692401"/>
              <a:ext cx="23813" cy="190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25" y="8"/>
                </a:cxn>
                <a:cxn ang="0">
                  <a:pos x="25" y="21"/>
                </a:cxn>
                <a:cxn ang="0">
                  <a:pos x="12" y="21"/>
                </a:cxn>
                <a:cxn ang="0">
                  <a:pos x="0" y="13"/>
                </a:cxn>
              </a:cxnLst>
              <a:rect l="0" t="0" r="r" b="b"/>
              <a:pathLst>
                <a:path w="25" h="21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25" y="8"/>
                  </a:lnTo>
                  <a:lnTo>
                    <a:pt x="25" y="21"/>
                  </a:lnTo>
                  <a:lnTo>
                    <a:pt x="12" y="21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Freeform 818"/>
            <p:cNvSpPr>
              <a:spLocks/>
            </p:cNvSpPr>
            <p:nvPr/>
          </p:nvSpPr>
          <p:spPr bwMode="auto">
            <a:xfrm>
              <a:off x="6140451" y="2698751"/>
              <a:ext cx="23813" cy="22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25" y="10"/>
                </a:cxn>
                <a:cxn ang="0">
                  <a:pos x="25" y="23"/>
                </a:cxn>
                <a:cxn ang="0">
                  <a:pos x="12" y="23"/>
                </a:cxn>
                <a:cxn ang="0">
                  <a:pos x="0" y="13"/>
                </a:cxn>
              </a:cxnLst>
              <a:rect l="0" t="0" r="r" b="b"/>
              <a:pathLst>
                <a:path w="25" h="23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25" y="10"/>
                  </a:lnTo>
                  <a:lnTo>
                    <a:pt x="25" y="23"/>
                  </a:lnTo>
                  <a:lnTo>
                    <a:pt x="12" y="23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819"/>
            <p:cNvSpPr>
              <a:spLocks/>
            </p:cNvSpPr>
            <p:nvPr/>
          </p:nvSpPr>
          <p:spPr bwMode="auto">
            <a:xfrm>
              <a:off x="6151564" y="2708276"/>
              <a:ext cx="22225" cy="22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23" y="10"/>
                </a:cxn>
                <a:cxn ang="0">
                  <a:pos x="23" y="23"/>
                </a:cxn>
                <a:cxn ang="0">
                  <a:pos x="10" y="23"/>
                </a:cxn>
                <a:cxn ang="0">
                  <a:pos x="0" y="13"/>
                </a:cxn>
              </a:cxnLst>
              <a:rect l="0" t="0" r="r" b="b"/>
              <a:pathLst>
                <a:path w="23" h="23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23" y="10"/>
                  </a:lnTo>
                  <a:lnTo>
                    <a:pt x="23" y="23"/>
                  </a:lnTo>
                  <a:lnTo>
                    <a:pt x="10" y="23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820"/>
            <p:cNvSpPr>
              <a:spLocks/>
            </p:cNvSpPr>
            <p:nvPr/>
          </p:nvSpPr>
          <p:spPr bwMode="auto">
            <a:xfrm>
              <a:off x="6161089" y="2717801"/>
              <a:ext cx="23813" cy="22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25" y="8"/>
                </a:cxn>
                <a:cxn ang="0">
                  <a:pos x="25" y="22"/>
                </a:cxn>
                <a:cxn ang="0">
                  <a:pos x="11" y="22"/>
                </a:cxn>
                <a:cxn ang="0">
                  <a:pos x="0" y="13"/>
                </a:cxn>
              </a:cxnLst>
              <a:rect l="0" t="0" r="r" b="b"/>
              <a:pathLst>
                <a:path w="25" h="22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25" y="8"/>
                  </a:lnTo>
                  <a:lnTo>
                    <a:pt x="25" y="22"/>
                  </a:lnTo>
                  <a:lnTo>
                    <a:pt x="11" y="22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821"/>
            <p:cNvSpPr>
              <a:spLocks/>
            </p:cNvSpPr>
            <p:nvPr/>
          </p:nvSpPr>
          <p:spPr bwMode="auto">
            <a:xfrm>
              <a:off x="6172201" y="2725739"/>
              <a:ext cx="23813" cy="238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25" y="10"/>
                </a:cxn>
                <a:cxn ang="0">
                  <a:pos x="25" y="24"/>
                </a:cxn>
                <a:cxn ang="0">
                  <a:pos x="12" y="24"/>
                </a:cxn>
                <a:cxn ang="0">
                  <a:pos x="0" y="14"/>
                </a:cxn>
              </a:cxnLst>
              <a:rect l="0" t="0" r="r" b="b"/>
              <a:pathLst>
                <a:path w="25" h="24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25" y="10"/>
                  </a:lnTo>
                  <a:lnTo>
                    <a:pt x="25" y="24"/>
                  </a:lnTo>
                  <a:lnTo>
                    <a:pt x="12" y="24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822"/>
            <p:cNvSpPr>
              <a:spLocks/>
            </p:cNvSpPr>
            <p:nvPr/>
          </p:nvSpPr>
          <p:spPr bwMode="auto">
            <a:xfrm>
              <a:off x="6183314" y="2735264"/>
              <a:ext cx="23813" cy="22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25" y="9"/>
                </a:cxn>
                <a:cxn ang="0">
                  <a:pos x="25" y="22"/>
                </a:cxn>
                <a:cxn ang="0">
                  <a:pos x="12" y="22"/>
                </a:cxn>
                <a:cxn ang="0">
                  <a:pos x="0" y="14"/>
                </a:cxn>
              </a:cxnLst>
              <a:rect l="0" t="0" r="r" b="b"/>
              <a:pathLst>
                <a:path w="25" h="22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25" y="9"/>
                  </a:lnTo>
                  <a:lnTo>
                    <a:pt x="25" y="22"/>
                  </a:lnTo>
                  <a:lnTo>
                    <a:pt x="12" y="22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Freeform 823"/>
            <p:cNvSpPr>
              <a:spLocks/>
            </p:cNvSpPr>
            <p:nvPr/>
          </p:nvSpPr>
          <p:spPr bwMode="auto">
            <a:xfrm>
              <a:off x="6194426" y="2744789"/>
              <a:ext cx="22225" cy="190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23" y="8"/>
                </a:cxn>
                <a:cxn ang="0">
                  <a:pos x="23" y="21"/>
                </a:cxn>
                <a:cxn ang="0">
                  <a:pos x="10" y="21"/>
                </a:cxn>
                <a:cxn ang="0">
                  <a:pos x="0" y="13"/>
                </a:cxn>
              </a:cxnLst>
              <a:rect l="0" t="0" r="r" b="b"/>
              <a:pathLst>
                <a:path w="23" h="21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23" y="8"/>
                  </a:lnTo>
                  <a:lnTo>
                    <a:pt x="23" y="21"/>
                  </a:lnTo>
                  <a:lnTo>
                    <a:pt x="10" y="21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Freeform 824"/>
            <p:cNvSpPr>
              <a:spLocks/>
            </p:cNvSpPr>
            <p:nvPr/>
          </p:nvSpPr>
          <p:spPr bwMode="auto">
            <a:xfrm>
              <a:off x="6203951" y="2752726"/>
              <a:ext cx="22225" cy="206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23" y="10"/>
                </a:cxn>
                <a:cxn ang="0">
                  <a:pos x="23" y="23"/>
                </a:cxn>
                <a:cxn ang="0">
                  <a:pos x="10" y="23"/>
                </a:cxn>
                <a:cxn ang="0">
                  <a:pos x="0" y="13"/>
                </a:cxn>
              </a:cxnLst>
              <a:rect l="0" t="0" r="r" b="b"/>
              <a:pathLst>
                <a:path w="23" h="23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23" y="10"/>
                  </a:lnTo>
                  <a:lnTo>
                    <a:pt x="23" y="23"/>
                  </a:lnTo>
                  <a:lnTo>
                    <a:pt x="10" y="23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Freeform 825"/>
            <p:cNvSpPr>
              <a:spLocks/>
            </p:cNvSpPr>
            <p:nvPr/>
          </p:nvSpPr>
          <p:spPr bwMode="auto">
            <a:xfrm>
              <a:off x="6215064" y="2762251"/>
              <a:ext cx="23813" cy="206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25" y="8"/>
                </a:cxn>
                <a:cxn ang="0">
                  <a:pos x="25" y="22"/>
                </a:cxn>
                <a:cxn ang="0">
                  <a:pos x="11" y="22"/>
                </a:cxn>
                <a:cxn ang="0">
                  <a:pos x="0" y="13"/>
                </a:cxn>
              </a:cxnLst>
              <a:rect l="0" t="0" r="r" b="b"/>
              <a:pathLst>
                <a:path w="25" h="22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25" y="8"/>
                  </a:lnTo>
                  <a:lnTo>
                    <a:pt x="25" y="22"/>
                  </a:lnTo>
                  <a:lnTo>
                    <a:pt x="11" y="22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Freeform 826"/>
            <p:cNvSpPr>
              <a:spLocks/>
            </p:cNvSpPr>
            <p:nvPr/>
          </p:nvSpPr>
          <p:spPr bwMode="auto">
            <a:xfrm>
              <a:off x="6224589" y="2768601"/>
              <a:ext cx="23813" cy="22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24" y="9"/>
                </a:cxn>
                <a:cxn ang="0">
                  <a:pos x="24" y="22"/>
                </a:cxn>
                <a:cxn ang="0">
                  <a:pos x="10" y="22"/>
                </a:cxn>
                <a:cxn ang="0">
                  <a:pos x="0" y="14"/>
                </a:cxn>
              </a:cxnLst>
              <a:rect l="0" t="0" r="r" b="b"/>
              <a:pathLst>
                <a:path w="24" h="22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24" y="9"/>
                  </a:lnTo>
                  <a:lnTo>
                    <a:pt x="24" y="22"/>
                  </a:lnTo>
                  <a:lnTo>
                    <a:pt x="10" y="22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Freeform 827"/>
            <p:cNvSpPr>
              <a:spLocks/>
            </p:cNvSpPr>
            <p:nvPr/>
          </p:nvSpPr>
          <p:spPr bwMode="auto">
            <a:xfrm>
              <a:off x="6234114" y="2778126"/>
              <a:ext cx="23813" cy="190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24" y="8"/>
                </a:cxn>
                <a:cxn ang="0">
                  <a:pos x="24" y="21"/>
                </a:cxn>
                <a:cxn ang="0">
                  <a:pos x="10" y="21"/>
                </a:cxn>
                <a:cxn ang="0">
                  <a:pos x="0" y="13"/>
                </a:cxn>
              </a:cxnLst>
              <a:rect l="0" t="0" r="r" b="b"/>
              <a:pathLst>
                <a:path w="24" h="21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24" y="8"/>
                  </a:lnTo>
                  <a:lnTo>
                    <a:pt x="24" y="21"/>
                  </a:lnTo>
                  <a:lnTo>
                    <a:pt x="10" y="21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Freeform 828"/>
            <p:cNvSpPr>
              <a:spLocks/>
            </p:cNvSpPr>
            <p:nvPr/>
          </p:nvSpPr>
          <p:spPr bwMode="auto">
            <a:xfrm>
              <a:off x="6243639" y="2786064"/>
              <a:ext cx="23813" cy="206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24" y="8"/>
                </a:cxn>
                <a:cxn ang="0">
                  <a:pos x="24" y="22"/>
                </a:cxn>
                <a:cxn ang="0">
                  <a:pos x="10" y="22"/>
                </a:cxn>
                <a:cxn ang="0">
                  <a:pos x="0" y="13"/>
                </a:cxn>
              </a:cxnLst>
              <a:rect l="0" t="0" r="r" b="b"/>
              <a:pathLst>
                <a:path w="24" h="22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24" y="8"/>
                  </a:lnTo>
                  <a:lnTo>
                    <a:pt x="24" y="22"/>
                  </a:lnTo>
                  <a:lnTo>
                    <a:pt x="10" y="22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Freeform 829"/>
            <p:cNvSpPr>
              <a:spLocks/>
            </p:cNvSpPr>
            <p:nvPr/>
          </p:nvSpPr>
          <p:spPr bwMode="auto">
            <a:xfrm>
              <a:off x="6253164" y="2792414"/>
              <a:ext cx="23813" cy="22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24" y="9"/>
                </a:cxn>
                <a:cxn ang="0">
                  <a:pos x="24" y="22"/>
                </a:cxn>
                <a:cxn ang="0">
                  <a:pos x="10" y="22"/>
                </a:cxn>
                <a:cxn ang="0">
                  <a:pos x="0" y="14"/>
                </a:cxn>
              </a:cxnLst>
              <a:rect l="0" t="0" r="r" b="b"/>
              <a:pathLst>
                <a:path w="24" h="22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24" y="9"/>
                  </a:lnTo>
                  <a:lnTo>
                    <a:pt x="24" y="22"/>
                  </a:lnTo>
                  <a:lnTo>
                    <a:pt x="10" y="22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Freeform 830"/>
            <p:cNvSpPr>
              <a:spLocks/>
            </p:cNvSpPr>
            <p:nvPr/>
          </p:nvSpPr>
          <p:spPr bwMode="auto">
            <a:xfrm>
              <a:off x="6262689" y="2801939"/>
              <a:ext cx="23813" cy="190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24" y="8"/>
                </a:cxn>
                <a:cxn ang="0">
                  <a:pos x="24" y="21"/>
                </a:cxn>
                <a:cxn ang="0">
                  <a:pos x="10" y="21"/>
                </a:cxn>
                <a:cxn ang="0">
                  <a:pos x="0" y="13"/>
                </a:cxn>
              </a:cxnLst>
              <a:rect l="0" t="0" r="r" b="b"/>
              <a:pathLst>
                <a:path w="24" h="21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24" y="8"/>
                  </a:lnTo>
                  <a:lnTo>
                    <a:pt x="24" y="21"/>
                  </a:lnTo>
                  <a:lnTo>
                    <a:pt x="10" y="21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Freeform 831"/>
            <p:cNvSpPr>
              <a:spLocks/>
            </p:cNvSpPr>
            <p:nvPr/>
          </p:nvSpPr>
          <p:spPr bwMode="auto">
            <a:xfrm>
              <a:off x="6272214" y="2809876"/>
              <a:ext cx="23813" cy="206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24" y="8"/>
                </a:cxn>
                <a:cxn ang="0">
                  <a:pos x="24" y="22"/>
                </a:cxn>
                <a:cxn ang="0">
                  <a:pos x="10" y="22"/>
                </a:cxn>
                <a:cxn ang="0">
                  <a:pos x="0" y="13"/>
                </a:cxn>
              </a:cxnLst>
              <a:rect l="0" t="0" r="r" b="b"/>
              <a:pathLst>
                <a:path w="24" h="22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24" y="8"/>
                  </a:lnTo>
                  <a:lnTo>
                    <a:pt x="24" y="22"/>
                  </a:lnTo>
                  <a:lnTo>
                    <a:pt x="10" y="22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Freeform 832"/>
            <p:cNvSpPr>
              <a:spLocks/>
            </p:cNvSpPr>
            <p:nvPr/>
          </p:nvSpPr>
          <p:spPr bwMode="auto">
            <a:xfrm>
              <a:off x="6281739" y="2816226"/>
              <a:ext cx="23813" cy="22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24" y="9"/>
                </a:cxn>
                <a:cxn ang="0">
                  <a:pos x="24" y="22"/>
                </a:cxn>
                <a:cxn ang="0">
                  <a:pos x="10" y="22"/>
                </a:cxn>
                <a:cxn ang="0">
                  <a:pos x="0" y="14"/>
                </a:cxn>
              </a:cxnLst>
              <a:rect l="0" t="0" r="r" b="b"/>
              <a:pathLst>
                <a:path w="24" h="22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24" y="9"/>
                  </a:lnTo>
                  <a:lnTo>
                    <a:pt x="24" y="22"/>
                  </a:lnTo>
                  <a:lnTo>
                    <a:pt x="10" y="22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Freeform 833"/>
            <p:cNvSpPr>
              <a:spLocks/>
            </p:cNvSpPr>
            <p:nvPr/>
          </p:nvSpPr>
          <p:spPr bwMode="auto">
            <a:xfrm>
              <a:off x="6291264" y="2825751"/>
              <a:ext cx="23813" cy="190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24" y="6"/>
                </a:cxn>
                <a:cxn ang="0">
                  <a:pos x="24" y="20"/>
                </a:cxn>
                <a:cxn ang="0">
                  <a:pos x="10" y="20"/>
                </a:cxn>
                <a:cxn ang="0">
                  <a:pos x="0" y="13"/>
                </a:cxn>
              </a:cxnLst>
              <a:rect l="0" t="0" r="r" b="b"/>
              <a:pathLst>
                <a:path w="24" h="20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24" y="6"/>
                  </a:lnTo>
                  <a:lnTo>
                    <a:pt x="24" y="20"/>
                  </a:lnTo>
                  <a:lnTo>
                    <a:pt x="10" y="20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Freeform 834"/>
            <p:cNvSpPr>
              <a:spLocks/>
            </p:cNvSpPr>
            <p:nvPr/>
          </p:nvSpPr>
          <p:spPr bwMode="auto">
            <a:xfrm>
              <a:off x="6300789" y="2832101"/>
              <a:ext cx="23813" cy="206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24" y="9"/>
                </a:cxn>
                <a:cxn ang="0">
                  <a:pos x="24" y="22"/>
                </a:cxn>
                <a:cxn ang="0">
                  <a:pos x="10" y="22"/>
                </a:cxn>
                <a:cxn ang="0">
                  <a:pos x="0" y="14"/>
                </a:cxn>
              </a:cxnLst>
              <a:rect l="0" t="0" r="r" b="b"/>
              <a:pathLst>
                <a:path w="24" h="22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24" y="9"/>
                  </a:lnTo>
                  <a:lnTo>
                    <a:pt x="24" y="22"/>
                  </a:lnTo>
                  <a:lnTo>
                    <a:pt x="10" y="22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Freeform 835"/>
            <p:cNvSpPr>
              <a:spLocks/>
            </p:cNvSpPr>
            <p:nvPr/>
          </p:nvSpPr>
          <p:spPr bwMode="auto">
            <a:xfrm>
              <a:off x="6310314" y="2840039"/>
              <a:ext cx="22225" cy="206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22" y="8"/>
                </a:cxn>
                <a:cxn ang="0">
                  <a:pos x="22" y="21"/>
                </a:cxn>
                <a:cxn ang="0">
                  <a:pos x="9" y="21"/>
                </a:cxn>
                <a:cxn ang="0">
                  <a:pos x="0" y="13"/>
                </a:cxn>
              </a:cxnLst>
              <a:rect l="0" t="0" r="r" b="b"/>
              <a:pathLst>
                <a:path w="22" h="21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22" y="8"/>
                  </a:lnTo>
                  <a:lnTo>
                    <a:pt x="22" y="21"/>
                  </a:lnTo>
                  <a:lnTo>
                    <a:pt x="9" y="21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Freeform 836"/>
            <p:cNvSpPr>
              <a:spLocks/>
            </p:cNvSpPr>
            <p:nvPr/>
          </p:nvSpPr>
          <p:spPr bwMode="auto">
            <a:xfrm>
              <a:off x="6319839" y="2847976"/>
              <a:ext cx="22225" cy="190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23" y="7"/>
                </a:cxn>
                <a:cxn ang="0">
                  <a:pos x="23" y="20"/>
                </a:cxn>
                <a:cxn ang="0">
                  <a:pos x="10" y="20"/>
                </a:cxn>
                <a:cxn ang="0">
                  <a:pos x="0" y="13"/>
                </a:cxn>
              </a:cxnLst>
              <a:rect l="0" t="0" r="r" b="b"/>
              <a:pathLst>
                <a:path w="23" h="20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23" y="7"/>
                  </a:lnTo>
                  <a:lnTo>
                    <a:pt x="23" y="20"/>
                  </a:lnTo>
                  <a:lnTo>
                    <a:pt x="10" y="20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837"/>
            <p:cNvSpPr>
              <a:spLocks/>
            </p:cNvSpPr>
            <p:nvPr/>
          </p:nvSpPr>
          <p:spPr bwMode="auto">
            <a:xfrm>
              <a:off x="6329364" y="2854326"/>
              <a:ext cx="19050" cy="206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21" y="8"/>
                </a:cxn>
                <a:cxn ang="0">
                  <a:pos x="21" y="21"/>
                </a:cxn>
                <a:cxn ang="0">
                  <a:pos x="8" y="21"/>
                </a:cxn>
                <a:cxn ang="0">
                  <a:pos x="0" y="13"/>
                </a:cxn>
              </a:cxnLst>
              <a:rect l="0" t="0" r="r" b="b"/>
              <a:pathLst>
                <a:path w="21" h="21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21" y="8"/>
                  </a:lnTo>
                  <a:lnTo>
                    <a:pt x="21" y="21"/>
                  </a:lnTo>
                  <a:lnTo>
                    <a:pt x="8" y="21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Freeform 838"/>
            <p:cNvSpPr>
              <a:spLocks/>
            </p:cNvSpPr>
            <p:nvPr/>
          </p:nvSpPr>
          <p:spPr bwMode="auto">
            <a:xfrm>
              <a:off x="6337301" y="2862264"/>
              <a:ext cx="20638" cy="190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23" y="7"/>
                </a:cxn>
                <a:cxn ang="0">
                  <a:pos x="23" y="20"/>
                </a:cxn>
                <a:cxn ang="0">
                  <a:pos x="10" y="20"/>
                </a:cxn>
                <a:cxn ang="0">
                  <a:pos x="0" y="13"/>
                </a:cxn>
              </a:cxnLst>
              <a:rect l="0" t="0" r="r" b="b"/>
              <a:pathLst>
                <a:path w="23" h="20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23" y="7"/>
                  </a:lnTo>
                  <a:lnTo>
                    <a:pt x="23" y="20"/>
                  </a:lnTo>
                  <a:lnTo>
                    <a:pt x="10" y="20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Freeform 839"/>
            <p:cNvSpPr>
              <a:spLocks/>
            </p:cNvSpPr>
            <p:nvPr/>
          </p:nvSpPr>
          <p:spPr bwMode="auto">
            <a:xfrm>
              <a:off x="6346826" y="2868614"/>
              <a:ext cx="20638" cy="206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22" y="8"/>
                </a:cxn>
                <a:cxn ang="0">
                  <a:pos x="22" y="21"/>
                </a:cxn>
                <a:cxn ang="0">
                  <a:pos x="8" y="21"/>
                </a:cxn>
                <a:cxn ang="0">
                  <a:pos x="0" y="13"/>
                </a:cxn>
              </a:cxnLst>
              <a:rect l="0" t="0" r="r" b="b"/>
              <a:pathLst>
                <a:path w="22" h="21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22" y="8"/>
                  </a:lnTo>
                  <a:lnTo>
                    <a:pt x="22" y="21"/>
                  </a:lnTo>
                  <a:lnTo>
                    <a:pt x="8" y="21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" name="Freeform 840"/>
            <p:cNvSpPr>
              <a:spLocks/>
            </p:cNvSpPr>
            <p:nvPr/>
          </p:nvSpPr>
          <p:spPr bwMode="auto">
            <a:xfrm>
              <a:off x="6353176" y="2876551"/>
              <a:ext cx="22225" cy="190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22" y="7"/>
                </a:cxn>
                <a:cxn ang="0">
                  <a:pos x="22" y="20"/>
                </a:cxn>
                <a:cxn ang="0">
                  <a:pos x="9" y="20"/>
                </a:cxn>
                <a:cxn ang="0">
                  <a:pos x="0" y="13"/>
                </a:cxn>
              </a:cxnLst>
              <a:rect l="0" t="0" r="r" b="b"/>
              <a:pathLst>
                <a:path w="22" h="20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22" y="7"/>
                  </a:lnTo>
                  <a:lnTo>
                    <a:pt x="22" y="20"/>
                  </a:lnTo>
                  <a:lnTo>
                    <a:pt x="9" y="20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" name="Freeform 841"/>
            <p:cNvSpPr>
              <a:spLocks/>
            </p:cNvSpPr>
            <p:nvPr/>
          </p:nvSpPr>
          <p:spPr bwMode="auto">
            <a:xfrm>
              <a:off x="6362701" y="2882901"/>
              <a:ext cx="22225" cy="206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23" y="8"/>
                </a:cxn>
                <a:cxn ang="0">
                  <a:pos x="23" y="21"/>
                </a:cxn>
                <a:cxn ang="0">
                  <a:pos x="10" y="21"/>
                </a:cxn>
                <a:cxn ang="0">
                  <a:pos x="0" y="13"/>
                </a:cxn>
              </a:cxnLst>
              <a:rect l="0" t="0" r="r" b="b"/>
              <a:pathLst>
                <a:path w="23" h="21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23" y="8"/>
                  </a:lnTo>
                  <a:lnTo>
                    <a:pt x="23" y="21"/>
                  </a:lnTo>
                  <a:lnTo>
                    <a:pt x="10" y="21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" name="Freeform 842"/>
            <p:cNvSpPr>
              <a:spLocks/>
            </p:cNvSpPr>
            <p:nvPr/>
          </p:nvSpPr>
          <p:spPr bwMode="auto">
            <a:xfrm>
              <a:off x="6372226" y="2890839"/>
              <a:ext cx="19050" cy="190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21" y="7"/>
                </a:cxn>
                <a:cxn ang="0">
                  <a:pos x="21" y="20"/>
                </a:cxn>
                <a:cxn ang="0">
                  <a:pos x="8" y="20"/>
                </a:cxn>
                <a:cxn ang="0">
                  <a:pos x="0" y="13"/>
                </a:cxn>
              </a:cxnLst>
              <a:rect l="0" t="0" r="r" b="b"/>
              <a:pathLst>
                <a:path w="21" h="20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21" y="7"/>
                  </a:lnTo>
                  <a:lnTo>
                    <a:pt x="21" y="20"/>
                  </a:lnTo>
                  <a:lnTo>
                    <a:pt x="8" y="20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" name="Freeform 843"/>
            <p:cNvSpPr>
              <a:spLocks/>
            </p:cNvSpPr>
            <p:nvPr/>
          </p:nvSpPr>
          <p:spPr bwMode="auto">
            <a:xfrm>
              <a:off x="6380164" y="2897189"/>
              <a:ext cx="20638" cy="190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22" y="6"/>
                </a:cxn>
                <a:cxn ang="0">
                  <a:pos x="22" y="20"/>
                </a:cxn>
                <a:cxn ang="0">
                  <a:pos x="8" y="20"/>
                </a:cxn>
                <a:cxn ang="0">
                  <a:pos x="0" y="13"/>
                </a:cxn>
              </a:cxnLst>
              <a:rect l="0" t="0" r="r" b="b"/>
              <a:pathLst>
                <a:path w="22" h="20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22" y="6"/>
                  </a:lnTo>
                  <a:lnTo>
                    <a:pt x="22" y="20"/>
                  </a:lnTo>
                  <a:lnTo>
                    <a:pt x="8" y="20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" name="Freeform 844"/>
            <p:cNvSpPr>
              <a:spLocks/>
            </p:cNvSpPr>
            <p:nvPr/>
          </p:nvSpPr>
          <p:spPr bwMode="auto">
            <a:xfrm>
              <a:off x="6386514" y="2903539"/>
              <a:ext cx="22225" cy="190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22" y="7"/>
                </a:cxn>
                <a:cxn ang="0">
                  <a:pos x="22" y="20"/>
                </a:cxn>
                <a:cxn ang="0">
                  <a:pos x="9" y="20"/>
                </a:cxn>
                <a:cxn ang="0">
                  <a:pos x="0" y="14"/>
                </a:cxn>
              </a:cxnLst>
              <a:rect l="0" t="0" r="r" b="b"/>
              <a:pathLst>
                <a:path w="22" h="20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22" y="7"/>
                  </a:lnTo>
                  <a:lnTo>
                    <a:pt x="22" y="20"/>
                  </a:lnTo>
                  <a:lnTo>
                    <a:pt x="9" y="20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" name="Freeform 845"/>
            <p:cNvSpPr>
              <a:spLocks/>
            </p:cNvSpPr>
            <p:nvPr/>
          </p:nvSpPr>
          <p:spPr bwMode="auto">
            <a:xfrm>
              <a:off x="6396039" y="2909889"/>
              <a:ext cx="19050" cy="190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21" y="7"/>
                </a:cxn>
                <a:cxn ang="0">
                  <a:pos x="21" y="20"/>
                </a:cxn>
                <a:cxn ang="0">
                  <a:pos x="8" y="20"/>
                </a:cxn>
                <a:cxn ang="0">
                  <a:pos x="0" y="13"/>
                </a:cxn>
              </a:cxnLst>
              <a:rect l="0" t="0" r="r" b="b"/>
              <a:pathLst>
                <a:path w="21" h="20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21" y="7"/>
                  </a:lnTo>
                  <a:lnTo>
                    <a:pt x="21" y="20"/>
                  </a:lnTo>
                  <a:lnTo>
                    <a:pt x="8" y="20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" name="Freeform 846"/>
            <p:cNvSpPr>
              <a:spLocks/>
            </p:cNvSpPr>
            <p:nvPr/>
          </p:nvSpPr>
          <p:spPr bwMode="auto">
            <a:xfrm>
              <a:off x="6403976" y="2916239"/>
              <a:ext cx="20638" cy="206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22" y="8"/>
                </a:cxn>
                <a:cxn ang="0">
                  <a:pos x="22" y="21"/>
                </a:cxn>
                <a:cxn ang="0">
                  <a:pos x="8" y="21"/>
                </a:cxn>
                <a:cxn ang="0">
                  <a:pos x="0" y="13"/>
                </a:cxn>
              </a:cxnLst>
              <a:rect l="0" t="0" r="r" b="b"/>
              <a:pathLst>
                <a:path w="22" h="21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22" y="8"/>
                  </a:lnTo>
                  <a:lnTo>
                    <a:pt x="22" y="21"/>
                  </a:lnTo>
                  <a:lnTo>
                    <a:pt x="8" y="21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" name="Freeform 847"/>
            <p:cNvSpPr>
              <a:spLocks/>
            </p:cNvSpPr>
            <p:nvPr/>
          </p:nvSpPr>
          <p:spPr bwMode="auto">
            <a:xfrm>
              <a:off x="6410326" y="2924176"/>
              <a:ext cx="22225" cy="190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22" y="7"/>
                </a:cxn>
                <a:cxn ang="0">
                  <a:pos x="22" y="20"/>
                </a:cxn>
                <a:cxn ang="0">
                  <a:pos x="9" y="20"/>
                </a:cxn>
                <a:cxn ang="0">
                  <a:pos x="0" y="13"/>
                </a:cxn>
              </a:cxnLst>
              <a:rect l="0" t="0" r="r" b="b"/>
              <a:pathLst>
                <a:path w="22" h="20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22" y="7"/>
                  </a:lnTo>
                  <a:lnTo>
                    <a:pt x="22" y="20"/>
                  </a:lnTo>
                  <a:lnTo>
                    <a:pt x="9" y="20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" name="Freeform 848"/>
            <p:cNvSpPr>
              <a:spLocks/>
            </p:cNvSpPr>
            <p:nvPr/>
          </p:nvSpPr>
          <p:spPr bwMode="auto">
            <a:xfrm>
              <a:off x="6419851" y="2930526"/>
              <a:ext cx="20638" cy="190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21" y="6"/>
                </a:cxn>
                <a:cxn ang="0">
                  <a:pos x="21" y="20"/>
                </a:cxn>
                <a:cxn ang="0">
                  <a:pos x="8" y="20"/>
                </a:cxn>
                <a:cxn ang="0">
                  <a:pos x="0" y="13"/>
                </a:cxn>
              </a:cxnLst>
              <a:rect l="0" t="0" r="r" b="b"/>
              <a:pathLst>
                <a:path w="21" h="20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21" y="6"/>
                  </a:lnTo>
                  <a:lnTo>
                    <a:pt x="21" y="20"/>
                  </a:lnTo>
                  <a:lnTo>
                    <a:pt x="8" y="20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" name="Freeform 849"/>
            <p:cNvSpPr>
              <a:spLocks/>
            </p:cNvSpPr>
            <p:nvPr/>
          </p:nvSpPr>
          <p:spPr bwMode="auto">
            <a:xfrm>
              <a:off x="6427789" y="2936876"/>
              <a:ext cx="20638" cy="174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22" y="5"/>
                </a:cxn>
                <a:cxn ang="0">
                  <a:pos x="22" y="19"/>
                </a:cxn>
                <a:cxn ang="0">
                  <a:pos x="8" y="19"/>
                </a:cxn>
                <a:cxn ang="0">
                  <a:pos x="0" y="14"/>
                </a:cxn>
              </a:cxnLst>
              <a:rect l="0" t="0" r="r" b="b"/>
              <a:pathLst>
                <a:path w="22" h="19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22" y="5"/>
                  </a:lnTo>
                  <a:lnTo>
                    <a:pt x="22" y="19"/>
                  </a:lnTo>
                  <a:lnTo>
                    <a:pt x="8" y="19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" name="Freeform 850"/>
            <p:cNvSpPr>
              <a:spLocks/>
            </p:cNvSpPr>
            <p:nvPr/>
          </p:nvSpPr>
          <p:spPr bwMode="auto">
            <a:xfrm>
              <a:off x="6435726" y="2941639"/>
              <a:ext cx="20638" cy="206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22" y="9"/>
                </a:cxn>
                <a:cxn ang="0">
                  <a:pos x="22" y="22"/>
                </a:cxn>
                <a:cxn ang="0">
                  <a:pos x="9" y="22"/>
                </a:cxn>
                <a:cxn ang="0">
                  <a:pos x="0" y="14"/>
                </a:cxn>
              </a:cxnLst>
              <a:rect l="0" t="0" r="r" b="b"/>
              <a:pathLst>
                <a:path w="22" h="22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22" y="9"/>
                  </a:lnTo>
                  <a:lnTo>
                    <a:pt x="22" y="22"/>
                  </a:lnTo>
                  <a:lnTo>
                    <a:pt x="9" y="22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" name="Freeform 851"/>
            <p:cNvSpPr>
              <a:spLocks/>
            </p:cNvSpPr>
            <p:nvPr/>
          </p:nvSpPr>
          <p:spPr bwMode="auto">
            <a:xfrm>
              <a:off x="6443664" y="2949576"/>
              <a:ext cx="20638" cy="190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21" y="6"/>
                </a:cxn>
                <a:cxn ang="0">
                  <a:pos x="21" y="20"/>
                </a:cxn>
                <a:cxn ang="0">
                  <a:pos x="8" y="20"/>
                </a:cxn>
                <a:cxn ang="0">
                  <a:pos x="0" y="13"/>
                </a:cxn>
              </a:cxnLst>
              <a:rect l="0" t="0" r="r" b="b"/>
              <a:pathLst>
                <a:path w="21" h="20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21" y="6"/>
                  </a:lnTo>
                  <a:lnTo>
                    <a:pt x="21" y="20"/>
                  </a:lnTo>
                  <a:lnTo>
                    <a:pt x="8" y="20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" name="Freeform 852"/>
            <p:cNvSpPr>
              <a:spLocks/>
            </p:cNvSpPr>
            <p:nvPr/>
          </p:nvSpPr>
          <p:spPr bwMode="auto">
            <a:xfrm>
              <a:off x="6451601" y="2955926"/>
              <a:ext cx="19050" cy="190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20" y="7"/>
                </a:cxn>
                <a:cxn ang="0">
                  <a:pos x="20" y="20"/>
                </a:cxn>
                <a:cxn ang="0">
                  <a:pos x="7" y="20"/>
                </a:cxn>
                <a:cxn ang="0">
                  <a:pos x="0" y="14"/>
                </a:cxn>
              </a:cxnLst>
              <a:rect l="0" t="0" r="r" b="b"/>
              <a:pathLst>
                <a:path w="20" h="20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20" y="7"/>
                  </a:lnTo>
                  <a:lnTo>
                    <a:pt x="20" y="20"/>
                  </a:lnTo>
                  <a:lnTo>
                    <a:pt x="7" y="20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" name="Freeform 853"/>
            <p:cNvSpPr>
              <a:spLocks/>
            </p:cNvSpPr>
            <p:nvPr/>
          </p:nvSpPr>
          <p:spPr bwMode="auto">
            <a:xfrm>
              <a:off x="6457951" y="2962276"/>
              <a:ext cx="20638" cy="174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21" y="5"/>
                </a:cxn>
                <a:cxn ang="0">
                  <a:pos x="21" y="18"/>
                </a:cxn>
                <a:cxn ang="0">
                  <a:pos x="8" y="18"/>
                </a:cxn>
                <a:cxn ang="0">
                  <a:pos x="0" y="13"/>
                </a:cxn>
              </a:cxnLst>
              <a:rect l="0" t="0" r="r" b="b"/>
              <a:pathLst>
                <a:path w="21" h="18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21" y="5"/>
                  </a:lnTo>
                  <a:lnTo>
                    <a:pt x="21" y="18"/>
                  </a:lnTo>
                  <a:lnTo>
                    <a:pt x="8" y="18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" name="Freeform 854"/>
            <p:cNvSpPr>
              <a:spLocks/>
            </p:cNvSpPr>
            <p:nvPr/>
          </p:nvSpPr>
          <p:spPr bwMode="auto">
            <a:xfrm>
              <a:off x="6465889" y="2967039"/>
              <a:ext cx="20638" cy="190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22" y="7"/>
                </a:cxn>
                <a:cxn ang="0">
                  <a:pos x="22" y="20"/>
                </a:cxn>
                <a:cxn ang="0">
                  <a:pos x="8" y="20"/>
                </a:cxn>
                <a:cxn ang="0">
                  <a:pos x="0" y="13"/>
                </a:cxn>
              </a:cxnLst>
              <a:rect l="0" t="0" r="r" b="b"/>
              <a:pathLst>
                <a:path w="22" h="20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22" y="7"/>
                  </a:lnTo>
                  <a:lnTo>
                    <a:pt x="22" y="20"/>
                  </a:lnTo>
                  <a:lnTo>
                    <a:pt x="8" y="20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9" name="Freeform 855"/>
            <p:cNvSpPr>
              <a:spLocks/>
            </p:cNvSpPr>
            <p:nvPr/>
          </p:nvSpPr>
          <p:spPr bwMode="auto">
            <a:xfrm>
              <a:off x="6473826" y="2973389"/>
              <a:ext cx="19050" cy="190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20" y="6"/>
                </a:cxn>
                <a:cxn ang="0">
                  <a:pos x="20" y="20"/>
                </a:cxn>
                <a:cxn ang="0">
                  <a:pos x="7" y="20"/>
                </a:cxn>
                <a:cxn ang="0">
                  <a:pos x="0" y="13"/>
                </a:cxn>
              </a:cxnLst>
              <a:rect l="0" t="0" r="r" b="b"/>
              <a:pathLst>
                <a:path w="20" h="20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20" y="6"/>
                  </a:lnTo>
                  <a:lnTo>
                    <a:pt x="20" y="20"/>
                  </a:lnTo>
                  <a:lnTo>
                    <a:pt x="7" y="20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0" name="Freeform 856"/>
            <p:cNvSpPr>
              <a:spLocks/>
            </p:cNvSpPr>
            <p:nvPr/>
          </p:nvSpPr>
          <p:spPr bwMode="auto">
            <a:xfrm>
              <a:off x="6480176" y="2979739"/>
              <a:ext cx="20638" cy="190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22" y="7"/>
                </a:cxn>
                <a:cxn ang="0">
                  <a:pos x="22" y="20"/>
                </a:cxn>
                <a:cxn ang="0">
                  <a:pos x="8" y="20"/>
                </a:cxn>
                <a:cxn ang="0">
                  <a:pos x="0" y="14"/>
                </a:cxn>
              </a:cxnLst>
              <a:rect l="0" t="0" r="r" b="b"/>
              <a:pathLst>
                <a:path w="22" h="20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22" y="7"/>
                  </a:lnTo>
                  <a:lnTo>
                    <a:pt x="22" y="20"/>
                  </a:lnTo>
                  <a:lnTo>
                    <a:pt x="8" y="20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1" name="Freeform 857"/>
            <p:cNvSpPr>
              <a:spLocks/>
            </p:cNvSpPr>
            <p:nvPr/>
          </p:nvSpPr>
          <p:spPr bwMode="auto">
            <a:xfrm>
              <a:off x="6488114" y="2986089"/>
              <a:ext cx="19050" cy="190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20" y="7"/>
                </a:cxn>
                <a:cxn ang="0">
                  <a:pos x="20" y="20"/>
                </a:cxn>
                <a:cxn ang="0">
                  <a:pos x="7" y="20"/>
                </a:cxn>
                <a:cxn ang="0">
                  <a:pos x="0" y="13"/>
                </a:cxn>
              </a:cxnLst>
              <a:rect l="0" t="0" r="r" b="b"/>
              <a:pathLst>
                <a:path w="20" h="20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20" y="7"/>
                  </a:lnTo>
                  <a:lnTo>
                    <a:pt x="20" y="20"/>
                  </a:lnTo>
                  <a:lnTo>
                    <a:pt x="7" y="20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2" name="Freeform 858"/>
            <p:cNvSpPr>
              <a:spLocks/>
            </p:cNvSpPr>
            <p:nvPr/>
          </p:nvSpPr>
          <p:spPr bwMode="auto">
            <a:xfrm>
              <a:off x="6494464" y="2992439"/>
              <a:ext cx="20638" cy="174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22" y="5"/>
                </a:cxn>
                <a:cxn ang="0">
                  <a:pos x="22" y="18"/>
                </a:cxn>
                <a:cxn ang="0">
                  <a:pos x="8" y="18"/>
                </a:cxn>
                <a:cxn ang="0">
                  <a:pos x="0" y="13"/>
                </a:cxn>
              </a:cxnLst>
              <a:rect l="0" t="0" r="r" b="b"/>
              <a:pathLst>
                <a:path w="22" h="18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22" y="5"/>
                  </a:lnTo>
                  <a:lnTo>
                    <a:pt x="22" y="18"/>
                  </a:lnTo>
                  <a:lnTo>
                    <a:pt x="8" y="18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3" name="Freeform 859"/>
            <p:cNvSpPr>
              <a:spLocks/>
            </p:cNvSpPr>
            <p:nvPr/>
          </p:nvSpPr>
          <p:spPr bwMode="auto">
            <a:xfrm>
              <a:off x="6502401" y="2997201"/>
              <a:ext cx="19050" cy="190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20" y="6"/>
                </a:cxn>
                <a:cxn ang="0">
                  <a:pos x="20" y="20"/>
                </a:cxn>
                <a:cxn ang="0">
                  <a:pos x="7" y="20"/>
                </a:cxn>
                <a:cxn ang="0">
                  <a:pos x="0" y="13"/>
                </a:cxn>
              </a:cxnLst>
              <a:rect l="0" t="0" r="r" b="b"/>
              <a:pathLst>
                <a:path w="20" h="20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20" y="6"/>
                  </a:lnTo>
                  <a:lnTo>
                    <a:pt x="20" y="20"/>
                  </a:lnTo>
                  <a:lnTo>
                    <a:pt x="7" y="20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" name="Freeform 860"/>
            <p:cNvSpPr>
              <a:spLocks/>
            </p:cNvSpPr>
            <p:nvPr/>
          </p:nvSpPr>
          <p:spPr bwMode="auto">
            <a:xfrm>
              <a:off x="6508751" y="3003551"/>
              <a:ext cx="20638" cy="174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22" y="5"/>
                </a:cxn>
                <a:cxn ang="0">
                  <a:pos x="22" y="19"/>
                </a:cxn>
                <a:cxn ang="0">
                  <a:pos x="8" y="19"/>
                </a:cxn>
                <a:cxn ang="0">
                  <a:pos x="0" y="14"/>
                </a:cxn>
              </a:cxnLst>
              <a:rect l="0" t="0" r="r" b="b"/>
              <a:pathLst>
                <a:path w="22" h="19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22" y="5"/>
                  </a:lnTo>
                  <a:lnTo>
                    <a:pt x="22" y="19"/>
                  </a:lnTo>
                  <a:lnTo>
                    <a:pt x="8" y="19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5" name="Freeform 861"/>
            <p:cNvSpPr>
              <a:spLocks/>
            </p:cNvSpPr>
            <p:nvPr/>
          </p:nvSpPr>
          <p:spPr bwMode="auto">
            <a:xfrm>
              <a:off x="6516689" y="3008314"/>
              <a:ext cx="19050" cy="190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20" y="7"/>
                </a:cxn>
                <a:cxn ang="0">
                  <a:pos x="20" y="20"/>
                </a:cxn>
                <a:cxn ang="0">
                  <a:pos x="7" y="20"/>
                </a:cxn>
                <a:cxn ang="0">
                  <a:pos x="0" y="14"/>
                </a:cxn>
              </a:cxnLst>
              <a:rect l="0" t="0" r="r" b="b"/>
              <a:pathLst>
                <a:path w="20" h="20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20" y="7"/>
                  </a:lnTo>
                  <a:lnTo>
                    <a:pt x="20" y="20"/>
                  </a:lnTo>
                  <a:lnTo>
                    <a:pt x="7" y="20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6" name="Freeform 862"/>
            <p:cNvSpPr>
              <a:spLocks/>
            </p:cNvSpPr>
            <p:nvPr/>
          </p:nvSpPr>
          <p:spPr bwMode="auto">
            <a:xfrm>
              <a:off x="6523039" y="3014664"/>
              <a:ext cx="19050" cy="174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20" y="5"/>
                </a:cxn>
                <a:cxn ang="0">
                  <a:pos x="20" y="18"/>
                </a:cxn>
                <a:cxn ang="0">
                  <a:pos x="7" y="18"/>
                </a:cxn>
                <a:cxn ang="0">
                  <a:pos x="0" y="13"/>
                </a:cxn>
              </a:cxnLst>
              <a:rect l="0" t="0" r="r" b="b"/>
              <a:pathLst>
                <a:path w="20" h="18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20" y="5"/>
                  </a:lnTo>
                  <a:lnTo>
                    <a:pt x="20" y="18"/>
                  </a:lnTo>
                  <a:lnTo>
                    <a:pt x="7" y="18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7" name="Freeform 863"/>
            <p:cNvSpPr>
              <a:spLocks/>
            </p:cNvSpPr>
            <p:nvPr/>
          </p:nvSpPr>
          <p:spPr bwMode="auto">
            <a:xfrm>
              <a:off x="6529389" y="3019426"/>
              <a:ext cx="20638" cy="190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21" y="7"/>
                </a:cxn>
                <a:cxn ang="0">
                  <a:pos x="21" y="20"/>
                </a:cxn>
                <a:cxn ang="0">
                  <a:pos x="8" y="20"/>
                </a:cxn>
                <a:cxn ang="0">
                  <a:pos x="0" y="13"/>
                </a:cxn>
              </a:cxnLst>
              <a:rect l="0" t="0" r="r" b="b"/>
              <a:pathLst>
                <a:path w="21" h="20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21" y="7"/>
                  </a:lnTo>
                  <a:lnTo>
                    <a:pt x="21" y="20"/>
                  </a:lnTo>
                  <a:lnTo>
                    <a:pt x="8" y="20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8" name="Freeform 864"/>
            <p:cNvSpPr>
              <a:spLocks/>
            </p:cNvSpPr>
            <p:nvPr/>
          </p:nvSpPr>
          <p:spPr bwMode="auto">
            <a:xfrm>
              <a:off x="6537326" y="3025776"/>
              <a:ext cx="19050" cy="174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20" y="5"/>
                </a:cxn>
                <a:cxn ang="0">
                  <a:pos x="20" y="18"/>
                </a:cxn>
                <a:cxn ang="0">
                  <a:pos x="7" y="18"/>
                </a:cxn>
                <a:cxn ang="0">
                  <a:pos x="0" y="13"/>
                </a:cxn>
              </a:cxnLst>
              <a:rect l="0" t="0" r="r" b="b"/>
              <a:pathLst>
                <a:path w="20" h="18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20" y="5"/>
                  </a:lnTo>
                  <a:lnTo>
                    <a:pt x="20" y="18"/>
                  </a:lnTo>
                  <a:lnTo>
                    <a:pt x="7" y="18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9" name="Freeform 865"/>
            <p:cNvSpPr>
              <a:spLocks/>
            </p:cNvSpPr>
            <p:nvPr/>
          </p:nvSpPr>
          <p:spPr bwMode="auto">
            <a:xfrm>
              <a:off x="6543676" y="3030539"/>
              <a:ext cx="19050" cy="190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20" y="6"/>
                </a:cxn>
                <a:cxn ang="0">
                  <a:pos x="20" y="20"/>
                </a:cxn>
                <a:cxn ang="0">
                  <a:pos x="6" y="20"/>
                </a:cxn>
                <a:cxn ang="0">
                  <a:pos x="0" y="13"/>
                </a:cxn>
              </a:cxnLst>
              <a:rect l="0" t="0" r="r" b="b"/>
              <a:pathLst>
                <a:path w="20" h="20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20" y="6"/>
                  </a:lnTo>
                  <a:lnTo>
                    <a:pt x="20" y="20"/>
                  </a:lnTo>
                  <a:lnTo>
                    <a:pt x="6" y="20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0" name="Freeform 866"/>
            <p:cNvSpPr>
              <a:spLocks/>
            </p:cNvSpPr>
            <p:nvPr/>
          </p:nvSpPr>
          <p:spPr bwMode="auto">
            <a:xfrm>
              <a:off x="6550026" y="3036889"/>
              <a:ext cx="19050" cy="174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20" y="5"/>
                </a:cxn>
                <a:cxn ang="0">
                  <a:pos x="20" y="19"/>
                </a:cxn>
                <a:cxn ang="0">
                  <a:pos x="7" y="19"/>
                </a:cxn>
                <a:cxn ang="0">
                  <a:pos x="0" y="14"/>
                </a:cxn>
              </a:cxnLst>
              <a:rect l="0" t="0" r="r" b="b"/>
              <a:pathLst>
                <a:path w="20" h="19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20" y="5"/>
                  </a:lnTo>
                  <a:lnTo>
                    <a:pt x="20" y="19"/>
                  </a:lnTo>
                  <a:lnTo>
                    <a:pt x="7" y="19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1" name="Freeform 867"/>
            <p:cNvSpPr>
              <a:spLocks/>
            </p:cNvSpPr>
            <p:nvPr/>
          </p:nvSpPr>
          <p:spPr bwMode="auto">
            <a:xfrm>
              <a:off x="6556376" y="3041651"/>
              <a:ext cx="19050" cy="190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20" y="7"/>
                </a:cxn>
                <a:cxn ang="0">
                  <a:pos x="20" y="20"/>
                </a:cxn>
                <a:cxn ang="0">
                  <a:pos x="7" y="20"/>
                </a:cxn>
                <a:cxn ang="0">
                  <a:pos x="0" y="14"/>
                </a:cxn>
              </a:cxnLst>
              <a:rect l="0" t="0" r="r" b="b"/>
              <a:pathLst>
                <a:path w="20" h="20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20" y="7"/>
                  </a:lnTo>
                  <a:lnTo>
                    <a:pt x="20" y="20"/>
                  </a:lnTo>
                  <a:lnTo>
                    <a:pt x="7" y="20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2" name="Freeform 868"/>
            <p:cNvSpPr>
              <a:spLocks/>
            </p:cNvSpPr>
            <p:nvPr/>
          </p:nvSpPr>
          <p:spPr bwMode="auto">
            <a:xfrm>
              <a:off x="6562726" y="3048001"/>
              <a:ext cx="19050" cy="174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20" y="5"/>
                </a:cxn>
                <a:cxn ang="0">
                  <a:pos x="20" y="18"/>
                </a:cxn>
                <a:cxn ang="0">
                  <a:pos x="6" y="18"/>
                </a:cxn>
                <a:cxn ang="0">
                  <a:pos x="0" y="13"/>
                </a:cxn>
              </a:cxnLst>
              <a:rect l="0" t="0" r="r" b="b"/>
              <a:pathLst>
                <a:path w="20" h="18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20" y="5"/>
                  </a:lnTo>
                  <a:lnTo>
                    <a:pt x="20" y="18"/>
                  </a:lnTo>
                  <a:lnTo>
                    <a:pt x="6" y="18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3" name="Freeform 869"/>
            <p:cNvSpPr>
              <a:spLocks/>
            </p:cNvSpPr>
            <p:nvPr/>
          </p:nvSpPr>
          <p:spPr bwMode="auto">
            <a:xfrm>
              <a:off x="6569076" y="3052764"/>
              <a:ext cx="20638" cy="174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22" y="5"/>
                </a:cxn>
                <a:cxn ang="0">
                  <a:pos x="22" y="18"/>
                </a:cxn>
                <a:cxn ang="0">
                  <a:pos x="9" y="18"/>
                </a:cxn>
                <a:cxn ang="0">
                  <a:pos x="0" y="13"/>
                </a:cxn>
              </a:cxnLst>
              <a:rect l="0" t="0" r="r" b="b"/>
              <a:pathLst>
                <a:path w="22" h="18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22" y="5"/>
                  </a:lnTo>
                  <a:lnTo>
                    <a:pt x="22" y="18"/>
                  </a:lnTo>
                  <a:lnTo>
                    <a:pt x="9" y="18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" name="Freeform 870"/>
            <p:cNvSpPr>
              <a:spLocks/>
            </p:cNvSpPr>
            <p:nvPr/>
          </p:nvSpPr>
          <p:spPr bwMode="auto">
            <a:xfrm>
              <a:off x="6577014" y="3057526"/>
              <a:ext cx="19050" cy="190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20" y="7"/>
                </a:cxn>
                <a:cxn ang="0">
                  <a:pos x="20" y="20"/>
                </a:cxn>
                <a:cxn ang="0">
                  <a:pos x="6" y="20"/>
                </a:cxn>
                <a:cxn ang="0">
                  <a:pos x="0" y="13"/>
                </a:cxn>
              </a:cxnLst>
              <a:rect l="0" t="0" r="r" b="b"/>
              <a:pathLst>
                <a:path w="20" h="20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20" y="7"/>
                  </a:lnTo>
                  <a:lnTo>
                    <a:pt x="20" y="20"/>
                  </a:lnTo>
                  <a:lnTo>
                    <a:pt x="6" y="20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" name="Freeform 871"/>
            <p:cNvSpPr>
              <a:spLocks/>
            </p:cNvSpPr>
            <p:nvPr/>
          </p:nvSpPr>
          <p:spPr bwMode="auto">
            <a:xfrm>
              <a:off x="6583364" y="3063876"/>
              <a:ext cx="19050" cy="174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20" y="5"/>
                </a:cxn>
                <a:cxn ang="0">
                  <a:pos x="20" y="18"/>
                </a:cxn>
                <a:cxn ang="0">
                  <a:pos x="7" y="18"/>
                </a:cxn>
                <a:cxn ang="0">
                  <a:pos x="0" y="13"/>
                </a:cxn>
              </a:cxnLst>
              <a:rect l="0" t="0" r="r" b="b"/>
              <a:pathLst>
                <a:path w="20" h="18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20" y="5"/>
                  </a:lnTo>
                  <a:lnTo>
                    <a:pt x="20" y="18"/>
                  </a:lnTo>
                  <a:lnTo>
                    <a:pt x="7" y="18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" name="Freeform 872"/>
            <p:cNvSpPr>
              <a:spLocks/>
            </p:cNvSpPr>
            <p:nvPr/>
          </p:nvSpPr>
          <p:spPr bwMode="auto">
            <a:xfrm>
              <a:off x="6589714" y="3068639"/>
              <a:ext cx="19050" cy="174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20" y="5"/>
                </a:cxn>
                <a:cxn ang="0">
                  <a:pos x="20" y="18"/>
                </a:cxn>
                <a:cxn ang="0">
                  <a:pos x="7" y="18"/>
                </a:cxn>
                <a:cxn ang="0">
                  <a:pos x="0" y="13"/>
                </a:cxn>
              </a:cxnLst>
              <a:rect l="0" t="0" r="r" b="b"/>
              <a:pathLst>
                <a:path w="20" h="18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20" y="5"/>
                  </a:lnTo>
                  <a:lnTo>
                    <a:pt x="20" y="18"/>
                  </a:lnTo>
                  <a:lnTo>
                    <a:pt x="7" y="18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" name="Freeform 873"/>
            <p:cNvSpPr>
              <a:spLocks/>
            </p:cNvSpPr>
            <p:nvPr/>
          </p:nvSpPr>
          <p:spPr bwMode="auto">
            <a:xfrm>
              <a:off x="6596064" y="3073401"/>
              <a:ext cx="19050" cy="206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20" y="6"/>
                </a:cxn>
                <a:cxn ang="0">
                  <a:pos x="20" y="20"/>
                </a:cxn>
                <a:cxn ang="0">
                  <a:pos x="6" y="20"/>
                </a:cxn>
                <a:cxn ang="0">
                  <a:pos x="0" y="13"/>
                </a:cxn>
              </a:cxnLst>
              <a:rect l="0" t="0" r="r" b="b"/>
              <a:pathLst>
                <a:path w="20" h="20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20" y="6"/>
                  </a:lnTo>
                  <a:lnTo>
                    <a:pt x="20" y="20"/>
                  </a:lnTo>
                  <a:lnTo>
                    <a:pt x="6" y="20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" name="Freeform 874"/>
            <p:cNvSpPr>
              <a:spLocks/>
            </p:cNvSpPr>
            <p:nvPr/>
          </p:nvSpPr>
          <p:spPr bwMode="auto">
            <a:xfrm>
              <a:off x="6602414" y="3079751"/>
              <a:ext cx="17463" cy="190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19" y="5"/>
                </a:cxn>
                <a:cxn ang="0">
                  <a:pos x="19" y="19"/>
                </a:cxn>
                <a:cxn ang="0">
                  <a:pos x="5" y="19"/>
                </a:cxn>
                <a:cxn ang="0">
                  <a:pos x="0" y="14"/>
                </a:cxn>
              </a:cxnLst>
              <a:rect l="0" t="0" r="r" b="b"/>
              <a:pathLst>
                <a:path w="19" h="19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9" y="5"/>
                  </a:lnTo>
                  <a:lnTo>
                    <a:pt x="19" y="19"/>
                  </a:lnTo>
                  <a:lnTo>
                    <a:pt x="5" y="19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" name="Freeform 875"/>
            <p:cNvSpPr>
              <a:spLocks/>
            </p:cNvSpPr>
            <p:nvPr/>
          </p:nvSpPr>
          <p:spPr bwMode="auto">
            <a:xfrm>
              <a:off x="6607176" y="3084514"/>
              <a:ext cx="19050" cy="190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20" y="5"/>
                </a:cxn>
                <a:cxn ang="0">
                  <a:pos x="20" y="19"/>
                </a:cxn>
                <a:cxn ang="0">
                  <a:pos x="7" y="19"/>
                </a:cxn>
                <a:cxn ang="0">
                  <a:pos x="0" y="14"/>
                </a:cxn>
              </a:cxnLst>
              <a:rect l="0" t="0" r="r" b="b"/>
              <a:pathLst>
                <a:path w="20" h="19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20" y="5"/>
                  </a:lnTo>
                  <a:lnTo>
                    <a:pt x="20" y="19"/>
                  </a:lnTo>
                  <a:lnTo>
                    <a:pt x="7" y="19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" name="Freeform 876"/>
            <p:cNvSpPr>
              <a:spLocks/>
            </p:cNvSpPr>
            <p:nvPr/>
          </p:nvSpPr>
          <p:spPr bwMode="auto">
            <a:xfrm>
              <a:off x="6613526" y="3089276"/>
              <a:ext cx="19050" cy="190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20" y="5"/>
                </a:cxn>
                <a:cxn ang="0">
                  <a:pos x="20" y="19"/>
                </a:cxn>
                <a:cxn ang="0">
                  <a:pos x="7" y="19"/>
                </a:cxn>
                <a:cxn ang="0">
                  <a:pos x="0" y="14"/>
                </a:cxn>
              </a:cxnLst>
              <a:rect l="0" t="0" r="r" b="b"/>
              <a:pathLst>
                <a:path w="20" h="19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20" y="5"/>
                  </a:lnTo>
                  <a:lnTo>
                    <a:pt x="20" y="19"/>
                  </a:lnTo>
                  <a:lnTo>
                    <a:pt x="7" y="19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" name="Freeform 877"/>
            <p:cNvSpPr>
              <a:spLocks/>
            </p:cNvSpPr>
            <p:nvPr/>
          </p:nvSpPr>
          <p:spPr bwMode="auto">
            <a:xfrm>
              <a:off x="6619876" y="3094039"/>
              <a:ext cx="19050" cy="190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20" y="5"/>
                </a:cxn>
                <a:cxn ang="0">
                  <a:pos x="20" y="19"/>
                </a:cxn>
                <a:cxn ang="0">
                  <a:pos x="6" y="19"/>
                </a:cxn>
                <a:cxn ang="0">
                  <a:pos x="0" y="14"/>
                </a:cxn>
              </a:cxnLst>
              <a:rect l="0" t="0" r="r" b="b"/>
              <a:pathLst>
                <a:path w="20" h="19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20" y="5"/>
                  </a:lnTo>
                  <a:lnTo>
                    <a:pt x="20" y="19"/>
                  </a:lnTo>
                  <a:lnTo>
                    <a:pt x="6" y="19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" name="Freeform 878"/>
            <p:cNvSpPr>
              <a:spLocks/>
            </p:cNvSpPr>
            <p:nvPr/>
          </p:nvSpPr>
          <p:spPr bwMode="auto">
            <a:xfrm>
              <a:off x="6626226" y="3098801"/>
              <a:ext cx="19050" cy="190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20" y="5"/>
                </a:cxn>
                <a:cxn ang="0">
                  <a:pos x="20" y="19"/>
                </a:cxn>
                <a:cxn ang="0">
                  <a:pos x="7" y="19"/>
                </a:cxn>
                <a:cxn ang="0">
                  <a:pos x="0" y="14"/>
                </a:cxn>
              </a:cxnLst>
              <a:rect l="0" t="0" r="r" b="b"/>
              <a:pathLst>
                <a:path w="20" h="19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20" y="5"/>
                  </a:lnTo>
                  <a:lnTo>
                    <a:pt x="20" y="19"/>
                  </a:lnTo>
                  <a:lnTo>
                    <a:pt x="7" y="19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" name="Freeform 879"/>
            <p:cNvSpPr>
              <a:spLocks/>
            </p:cNvSpPr>
            <p:nvPr/>
          </p:nvSpPr>
          <p:spPr bwMode="auto">
            <a:xfrm>
              <a:off x="6632576" y="3103564"/>
              <a:ext cx="19050" cy="190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20" y="5"/>
                </a:cxn>
                <a:cxn ang="0">
                  <a:pos x="20" y="19"/>
                </a:cxn>
                <a:cxn ang="0">
                  <a:pos x="7" y="19"/>
                </a:cxn>
                <a:cxn ang="0">
                  <a:pos x="0" y="14"/>
                </a:cxn>
              </a:cxnLst>
              <a:rect l="0" t="0" r="r" b="b"/>
              <a:pathLst>
                <a:path w="20" h="19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20" y="5"/>
                  </a:lnTo>
                  <a:lnTo>
                    <a:pt x="20" y="19"/>
                  </a:lnTo>
                  <a:lnTo>
                    <a:pt x="7" y="19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" name="Freeform 880"/>
            <p:cNvSpPr>
              <a:spLocks/>
            </p:cNvSpPr>
            <p:nvPr/>
          </p:nvSpPr>
          <p:spPr bwMode="auto">
            <a:xfrm>
              <a:off x="6638926" y="3108326"/>
              <a:ext cx="17463" cy="190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8" y="5"/>
                </a:cxn>
                <a:cxn ang="0">
                  <a:pos x="18" y="19"/>
                </a:cxn>
                <a:cxn ang="0">
                  <a:pos x="5" y="19"/>
                </a:cxn>
                <a:cxn ang="0">
                  <a:pos x="0" y="14"/>
                </a:cxn>
              </a:cxnLst>
              <a:rect l="0" t="0" r="r" b="b"/>
              <a:pathLst>
                <a:path w="18" h="19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8" y="5"/>
                  </a:lnTo>
                  <a:lnTo>
                    <a:pt x="18" y="19"/>
                  </a:lnTo>
                  <a:lnTo>
                    <a:pt x="5" y="19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" name="Freeform 881"/>
            <p:cNvSpPr>
              <a:spLocks/>
            </p:cNvSpPr>
            <p:nvPr/>
          </p:nvSpPr>
          <p:spPr bwMode="auto">
            <a:xfrm>
              <a:off x="6643689" y="3113089"/>
              <a:ext cx="19050" cy="190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20" y="5"/>
                </a:cxn>
                <a:cxn ang="0">
                  <a:pos x="20" y="19"/>
                </a:cxn>
                <a:cxn ang="0">
                  <a:pos x="6" y="19"/>
                </a:cxn>
                <a:cxn ang="0">
                  <a:pos x="0" y="14"/>
                </a:cxn>
              </a:cxnLst>
              <a:rect l="0" t="0" r="r" b="b"/>
              <a:pathLst>
                <a:path w="20" h="19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20" y="5"/>
                  </a:lnTo>
                  <a:lnTo>
                    <a:pt x="20" y="19"/>
                  </a:lnTo>
                  <a:lnTo>
                    <a:pt x="6" y="19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6" name="Freeform 882"/>
            <p:cNvSpPr>
              <a:spLocks/>
            </p:cNvSpPr>
            <p:nvPr/>
          </p:nvSpPr>
          <p:spPr bwMode="auto">
            <a:xfrm>
              <a:off x="6650039" y="3117851"/>
              <a:ext cx="19050" cy="190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20" y="7"/>
                </a:cxn>
                <a:cxn ang="0">
                  <a:pos x="20" y="20"/>
                </a:cxn>
                <a:cxn ang="0">
                  <a:pos x="7" y="20"/>
                </a:cxn>
                <a:cxn ang="0">
                  <a:pos x="0" y="14"/>
                </a:cxn>
              </a:cxnLst>
              <a:rect l="0" t="0" r="r" b="b"/>
              <a:pathLst>
                <a:path w="20" h="20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20" y="7"/>
                  </a:lnTo>
                  <a:lnTo>
                    <a:pt x="20" y="20"/>
                  </a:lnTo>
                  <a:lnTo>
                    <a:pt x="7" y="20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7" name="Freeform 883"/>
            <p:cNvSpPr>
              <a:spLocks/>
            </p:cNvSpPr>
            <p:nvPr/>
          </p:nvSpPr>
          <p:spPr bwMode="auto">
            <a:xfrm>
              <a:off x="6656389" y="3124201"/>
              <a:ext cx="17463" cy="174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8" y="5"/>
                </a:cxn>
                <a:cxn ang="0">
                  <a:pos x="18" y="18"/>
                </a:cxn>
                <a:cxn ang="0">
                  <a:pos x="5" y="18"/>
                </a:cxn>
                <a:cxn ang="0">
                  <a:pos x="0" y="13"/>
                </a:cxn>
              </a:cxnLst>
              <a:rect l="0" t="0" r="r" b="b"/>
              <a:pathLst>
                <a:path w="18" h="18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8" y="5"/>
                  </a:lnTo>
                  <a:lnTo>
                    <a:pt x="18" y="18"/>
                  </a:lnTo>
                  <a:lnTo>
                    <a:pt x="5" y="18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" name="Freeform 884"/>
            <p:cNvSpPr>
              <a:spLocks/>
            </p:cNvSpPr>
            <p:nvPr/>
          </p:nvSpPr>
          <p:spPr bwMode="auto">
            <a:xfrm>
              <a:off x="6661151" y="3128964"/>
              <a:ext cx="19050" cy="174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20" y="5"/>
                </a:cxn>
                <a:cxn ang="0">
                  <a:pos x="20" y="18"/>
                </a:cxn>
                <a:cxn ang="0">
                  <a:pos x="7" y="18"/>
                </a:cxn>
                <a:cxn ang="0">
                  <a:pos x="0" y="13"/>
                </a:cxn>
              </a:cxnLst>
              <a:rect l="0" t="0" r="r" b="b"/>
              <a:pathLst>
                <a:path w="20" h="18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20" y="5"/>
                  </a:lnTo>
                  <a:lnTo>
                    <a:pt x="20" y="18"/>
                  </a:lnTo>
                  <a:lnTo>
                    <a:pt x="7" y="18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" name="Freeform 885"/>
            <p:cNvSpPr>
              <a:spLocks/>
            </p:cNvSpPr>
            <p:nvPr/>
          </p:nvSpPr>
          <p:spPr bwMode="auto">
            <a:xfrm>
              <a:off x="6667501" y="3133726"/>
              <a:ext cx="19050" cy="174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20" y="3"/>
                </a:cxn>
                <a:cxn ang="0">
                  <a:pos x="20" y="17"/>
                </a:cxn>
                <a:cxn ang="0">
                  <a:pos x="6" y="17"/>
                </a:cxn>
                <a:cxn ang="0">
                  <a:pos x="0" y="13"/>
                </a:cxn>
              </a:cxnLst>
              <a:rect l="0" t="0" r="r" b="b"/>
              <a:pathLst>
                <a:path w="20" h="17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20" y="3"/>
                  </a:lnTo>
                  <a:lnTo>
                    <a:pt x="20" y="17"/>
                  </a:lnTo>
                  <a:lnTo>
                    <a:pt x="6" y="17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0" name="Freeform 886"/>
            <p:cNvSpPr>
              <a:spLocks/>
            </p:cNvSpPr>
            <p:nvPr/>
          </p:nvSpPr>
          <p:spPr bwMode="auto">
            <a:xfrm>
              <a:off x="6673851" y="3136901"/>
              <a:ext cx="17463" cy="190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19" y="5"/>
                </a:cxn>
                <a:cxn ang="0">
                  <a:pos x="19" y="19"/>
                </a:cxn>
                <a:cxn ang="0">
                  <a:pos x="5" y="19"/>
                </a:cxn>
                <a:cxn ang="0">
                  <a:pos x="0" y="14"/>
                </a:cxn>
              </a:cxnLst>
              <a:rect l="0" t="0" r="r" b="b"/>
              <a:pathLst>
                <a:path w="19" h="19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9" y="5"/>
                  </a:lnTo>
                  <a:lnTo>
                    <a:pt x="19" y="19"/>
                  </a:lnTo>
                  <a:lnTo>
                    <a:pt x="5" y="19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1" name="Freeform 887"/>
            <p:cNvSpPr>
              <a:spLocks/>
            </p:cNvSpPr>
            <p:nvPr/>
          </p:nvSpPr>
          <p:spPr bwMode="auto">
            <a:xfrm>
              <a:off x="6678614" y="3141664"/>
              <a:ext cx="19050" cy="190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20" y="5"/>
                </a:cxn>
                <a:cxn ang="0">
                  <a:pos x="20" y="19"/>
                </a:cxn>
                <a:cxn ang="0">
                  <a:pos x="7" y="19"/>
                </a:cxn>
                <a:cxn ang="0">
                  <a:pos x="0" y="14"/>
                </a:cxn>
              </a:cxnLst>
              <a:rect l="0" t="0" r="r" b="b"/>
              <a:pathLst>
                <a:path w="20" h="19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20" y="5"/>
                  </a:lnTo>
                  <a:lnTo>
                    <a:pt x="20" y="19"/>
                  </a:lnTo>
                  <a:lnTo>
                    <a:pt x="7" y="19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2" name="Freeform 888"/>
            <p:cNvSpPr>
              <a:spLocks/>
            </p:cNvSpPr>
            <p:nvPr/>
          </p:nvSpPr>
          <p:spPr bwMode="auto">
            <a:xfrm>
              <a:off x="6684964" y="3146426"/>
              <a:ext cx="17463" cy="190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8" y="5"/>
                </a:cxn>
                <a:cxn ang="0">
                  <a:pos x="18" y="19"/>
                </a:cxn>
                <a:cxn ang="0">
                  <a:pos x="5" y="19"/>
                </a:cxn>
                <a:cxn ang="0">
                  <a:pos x="0" y="14"/>
                </a:cxn>
              </a:cxnLst>
              <a:rect l="0" t="0" r="r" b="b"/>
              <a:pathLst>
                <a:path w="18" h="19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8" y="5"/>
                  </a:lnTo>
                  <a:lnTo>
                    <a:pt x="18" y="19"/>
                  </a:lnTo>
                  <a:lnTo>
                    <a:pt x="5" y="19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889"/>
            <p:cNvSpPr>
              <a:spLocks/>
            </p:cNvSpPr>
            <p:nvPr/>
          </p:nvSpPr>
          <p:spPr bwMode="auto">
            <a:xfrm>
              <a:off x="6689726" y="3151189"/>
              <a:ext cx="19050" cy="190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20" y="5"/>
                </a:cxn>
                <a:cxn ang="0">
                  <a:pos x="20" y="19"/>
                </a:cxn>
                <a:cxn ang="0">
                  <a:pos x="7" y="19"/>
                </a:cxn>
                <a:cxn ang="0">
                  <a:pos x="0" y="14"/>
                </a:cxn>
              </a:cxnLst>
              <a:rect l="0" t="0" r="r" b="b"/>
              <a:pathLst>
                <a:path w="20" h="19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20" y="5"/>
                  </a:lnTo>
                  <a:lnTo>
                    <a:pt x="20" y="19"/>
                  </a:lnTo>
                  <a:lnTo>
                    <a:pt x="7" y="19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4" name="Freeform 890"/>
            <p:cNvSpPr>
              <a:spLocks/>
            </p:cNvSpPr>
            <p:nvPr/>
          </p:nvSpPr>
          <p:spPr bwMode="auto">
            <a:xfrm>
              <a:off x="6696076" y="3155951"/>
              <a:ext cx="17463" cy="190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8" y="5"/>
                </a:cxn>
                <a:cxn ang="0">
                  <a:pos x="18" y="19"/>
                </a:cxn>
                <a:cxn ang="0">
                  <a:pos x="5" y="19"/>
                </a:cxn>
                <a:cxn ang="0">
                  <a:pos x="0" y="14"/>
                </a:cxn>
              </a:cxnLst>
              <a:rect l="0" t="0" r="r" b="b"/>
              <a:pathLst>
                <a:path w="18" h="19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8" y="5"/>
                  </a:lnTo>
                  <a:lnTo>
                    <a:pt x="18" y="19"/>
                  </a:lnTo>
                  <a:lnTo>
                    <a:pt x="5" y="19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" name="Freeform 891"/>
            <p:cNvSpPr>
              <a:spLocks/>
            </p:cNvSpPr>
            <p:nvPr/>
          </p:nvSpPr>
          <p:spPr bwMode="auto">
            <a:xfrm>
              <a:off x="6700839" y="3160714"/>
              <a:ext cx="19050" cy="190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20" y="5"/>
                </a:cxn>
                <a:cxn ang="0">
                  <a:pos x="20" y="19"/>
                </a:cxn>
                <a:cxn ang="0">
                  <a:pos x="6" y="19"/>
                </a:cxn>
                <a:cxn ang="0">
                  <a:pos x="0" y="14"/>
                </a:cxn>
              </a:cxnLst>
              <a:rect l="0" t="0" r="r" b="b"/>
              <a:pathLst>
                <a:path w="20" h="19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20" y="5"/>
                  </a:lnTo>
                  <a:lnTo>
                    <a:pt x="20" y="19"/>
                  </a:lnTo>
                  <a:lnTo>
                    <a:pt x="6" y="19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6" name="Freeform 893"/>
            <p:cNvSpPr>
              <a:spLocks/>
            </p:cNvSpPr>
            <p:nvPr/>
          </p:nvSpPr>
          <p:spPr bwMode="auto">
            <a:xfrm>
              <a:off x="6707189" y="3165476"/>
              <a:ext cx="17463" cy="174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19" y="4"/>
                </a:cxn>
                <a:cxn ang="0">
                  <a:pos x="19" y="17"/>
                </a:cxn>
                <a:cxn ang="0">
                  <a:pos x="5" y="17"/>
                </a:cxn>
                <a:cxn ang="0">
                  <a:pos x="0" y="14"/>
                </a:cxn>
              </a:cxnLst>
              <a:rect l="0" t="0" r="r" b="b"/>
              <a:pathLst>
                <a:path w="19" h="17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9" y="4"/>
                  </a:lnTo>
                  <a:lnTo>
                    <a:pt x="19" y="17"/>
                  </a:lnTo>
                  <a:lnTo>
                    <a:pt x="5" y="17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" name="Freeform 894"/>
            <p:cNvSpPr>
              <a:spLocks/>
            </p:cNvSpPr>
            <p:nvPr/>
          </p:nvSpPr>
          <p:spPr bwMode="auto">
            <a:xfrm>
              <a:off x="6711951" y="3170238"/>
              <a:ext cx="19050" cy="174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20" y="5"/>
                </a:cxn>
                <a:cxn ang="0">
                  <a:pos x="20" y="18"/>
                </a:cxn>
                <a:cxn ang="0">
                  <a:pos x="7" y="18"/>
                </a:cxn>
                <a:cxn ang="0">
                  <a:pos x="0" y="13"/>
                </a:cxn>
              </a:cxnLst>
              <a:rect l="0" t="0" r="r" b="b"/>
              <a:pathLst>
                <a:path w="20" h="18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20" y="5"/>
                  </a:lnTo>
                  <a:lnTo>
                    <a:pt x="20" y="18"/>
                  </a:lnTo>
                  <a:lnTo>
                    <a:pt x="7" y="18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" name="Freeform 895"/>
            <p:cNvSpPr>
              <a:spLocks/>
            </p:cNvSpPr>
            <p:nvPr/>
          </p:nvSpPr>
          <p:spPr bwMode="auto">
            <a:xfrm>
              <a:off x="6718301" y="3175001"/>
              <a:ext cx="17463" cy="174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8" y="5"/>
                </a:cxn>
                <a:cxn ang="0">
                  <a:pos x="18" y="18"/>
                </a:cxn>
                <a:cxn ang="0">
                  <a:pos x="5" y="18"/>
                </a:cxn>
                <a:cxn ang="0">
                  <a:pos x="0" y="13"/>
                </a:cxn>
              </a:cxnLst>
              <a:rect l="0" t="0" r="r" b="b"/>
              <a:pathLst>
                <a:path w="18" h="18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8" y="5"/>
                  </a:lnTo>
                  <a:lnTo>
                    <a:pt x="18" y="18"/>
                  </a:lnTo>
                  <a:lnTo>
                    <a:pt x="5" y="18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9" name="Freeform 896"/>
            <p:cNvSpPr>
              <a:spLocks/>
            </p:cNvSpPr>
            <p:nvPr/>
          </p:nvSpPr>
          <p:spPr bwMode="auto">
            <a:xfrm>
              <a:off x="6723064" y="3179763"/>
              <a:ext cx="17463" cy="174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8" y="5"/>
                </a:cxn>
                <a:cxn ang="0">
                  <a:pos x="18" y="18"/>
                </a:cxn>
                <a:cxn ang="0">
                  <a:pos x="5" y="18"/>
                </a:cxn>
                <a:cxn ang="0">
                  <a:pos x="0" y="13"/>
                </a:cxn>
              </a:cxnLst>
              <a:rect l="0" t="0" r="r" b="b"/>
              <a:pathLst>
                <a:path w="18" h="18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8" y="5"/>
                  </a:lnTo>
                  <a:lnTo>
                    <a:pt x="18" y="18"/>
                  </a:lnTo>
                  <a:lnTo>
                    <a:pt x="5" y="18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0" name="Freeform 897"/>
            <p:cNvSpPr>
              <a:spLocks/>
            </p:cNvSpPr>
            <p:nvPr/>
          </p:nvSpPr>
          <p:spPr bwMode="auto">
            <a:xfrm>
              <a:off x="6727826" y="3184526"/>
              <a:ext cx="19050" cy="14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20" y="3"/>
                </a:cxn>
                <a:cxn ang="0">
                  <a:pos x="20" y="16"/>
                </a:cxn>
                <a:cxn ang="0">
                  <a:pos x="7" y="16"/>
                </a:cxn>
                <a:cxn ang="0">
                  <a:pos x="0" y="13"/>
                </a:cxn>
              </a:cxnLst>
              <a:rect l="0" t="0" r="r" b="b"/>
              <a:pathLst>
                <a:path w="20" h="16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20" y="3"/>
                  </a:lnTo>
                  <a:lnTo>
                    <a:pt x="20" y="16"/>
                  </a:lnTo>
                  <a:lnTo>
                    <a:pt x="7" y="16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1" name="Freeform 898"/>
            <p:cNvSpPr>
              <a:spLocks/>
            </p:cNvSpPr>
            <p:nvPr/>
          </p:nvSpPr>
          <p:spPr bwMode="auto">
            <a:xfrm>
              <a:off x="6734176" y="3187701"/>
              <a:ext cx="17463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8" y="5"/>
                </a:cxn>
                <a:cxn ang="0">
                  <a:pos x="18" y="18"/>
                </a:cxn>
                <a:cxn ang="0">
                  <a:pos x="5" y="18"/>
                </a:cxn>
                <a:cxn ang="0">
                  <a:pos x="0" y="13"/>
                </a:cxn>
              </a:cxnLst>
              <a:rect l="0" t="0" r="r" b="b"/>
              <a:pathLst>
                <a:path w="18" h="18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8" y="5"/>
                  </a:lnTo>
                  <a:lnTo>
                    <a:pt x="18" y="18"/>
                  </a:lnTo>
                  <a:lnTo>
                    <a:pt x="5" y="18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2" name="Freeform 899"/>
            <p:cNvSpPr>
              <a:spLocks/>
            </p:cNvSpPr>
            <p:nvPr/>
          </p:nvSpPr>
          <p:spPr bwMode="auto">
            <a:xfrm>
              <a:off x="6738939" y="3192463"/>
              <a:ext cx="17463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8" y="5"/>
                </a:cxn>
                <a:cxn ang="0">
                  <a:pos x="18" y="18"/>
                </a:cxn>
                <a:cxn ang="0">
                  <a:pos x="5" y="18"/>
                </a:cxn>
                <a:cxn ang="0">
                  <a:pos x="0" y="13"/>
                </a:cxn>
              </a:cxnLst>
              <a:rect l="0" t="0" r="r" b="b"/>
              <a:pathLst>
                <a:path w="18" h="18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8" y="5"/>
                  </a:lnTo>
                  <a:lnTo>
                    <a:pt x="18" y="18"/>
                  </a:lnTo>
                  <a:lnTo>
                    <a:pt x="5" y="18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3" name="Freeform 900"/>
            <p:cNvSpPr>
              <a:spLocks/>
            </p:cNvSpPr>
            <p:nvPr/>
          </p:nvSpPr>
          <p:spPr bwMode="auto">
            <a:xfrm>
              <a:off x="6743701" y="3197226"/>
              <a:ext cx="17463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8" y="3"/>
                </a:cxn>
                <a:cxn ang="0">
                  <a:pos x="18" y="17"/>
                </a:cxn>
                <a:cxn ang="0">
                  <a:pos x="5" y="17"/>
                </a:cxn>
                <a:cxn ang="0">
                  <a:pos x="0" y="13"/>
                </a:cxn>
              </a:cxnLst>
              <a:rect l="0" t="0" r="r" b="b"/>
              <a:pathLst>
                <a:path w="18" h="17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8" y="3"/>
                  </a:lnTo>
                  <a:lnTo>
                    <a:pt x="18" y="17"/>
                  </a:lnTo>
                  <a:lnTo>
                    <a:pt x="5" y="17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4" name="Freeform 901"/>
            <p:cNvSpPr>
              <a:spLocks/>
            </p:cNvSpPr>
            <p:nvPr/>
          </p:nvSpPr>
          <p:spPr bwMode="auto">
            <a:xfrm>
              <a:off x="6748464" y="3198813"/>
              <a:ext cx="20638" cy="190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20" y="5"/>
                </a:cxn>
                <a:cxn ang="0">
                  <a:pos x="20" y="19"/>
                </a:cxn>
                <a:cxn ang="0">
                  <a:pos x="6" y="19"/>
                </a:cxn>
                <a:cxn ang="0">
                  <a:pos x="0" y="14"/>
                </a:cxn>
              </a:cxnLst>
              <a:rect l="0" t="0" r="r" b="b"/>
              <a:pathLst>
                <a:path w="20" h="19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20" y="5"/>
                  </a:lnTo>
                  <a:lnTo>
                    <a:pt x="20" y="19"/>
                  </a:lnTo>
                  <a:lnTo>
                    <a:pt x="6" y="19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" name="Freeform 902"/>
            <p:cNvSpPr>
              <a:spLocks/>
            </p:cNvSpPr>
            <p:nvPr/>
          </p:nvSpPr>
          <p:spPr bwMode="auto">
            <a:xfrm>
              <a:off x="6754814" y="3203576"/>
              <a:ext cx="19050" cy="190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19" y="5"/>
                </a:cxn>
                <a:cxn ang="0">
                  <a:pos x="19" y="19"/>
                </a:cxn>
                <a:cxn ang="0">
                  <a:pos x="5" y="19"/>
                </a:cxn>
                <a:cxn ang="0">
                  <a:pos x="0" y="14"/>
                </a:cxn>
              </a:cxnLst>
              <a:rect l="0" t="0" r="r" b="b"/>
              <a:pathLst>
                <a:path w="19" h="19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9" y="5"/>
                  </a:lnTo>
                  <a:lnTo>
                    <a:pt x="19" y="19"/>
                  </a:lnTo>
                  <a:lnTo>
                    <a:pt x="5" y="19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" name="Freeform 903"/>
            <p:cNvSpPr>
              <a:spLocks/>
            </p:cNvSpPr>
            <p:nvPr/>
          </p:nvSpPr>
          <p:spPr bwMode="auto">
            <a:xfrm>
              <a:off x="6759576" y="3208338"/>
              <a:ext cx="19050" cy="174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19" y="4"/>
                </a:cxn>
                <a:cxn ang="0">
                  <a:pos x="19" y="17"/>
                </a:cxn>
                <a:cxn ang="0">
                  <a:pos x="5" y="17"/>
                </a:cxn>
                <a:cxn ang="0">
                  <a:pos x="0" y="14"/>
                </a:cxn>
              </a:cxnLst>
              <a:rect l="0" t="0" r="r" b="b"/>
              <a:pathLst>
                <a:path w="19" h="17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9" y="4"/>
                  </a:lnTo>
                  <a:lnTo>
                    <a:pt x="19" y="17"/>
                  </a:lnTo>
                  <a:lnTo>
                    <a:pt x="5" y="17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" name="Freeform 904"/>
            <p:cNvSpPr>
              <a:spLocks/>
            </p:cNvSpPr>
            <p:nvPr/>
          </p:nvSpPr>
          <p:spPr bwMode="auto">
            <a:xfrm>
              <a:off x="6764339" y="3213101"/>
              <a:ext cx="19050" cy="174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19" y="5"/>
                </a:cxn>
                <a:cxn ang="0">
                  <a:pos x="19" y="18"/>
                </a:cxn>
                <a:cxn ang="0">
                  <a:pos x="5" y="18"/>
                </a:cxn>
                <a:cxn ang="0">
                  <a:pos x="0" y="13"/>
                </a:cxn>
              </a:cxnLst>
              <a:rect l="0" t="0" r="r" b="b"/>
              <a:pathLst>
                <a:path w="19" h="18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9" y="5"/>
                  </a:lnTo>
                  <a:lnTo>
                    <a:pt x="19" y="18"/>
                  </a:lnTo>
                  <a:lnTo>
                    <a:pt x="5" y="18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" name="Freeform 905"/>
            <p:cNvSpPr>
              <a:spLocks/>
            </p:cNvSpPr>
            <p:nvPr/>
          </p:nvSpPr>
          <p:spPr bwMode="auto">
            <a:xfrm>
              <a:off x="6769101" y="3217863"/>
              <a:ext cx="19050" cy="14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20" y="3"/>
                </a:cxn>
                <a:cxn ang="0">
                  <a:pos x="20" y="16"/>
                </a:cxn>
                <a:cxn ang="0">
                  <a:pos x="7" y="16"/>
                </a:cxn>
                <a:cxn ang="0">
                  <a:pos x="0" y="13"/>
                </a:cxn>
              </a:cxnLst>
              <a:rect l="0" t="0" r="r" b="b"/>
              <a:pathLst>
                <a:path w="20" h="16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20" y="3"/>
                  </a:lnTo>
                  <a:lnTo>
                    <a:pt x="20" y="16"/>
                  </a:lnTo>
                  <a:lnTo>
                    <a:pt x="7" y="16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" name="Freeform 906"/>
            <p:cNvSpPr>
              <a:spLocks/>
            </p:cNvSpPr>
            <p:nvPr/>
          </p:nvSpPr>
          <p:spPr bwMode="auto">
            <a:xfrm>
              <a:off x="6775451" y="3221038"/>
              <a:ext cx="17463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8" y="5"/>
                </a:cxn>
                <a:cxn ang="0">
                  <a:pos x="18" y="18"/>
                </a:cxn>
                <a:cxn ang="0">
                  <a:pos x="5" y="18"/>
                </a:cxn>
                <a:cxn ang="0">
                  <a:pos x="0" y="13"/>
                </a:cxn>
              </a:cxnLst>
              <a:rect l="0" t="0" r="r" b="b"/>
              <a:pathLst>
                <a:path w="18" h="18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8" y="5"/>
                  </a:lnTo>
                  <a:lnTo>
                    <a:pt x="18" y="18"/>
                  </a:lnTo>
                  <a:lnTo>
                    <a:pt x="5" y="18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" name="Freeform 907"/>
            <p:cNvSpPr>
              <a:spLocks/>
            </p:cNvSpPr>
            <p:nvPr/>
          </p:nvSpPr>
          <p:spPr bwMode="auto">
            <a:xfrm>
              <a:off x="6780214" y="3225801"/>
              <a:ext cx="17463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8" y="3"/>
                </a:cxn>
                <a:cxn ang="0">
                  <a:pos x="18" y="17"/>
                </a:cxn>
                <a:cxn ang="0">
                  <a:pos x="5" y="17"/>
                </a:cxn>
                <a:cxn ang="0">
                  <a:pos x="0" y="13"/>
                </a:cxn>
              </a:cxnLst>
              <a:rect l="0" t="0" r="r" b="b"/>
              <a:pathLst>
                <a:path w="18" h="17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8" y="3"/>
                  </a:lnTo>
                  <a:lnTo>
                    <a:pt x="18" y="17"/>
                  </a:lnTo>
                  <a:lnTo>
                    <a:pt x="5" y="17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" name="Freeform 908"/>
            <p:cNvSpPr>
              <a:spLocks/>
            </p:cNvSpPr>
            <p:nvPr/>
          </p:nvSpPr>
          <p:spPr bwMode="auto">
            <a:xfrm>
              <a:off x="6784976" y="3227388"/>
              <a:ext cx="17463" cy="190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8" y="5"/>
                </a:cxn>
                <a:cxn ang="0">
                  <a:pos x="18" y="19"/>
                </a:cxn>
                <a:cxn ang="0">
                  <a:pos x="5" y="19"/>
                </a:cxn>
                <a:cxn ang="0">
                  <a:pos x="0" y="14"/>
                </a:cxn>
              </a:cxnLst>
              <a:rect l="0" t="0" r="r" b="b"/>
              <a:pathLst>
                <a:path w="18" h="19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8" y="5"/>
                  </a:lnTo>
                  <a:lnTo>
                    <a:pt x="18" y="19"/>
                  </a:lnTo>
                  <a:lnTo>
                    <a:pt x="5" y="19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2" name="Freeform 909"/>
            <p:cNvSpPr>
              <a:spLocks/>
            </p:cNvSpPr>
            <p:nvPr/>
          </p:nvSpPr>
          <p:spPr bwMode="auto">
            <a:xfrm>
              <a:off x="6789739" y="3232151"/>
              <a:ext cx="17463" cy="190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8" y="5"/>
                </a:cxn>
                <a:cxn ang="0">
                  <a:pos x="18" y="19"/>
                </a:cxn>
                <a:cxn ang="0">
                  <a:pos x="5" y="19"/>
                </a:cxn>
                <a:cxn ang="0">
                  <a:pos x="0" y="14"/>
                </a:cxn>
              </a:cxnLst>
              <a:rect l="0" t="0" r="r" b="b"/>
              <a:pathLst>
                <a:path w="18" h="19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8" y="5"/>
                  </a:lnTo>
                  <a:lnTo>
                    <a:pt x="18" y="19"/>
                  </a:lnTo>
                  <a:lnTo>
                    <a:pt x="5" y="19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3" name="Freeform 910"/>
            <p:cNvSpPr>
              <a:spLocks/>
            </p:cNvSpPr>
            <p:nvPr/>
          </p:nvSpPr>
          <p:spPr bwMode="auto">
            <a:xfrm>
              <a:off x="6794501" y="3236913"/>
              <a:ext cx="17463" cy="174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8" y="4"/>
                </a:cxn>
                <a:cxn ang="0">
                  <a:pos x="18" y="17"/>
                </a:cxn>
                <a:cxn ang="0">
                  <a:pos x="5" y="17"/>
                </a:cxn>
                <a:cxn ang="0">
                  <a:pos x="0" y="14"/>
                </a:cxn>
              </a:cxnLst>
              <a:rect l="0" t="0" r="r" b="b"/>
              <a:pathLst>
                <a:path w="18" h="17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8" y="4"/>
                  </a:lnTo>
                  <a:lnTo>
                    <a:pt x="18" y="17"/>
                  </a:lnTo>
                  <a:lnTo>
                    <a:pt x="5" y="17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" name="Freeform 911"/>
            <p:cNvSpPr>
              <a:spLocks/>
            </p:cNvSpPr>
            <p:nvPr/>
          </p:nvSpPr>
          <p:spPr bwMode="auto">
            <a:xfrm>
              <a:off x="6799264" y="3241676"/>
              <a:ext cx="17463" cy="174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8" y="5"/>
                </a:cxn>
                <a:cxn ang="0">
                  <a:pos x="18" y="18"/>
                </a:cxn>
                <a:cxn ang="0">
                  <a:pos x="5" y="18"/>
                </a:cxn>
                <a:cxn ang="0">
                  <a:pos x="0" y="13"/>
                </a:cxn>
              </a:cxnLst>
              <a:rect l="0" t="0" r="r" b="b"/>
              <a:pathLst>
                <a:path w="18" h="18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8" y="5"/>
                  </a:lnTo>
                  <a:lnTo>
                    <a:pt x="18" y="18"/>
                  </a:lnTo>
                  <a:lnTo>
                    <a:pt x="5" y="18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" name="Freeform 912"/>
            <p:cNvSpPr>
              <a:spLocks/>
            </p:cNvSpPr>
            <p:nvPr/>
          </p:nvSpPr>
          <p:spPr bwMode="auto">
            <a:xfrm>
              <a:off x="6804026" y="3246438"/>
              <a:ext cx="17463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8" y="3"/>
                </a:cxn>
                <a:cxn ang="0">
                  <a:pos x="18" y="16"/>
                </a:cxn>
                <a:cxn ang="0">
                  <a:pos x="5" y="16"/>
                </a:cxn>
                <a:cxn ang="0">
                  <a:pos x="0" y="13"/>
                </a:cxn>
              </a:cxnLst>
              <a:rect l="0" t="0" r="r" b="b"/>
              <a:pathLst>
                <a:path w="18" h="16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8" y="3"/>
                  </a:lnTo>
                  <a:lnTo>
                    <a:pt x="18" y="16"/>
                  </a:lnTo>
                  <a:lnTo>
                    <a:pt x="5" y="16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6" name="Freeform 913"/>
            <p:cNvSpPr>
              <a:spLocks/>
            </p:cNvSpPr>
            <p:nvPr/>
          </p:nvSpPr>
          <p:spPr bwMode="auto">
            <a:xfrm>
              <a:off x="6808789" y="3249613"/>
              <a:ext cx="17463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8" y="3"/>
                </a:cxn>
                <a:cxn ang="0">
                  <a:pos x="18" y="17"/>
                </a:cxn>
                <a:cxn ang="0">
                  <a:pos x="5" y="17"/>
                </a:cxn>
                <a:cxn ang="0">
                  <a:pos x="0" y="13"/>
                </a:cxn>
              </a:cxnLst>
              <a:rect l="0" t="0" r="r" b="b"/>
              <a:pathLst>
                <a:path w="18" h="17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8" y="3"/>
                  </a:lnTo>
                  <a:lnTo>
                    <a:pt x="18" y="17"/>
                  </a:lnTo>
                  <a:lnTo>
                    <a:pt x="5" y="17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7" name="Freeform 914"/>
            <p:cNvSpPr>
              <a:spLocks/>
            </p:cNvSpPr>
            <p:nvPr/>
          </p:nvSpPr>
          <p:spPr bwMode="auto">
            <a:xfrm>
              <a:off x="6813551" y="3252788"/>
              <a:ext cx="17463" cy="174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8" y="5"/>
                </a:cxn>
                <a:cxn ang="0">
                  <a:pos x="18" y="19"/>
                </a:cxn>
                <a:cxn ang="0">
                  <a:pos x="5" y="19"/>
                </a:cxn>
                <a:cxn ang="0">
                  <a:pos x="0" y="14"/>
                </a:cxn>
              </a:cxnLst>
              <a:rect l="0" t="0" r="r" b="b"/>
              <a:pathLst>
                <a:path w="18" h="19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8" y="5"/>
                  </a:lnTo>
                  <a:lnTo>
                    <a:pt x="18" y="19"/>
                  </a:lnTo>
                  <a:lnTo>
                    <a:pt x="5" y="19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8" name="Freeform 915"/>
            <p:cNvSpPr>
              <a:spLocks/>
            </p:cNvSpPr>
            <p:nvPr/>
          </p:nvSpPr>
          <p:spPr bwMode="auto">
            <a:xfrm>
              <a:off x="6818314" y="3257551"/>
              <a:ext cx="17463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8" y="4"/>
                </a:cxn>
                <a:cxn ang="0">
                  <a:pos x="18" y="17"/>
                </a:cxn>
                <a:cxn ang="0">
                  <a:pos x="5" y="17"/>
                </a:cxn>
                <a:cxn ang="0">
                  <a:pos x="0" y="14"/>
                </a:cxn>
              </a:cxnLst>
              <a:rect l="0" t="0" r="r" b="b"/>
              <a:pathLst>
                <a:path w="18" h="17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8" y="4"/>
                  </a:lnTo>
                  <a:lnTo>
                    <a:pt x="18" y="17"/>
                  </a:lnTo>
                  <a:lnTo>
                    <a:pt x="5" y="17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9" name="Freeform 916"/>
            <p:cNvSpPr>
              <a:spLocks/>
            </p:cNvSpPr>
            <p:nvPr/>
          </p:nvSpPr>
          <p:spPr bwMode="auto">
            <a:xfrm>
              <a:off x="6823076" y="3260726"/>
              <a:ext cx="17463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8" y="3"/>
                </a:cxn>
                <a:cxn ang="0">
                  <a:pos x="18" y="16"/>
                </a:cxn>
                <a:cxn ang="0">
                  <a:pos x="5" y="16"/>
                </a:cxn>
                <a:cxn ang="0">
                  <a:pos x="0" y="13"/>
                </a:cxn>
              </a:cxnLst>
              <a:rect l="0" t="0" r="r" b="b"/>
              <a:pathLst>
                <a:path w="18" h="16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8" y="3"/>
                  </a:lnTo>
                  <a:lnTo>
                    <a:pt x="18" y="16"/>
                  </a:lnTo>
                  <a:lnTo>
                    <a:pt x="5" y="16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0" name="Freeform 917"/>
            <p:cNvSpPr>
              <a:spLocks/>
            </p:cNvSpPr>
            <p:nvPr/>
          </p:nvSpPr>
          <p:spPr bwMode="auto">
            <a:xfrm>
              <a:off x="6827839" y="3263901"/>
              <a:ext cx="17463" cy="174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8" y="5"/>
                </a:cxn>
                <a:cxn ang="0">
                  <a:pos x="18" y="18"/>
                </a:cxn>
                <a:cxn ang="0">
                  <a:pos x="5" y="18"/>
                </a:cxn>
                <a:cxn ang="0">
                  <a:pos x="0" y="13"/>
                </a:cxn>
              </a:cxnLst>
              <a:rect l="0" t="0" r="r" b="b"/>
              <a:pathLst>
                <a:path w="18" h="18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8" y="5"/>
                  </a:lnTo>
                  <a:lnTo>
                    <a:pt x="18" y="18"/>
                  </a:lnTo>
                  <a:lnTo>
                    <a:pt x="5" y="18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1" name="Freeform 918"/>
            <p:cNvSpPr>
              <a:spLocks/>
            </p:cNvSpPr>
            <p:nvPr/>
          </p:nvSpPr>
          <p:spPr bwMode="auto">
            <a:xfrm>
              <a:off x="6832601" y="3268663"/>
              <a:ext cx="17463" cy="174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8" y="5"/>
                </a:cxn>
                <a:cxn ang="0">
                  <a:pos x="18" y="18"/>
                </a:cxn>
                <a:cxn ang="0">
                  <a:pos x="5" y="18"/>
                </a:cxn>
                <a:cxn ang="0">
                  <a:pos x="0" y="13"/>
                </a:cxn>
              </a:cxnLst>
              <a:rect l="0" t="0" r="r" b="b"/>
              <a:pathLst>
                <a:path w="18" h="18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8" y="5"/>
                  </a:lnTo>
                  <a:lnTo>
                    <a:pt x="18" y="18"/>
                  </a:lnTo>
                  <a:lnTo>
                    <a:pt x="5" y="18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2" name="Freeform 919"/>
            <p:cNvSpPr>
              <a:spLocks/>
            </p:cNvSpPr>
            <p:nvPr/>
          </p:nvSpPr>
          <p:spPr bwMode="auto">
            <a:xfrm>
              <a:off x="6837364" y="3273426"/>
              <a:ext cx="17463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8" y="3"/>
                </a:cxn>
                <a:cxn ang="0">
                  <a:pos x="18" y="17"/>
                </a:cxn>
                <a:cxn ang="0">
                  <a:pos x="5" y="17"/>
                </a:cxn>
                <a:cxn ang="0">
                  <a:pos x="0" y="13"/>
                </a:cxn>
              </a:cxnLst>
              <a:rect l="0" t="0" r="r" b="b"/>
              <a:pathLst>
                <a:path w="18" h="17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8" y="3"/>
                  </a:lnTo>
                  <a:lnTo>
                    <a:pt x="18" y="17"/>
                  </a:lnTo>
                  <a:lnTo>
                    <a:pt x="5" y="17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3" name="Freeform 920"/>
            <p:cNvSpPr>
              <a:spLocks/>
            </p:cNvSpPr>
            <p:nvPr/>
          </p:nvSpPr>
          <p:spPr bwMode="auto">
            <a:xfrm>
              <a:off x="6842126" y="3276601"/>
              <a:ext cx="17463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8" y="4"/>
                </a:cxn>
                <a:cxn ang="0">
                  <a:pos x="18" y="17"/>
                </a:cxn>
                <a:cxn ang="0">
                  <a:pos x="5" y="17"/>
                </a:cxn>
                <a:cxn ang="0">
                  <a:pos x="0" y="14"/>
                </a:cxn>
              </a:cxnLst>
              <a:rect l="0" t="0" r="r" b="b"/>
              <a:pathLst>
                <a:path w="18" h="17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8" y="4"/>
                  </a:lnTo>
                  <a:lnTo>
                    <a:pt x="18" y="17"/>
                  </a:lnTo>
                  <a:lnTo>
                    <a:pt x="5" y="17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4" name="Freeform 921"/>
            <p:cNvSpPr>
              <a:spLocks/>
            </p:cNvSpPr>
            <p:nvPr/>
          </p:nvSpPr>
          <p:spPr bwMode="auto">
            <a:xfrm>
              <a:off x="6846889" y="3279776"/>
              <a:ext cx="17463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8" y="3"/>
                </a:cxn>
                <a:cxn ang="0">
                  <a:pos x="18" y="16"/>
                </a:cxn>
                <a:cxn ang="0">
                  <a:pos x="5" y="16"/>
                </a:cxn>
                <a:cxn ang="0">
                  <a:pos x="0" y="13"/>
                </a:cxn>
              </a:cxnLst>
              <a:rect l="0" t="0" r="r" b="b"/>
              <a:pathLst>
                <a:path w="18" h="16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8" y="3"/>
                  </a:lnTo>
                  <a:lnTo>
                    <a:pt x="18" y="16"/>
                  </a:lnTo>
                  <a:lnTo>
                    <a:pt x="5" y="16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5" name="Freeform 922"/>
            <p:cNvSpPr>
              <a:spLocks/>
            </p:cNvSpPr>
            <p:nvPr/>
          </p:nvSpPr>
          <p:spPr bwMode="auto">
            <a:xfrm>
              <a:off x="6851651" y="3282951"/>
              <a:ext cx="17463" cy="174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8" y="5"/>
                </a:cxn>
                <a:cxn ang="0">
                  <a:pos x="18" y="18"/>
                </a:cxn>
                <a:cxn ang="0">
                  <a:pos x="5" y="18"/>
                </a:cxn>
                <a:cxn ang="0">
                  <a:pos x="0" y="13"/>
                </a:cxn>
              </a:cxnLst>
              <a:rect l="0" t="0" r="r" b="b"/>
              <a:pathLst>
                <a:path w="18" h="18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8" y="5"/>
                  </a:lnTo>
                  <a:lnTo>
                    <a:pt x="18" y="18"/>
                  </a:lnTo>
                  <a:lnTo>
                    <a:pt x="5" y="18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" name="Freeform 923"/>
            <p:cNvSpPr>
              <a:spLocks/>
            </p:cNvSpPr>
            <p:nvPr/>
          </p:nvSpPr>
          <p:spPr bwMode="auto">
            <a:xfrm>
              <a:off x="6856414" y="3287713"/>
              <a:ext cx="17463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7" y="3"/>
                </a:cxn>
                <a:cxn ang="0">
                  <a:pos x="17" y="17"/>
                </a:cxn>
                <a:cxn ang="0">
                  <a:pos x="3" y="17"/>
                </a:cxn>
                <a:cxn ang="0">
                  <a:pos x="0" y="13"/>
                </a:cxn>
              </a:cxnLst>
              <a:rect l="0" t="0" r="r" b="b"/>
              <a:pathLst>
                <a:path w="17" h="17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7" y="3"/>
                  </a:lnTo>
                  <a:lnTo>
                    <a:pt x="17" y="17"/>
                  </a:lnTo>
                  <a:lnTo>
                    <a:pt x="3" y="17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7" name="Freeform 924"/>
            <p:cNvSpPr>
              <a:spLocks/>
            </p:cNvSpPr>
            <p:nvPr/>
          </p:nvSpPr>
          <p:spPr bwMode="auto">
            <a:xfrm>
              <a:off x="6859589" y="3290888"/>
              <a:ext cx="19050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19" y="4"/>
                </a:cxn>
                <a:cxn ang="0">
                  <a:pos x="19" y="17"/>
                </a:cxn>
                <a:cxn ang="0">
                  <a:pos x="5" y="17"/>
                </a:cxn>
                <a:cxn ang="0">
                  <a:pos x="0" y="14"/>
                </a:cxn>
              </a:cxnLst>
              <a:rect l="0" t="0" r="r" b="b"/>
              <a:pathLst>
                <a:path w="19" h="17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9" y="4"/>
                  </a:lnTo>
                  <a:lnTo>
                    <a:pt x="19" y="17"/>
                  </a:lnTo>
                  <a:lnTo>
                    <a:pt x="5" y="17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8" name="Freeform 925"/>
            <p:cNvSpPr>
              <a:spLocks/>
            </p:cNvSpPr>
            <p:nvPr/>
          </p:nvSpPr>
          <p:spPr bwMode="auto">
            <a:xfrm>
              <a:off x="6864351" y="3294063"/>
              <a:ext cx="19050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19" y="3"/>
                </a:cxn>
                <a:cxn ang="0">
                  <a:pos x="19" y="16"/>
                </a:cxn>
                <a:cxn ang="0">
                  <a:pos x="5" y="16"/>
                </a:cxn>
                <a:cxn ang="0">
                  <a:pos x="0" y="13"/>
                </a:cxn>
              </a:cxnLst>
              <a:rect l="0" t="0" r="r" b="b"/>
              <a:pathLst>
                <a:path w="19" h="16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9" y="3"/>
                  </a:lnTo>
                  <a:lnTo>
                    <a:pt x="19" y="16"/>
                  </a:lnTo>
                  <a:lnTo>
                    <a:pt x="5" y="16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9" name="Freeform 926"/>
            <p:cNvSpPr>
              <a:spLocks/>
            </p:cNvSpPr>
            <p:nvPr/>
          </p:nvSpPr>
          <p:spPr bwMode="auto">
            <a:xfrm>
              <a:off x="6869114" y="3297238"/>
              <a:ext cx="19050" cy="174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19" y="5"/>
                </a:cxn>
                <a:cxn ang="0">
                  <a:pos x="19" y="18"/>
                </a:cxn>
                <a:cxn ang="0">
                  <a:pos x="5" y="18"/>
                </a:cxn>
                <a:cxn ang="0">
                  <a:pos x="0" y="13"/>
                </a:cxn>
              </a:cxnLst>
              <a:rect l="0" t="0" r="r" b="b"/>
              <a:pathLst>
                <a:path w="19" h="18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9" y="5"/>
                  </a:lnTo>
                  <a:lnTo>
                    <a:pt x="19" y="18"/>
                  </a:lnTo>
                  <a:lnTo>
                    <a:pt x="5" y="18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0" name="Freeform 927"/>
            <p:cNvSpPr>
              <a:spLocks/>
            </p:cNvSpPr>
            <p:nvPr/>
          </p:nvSpPr>
          <p:spPr bwMode="auto">
            <a:xfrm>
              <a:off x="6873876" y="3302001"/>
              <a:ext cx="19050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19" y="3"/>
                </a:cxn>
                <a:cxn ang="0">
                  <a:pos x="19" y="17"/>
                </a:cxn>
                <a:cxn ang="0">
                  <a:pos x="5" y="17"/>
                </a:cxn>
                <a:cxn ang="0">
                  <a:pos x="0" y="13"/>
                </a:cxn>
              </a:cxnLst>
              <a:rect l="0" t="0" r="r" b="b"/>
              <a:pathLst>
                <a:path w="19" h="17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9" y="3"/>
                  </a:lnTo>
                  <a:lnTo>
                    <a:pt x="19" y="17"/>
                  </a:lnTo>
                  <a:lnTo>
                    <a:pt x="5" y="17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1" name="Freeform 928"/>
            <p:cNvSpPr>
              <a:spLocks/>
            </p:cNvSpPr>
            <p:nvPr/>
          </p:nvSpPr>
          <p:spPr bwMode="auto">
            <a:xfrm>
              <a:off x="6878639" y="3305176"/>
              <a:ext cx="17463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17" y="4"/>
                </a:cxn>
                <a:cxn ang="0">
                  <a:pos x="17" y="17"/>
                </a:cxn>
                <a:cxn ang="0">
                  <a:pos x="4" y="17"/>
                </a:cxn>
                <a:cxn ang="0">
                  <a:pos x="0" y="14"/>
                </a:cxn>
              </a:cxnLst>
              <a:rect l="0" t="0" r="r" b="b"/>
              <a:pathLst>
                <a:path w="17" h="17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7" y="4"/>
                  </a:lnTo>
                  <a:lnTo>
                    <a:pt x="17" y="17"/>
                  </a:lnTo>
                  <a:lnTo>
                    <a:pt x="4" y="17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2" name="Freeform 929"/>
            <p:cNvSpPr>
              <a:spLocks/>
            </p:cNvSpPr>
            <p:nvPr/>
          </p:nvSpPr>
          <p:spPr bwMode="auto">
            <a:xfrm>
              <a:off x="6883401" y="3308351"/>
              <a:ext cx="17463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8" y="3"/>
                </a:cxn>
                <a:cxn ang="0">
                  <a:pos x="18" y="16"/>
                </a:cxn>
                <a:cxn ang="0">
                  <a:pos x="5" y="16"/>
                </a:cxn>
                <a:cxn ang="0">
                  <a:pos x="0" y="13"/>
                </a:cxn>
              </a:cxnLst>
              <a:rect l="0" t="0" r="r" b="b"/>
              <a:pathLst>
                <a:path w="18" h="16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8" y="3"/>
                  </a:lnTo>
                  <a:lnTo>
                    <a:pt x="18" y="16"/>
                  </a:lnTo>
                  <a:lnTo>
                    <a:pt x="5" y="16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3" name="Freeform 930"/>
            <p:cNvSpPr>
              <a:spLocks/>
            </p:cNvSpPr>
            <p:nvPr/>
          </p:nvSpPr>
          <p:spPr bwMode="auto">
            <a:xfrm>
              <a:off x="6888164" y="3311526"/>
              <a:ext cx="17463" cy="174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8" y="5"/>
                </a:cxn>
                <a:cxn ang="0">
                  <a:pos x="18" y="18"/>
                </a:cxn>
                <a:cxn ang="0">
                  <a:pos x="5" y="18"/>
                </a:cxn>
                <a:cxn ang="0">
                  <a:pos x="0" y="13"/>
                </a:cxn>
              </a:cxnLst>
              <a:rect l="0" t="0" r="r" b="b"/>
              <a:pathLst>
                <a:path w="18" h="18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8" y="5"/>
                  </a:lnTo>
                  <a:lnTo>
                    <a:pt x="18" y="18"/>
                  </a:lnTo>
                  <a:lnTo>
                    <a:pt x="5" y="18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4" name="Freeform 931"/>
            <p:cNvSpPr>
              <a:spLocks/>
            </p:cNvSpPr>
            <p:nvPr/>
          </p:nvSpPr>
          <p:spPr bwMode="auto">
            <a:xfrm>
              <a:off x="6892926" y="3316288"/>
              <a:ext cx="17463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8" y="3"/>
                </a:cxn>
                <a:cxn ang="0">
                  <a:pos x="18" y="17"/>
                </a:cxn>
                <a:cxn ang="0">
                  <a:pos x="5" y="17"/>
                </a:cxn>
                <a:cxn ang="0">
                  <a:pos x="0" y="13"/>
                </a:cxn>
              </a:cxnLst>
              <a:rect l="0" t="0" r="r" b="b"/>
              <a:pathLst>
                <a:path w="18" h="17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8" y="3"/>
                  </a:lnTo>
                  <a:lnTo>
                    <a:pt x="18" y="17"/>
                  </a:lnTo>
                  <a:lnTo>
                    <a:pt x="5" y="17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" name="Freeform 932"/>
            <p:cNvSpPr>
              <a:spLocks/>
            </p:cNvSpPr>
            <p:nvPr/>
          </p:nvSpPr>
          <p:spPr bwMode="auto">
            <a:xfrm>
              <a:off x="6897689" y="3319463"/>
              <a:ext cx="14288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6" y="4"/>
                </a:cxn>
                <a:cxn ang="0">
                  <a:pos x="16" y="17"/>
                </a:cxn>
                <a:cxn ang="0">
                  <a:pos x="3" y="17"/>
                </a:cxn>
                <a:cxn ang="0">
                  <a:pos x="0" y="14"/>
                </a:cxn>
              </a:cxnLst>
              <a:rect l="0" t="0" r="r" b="b"/>
              <a:pathLst>
                <a:path w="16" h="17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6" y="4"/>
                  </a:lnTo>
                  <a:lnTo>
                    <a:pt x="16" y="17"/>
                  </a:lnTo>
                  <a:lnTo>
                    <a:pt x="3" y="17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6" name="Freeform 933"/>
            <p:cNvSpPr>
              <a:spLocks/>
            </p:cNvSpPr>
            <p:nvPr/>
          </p:nvSpPr>
          <p:spPr bwMode="auto">
            <a:xfrm>
              <a:off x="6900864" y="3322638"/>
              <a:ext cx="15875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8" y="3"/>
                </a:cxn>
                <a:cxn ang="0">
                  <a:pos x="18" y="16"/>
                </a:cxn>
                <a:cxn ang="0">
                  <a:pos x="5" y="16"/>
                </a:cxn>
                <a:cxn ang="0">
                  <a:pos x="0" y="13"/>
                </a:cxn>
              </a:cxnLst>
              <a:rect l="0" t="0" r="r" b="b"/>
              <a:pathLst>
                <a:path w="18" h="16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8" y="3"/>
                  </a:lnTo>
                  <a:lnTo>
                    <a:pt x="18" y="16"/>
                  </a:lnTo>
                  <a:lnTo>
                    <a:pt x="5" y="16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7" name="Freeform 934"/>
            <p:cNvSpPr>
              <a:spLocks/>
            </p:cNvSpPr>
            <p:nvPr/>
          </p:nvSpPr>
          <p:spPr bwMode="auto">
            <a:xfrm>
              <a:off x="6905626" y="3325813"/>
              <a:ext cx="15875" cy="174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8" y="5"/>
                </a:cxn>
                <a:cxn ang="0">
                  <a:pos x="18" y="18"/>
                </a:cxn>
                <a:cxn ang="0">
                  <a:pos x="5" y="18"/>
                </a:cxn>
                <a:cxn ang="0">
                  <a:pos x="0" y="13"/>
                </a:cxn>
              </a:cxnLst>
              <a:rect l="0" t="0" r="r" b="b"/>
              <a:pathLst>
                <a:path w="18" h="18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8" y="5"/>
                  </a:lnTo>
                  <a:lnTo>
                    <a:pt x="18" y="18"/>
                  </a:lnTo>
                  <a:lnTo>
                    <a:pt x="5" y="18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8" name="Freeform 935"/>
            <p:cNvSpPr>
              <a:spLocks/>
            </p:cNvSpPr>
            <p:nvPr/>
          </p:nvSpPr>
          <p:spPr bwMode="auto">
            <a:xfrm>
              <a:off x="6910389" y="3330576"/>
              <a:ext cx="15875" cy="14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7" y="2"/>
                </a:cxn>
                <a:cxn ang="0">
                  <a:pos x="17" y="15"/>
                </a:cxn>
                <a:cxn ang="0">
                  <a:pos x="3" y="15"/>
                </a:cxn>
                <a:cxn ang="0">
                  <a:pos x="0" y="13"/>
                </a:cxn>
              </a:cxnLst>
              <a:rect l="0" t="0" r="r" b="b"/>
              <a:pathLst>
                <a:path w="17" h="15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7" y="2"/>
                  </a:lnTo>
                  <a:lnTo>
                    <a:pt x="17" y="15"/>
                  </a:lnTo>
                  <a:lnTo>
                    <a:pt x="3" y="15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9" name="Freeform 936"/>
            <p:cNvSpPr>
              <a:spLocks/>
            </p:cNvSpPr>
            <p:nvPr/>
          </p:nvSpPr>
          <p:spPr bwMode="auto">
            <a:xfrm>
              <a:off x="6911976" y="3332163"/>
              <a:ext cx="19050" cy="174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19" y="5"/>
                </a:cxn>
                <a:cxn ang="0">
                  <a:pos x="19" y="18"/>
                </a:cxn>
                <a:cxn ang="0">
                  <a:pos x="5" y="18"/>
                </a:cxn>
                <a:cxn ang="0">
                  <a:pos x="0" y="13"/>
                </a:cxn>
              </a:cxnLst>
              <a:rect l="0" t="0" r="r" b="b"/>
              <a:pathLst>
                <a:path w="19" h="18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9" y="5"/>
                  </a:lnTo>
                  <a:lnTo>
                    <a:pt x="19" y="18"/>
                  </a:lnTo>
                  <a:lnTo>
                    <a:pt x="5" y="18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0" name="Freeform 937"/>
            <p:cNvSpPr>
              <a:spLocks/>
            </p:cNvSpPr>
            <p:nvPr/>
          </p:nvSpPr>
          <p:spPr bwMode="auto">
            <a:xfrm>
              <a:off x="6916739" y="3336926"/>
              <a:ext cx="19050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19" y="3"/>
                </a:cxn>
                <a:cxn ang="0">
                  <a:pos x="19" y="16"/>
                </a:cxn>
                <a:cxn ang="0">
                  <a:pos x="5" y="16"/>
                </a:cxn>
                <a:cxn ang="0">
                  <a:pos x="0" y="13"/>
                </a:cxn>
              </a:cxnLst>
              <a:rect l="0" t="0" r="r" b="b"/>
              <a:pathLst>
                <a:path w="19" h="16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9" y="3"/>
                  </a:lnTo>
                  <a:lnTo>
                    <a:pt x="19" y="16"/>
                  </a:lnTo>
                  <a:lnTo>
                    <a:pt x="5" y="16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1" name="Freeform 938"/>
            <p:cNvSpPr>
              <a:spLocks/>
            </p:cNvSpPr>
            <p:nvPr/>
          </p:nvSpPr>
          <p:spPr bwMode="auto">
            <a:xfrm>
              <a:off x="6921501" y="3340101"/>
              <a:ext cx="17463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17" y="3"/>
                </a:cxn>
                <a:cxn ang="0">
                  <a:pos x="17" y="17"/>
                </a:cxn>
                <a:cxn ang="0">
                  <a:pos x="4" y="17"/>
                </a:cxn>
                <a:cxn ang="0">
                  <a:pos x="0" y="13"/>
                </a:cxn>
              </a:cxnLst>
              <a:rect l="0" t="0" r="r" b="b"/>
              <a:pathLst>
                <a:path w="17" h="17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7" y="3"/>
                  </a:lnTo>
                  <a:lnTo>
                    <a:pt x="17" y="17"/>
                  </a:lnTo>
                  <a:lnTo>
                    <a:pt x="4" y="17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2" name="Freeform 939"/>
            <p:cNvSpPr>
              <a:spLocks/>
            </p:cNvSpPr>
            <p:nvPr/>
          </p:nvSpPr>
          <p:spPr bwMode="auto">
            <a:xfrm>
              <a:off x="6926264" y="3343276"/>
              <a:ext cx="17463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8" y="4"/>
                </a:cxn>
                <a:cxn ang="0">
                  <a:pos x="18" y="17"/>
                </a:cxn>
                <a:cxn ang="0">
                  <a:pos x="5" y="17"/>
                </a:cxn>
                <a:cxn ang="0">
                  <a:pos x="0" y="14"/>
                </a:cxn>
              </a:cxnLst>
              <a:rect l="0" t="0" r="r" b="b"/>
              <a:pathLst>
                <a:path w="18" h="17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8" y="4"/>
                  </a:lnTo>
                  <a:lnTo>
                    <a:pt x="18" y="17"/>
                  </a:lnTo>
                  <a:lnTo>
                    <a:pt x="5" y="17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3" name="Freeform 940"/>
            <p:cNvSpPr>
              <a:spLocks/>
            </p:cNvSpPr>
            <p:nvPr/>
          </p:nvSpPr>
          <p:spPr bwMode="auto">
            <a:xfrm>
              <a:off x="6931026" y="3346451"/>
              <a:ext cx="14288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6" y="3"/>
                </a:cxn>
                <a:cxn ang="0">
                  <a:pos x="16" y="16"/>
                </a:cxn>
                <a:cxn ang="0">
                  <a:pos x="3" y="16"/>
                </a:cxn>
                <a:cxn ang="0">
                  <a:pos x="0" y="13"/>
                </a:cxn>
              </a:cxnLst>
              <a:rect l="0" t="0" r="r" b="b"/>
              <a:pathLst>
                <a:path w="16" h="16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6" y="3"/>
                  </a:lnTo>
                  <a:lnTo>
                    <a:pt x="16" y="16"/>
                  </a:lnTo>
                  <a:lnTo>
                    <a:pt x="3" y="16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4" name="Freeform 941"/>
            <p:cNvSpPr>
              <a:spLocks/>
            </p:cNvSpPr>
            <p:nvPr/>
          </p:nvSpPr>
          <p:spPr bwMode="auto">
            <a:xfrm>
              <a:off x="6934201" y="3349626"/>
              <a:ext cx="15875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8" y="3"/>
                </a:cxn>
                <a:cxn ang="0">
                  <a:pos x="18" y="17"/>
                </a:cxn>
                <a:cxn ang="0">
                  <a:pos x="5" y="17"/>
                </a:cxn>
                <a:cxn ang="0">
                  <a:pos x="0" y="13"/>
                </a:cxn>
              </a:cxnLst>
              <a:rect l="0" t="0" r="r" b="b"/>
              <a:pathLst>
                <a:path w="18" h="17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8" y="3"/>
                  </a:lnTo>
                  <a:lnTo>
                    <a:pt x="18" y="17"/>
                  </a:lnTo>
                  <a:lnTo>
                    <a:pt x="5" y="17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5" name="Freeform 942"/>
            <p:cNvSpPr>
              <a:spLocks/>
            </p:cNvSpPr>
            <p:nvPr/>
          </p:nvSpPr>
          <p:spPr bwMode="auto">
            <a:xfrm>
              <a:off x="6938964" y="3352801"/>
              <a:ext cx="15875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8" y="4"/>
                </a:cxn>
                <a:cxn ang="0">
                  <a:pos x="18" y="17"/>
                </a:cxn>
                <a:cxn ang="0">
                  <a:pos x="5" y="17"/>
                </a:cxn>
                <a:cxn ang="0">
                  <a:pos x="0" y="14"/>
                </a:cxn>
              </a:cxnLst>
              <a:rect l="0" t="0" r="r" b="b"/>
              <a:pathLst>
                <a:path w="18" h="17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8" y="4"/>
                  </a:lnTo>
                  <a:lnTo>
                    <a:pt x="18" y="17"/>
                  </a:lnTo>
                  <a:lnTo>
                    <a:pt x="5" y="17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6" name="Freeform 943"/>
            <p:cNvSpPr>
              <a:spLocks/>
            </p:cNvSpPr>
            <p:nvPr/>
          </p:nvSpPr>
          <p:spPr bwMode="auto">
            <a:xfrm>
              <a:off x="6943726" y="3355976"/>
              <a:ext cx="15875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7" y="3"/>
                </a:cxn>
                <a:cxn ang="0">
                  <a:pos x="17" y="16"/>
                </a:cxn>
                <a:cxn ang="0">
                  <a:pos x="3" y="16"/>
                </a:cxn>
                <a:cxn ang="0">
                  <a:pos x="0" y="13"/>
                </a:cxn>
              </a:cxnLst>
              <a:rect l="0" t="0" r="r" b="b"/>
              <a:pathLst>
                <a:path w="17" h="16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7" y="3"/>
                  </a:lnTo>
                  <a:lnTo>
                    <a:pt x="17" y="16"/>
                  </a:lnTo>
                  <a:lnTo>
                    <a:pt x="3" y="16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7" name="Freeform 944"/>
            <p:cNvSpPr>
              <a:spLocks/>
            </p:cNvSpPr>
            <p:nvPr/>
          </p:nvSpPr>
          <p:spPr bwMode="auto">
            <a:xfrm>
              <a:off x="6945314" y="3359151"/>
              <a:ext cx="19050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19" y="3"/>
                </a:cxn>
                <a:cxn ang="0">
                  <a:pos x="19" y="17"/>
                </a:cxn>
                <a:cxn ang="0">
                  <a:pos x="5" y="17"/>
                </a:cxn>
                <a:cxn ang="0">
                  <a:pos x="0" y="13"/>
                </a:cxn>
              </a:cxnLst>
              <a:rect l="0" t="0" r="r" b="b"/>
              <a:pathLst>
                <a:path w="19" h="17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9" y="3"/>
                  </a:lnTo>
                  <a:lnTo>
                    <a:pt x="19" y="17"/>
                  </a:lnTo>
                  <a:lnTo>
                    <a:pt x="5" y="17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8" name="Freeform 945"/>
            <p:cNvSpPr>
              <a:spLocks/>
            </p:cNvSpPr>
            <p:nvPr/>
          </p:nvSpPr>
          <p:spPr bwMode="auto">
            <a:xfrm>
              <a:off x="6950076" y="3362326"/>
              <a:ext cx="17463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17" y="4"/>
                </a:cxn>
                <a:cxn ang="0">
                  <a:pos x="17" y="17"/>
                </a:cxn>
                <a:cxn ang="0">
                  <a:pos x="4" y="17"/>
                </a:cxn>
                <a:cxn ang="0">
                  <a:pos x="0" y="14"/>
                </a:cxn>
              </a:cxnLst>
              <a:rect l="0" t="0" r="r" b="b"/>
              <a:pathLst>
                <a:path w="17" h="17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7" y="4"/>
                  </a:lnTo>
                  <a:lnTo>
                    <a:pt x="17" y="17"/>
                  </a:lnTo>
                  <a:lnTo>
                    <a:pt x="4" y="17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9" name="Freeform 946"/>
            <p:cNvSpPr>
              <a:spLocks/>
            </p:cNvSpPr>
            <p:nvPr/>
          </p:nvSpPr>
          <p:spPr bwMode="auto">
            <a:xfrm>
              <a:off x="6954839" y="3365501"/>
              <a:ext cx="17463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8" y="3"/>
                </a:cxn>
                <a:cxn ang="0">
                  <a:pos x="18" y="16"/>
                </a:cxn>
                <a:cxn ang="0">
                  <a:pos x="5" y="16"/>
                </a:cxn>
                <a:cxn ang="0">
                  <a:pos x="0" y="13"/>
                </a:cxn>
              </a:cxnLst>
              <a:rect l="0" t="0" r="r" b="b"/>
              <a:pathLst>
                <a:path w="18" h="16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8" y="3"/>
                  </a:lnTo>
                  <a:lnTo>
                    <a:pt x="18" y="16"/>
                  </a:lnTo>
                  <a:lnTo>
                    <a:pt x="5" y="16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0" name="Freeform 947"/>
            <p:cNvSpPr>
              <a:spLocks/>
            </p:cNvSpPr>
            <p:nvPr/>
          </p:nvSpPr>
          <p:spPr bwMode="auto">
            <a:xfrm>
              <a:off x="6959601" y="3368676"/>
              <a:ext cx="15875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6" y="3"/>
                </a:cxn>
                <a:cxn ang="0">
                  <a:pos x="16" y="17"/>
                </a:cxn>
                <a:cxn ang="0">
                  <a:pos x="3" y="17"/>
                </a:cxn>
                <a:cxn ang="0">
                  <a:pos x="0" y="13"/>
                </a:cxn>
              </a:cxnLst>
              <a:rect l="0" t="0" r="r" b="b"/>
              <a:pathLst>
                <a:path w="16" h="17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6" y="3"/>
                  </a:lnTo>
                  <a:lnTo>
                    <a:pt x="16" y="17"/>
                  </a:lnTo>
                  <a:lnTo>
                    <a:pt x="3" y="17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1" name="Freeform 948"/>
            <p:cNvSpPr>
              <a:spLocks/>
            </p:cNvSpPr>
            <p:nvPr/>
          </p:nvSpPr>
          <p:spPr bwMode="auto">
            <a:xfrm>
              <a:off x="6962776" y="3371851"/>
              <a:ext cx="17463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8" y="4"/>
                </a:cxn>
                <a:cxn ang="0">
                  <a:pos x="18" y="17"/>
                </a:cxn>
                <a:cxn ang="0">
                  <a:pos x="5" y="17"/>
                </a:cxn>
                <a:cxn ang="0">
                  <a:pos x="0" y="14"/>
                </a:cxn>
              </a:cxnLst>
              <a:rect l="0" t="0" r="r" b="b"/>
              <a:pathLst>
                <a:path w="18" h="17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8" y="4"/>
                  </a:lnTo>
                  <a:lnTo>
                    <a:pt x="18" y="17"/>
                  </a:lnTo>
                  <a:lnTo>
                    <a:pt x="5" y="17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2" name="Freeform 949"/>
            <p:cNvSpPr>
              <a:spLocks/>
            </p:cNvSpPr>
            <p:nvPr/>
          </p:nvSpPr>
          <p:spPr bwMode="auto">
            <a:xfrm>
              <a:off x="6967539" y="3375026"/>
              <a:ext cx="15875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7" y="3"/>
                </a:cxn>
                <a:cxn ang="0">
                  <a:pos x="17" y="16"/>
                </a:cxn>
                <a:cxn ang="0">
                  <a:pos x="3" y="16"/>
                </a:cxn>
                <a:cxn ang="0">
                  <a:pos x="0" y="13"/>
                </a:cxn>
              </a:cxnLst>
              <a:rect l="0" t="0" r="r" b="b"/>
              <a:pathLst>
                <a:path w="17" h="16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7" y="3"/>
                  </a:lnTo>
                  <a:lnTo>
                    <a:pt x="17" y="16"/>
                  </a:lnTo>
                  <a:lnTo>
                    <a:pt x="3" y="16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3" name="Freeform 950"/>
            <p:cNvSpPr>
              <a:spLocks/>
            </p:cNvSpPr>
            <p:nvPr/>
          </p:nvSpPr>
          <p:spPr bwMode="auto">
            <a:xfrm>
              <a:off x="6969126" y="3378201"/>
              <a:ext cx="19050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19" y="3"/>
                </a:cxn>
                <a:cxn ang="0">
                  <a:pos x="19" y="17"/>
                </a:cxn>
                <a:cxn ang="0">
                  <a:pos x="5" y="17"/>
                </a:cxn>
                <a:cxn ang="0">
                  <a:pos x="0" y="13"/>
                </a:cxn>
              </a:cxnLst>
              <a:rect l="0" t="0" r="r" b="b"/>
              <a:pathLst>
                <a:path w="19" h="17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9" y="3"/>
                  </a:lnTo>
                  <a:lnTo>
                    <a:pt x="19" y="17"/>
                  </a:lnTo>
                  <a:lnTo>
                    <a:pt x="5" y="17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4" name="Freeform 951"/>
            <p:cNvSpPr>
              <a:spLocks/>
            </p:cNvSpPr>
            <p:nvPr/>
          </p:nvSpPr>
          <p:spPr bwMode="auto">
            <a:xfrm>
              <a:off x="6975476" y="3381376"/>
              <a:ext cx="15875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17" y="4"/>
                </a:cxn>
                <a:cxn ang="0">
                  <a:pos x="17" y="17"/>
                </a:cxn>
                <a:cxn ang="0">
                  <a:pos x="4" y="17"/>
                </a:cxn>
                <a:cxn ang="0">
                  <a:pos x="0" y="14"/>
                </a:cxn>
              </a:cxnLst>
              <a:rect l="0" t="0" r="r" b="b"/>
              <a:pathLst>
                <a:path w="17" h="17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7" y="4"/>
                  </a:lnTo>
                  <a:lnTo>
                    <a:pt x="17" y="17"/>
                  </a:lnTo>
                  <a:lnTo>
                    <a:pt x="4" y="17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5" name="Freeform 952"/>
            <p:cNvSpPr>
              <a:spLocks/>
            </p:cNvSpPr>
            <p:nvPr/>
          </p:nvSpPr>
          <p:spPr bwMode="auto">
            <a:xfrm>
              <a:off x="6978651" y="3384551"/>
              <a:ext cx="17463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8" y="3"/>
                </a:cxn>
                <a:cxn ang="0">
                  <a:pos x="18" y="16"/>
                </a:cxn>
                <a:cxn ang="0">
                  <a:pos x="5" y="16"/>
                </a:cxn>
                <a:cxn ang="0">
                  <a:pos x="0" y="13"/>
                </a:cxn>
              </a:cxnLst>
              <a:rect l="0" t="0" r="r" b="b"/>
              <a:pathLst>
                <a:path w="18" h="16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8" y="3"/>
                  </a:lnTo>
                  <a:lnTo>
                    <a:pt x="18" y="16"/>
                  </a:lnTo>
                  <a:lnTo>
                    <a:pt x="5" y="16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6" name="Freeform 953"/>
            <p:cNvSpPr>
              <a:spLocks/>
            </p:cNvSpPr>
            <p:nvPr/>
          </p:nvSpPr>
          <p:spPr bwMode="auto">
            <a:xfrm>
              <a:off x="6983414" y="3387726"/>
              <a:ext cx="15875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6" y="3"/>
                </a:cxn>
                <a:cxn ang="0">
                  <a:pos x="16" y="17"/>
                </a:cxn>
                <a:cxn ang="0">
                  <a:pos x="3" y="17"/>
                </a:cxn>
                <a:cxn ang="0">
                  <a:pos x="0" y="13"/>
                </a:cxn>
              </a:cxnLst>
              <a:rect l="0" t="0" r="r" b="b"/>
              <a:pathLst>
                <a:path w="16" h="17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6" y="3"/>
                  </a:lnTo>
                  <a:lnTo>
                    <a:pt x="16" y="17"/>
                  </a:lnTo>
                  <a:lnTo>
                    <a:pt x="3" y="17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7" name="Freeform 954"/>
            <p:cNvSpPr>
              <a:spLocks/>
            </p:cNvSpPr>
            <p:nvPr/>
          </p:nvSpPr>
          <p:spPr bwMode="auto">
            <a:xfrm>
              <a:off x="6986589" y="3390901"/>
              <a:ext cx="15875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7" y="4"/>
                </a:cxn>
                <a:cxn ang="0">
                  <a:pos x="17" y="17"/>
                </a:cxn>
                <a:cxn ang="0">
                  <a:pos x="3" y="17"/>
                </a:cxn>
                <a:cxn ang="0">
                  <a:pos x="0" y="14"/>
                </a:cxn>
              </a:cxnLst>
              <a:rect l="0" t="0" r="r" b="b"/>
              <a:pathLst>
                <a:path w="17" h="17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7" y="4"/>
                  </a:lnTo>
                  <a:lnTo>
                    <a:pt x="17" y="17"/>
                  </a:lnTo>
                  <a:lnTo>
                    <a:pt x="3" y="17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8" name="Freeform 955"/>
            <p:cNvSpPr>
              <a:spLocks/>
            </p:cNvSpPr>
            <p:nvPr/>
          </p:nvSpPr>
          <p:spPr bwMode="auto">
            <a:xfrm>
              <a:off x="6989764" y="3394076"/>
              <a:ext cx="17463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19" y="3"/>
                </a:cxn>
                <a:cxn ang="0">
                  <a:pos x="19" y="16"/>
                </a:cxn>
                <a:cxn ang="0">
                  <a:pos x="5" y="16"/>
                </a:cxn>
                <a:cxn ang="0">
                  <a:pos x="0" y="13"/>
                </a:cxn>
              </a:cxnLst>
              <a:rect l="0" t="0" r="r" b="b"/>
              <a:pathLst>
                <a:path w="19" h="16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9" y="3"/>
                  </a:lnTo>
                  <a:lnTo>
                    <a:pt x="19" y="16"/>
                  </a:lnTo>
                  <a:lnTo>
                    <a:pt x="5" y="16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9" name="Freeform 956"/>
            <p:cNvSpPr>
              <a:spLocks/>
            </p:cNvSpPr>
            <p:nvPr/>
          </p:nvSpPr>
          <p:spPr bwMode="auto">
            <a:xfrm>
              <a:off x="6994526" y="3397251"/>
              <a:ext cx="15875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17" y="3"/>
                </a:cxn>
                <a:cxn ang="0">
                  <a:pos x="17" y="17"/>
                </a:cxn>
                <a:cxn ang="0">
                  <a:pos x="4" y="17"/>
                </a:cxn>
                <a:cxn ang="0">
                  <a:pos x="0" y="13"/>
                </a:cxn>
              </a:cxnLst>
              <a:rect l="0" t="0" r="r" b="b"/>
              <a:pathLst>
                <a:path w="17" h="17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7" y="3"/>
                  </a:lnTo>
                  <a:lnTo>
                    <a:pt x="17" y="17"/>
                  </a:lnTo>
                  <a:lnTo>
                    <a:pt x="4" y="17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0" name="Freeform 957"/>
            <p:cNvSpPr>
              <a:spLocks/>
            </p:cNvSpPr>
            <p:nvPr/>
          </p:nvSpPr>
          <p:spPr bwMode="auto">
            <a:xfrm>
              <a:off x="6997701" y="3400426"/>
              <a:ext cx="17463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8" y="4"/>
                </a:cxn>
                <a:cxn ang="0">
                  <a:pos x="18" y="17"/>
                </a:cxn>
                <a:cxn ang="0">
                  <a:pos x="5" y="17"/>
                </a:cxn>
                <a:cxn ang="0">
                  <a:pos x="0" y="14"/>
                </a:cxn>
              </a:cxnLst>
              <a:rect l="0" t="0" r="r" b="b"/>
              <a:pathLst>
                <a:path w="18" h="17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8" y="4"/>
                  </a:lnTo>
                  <a:lnTo>
                    <a:pt x="18" y="17"/>
                  </a:lnTo>
                  <a:lnTo>
                    <a:pt x="5" y="17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1" name="Freeform 958"/>
            <p:cNvSpPr>
              <a:spLocks/>
            </p:cNvSpPr>
            <p:nvPr/>
          </p:nvSpPr>
          <p:spPr bwMode="auto">
            <a:xfrm>
              <a:off x="7002464" y="3403601"/>
              <a:ext cx="15875" cy="14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6" y="1"/>
                </a:cxn>
                <a:cxn ang="0">
                  <a:pos x="16" y="15"/>
                </a:cxn>
                <a:cxn ang="0">
                  <a:pos x="3" y="15"/>
                </a:cxn>
                <a:cxn ang="0">
                  <a:pos x="0" y="13"/>
                </a:cxn>
              </a:cxnLst>
              <a:rect l="0" t="0" r="r" b="b"/>
              <a:pathLst>
                <a:path w="16" h="15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6" y="1"/>
                  </a:lnTo>
                  <a:lnTo>
                    <a:pt x="16" y="15"/>
                  </a:lnTo>
                  <a:lnTo>
                    <a:pt x="3" y="15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2" name="Freeform 959"/>
            <p:cNvSpPr>
              <a:spLocks/>
            </p:cNvSpPr>
            <p:nvPr/>
          </p:nvSpPr>
          <p:spPr bwMode="auto">
            <a:xfrm>
              <a:off x="7005639" y="3405188"/>
              <a:ext cx="15875" cy="174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7" y="5"/>
                </a:cxn>
                <a:cxn ang="0">
                  <a:pos x="17" y="19"/>
                </a:cxn>
                <a:cxn ang="0">
                  <a:pos x="3" y="19"/>
                </a:cxn>
                <a:cxn ang="0">
                  <a:pos x="0" y="14"/>
                </a:cxn>
              </a:cxnLst>
              <a:rect l="0" t="0" r="r" b="b"/>
              <a:pathLst>
                <a:path w="17" h="19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7" y="5"/>
                  </a:lnTo>
                  <a:lnTo>
                    <a:pt x="17" y="19"/>
                  </a:lnTo>
                  <a:lnTo>
                    <a:pt x="3" y="19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3" name="Freeform 960"/>
            <p:cNvSpPr>
              <a:spLocks/>
            </p:cNvSpPr>
            <p:nvPr/>
          </p:nvSpPr>
          <p:spPr bwMode="auto">
            <a:xfrm>
              <a:off x="7008814" y="3409951"/>
              <a:ext cx="17463" cy="14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19" y="2"/>
                </a:cxn>
                <a:cxn ang="0">
                  <a:pos x="19" y="15"/>
                </a:cxn>
                <a:cxn ang="0">
                  <a:pos x="5" y="15"/>
                </a:cxn>
                <a:cxn ang="0">
                  <a:pos x="0" y="14"/>
                </a:cxn>
              </a:cxnLst>
              <a:rect l="0" t="0" r="r" b="b"/>
              <a:pathLst>
                <a:path w="19" h="15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9" y="2"/>
                  </a:lnTo>
                  <a:lnTo>
                    <a:pt x="19" y="15"/>
                  </a:lnTo>
                  <a:lnTo>
                    <a:pt x="5" y="15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4" name="Freeform 961"/>
            <p:cNvSpPr>
              <a:spLocks/>
            </p:cNvSpPr>
            <p:nvPr/>
          </p:nvSpPr>
          <p:spPr bwMode="auto">
            <a:xfrm>
              <a:off x="7013576" y="3411538"/>
              <a:ext cx="15875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17" y="3"/>
                </a:cxn>
                <a:cxn ang="0">
                  <a:pos x="17" y="17"/>
                </a:cxn>
                <a:cxn ang="0">
                  <a:pos x="4" y="17"/>
                </a:cxn>
                <a:cxn ang="0">
                  <a:pos x="0" y="13"/>
                </a:cxn>
              </a:cxnLst>
              <a:rect l="0" t="0" r="r" b="b"/>
              <a:pathLst>
                <a:path w="17" h="17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7" y="3"/>
                  </a:lnTo>
                  <a:lnTo>
                    <a:pt x="17" y="17"/>
                  </a:lnTo>
                  <a:lnTo>
                    <a:pt x="4" y="17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5" name="Freeform 962"/>
            <p:cNvSpPr>
              <a:spLocks/>
            </p:cNvSpPr>
            <p:nvPr/>
          </p:nvSpPr>
          <p:spPr bwMode="auto">
            <a:xfrm>
              <a:off x="7016751" y="3414713"/>
              <a:ext cx="15875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6" y="4"/>
                </a:cxn>
                <a:cxn ang="0">
                  <a:pos x="16" y="17"/>
                </a:cxn>
                <a:cxn ang="0">
                  <a:pos x="3" y="17"/>
                </a:cxn>
                <a:cxn ang="0">
                  <a:pos x="0" y="14"/>
                </a:cxn>
              </a:cxnLst>
              <a:rect l="0" t="0" r="r" b="b"/>
              <a:pathLst>
                <a:path w="16" h="17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6" y="4"/>
                  </a:lnTo>
                  <a:lnTo>
                    <a:pt x="16" y="17"/>
                  </a:lnTo>
                  <a:lnTo>
                    <a:pt x="3" y="17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6" name="Freeform 963"/>
            <p:cNvSpPr>
              <a:spLocks/>
            </p:cNvSpPr>
            <p:nvPr/>
          </p:nvSpPr>
          <p:spPr bwMode="auto">
            <a:xfrm>
              <a:off x="7019926" y="3417888"/>
              <a:ext cx="17463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8" y="3"/>
                </a:cxn>
                <a:cxn ang="0">
                  <a:pos x="18" y="16"/>
                </a:cxn>
                <a:cxn ang="0">
                  <a:pos x="5" y="16"/>
                </a:cxn>
                <a:cxn ang="0">
                  <a:pos x="0" y="13"/>
                </a:cxn>
              </a:cxnLst>
              <a:rect l="0" t="0" r="r" b="b"/>
              <a:pathLst>
                <a:path w="18" h="16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8" y="3"/>
                  </a:lnTo>
                  <a:lnTo>
                    <a:pt x="18" y="16"/>
                  </a:lnTo>
                  <a:lnTo>
                    <a:pt x="5" y="16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7" name="Freeform 964"/>
            <p:cNvSpPr>
              <a:spLocks/>
            </p:cNvSpPr>
            <p:nvPr/>
          </p:nvSpPr>
          <p:spPr bwMode="auto">
            <a:xfrm>
              <a:off x="7024689" y="3421063"/>
              <a:ext cx="15875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7" y="3"/>
                </a:cxn>
                <a:cxn ang="0">
                  <a:pos x="17" y="17"/>
                </a:cxn>
                <a:cxn ang="0">
                  <a:pos x="3" y="17"/>
                </a:cxn>
                <a:cxn ang="0">
                  <a:pos x="0" y="13"/>
                </a:cxn>
              </a:cxnLst>
              <a:rect l="0" t="0" r="r" b="b"/>
              <a:pathLst>
                <a:path w="17" h="17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7" y="3"/>
                  </a:lnTo>
                  <a:lnTo>
                    <a:pt x="17" y="17"/>
                  </a:lnTo>
                  <a:lnTo>
                    <a:pt x="3" y="17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8" name="Freeform 965"/>
            <p:cNvSpPr>
              <a:spLocks/>
            </p:cNvSpPr>
            <p:nvPr/>
          </p:nvSpPr>
          <p:spPr bwMode="auto">
            <a:xfrm>
              <a:off x="7027864" y="3424238"/>
              <a:ext cx="15875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17" y="4"/>
                </a:cxn>
                <a:cxn ang="0">
                  <a:pos x="17" y="17"/>
                </a:cxn>
                <a:cxn ang="0">
                  <a:pos x="4" y="17"/>
                </a:cxn>
                <a:cxn ang="0">
                  <a:pos x="0" y="14"/>
                </a:cxn>
              </a:cxnLst>
              <a:rect l="0" t="0" r="r" b="b"/>
              <a:pathLst>
                <a:path w="17" h="17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7" y="4"/>
                  </a:lnTo>
                  <a:lnTo>
                    <a:pt x="17" y="17"/>
                  </a:lnTo>
                  <a:lnTo>
                    <a:pt x="4" y="17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9" name="Freeform 966"/>
            <p:cNvSpPr>
              <a:spLocks/>
            </p:cNvSpPr>
            <p:nvPr/>
          </p:nvSpPr>
          <p:spPr bwMode="auto">
            <a:xfrm>
              <a:off x="7031039" y="3427413"/>
              <a:ext cx="17463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8" y="3"/>
                </a:cxn>
                <a:cxn ang="0">
                  <a:pos x="18" y="16"/>
                </a:cxn>
                <a:cxn ang="0">
                  <a:pos x="5" y="16"/>
                </a:cxn>
                <a:cxn ang="0">
                  <a:pos x="0" y="13"/>
                </a:cxn>
              </a:cxnLst>
              <a:rect l="0" t="0" r="r" b="b"/>
              <a:pathLst>
                <a:path w="18" h="16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8" y="3"/>
                  </a:lnTo>
                  <a:lnTo>
                    <a:pt x="18" y="16"/>
                  </a:lnTo>
                  <a:lnTo>
                    <a:pt x="5" y="16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0" name="Freeform 967"/>
            <p:cNvSpPr>
              <a:spLocks/>
            </p:cNvSpPr>
            <p:nvPr/>
          </p:nvSpPr>
          <p:spPr bwMode="auto">
            <a:xfrm>
              <a:off x="7035801" y="3430588"/>
              <a:ext cx="15875" cy="14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6" y="2"/>
                </a:cxn>
                <a:cxn ang="0">
                  <a:pos x="16" y="15"/>
                </a:cxn>
                <a:cxn ang="0">
                  <a:pos x="3" y="15"/>
                </a:cxn>
                <a:cxn ang="0">
                  <a:pos x="0" y="13"/>
                </a:cxn>
              </a:cxnLst>
              <a:rect l="0" t="0" r="r" b="b"/>
              <a:pathLst>
                <a:path w="16" h="15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6" y="2"/>
                  </a:lnTo>
                  <a:lnTo>
                    <a:pt x="16" y="15"/>
                  </a:lnTo>
                  <a:lnTo>
                    <a:pt x="3" y="15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1" name="Freeform 968"/>
            <p:cNvSpPr>
              <a:spLocks/>
            </p:cNvSpPr>
            <p:nvPr/>
          </p:nvSpPr>
          <p:spPr bwMode="auto">
            <a:xfrm>
              <a:off x="7038976" y="3432176"/>
              <a:ext cx="15875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7" y="3"/>
                </a:cxn>
                <a:cxn ang="0">
                  <a:pos x="17" y="16"/>
                </a:cxn>
                <a:cxn ang="0">
                  <a:pos x="3" y="16"/>
                </a:cxn>
                <a:cxn ang="0">
                  <a:pos x="0" y="13"/>
                </a:cxn>
              </a:cxnLst>
              <a:rect l="0" t="0" r="r" b="b"/>
              <a:pathLst>
                <a:path w="17" h="16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7" y="3"/>
                  </a:lnTo>
                  <a:lnTo>
                    <a:pt x="17" y="16"/>
                  </a:lnTo>
                  <a:lnTo>
                    <a:pt x="3" y="16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2" name="Freeform 969"/>
            <p:cNvSpPr>
              <a:spLocks/>
            </p:cNvSpPr>
            <p:nvPr/>
          </p:nvSpPr>
          <p:spPr bwMode="auto">
            <a:xfrm>
              <a:off x="7042151" y="3435351"/>
              <a:ext cx="15875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17" y="3"/>
                </a:cxn>
                <a:cxn ang="0">
                  <a:pos x="17" y="17"/>
                </a:cxn>
                <a:cxn ang="0">
                  <a:pos x="4" y="17"/>
                </a:cxn>
                <a:cxn ang="0">
                  <a:pos x="0" y="13"/>
                </a:cxn>
              </a:cxnLst>
              <a:rect l="0" t="0" r="r" b="b"/>
              <a:pathLst>
                <a:path w="17" h="17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7" y="3"/>
                  </a:lnTo>
                  <a:lnTo>
                    <a:pt x="17" y="17"/>
                  </a:lnTo>
                  <a:lnTo>
                    <a:pt x="4" y="17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3" name="Freeform 970"/>
            <p:cNvSpPr>
              <a:spLocks/>
            </p:cNvSpPr>
            <p:nvPr/>
          </p:nvSpPr>
          <p:spPr bwMode="auto">
            <a:xfrm>
              <a:off x="7045326" y="3438526"/>
              <a:ext cx="17463" cy="14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8" y="2"/>
                </a:cxn>
                <a:cxn ang="0">
                  <a:pos x="18" y="15"/>
                </a:cxn>
                <a:cxn ang="0">
                  <a:pos x="5" y="15"/>
                </a:cxn>
                <a:cxn ang="0">
                  <a:pos x="0" y="14"/>
                </a:cxn>
              </a:cxnLst>
              <a:rect l="0" t="0" r="r" b="b"/>
              <a:pathLst>
                <a:path w="18" h="15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8" y="2"/>
                  </a:lnTo>
                  <a:lnTo>
                    <a:pt x="18" y="15"/>
                  </a:lnTo>
                  <a:lnTo>
                    <a:pt x="5" y="15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4" name="Freeform 971"/>
            <p:cNvSpPr>
              <a:spLocks/>
            </p:cNvSpPr>
            <p:nvPr/>
          </p:nvSpPr>
          <p:spPr bwMode="auto">
            <a:xfrm>
              <a:off x="7050089" y="3440113"/>
              <a:ext cx="15875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6" y="3"/>
                </a:cxn>
                <a:cxn ang="0">
                  <a:pos x="16" y="17"/>
                </a:cxn>
                <a:cxn ang="0">
                  <a:pos x="3" y="17"/>
                </a:cxn>
                <a:cxn ang="0">
                  <a:pos x="0" y="13"/>
                </a:cxn>
              </a:cxnLst>
              <a:rect l="0" t="0" r="r" b="b"/>
              <a:pathLst>
                <a:path w="16" h="17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6" y="3"/>
                  </a:lnTo>
                  <a:lnTo>
                    <a:pt x="16" y="17"/>
                  </a:lnTo>
                  <a:lnTo>
                    <a:pt x="3" y="17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5" name="Freeform 972"/>
            <p:cNvSpPr>
              <a:spLocks/>
            </p:cNvSpPr>
            <p:nvPr/>
          </p:nvSpPr>
          <p:spPr bwMode="auto">
            <a:xfrm>
              <a:off x="7053264" y="3443288"/>
              <a:ext cx="15875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7" y="4"/>
                </a:cxn>
                <a:cxn ang="0">
                  <a:pos x="17" y="17"/>
                </a:cxn>
                <a:cxn ang="0">
                  <a:pos x="3" y="17"/>
                </a:cxn>
                <a:cxn ang="0">
                  <a:pos x="0" y="14"/>
                </a:cxn>
              </a:cxnLst>
              <a:rect l="0" t="0" r="r" b="b"/>
              <a:pathLst>
                <a:path w="17" h="17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7" y="4"/>
                  </a:lnTo>
                  <a:lnTo>
                    <a:pt x="17" y="17"/>
                  </a:lnTo>
                  <a:lnTo>
                    <a:pt x="3" y="17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6" name="Freeform 973"/>
            <p:cNvSpPr>
              <a:spLocks/>
            </p:cNvSpPr>
            <p:nvPr/>
          </p:nvSpPr>
          <p:spPr bwMode="auto">
            <a:xfrm>
              <a:off x="7056439" y="3446463"/>
              <a:ext cx="15875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17" y="3"/>
                </a:cxn>
                <a:cxn ang="0">
                  <a:pos x="17" y="16"/>
                </a:cxn>
                <a:cxn ang="0">
                  <a:pos x="4" y="16"/>
                </a:cxn>
                <a:cxn ang="0">
                  <a:pos x="0" y="13"/>
                </a:cxn>
              </a:cxnLst>
              <a:rect l="0" t="0" r="r" b="b"/>
              <a:pathLst>
                <a:path w="17" h="16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7" y="3"/>
                  </a:lnTo>
                  <a:lnTo>
                    <a:pt x="17" y="16"/>
                  </a:lnTo>
                  <a:lnTo>
                    <a:pt x="4" y="16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7" name="Freeform 974"/>
            <p:cNvSpPr>
              <a:spLocks/>
            </p:cNvSpPr>
            <p:nvPr/>
          </p:nvSpPr>
          <p:spPr bwMode="auto">
            <a:xfrm>
              <a:off x="7059614" y="3449638"/>
              <a:ext cx="17463" cy="14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8" y="2"/>
                </a:cxn>
                <a:cxn ang="0">
                  <a:pos x="18" y="15"/>
                </a:cxn>
                <a:cxn ang="0">
                  <a:pos x="5" y="15"/>
                </a:cxn>
                <a:cxn ang="0">
                  <a:pos x="0" y="13"/>
                </a:cxn>
              </a:cxnLst>
              <a:rect l="0" t="0" r="r" b="b"/>
              <a:pathLst>
                <a:path w="18" h="15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8" y="2"/>
                  </a:lnTo>
                  <a:lnTo>
                    <a:pt x="18" y="15"/>
                  </a:lnTo>
                  <a:lnTo>
                    <a:pt x="5" y="15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8" name="Freeform 975"/>
            <p:cNvSpPr>
              <a:spLocks/>
            </p:cNvSpPr>
            <p:nvPr/>
          </p:nvSpPr>
          <p:spPr bwMode="auto">
            <a:xfrm>
              <a:off x="7064376" y="3451226"/>
              <a:ext cx="15875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6" y="3"/>
                </a:cxn>
                <a:cxn ang="0">
                  <a:pos x="16" y="16"/>
                </a:cxn>
                <a:cxn ang="0">
                  <a:pos x="3" y="16"/>
                </a:cxn>
                <a:cxn ang="0">
                  <a:pos x="0" y="13"/>
                </a:cxn>
              </a:cxnLst>
              <a:rect l="0" t="0" r="r" b="b"/>
              <a:pathLst>
                <a:path w="16" h="16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6" y="3"/>
                  </a:lnTo>
                  <a:lnTo>
                    <a:pt x="16" y="16"/>
                  </a:lnTo>
                  <a:lnTo>
                    <a:pt x="3" y="16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9" name="Freeform 976"/>
            <p:cNvSpPr>
              <a:spLocks/>
            </p:cNvSpPr>
            <p:nvPr/>
          </p:nvSpPr>
          <p:spPr bwMode="auto">
            <a:xfrm>
              <a:off x="7067551" y="3454401"/>
              <a:ext cx="15875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7" y="3"/>
                </a:cxn>
                <a:cxn ang="0">
                  <a:pos x="17" y="17"/>
                </a:cxn>
                <a:cxn ang="0">
                  <a:pos x="3" y="17"/>
                </a:cxn>
                <a:cxn ang="0">
                  <a:pos x="0" y="13"/>
                </a:cxn>
              </a:cxnLst>
              <a:rect l="0" t="0" r="r" b="b"/>
              <a:pathLst>
                <a:path w="17" h="17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7" y="3"/>
                  </a:lnTo>
                  <a:lnTo>
                    <a:pt x="17" y="17"/>
                  </a:lnTo>
                  <a:lnTo>
                    <a:pt x="3" y="17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0" name="Freeform 977"/>
            <p:cNvSpPr>
              <a:spLocks/>
            </p:cNvSpPr>
            <p:nvPr/>
          </p:nvSpPr>
          <p:spPr bwMode="auto">
            <a:xfrm>
              <a:off x="7070726" y="3457576"/>
              <a:ext cx="15875" cy="14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17" y="2"/>
                </a:cxn>
                <a:cxn ang="0">
                  <a:pos x="17" y="15"/>
                </a:cxn>
                <a:cxn ang="0">
                  <a:pos x="4" y="15"/>
                </a:cxn>
                <a:cxn ang="0">
                  <a:pos x="0" y="14"/>
                </a:cxn>
              </a:cxnLst>
              <a:rect l="0" t="0" r="r" b="b"/>
              <a:pathLst>
                <a:path w="17" h="15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7" y="2"/>
                  </a:lnTo>
                  <a:lnTo>
                    <a:pt x="17" y="15"/>
                  </a:lnTo>
                  <a:lnTo>
                    <a:pt x="4" y="15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1" name="Freeform 978"/>
            <p:cNvSpPr>
              <a:spLocks/>
            </p:cNvSpPr>
            <p:nvPr/>
          </p:nvSpPr>
          <p:spPr bwMode="auto">
            <a:xfrm>
              <a:off x="7073901" y="3459163"/>
              <a:ext cx="15875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6" y="3"/>
                </a:cxn>
                <a:cxn ang="0">
                  <a:pos x="16" y="17"/>
                </a:cxn>
                <a:cxn ang="0">
                  <a:pos x="3" y="17"/>
                </a:cxn>
                <a:cxn ang="0">
                  <a:pos x="0" y="13"/>
                </a:cxn>
              </a:cxnLst>
              <a:rect l="0" t="0" r="r" b="b"/>
              <a:pathLst>
                <a:path w="16" h="17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6" y="3"/>
                  </a:lnTo>
                  <a:lnTo>
                    <a:pt x="16" y="17"/>
                  </a:lnTo>
                  <a:lnTo>
                    <a:pt x="3" y="17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2" name="Freeform 979"/>
            <p:cNvSpPr>
              <a:spLocks/>
            </p:cNvSpPr>
            <p:nvPr/>
          </p:nvSpPr>
          <p:spPr bwMode="auto">
            <a:xfrm>
              <a:off x="7077076" y="3462338"/>
              <a:ext cx="15875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7" y="4"/>
                </a:cxn>
                <a:cxn ang="0">
                  <a:pos x="17" y="17"/>
                </a:cxn>
                <a:cxn ang="0">
                  <a:pos x="3" y="17"/>
                </a:cxn>
                <a:cxn ang="0">
                  <a:pos x="0" y="14"/>
                </a:cxn>
              </a:cxnLst>
              <a:rect l="0" t="0" r="r" b="b"/>
              <a:pathLst>
                <a:path w="17" h="17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7" y="4"/>
                  </a:lnTo>
                  <a:lnTo>
                    <a:pt x="17" y="17"/>
                  </a:lnTo>
                  <a:lnTo>
                    <a:pt x="3" y="17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3" name="Freeform 980"/>
            <p:cNvSpPr>
              <a:spLocks/>
            </p:cNvSpPr>
            <p:nvPr/>
          </p:nvSpPr>
          <p:spPr bwMode="auto">
            <a:xfrm>
              <a:off x="7080251" y="3465513"/>
              <a:ext cx="17463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19" y="3"/>
                </a:cxn>
                <a:cxn ang="0">
                  <a:pos x="19" y="16"/>
                </a:cxn>
                <a:cxn ang="0">
                  <a:pos x="5" y="16"/>
                </a:cxn>
                <a:cxn ang="0">
                  <a:pos x="0" y="13"/>
                </a:cxn>
              </a:cxnLst>
              <a:rect l="0" t="0" r="r" b="b"/>
              <a:pathLst>
                <a:path w="19" h="16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9" y="3"/>
                  </a:lnTo>
                  <a:lnTo>
                    <a:pt x="19" y="16"/>
                  </a:lnTo>
                  <a:lnTo>
                    <a:pt x="5" y="16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4" name="Freeform 981"/>
            <p:cNvSpPr>
              <a:spLocks/>
            </p:cNvSpPr>
            <p:nvPr/>
          </p:nvSpPr>
          <p:spPr bwMode="auto">
            <a:xfrm>
              <a:off x="7085014" y="3468688"/>
              <a:ext cx="15875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17" y="3"/>
                </a:cxn>
                <a:cxn ang="0">
                  <a:pos x="17" y="17"/>
                </a:cxn>
                <a:cxn ang="0">
                  <a:pos x="4" y="17"/>
                </a:cxn>
                <a:cxn ang="0">
                  <a:pos x="0" y="13"/>
                </a:cxn>
              </a:cxnLst>
              <a:rect l="0" t="0" r="r" b="b"/>
              <a:pathLst>
                <a:path w="17" h="17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7" y="3"/>
                  </a:lnTo>
                  <a:lnTo>
                    <a:pt x="17" y="17"/>
                  </a:lnTo>
                  <a:lnTo>
                    <a:pt x="4" y="17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5" name="Freeform 982"/>
            <p:cNvSpPr>
              <a:spLocks/>
            </p:cNvSpPr>
            <p:nvPr/>
          </p:nvSpPr>
          <p:spPr bwMode="auto">
            <a:xfrm>
              <a:off x="7088189" y="3471863"/>
              <a:ext cx="15875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6" y="4"/>
                </a:cxn>
                <a:cxn ang="0">
                  <a:pos x="16" y="17"/>
                </a:cxn>
                <a:cxn ang="0">
                  <a:pos x="3" y="17"/>
                </a:cxn>
                <a:cxn ang="0">
                  <a:pos x="0" y="14"/>
                </a:cxn>
              </a:cxnLst>
              <a:rect l="0" t="0" r="r" b="b"/>
              <a:pathLst>
                <a:path w="16" h="17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6" y="4"/>
                  </a:lnTo>
                  <a:lnTo>
                    <a:pt x="16" y="17"/>
                  </a:lnTo>
                  <a:lnTo>
                    <a:pt x="3" y="17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6" name="Freeform 983"/>
            <p:cNvSpPr>
              <a:spLocks/>
            </p:cNvSpPr>
            <p:nvPr/>
          </p:nvSpPr>
          <p:spPr bwMode="auto">
            <a:xfrm>
              <a:off x="7091364" y="3475038"/>
              <a:ext cx="15875" cy="14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7" y="1"/>
                </a:cxn>
                <a:cxn ang="0">
                  <a:pos x="17" y="15"/>
                </a:cxn>
                <a:cxn ang="0">
                  <a:pos x="3" y="15"/>
                </a:cxn>
                <a:cxn ang="0">
                  <a:pos x="0" y="13"/>
                </a:cxn>
              </a:cxnLst>
              <a:rect l="0" t="0" r="r" b="b"/>
              <a:pathLst>
                <a:path w="17" h="15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7" y="1"/>
                  </a:lnTo>
                  <a:lnTo>
                    <a:pt x="17" y="15"/>
                  </a:lnTo>
                  <a:lnTo>
                    <a:pt x="3" y="15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7" name="Freeform 984"/>
            <p:cNvSpPr>
              <a:spLocks/>
            </p:cNvSpPr>
            <p:nvPr/>
          </p:nvSpPr>
          <p:spPr bwMode="auto">
            <a:xfrm>
              <a:off x="7094539" y="3476626"/>
              <a:ext cx="15875" cy="14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17" y="2"/>
                </a:cxn>
                <a:cxn ang="0">
                  <a:pos x="17" y="15"/>
                </a:cxn>
                <a:cxn ang="0">
                  <a:pos x="4" y="15"/>
                </a:cxn>
                <a:cxn ang="0">
                  <a:pos x="0" y="14"/>
                </a:cxn>
              </a:cxnLst>
              <a:rect l="0" t="0" r="r" b="b"/>
              <a:pathLst>
                <a:path w="17" h="15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7" y="2"/>
                  </a:lnTo>
                  <a:lnTo>
                    <a:pt x="17" y="15"/>
                  </a:lnTo>
                  <a:lnTo>
                    <a:pt x="4" y="15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8" name="Freeform 985"/>
            <p:cNvSpPr>
              <a:spLocks/>
            </p:cNvSpPr>
            <p:nvPr/>
          </p:nvSpPr>
          <p:spPr bwMode="auto">
            <a:xfrm>
              <a:off x="7097714" y="3478213"/>
              <a:ext cx="15875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6" y="3"/>
                </a:cxn>
                <a:cxn ang="0">
                  <a:pos x="16" y="17"/>
                </a:cxn>
                <a:cxn ang="0">
                  <a:pos x="3" y="17"/>
                </a:cxn>
                <a:cxn ang="0">
                  <a:pos x="0" y="13"/>
                </a:cxn>
              </a:cxnLst>
              <a:rect l="0" t="0" r="r" b="b"/>
              <a:pathLst>
                <a:path w="16" h="17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6" y="3"/>
                  </a:lnTo>
                  <a:lnTo>
                    <a:pt x="16" y="17"/>
                  </a:lnTo>
                  <a:lnTo>
                    <a:pt x="3" y="17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9" name="Freeform 986"/>
            <p:cNvSpPr>
              <a:spLocks/>
            </p:cNvSpPr>
            <p:nvPr/>
          </p:nvSpPr>
          <p:spPr bwMode="auto">
            <a:xfrm>
              <a:off x="7100889" y="3481388"/>
              <a:ext cx="15875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7" y="4"/>
                </a:cxn>
                <a:cxn ang="0">
                  <a:pos x="17" y="17"/>
                </a:cxn>
                <a:cxn ang="0">
                  <a:pos x="3" y="17"/>
                </a:cxn>
                <a:cxn ang="0">
                  <a:pos x="0" y="14"/>
                </a:cxn>
              </a:cxnLst>
              <a:rect l="0" t="0" r="r" b="b"/>
              <a:pathLst>
                <a:path w="17" h="17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7" y="4"/>
                  </a:lnTo>
                  <a:lnTo>
                    <a:pt x="17" y="17"/>
                  </a:lnTo>
                  <a:lnTo>
                    <a:pt x="3" y="17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0" name="Freeform 987"/>
            <p:cNvSpPr>
              <a:spLocks/>
            </p:cNvSpPr>
            <p:nvPr/>
          </p:nvSpPr>
          <p:spPr bwMode="auto">
            <a:xfrm>
              <a:off x="7104064" y="3484563"/>
              <a:ext cx="15875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17" y="3"/>
                </a:cxn>
                <a:cxn ang="0">
                  <a:pos x="17" y="16"/>
                </a:cxn>
                <a:cxn ang="0">
                  <a:pos x="4" y="16"/>
                </a:cxn>
                <a:cxn ang="0">
                  <a:pos x="0" y="13"/>
                </a:cxn>
              </a:cxnLst>
              <a:rect l="0" t="0" r="r" b="b"/>
              <a:pathLst>
                <a:path w="17" h="16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7" y="3"/>
                  </a:lnTo>
                  <a:lnTo>
                    <a:pt x="17" y="16"/>
                  </a:lnTo>
                  <a:lnTo>
                    <a:pt x="4" y="16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1" name="Freeform 988"/>
            <p:cNvSpPr>
              <a:spLocks/>
            </p:cNvSpPr>
            <p:nvPr/>
          </p:nvSpPr>
          <p:spPr bwMode="auto">
            <a:xfrm>
              <a:off x="7107239" y="3487738"/>
              <a:ext cx="15875" cy="14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6" y="2"/>
                </a:cxn>
                <a:cxn ang="0">
                  <a:pos x="16" y="15"/>
                </a:cxn>
                <a:cxn ang="0">
                  <a:pos x="3" y="15"/>
                </a:cxn>
                <a:cxn ang="0">
                  <a:pos x="0" y="13"/>
                </a:cxn>
              </a:cxnLst>
              <a:rect l="0" t="0" r="r" b="b"/>
              <a:pathLst>
                <a:path w="16" h="15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6" y="2"/>
                  </a:lnTo>
                  <a:lnTo>
                    <a:pt x="16" y="15"/>
                  </a:lnTo>
                  <a:lnTo>
                    <a:pt x="3" y="15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2" name="Freeform 989"/>
            <p:cNvSpPr>
              <a:spLocks/>
            </p:cNvSpPr>
            <p:nvPr/>
          </p:nvSpPr>
          <p:spPr bwMode="auto">
            <a:xfrm>
              <a:off x="7110414" y="3489326"/>
              <a:ext cx="15875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7" y="1"/>
                </a:cxn>
                <a:cxn ang="0">
                  <a:pos x="17" y="15"/>
                </a:cxn>
                <a:cxn ang="0">
                  <a:pos x="3" y="15"/>
                </a:cxn>
                <a:cxn ang="0">
                  <a:pos x="0" y="13"/>
                </a:cxn>
              </a:cxnLst>
              <a:rect l="0" t="0" r="r" b="b"/>
              <a:pathLst>
                <a:path w="17" h="15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7" y="1"/>
                  </a:lnTo>
                  <a:lnTo>
                    <a:pt x="17" y="15"/>
                  </a:lnTo>
                  <a:lnTo>
                    <a:pt x="3" y="15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3" name="Freeform 990"/>
            <p:cNvSpPr>
              <a:spLocks/>
            </p:cNvSpPr>
            <p:nvPr/>
          </p:nvSpPr>
          <p:spPr bwMode="auto">
            <a:xfrm>
              <a:off x="7113589" y="3490913"/>
              <a:ext cx="17463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19" y="4"/>
                </a:cxn>
                <a:cxn ang="0">
                  <a:pos x="19" y="17"/>
                </a:cxn>
                <a:cxn ang="0">
                  <a:pos x="5" y="17"/>
                </a:cxn>
                <a:cxn ang="0">
                  <a:pos x="0" y="14"/>
                </a:cxn>
              </a:cxnLst>
              <a:rect l="0" t="0" r="r" b="b"/>
              <a:pathLst>
                <a:path w="19" h="17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9" y="4"/>
                  </a:lnTo>
                  <a:lnTo>
                    <a:pt x="19" y="17"/>
                  </a:lnTo>
                  <a:lnTo>
                    <a:pt x="5" y="17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4" name="Freeform 991"/>
            <p:cNvSpPr>
              <a:spLocks/>
            </p:cNvSpPr>
            <p:nvPr/>
          </p:nvSpPr>
          <p:spPr bwMode="auto">
            <a:xfrm>
              <a:off x="7118351" y="3494088"/>
              <a:ext cx="15875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17" y="3"/>
                </a:cxn>
                <a:cxn ang="0">
                  <a:pos x="17" y="16"/>
                </a:cxn>
                <a:cxn ang="0">
                  <a:pos x="4" y="16"/>
                </a:cxn>
                <a:cxn ang="0">
                  <a:pos x="0" y="13"/>
                </a:cxn>
              </a:cxnLst>
              <a:rect l="0" t="0" r="r" b="b"/>
              <a:pathLst>
                <a:path w="17" h="16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7" y="3"/>
                  </a:lnTo>
                  <a:lnTo>
                    <a:pt x="17" y="16"/>
                  </a:lnTo>
                  <a:lnTo>
                    <a:pt x="4" y="16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5" name="Freeform 992"/>
            <p:cNvSpPr>
              <a:spLocks/>
            </p:cNvSpPr>
            <p:nvPr/>
          </p:nvSpPr>
          <p:spPr bwMode="auto">
            <a:xfrm>
              <a:off x="7121526" y="3497263"/>
              <a:ext cx="15875" cy="174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6" y="3"/>
                </a:cxn>
                <a:cxn ang="0">
                  <a:pos x="16" y="17"/>
                </a:cxn>
                <a:cxn ang="0">
                  <a:pos x="3" y="17"/>
                </a:cxn>
                <a:cxn ang="0">
                  <a:pos x="0" y="13"/>
                </a:cxn>
              </a:cxnLst>
              <a:rect l="0" t="0" r="r" b="b"/>
              <a:pathLst>
                <a:path w="16" h="17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6" y="3"/>
                  </a:lnTo>
                  <a:lnTo>
                    <a:pt x="16" y="17"/>
                  </a:lnTo>
                  <a:lnTo>
                    <a:pt x="3" y="17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6" name="Freeform 993"/>
            <p:cNvSpPr>
              <a:spLocks/>
            </p:cNvSpPr>
            <p:nvPr/>
          </p:nvSpPr>
          <p:spPr bwMode="auto">
            <a:xfrm>
              <a:off x="7124701" y="3500438"/>
              <a:ext cx="15875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7" y="4"/>
                </a:cxn>
                <a:cxn ang="0">
                  <a:pos x="17" y="17"/>
                </a:cxn>
                <a:cxn ang="0">
                  <a:pos x="3" y="17"/>
                </a:cxn>
                <a:cxn ang="0">
                  <a:pos x="0" y="14"/>
                </a:cxn>
              </a:cxnLst>
              <a:rect l="0" t="0" r="r" b="b"/>
              <a:pathLst>
                <a:path w="17" h="17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7" y="4"/>
                  </a:lnTo>
                  <a:lnTo>
                    <a:pt x="17" y="17"/>
                  </a:lnTo>
                  <a:lnTo>
                    <a:pt x="3" y="17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7" name="Freeform 994"/>
            <p:cNvSpPr>
              <a:spLocks/>
            </p:cNvSpPr>
            <p:nvPr/>
          </p:nvSpPr>
          <p:spPr bwMode="auto">
            <a:xfrm>
              <a:off x="7127876" y="3505201"/>
              <a:ext cx="15875" cy="14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17" y="1"/>
                </a:cxn>
                <a:cxn ang="0">
                  <a:pos x="17" y="15"/>
                </a:cxn>
                <a:cxn ang="0">
                  <a:pos x="4" y="15"/>
                </a:cxn>
                <a:cxn ang="0">
                  <a:pos x="0" y="13"/>
                </a:cxn>
              </a:cxnLst>
              <a:rect l="0" t="0" r="r" b="b"/>
              <a:pathLst>
                <a:path w="17" h="15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7" y="1"/>
                  </a:lnTo>
                  <a:lnTo>
                    <a:pt x="17" y="15"/>
                  </a:lnTo>
                  <a:lnTo>
                    <a:pt x="4" y="15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" name="Freeform 995"/>
            <p:cNvSpPr>
              <a:spLocks/>
            </p:cNvSpPr>
            <p:nvPr/>
          </p:nvSpPr>
          <p:spPr bwMode="auto">
            <a:xfrm>
              <a:off x="7131051" y="3505201"/>
              <a:ext cx="15875" cy="14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6" y="2"/>
                </a:cxn>
                <a:cxn ang="0">
                  <a:pos x="16" y="15"/>
                </a:cxn>
                <a:cxn ang="0">
                  <a:pos x="3" y="15"/>
                </a:cxn>
                <a:cxn ang="0">
                  <a:pos x="0" y="14"/>
                </a:cxn>
              </a:cxnLst>
              <a:rect l="0" t="0" r="r" b="b"/>
              <a:pathLst>
                <a:path w="16" h="15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6" y="2"/>
                  </a:lnTo>
                  <a:lnTo>
                    <a:pt x="16" y="15"/>
                  </a:lnTo>
                  <a:lnTo>
                    <a:pt x="3" y="15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9" name="Freeform 996"/>
            <p:cNvSpPr>
              <a:spLocks/>
            </p:cNvSpPr>
            <p:nvPr/>
          </p:nvSpPr>
          <p:spPr bwMode="auto">
            <a:xfrm>
              <a:off x="7134226" y="3506788"/>
              <a:ext cx="15875" cy="174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7" y="3"/>
                </a:cxn>
                <a:cxn ang="0">
                  <a:pos x="17" y="17"/>
                </a:cxn>
                <a:cxn ang="0">
                  <a:pos x="3" y="17"/>
                </a:cxn>
                <a:cxn ang="0">
                  <a:pos x="0" y="13"/>
                </a:cxn>
              </a:cxnLst>
              <a:rect l="0" t="0" r="r" b="b"/>
              <a:pathLst>
                <a:path w="17" h="17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7" y="3"/>
                  </a:lnTo>
                  <a:lnTo>
                    <a:pt x="17" y="17"/>
                  </a:lnTo>
                  <a:lnTo>
                    <a:pt x="3" y="17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0" name="Freeform 997"/>
            <p:cNvSpPr>
              <a:spLocks/>
            </p:cNvSpPr>
            <p:nvPr/>
          </p:nvSpPr>
          <p:spPr bwMode="auto">
            <a:xfrm>
              <a:off x="7137401" y="3509963"/>
              <a:ext cx="15875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17" y="4"/>
                </a:cxn>
                <a:cxn ang="0">
                  <a:pos x="17" y="17"/>
                </a:cxn>
                <a:cxn ang="0">
                  <a:pos x="4" y="17"/>
                </a:cxn>
                <a:cxn ang="0">
                  <a:pos x="0" y="14"/>
                </a:cxn>
              </a:cxnLst>
              <a:rect l="0" t="0" r="r" b="b"/>
              <a:pathLst>
                <a:path w="17" h="17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7" y="4"/>
                  </a:lnTo>
                  <a:lnTo>
                    <a:pt x="17" y="17"/>
                  </a:lnTo>
                  <a:lnTo>
                    <a:pt x="4" y="17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1" name="Freeform 998"/>
            <p:cNvSpPr>
              <a:spLocks/>
            </p:cNvSpPr>
            <p:nvPr/>
          </p:nvSpPr>
          <p:spPr bwMode="auto">
            <a:xfrm>
              <a:off x="7140576" y="3514726"/>
              <a:ext cx="15875" cy="14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6" y="1"/>
                </a:cxn>
                <a:cxn ang="0">
                  <a:pos x="16" y="15"/>
                </a:cxn>
                <a:cxn ang="0">
                  <a:pos x="3" y="15"/>
                </a:cxn>
                <a:cxn ang="0">
                  <a:pos x="0" y="13"/>
                </a:cxn>
              </a:cxnLst>
              <a:rect l="0" t="0" r="r" b="b"/>
              <a:pathLst>
                <a:path w="16" h="15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6" y="1"/>
                  </a:lnTo>
                  <a:lnTo>
                    <a:pt x="16" y="15"/>
                  </a:lnTo>
                  <a:lnTo>
                    <a:pt x="3" y="15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2" name="Freeform 999"/>
            <p:cNvSpPr>
              <a:spLocks/>
            </p:cNvSpPr>
            <p:nvPr/>
          </p:nvSpPr>
          <p:spPr bwMode="auto">
            <a:xfrm>
              <a:off x="7143751" y="3514726"/>
              <a:ext cx="15875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7" y="4"/>
                </a:cxn>
                <a:cxn ang="0">
                  <a:pos x="17" y="17"/>
                </a:cxn>
                <a:cxn ang="0">
                  <a:pos x="3" y="17"/>
                </a:cxn>
                <a:cxn ang="0">
                  <a:pos x="0" y="14"/>
                </a:cxn>
              </a:cxnLst>
              <a:rect l="0" t="0" r="r" b="b"/>
              <a:pathLst>
                <a:path w="17" h="17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7" y="4"/>
                  </a:lnTo>
                  <a:lnTo>
                    <a:pt x="17" y="17"/>
                  </a:lnTo>
                  <a:lnTo>
                    <a:pt x="3" y="17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3" name="Freeform 1000"/>
            <p:cNvSpPr>
              <a:spLocks/>
            </p:cNvSpPr>
            <p:nvPr/>
          </p:nvSpPr>
          <p:spPr bwMode="auto">
            <a:xfrm>
              <a:off x="7146926" y="3519488"/>
              <a:ext cx="15875" cy="14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17" y="1"/>
                </a:cxn>
                <a:cxn ang="0">
                  <a:pos x="17" y="15"/>
                </a:cxn>
                <a:cxn ang="0">
                  <a:pos x="4" y="15"/>
                </a:cxn>
                <a:cxn ang="0">
                  <a:pos x="0" y="13"/>
                </a:cxn>
              </a:cxnLst>
              <a:rect l="0" t="0" r="r" b="b"/>
              <a:pathLst>
                <a:path w="17" h="15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7" y="1"/>
                  </a:lnTo>
                  <a:lnTo>
                    <a:pt x="17" y="15"/>
                  </a:lnTo>
                  <a:lnTo>
                    <a:pt x="4" y="15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4" name="Freeform 1001"/>
            <p:cNvSpPr>
              <a:spLocks/>
            </p:cNvSpPr>
            <p:nvPr/>
          </p:nvSpPr>
          <p:spPr bwMode="auto">
            <a:xfrm>
              <a:off x="7150101" y="3519488"/>
              <a:ext cx="15875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6" y="4"/>
                </a:cxn>
                <a:cxn ang="0">
                  <a:pos x="16" y="17"/>
                </a:cxn>
                <a:cxn ang="0">
                  <a:pos x="3" y="17"/>
                </a:cxn>
                <a:cxn ang="0">
                  <a:pos x="0" y="14"/>
                </a:cxn>
              </a:cxnLst>
              <a:rect l="0" t="0" r="r" b="b"/>
              <a:pathLst>
                <a:path w="16" h="17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6" y="4"/>
                  </a:lnTo>
                  <a:lnTo>
                    <a:pt x="16" y="17"/>
                  </a:lnTo>
                  <a:lnTo>
                    <a:pt x="3" y="17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5" name="Freeform 1002"/>
            <p:cNvSpPr>
              <a:spLocks/>
            </p:cNvSpPr>
            <p:nvPr/>
          </p:nvSpPr>
          <p:spPr bwMode="auto">
            <a:xfrm>
              <a:off x="7153276" y="3524251"/>
              <a:ext cx="15875" cy="14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7" y="1"/>
                </a:cxn>
                <a:cxn ang="0">
                  <a:pos x="17" y="15"/>
                </a:cxn>
                <a:cxn ang="0">
                  <a:pos x="3" y="15"/>
                </a:cxn>
                <a:cxn ang="0">
                  <a:pos x="0" y="13"/>
                </a:cxn>
              </a:cxnLst>
              <a:rect l="0" t="0" r="r" b="b"/>
              <a:pathLst>
                <a:path w="17" h="15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7" y="1"/>
                  </a:lnTo>
                  <a:lnTo>
                    <a:pt x="17" y="15"/>
                  </a:lnTo>
                  <a:lnTo>
                    <a:pt x="3" y="15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6" name="Freeform 1003"/>
            <p:cNvSpPr>
              <a:spLocks/>
            </p:cNvSpPr>
            <p:nvPr/>
          </p:nvSpPr>
          <p:spPr bwMode="auto">
            <a:xfrm>
              <a:off x="7156451" y="3524251"/>
              <a:ext cx="15875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17" y="4"/>
                </a:cxn>
                <a:cxn ang="0">
                  <a:pos x="17" y="17"/>
                </a:cxn>
                <a:cxn ang="0">
                  <a:pos x="4" y="17"/>
                </a:cxn>
                <a:cxn ang="0">
                  <a:pos x="0" y="14"/>
                </a:cxn>
              </a:cxnLst>
              <a:rect l="0" t="0" r="r" b="b"/>
              <a:pathLst>
                <a:path w="17" h="17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7" y="4"/>
                  </a:lnTo>
                  <a:lnTo>
                    <a:pt x="17" y="17"/>
                  </a:lnTo>
                  <a:lnTo>
                    <a:pt x="4" y="17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7" name="Freeform 1004"/>
            <p:cNvSpPr>
              <a:spLocks/>
            </p:cNvSpPr>
            <p:nvPr/>
          </p:nvSpPr>
          <p:spPr bwMode="auto">
            <a:xfrm>
              <a:off x="7159626" y="3529013"/>
              <a:ext cx="15875" cy="14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6" y="1"/>
                </a:cxn>
                <a:cxn ang="0">
                  <a:pos x="16" y="15"/>
                </a:cxn>
                <a:cxn ang="0">
                  <a:pos x="3" y="15"/>
                </a:cxn>
                <a:cxn ang="0">
                  <a:pos x="0" y="13"/>
                </a:cxn>
              </a:cxnLst>
              <a:rect l="0" t="0" r="r" b="b"/>
              <a:pathLst>
                <a:path w="16" h="15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6" y="1"/>
                  </a:lnTo>
                  <a:lnTo>
                    <a:pt x="16" y="15"/>
                  </a:lnTo>
                  <a:lnTo>
                    <a:pt x="3" y="15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8" name="Freeform 1005"/>
            <p:cNvSpPr>
              <a:spLocks/>
            </p:cNvSpPr>
            <p:nvPr/>
          </p:nvSpPr>
          <p:spPr bwMode="auto">
            <a:xfrm>
              <a:off x="7162801" y="3529013"/>
              <a:ext cx="14288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5" y="4"/>
                </a:cxn>
                <a:cxn ang="0">
                  <a:pos x="15" y="17"/>
                </a:cxn>
                <a:cxn ang="0">
                  <a:pos x="2" y="17"/>
                </a:cxn>
                <a:cxn ang="0">
                  <a:pos x="0" y="14"/>
                </a:cxn>
              </a:cxnLst>
              <a:rect l="0" t="0" r="r" b="b"/>
              <a:pathLst>
                <a:path w="15" h="17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5" y="4"/>
                  </a:lnTo>
                  <a:lnTo>
                    <a:pt x="15" y="17"/>
                  </a:lnTo>
                  <a:lnTo>
                    <a:pt x="2" y="17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9" name="Freeform 1006"/>
            <p:cNvSpPr>
              <a:spLocks/>
            </p:cNvSpPr>
            <p:nvPr/>
          </p:nvSpPr>
          <p:spPr bwMode="auto">
            <a:xfrm>
              <a:off x="7164389" y="3533776"/>
              <a:ext cx="15875" cy="14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6" y="1"/>
                </a:cxn>
                <a:cxn ang="0">
                  <a:pos x="16" y="15"/>
                </a:cxn>
                <a:cxn ang="0">
                  <a:pos x="3" y="15"/>
                </a:cxn>
                <a:cxn ang="0">
                  <a:pos x="0" y="13"/>
                </a:cxn>
              </a:cxnLst>
              <a:rect l="0" t="0" r="r" b="b"/>
              <a:pathLst>
                <a:path w="16" h="15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6" y="1"/>
                  </a:lnTo>
                  <a:lnTo>
                    <a:pt x="16" y="15"/>
                  </a:lnTo>
                  <a:lnTo>
                    <a:pt x="3" y="15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0" name="Freeform 1007"/>
            <p:cNvSpPr>
              <a:spLocks/>
            </p:cNvSpPr>
            <p:nvPr/>
          </p:nvSpPr>
          <p:spPr bwMode="auto">
            <a:xfrm>
              <a:off x="7167564" y="3533776"/>
              <a:ext cx="15875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7" y="4"/>
                </a:cxn>
                <a:cxn ang="0">
                  <a:pos x="17" y="17"/>
                </a:cxn>
                <a:cxn ang="0">
                  <a:pos x="3" y="17"/>
                </a:cxn>
                <a:cxn ang="0">
                  <a:pos x="0" y="14"/>
                </a:cxn>
              </a:cxnLst>
              <a:rect l="0" t="0" r="r" b="b"/>
              <a:pathLst>
                <a:path w="17" h="17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7" y="4"/>
                  </a:lnTo>
                  <a:lnTo>
                    <a:pt x="17" y="17"/>
                  </a:lnTo>
                  <a:lnTo>
                    <a:pt x="3" y="17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1" name="Freeform 1008"/>
            <p:cNvSpPr>
              <a:spLocks/>
            </p:cNvSpPr>
            <p:nvPr/>
          </p:nvSpPr>
          <p:spPr bwMode="auto">
            <a:xfrm>
              <a:off x="7170739" y="3538538"/>
              <a:ext cx="15875" cy="14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17" y="1"/>
                </a:cxn>
                <a:cxn ang="0">
                  <a:pos x="17" y="15"/>
                </a:cxn>
                <a:cxn ang="0">
                  <a:pos x="4" y="15"/>
                </a:cxn>
                <a:cxn ang="0">
                  <a:pos x="0" y="13"/>
                </a:cxn>
              </a:cxnLst>
              <a:rect l="0" t="0" r="r" b="b"/>
              <a:pathLst>
                <a:path w="17" h="15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7" y="1"/>
                  </a:lnTo>
                  <a:lnTo>
                    <a:pt x="17" y="15"/>
                  </a:lnTo>
                  <a:lnTo>
                    <a:pt x="4" y="15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2" name="Freeform 1009"/>
            <p:cNvSpPr>
              <a:spLocks/>
            </p:cNvSpPr>
            <p:nvPr/>
          </p:nvSpPr>
          <p:spPr bwMode="auto">
            <a:xfrm>
              <a:off x="7173914" y="3538538"/>
              <a:ext cx="15875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6" y="4"/>
                </a:cxn>
                <a:cxn ang="0">
                  <a:pos x="16" y="17"/>
                </a:cxn>
                <a:cxn ang="0">
                  <a:pos x="3" y="17"/>
                </a:cxn>
                <a:cxn ang="0">
                  <a:pos x="0" y="14"/>
                </a:cxn>
              </a:cxnLst>
              <a:rect l="0" t="0" r="r" b="b"/>
              <a:pathLst>
                <a:path w="16" h="17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6" y="4"/>
                  </a:lnTo>
                  <a:lnTo>
                    <a:pt x="16" y="17"/>
                  </a:lnTo>
                  <a:lnTo>
                    <a:pt x="3" y="17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3" name="Freeform 1010"/>
            <p:cNvSpPr>
              <a:spLocks/>
            </p:cNvSpPr>
            <p:nvPr/>
          </p:nvSpPr>
          <p:spPr bwMode="auto">
            <a:xfrm>
              <a:off x="7177089" y="3543301"/>
              <a:ext cx="15875" cy="14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7" y="1"/>
                </a:cxn>
                <a:cxn ang="0">
                  <a:pos x="17" y="15"/>
                </a:cxn>
                <a:cxn ang="0">
                  <a:pos x="3" y="15"/>
                </a:cxn>
                <a:cxn ang="0">
                  <a:pos x="0" y="13"/>
                </a:cxn>
              </a:cxnLst>
              <a:rect l="0" t="0" r="r" b="b"/>
              <a:pathLst>
                <a:path w="17" h="15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7" y="1"/>
                  </a:lnTo>
                  <a:lnTo>
                    <a:pt x="17" y="15"/>
                  </a:lnTo>
                  <a:lnTo>
                    <a:pt x="3" y="15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4" name="Freeform 1011"/>
            <p:cNvSpPr>
              <a:spLocks/>
            </p:cNvSpPr>
            <p:nvPr/>
          </p:nvSpPr>
          <p:spPr bwMode="auto">
            <a:xfrm>
              <a:off x="7180264" y="3543301"/>
              <a:ext cx="15875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17" y="4"/>
                </a:cxn>
                <a:cxn ang="0">
                  <a:pos x="17" y="17"/>
                </a:cxn>
                <a:cxn ang="0">
                  <a:pos x="4" y="17"/>
                </a:cxn>
                <a:cxn ang="0">
                  <a:pos x="0" y="14"/>
                </a:cxn>
              </a:cxnLst>
              <a:rect l="0" t="0" r="r" b="b"/>
              <a:pathLst>
                <a:path w="17" h="17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7" y="4"/>
                  </a:lnTo>
                  <a:lnTo>
                    <a:pt x="17" y="17"/>
                  </a:lnTo>
                  <a:lnTo>
                    <a:pt x="4" y="17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5" name="Freeform 1012"/>
            <p:cNvSpPr>
              <a:spLocks/>
            </p:cNvSpPr>
            <p:nvPr/>
          </p:nvSpPr>
          <p:spPr bwMode="auto">
            <a:xfrm>
              <a:off x="7183439" y="3548063"/>
              <a:ext cx="15875" cy="14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6" y="1"/>
                </a:cxn>
                <a:cxn ang="0">
                  <a:pos x="16" y="15"/>
                </a:cxn>
                <a:cxn ang="0">
                  <a:pos x="3" y="15"/>
                </a:cxn>
                <a:cxn ang="0">
                  <a:pos x="0" y="13"/>
                </a:cxn>
              </a:cxnLst>
              <a:rect l="0" t="0" r="r" b="b"/>
              <a:pathLst>
                <a:path w="16" h="15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6" y="1"/>
                  </a:lnTo>
                  <a:lnTo>
                    <a:pt x="16" y="15"/>
                  </a:lnTo>
                  <a:lnTo>
                    <a:pt x="3" y="15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6" name="Freeform 1013"/>
            <p:cNvSpPr>
              <a:spLocks/>
            </p:cNvSpPr>
            <p:nvPr/>
          </p:nvSpPr>
          <p:spPr bwMode="auto">
            <a:xfrm>
              <a:off x="7186614" y="3548063"/>
              <a:ext cx="15875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7" y="4"/>
                </a:cxn>
                <a:cxn ang="0">
                  <a:pos x="17" y="17"/>
                </a:cxn>
                <a:cxn ang="0">
                  <a:pos x="3" y="17"/>
                </a:cxn>
                <a:cxn ang="0">
                  <a:pos x="0" y="14"/>
                </a:cxn>
              </a:cxnLst>
              <a:rect l="0" t="0" r="r" b="b"/>
              <a:pathLst>
                <a:path w="17" h="17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7" y="4"/>
                  </a:lnTo>
                  <a:lnTo>
                    <a:pt x="17" y="17"/>
                  </a:lnTo>
                  <a:lnTo>
                    <a:pt x="3" y="17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7" name="Freeform 1014"/>
            <p:cNvSpPr>
              <a:spLocks/>
            </p:cNvSpPr>
            <p:nvPr/>
          </p:nvSpPr>
          <p:spPr bwMode="auto">
            <a:xfrm>
              <a:off x="7189789" y="3552826"/>
              <a:ext cx="15875" cy="14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17" y="1"/>
                </a:cxn>
                <a:cxn ang="0">
                  <a:pos x="17" y="15"/>
                </a:cxn>
                <a:cxn ang="0">
                  <a:pos x="4" y="15"/>
                </a:cxn>
                <a:cxn ang="0">
                  <a:pos x="0" y="13"/>
                </a:cxn>
              </a:cxnLst>
              <a:rect l="0" t="0" r="r" b="b"/>
              <a:pathLst>
                <a:path w="17" h="15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7" y="1"/>
                  </a:lnTo>
                  <a:lnTo>
                    <a:pt x="17" y="15"/>
                  </a:lnTo>
                  <a:lnTo>
                    <a:pt x="4" y="15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8" name="Freeform 1015"/>
            <p:cNvSpPr>
              <a:spLocks/>
            </p:cNvSpPr>
            <p:nvPr/>
          </p:nvSpPr>
          <p:spPr bwMode="auto">
            <a:xfrm>
              <a:off x="7192964" y="3552826"/>
              <a:ext cx="14288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5" y="4"/>
                </a:cxn>
                <a:cxn ang="0">
                  <a:pos x="15" y="17"/>
                </a:cxn>
                <a:cxn ang="0">
                  <a:pos x="1" y="17"/>
                </a:cxn>
                <a:cxn ang="0">
                  <a:pos x="0" y="14"/>
                </a:cxn>
              </a:cxnLst>
              <a:rect l="0" t="0" r="r" b="b"/>
              <a:pathLst>
                <a:path w="15" h="17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5" y="4"/>
                  </a:lnTo>
                  <a:lnTo>
                    <a:pt x="15" y="17"/>
                  </a:lnTo>
                  <a:lnTo>
                    <a:pt x="1" y="17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9" name="Freeform 1016"/>
            <p:cNvSpPr>
              <a:spLocks/>
            </p:cNvSpPr>
            <p:nvPr/>
          </p:nvSpPr>
          <p:spPr bwMode="auto">
            <a:xfrm>
              <a:off x="7194551" y="3557588"/>
              <a:ext cx="15875" cy="14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17" y="1"/>
                </a:cxn>
                <a:cxn ang="0">
                  <a:pos x="17" y="15"/>
                </a:cxn>
                <a:cxn ang="0">
                  <a:pos x="4" y="15"/>
                </a:cxn>
                <a:cxn ang="0">
                  <a:pos x="0" y="13"/>
                </a:cxn>
              </a:cxnLst>
              <a:rect l="0" t="0" r="r" b="b"/>
              <a:pathLst>
                <a:path w="17" h="15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7" y="1"/>
                  </a:lnTo>
                  <a:lnTo>
                    <a:pt x="17" y="15"/>
                  </a:lnTo>
                  <a:lnTo>
                    <a:pt x="4" y="15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0" name="Freeform 1017"/>
            <p:cNvSpPr>
              <a:spLocks/>
            </p:cNvSpPr>
            <p:nvPr/>
          </p:nvSpPr>
          <p:spPr bwMode="auto">
            <a:xfrm>
              <a:off x="7197726" y="3557588"/>
              <a:ext cx="15875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6" y="4"/>
                </a:cxn>
                <a:cxn ang="0">
                  <a:pos x="16" y="17"/>
                </a:cxn>
                <a:cxn ang="0">
                  <a:pos x="3" y="17"/>
                </a:cxn>
                <a:cxn ang="0">
                  <a:pos x="0" y="14"/>
                </a:cxn>
              </a:cxnLst>
              <a:rect l="0" t="0" r="r" b="b"/>
              <a:pathLst>
                <a:path w="16" h="17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6" y="4"/>
                  </a:lnTo>
                  <a:lnTo>
                    <a:pt x="16" y="17"/>
                  </a:lnTo>
                  <a:lnTo>
                    <a:pt x="3" y="17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1" name="Freeform 1018"/>
            <p:cNvSpPr>
              <a:spLocks/>
            </p:cNvSpPr>
            <p:nvPr/>
          </p:nvSpPr>
          <p:spPr bwMode="auto">
            <a:xfrm>
              <a:off x="7200901" y="3562351"/>
              <a:ext cx="15875" cy="14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7" y="1"/>
                </a:cxn>
                <a:cxn ang="0">
                  <a:pos x="17" y="15"/>
                </a:cxn>
                <a:cxn ang="0">
                  <a:pos x="3" y="15"/>
                </a:cxn>
                <a:cxn ang="0">
                  <a:pos x="0" y="13"/>
                </a:cxn>
              </a:cxnLst>
              <a:rect l="0" t="0" r="r" b="b"/>
              <a:pathLst>
                <a:path w="17" h="15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7" y="1"/>
                  </a:lnTo>
                  <a:lnTo>
                    <a:pt x="17" y="15"/>
                  </a:lnTo>
                  <a:lnTo>
                    <a:pt x="3" y="15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2" name="Freeform 1019"/>
            <p:cNvSpPr>
              <a:spLocks/>
            </p:cNvSpPr>
            <p:nvPr/>
          </p:nvSpPr>
          <p:spPr bwMode="auto">
            <a:xfrm>
              <a:off x="7204076" y="3562351"/>
              <a:ext cx="15875" cy="14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17" y="2"/>
                </a:cxn>
                <a:cxn ang="0">
                  <a:pos x="17" y="15"/>
                </a:cxn>
                <a:cxn ang="0">
                  <a:pos x="4" y="15"/>
                </a:cxn>
                <a:cxn ang="0">
                  <a:pos x="0" y="14"/>
                </a:cxn>
              </a:cxnLst>
              <a:rect l="0" t="0" r="r" b="b"/>
              <a:pathLst>
                <a:path w="17" h="15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7" y="2"/>
                  </a:lnTo>
                  <a:lnTo>
                    <a:pt x="17" y="15"/>
                  </a:lnTo>
                  <a:lnTo>
                    <a:pt x="4" y="15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3" name="Freeform 1020"/>
            <p:cNvSpPr>
              <a:spLocks/>
            </p:cNvSpPr>
            <p:nvPr/>
          </p:nvSpPr>
          <p:spPr bwMode="auto">
            <a:xfrm>
              <a:off x="7207251" y="3563938"/>
              <a:ext cx="15875" cy="174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6" y="3"/>
                </a:cxn>
                <a:cxn ang="0">
                  <a:pos x="16" y="17"/>
                </a:cxn>
                <a:cxn ang="0">
                  <a:pos x="3" y="17"/>
                </a:cxn>
                <a:cxn ang="0">
                  <a:pos x="0" y="13"/>
                </a:cxn>
              </a:cxnLst>
              <a:rect l="0" t="0" r="r" b="b"/>
              <a:pathLst>
                <a:path w="16" h="17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6" y="3"/>
                  </a:lnTo>
                  <a:lnTo>
                    <a:pt x="16" y="17"/>
                  </a:lnTo>
                  <a:lnTo>
                    <a:pt x="3" y="17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4" name="Freeform 1021"/>
            <p:cNvSpPr>
              <a:spLocks/>
            </p:cNvSpPr>
            <p:nvPr/>
          </p:nvSpPr>
          <p:spPr bwMode="auto">
            <a:xfrm>
              <a:off x="7210426" y="3567113"/>
              <a:ext cx="15875" cy="14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7" y="2"/>
                </a:cxn>
                <a:cxn ang="0">
                  <a:pos x="17" y="15"/>
                </a:cxn>
                <a:cxn ang="0">
                  <a:pos x="3" y="15"/>
                </a:cxn>
                <a:cxn ang="0">
                  <a:pos x="0" y="14"/>
                </a:cxn>
              </a:cxnLst>
              <a:rect l="0" t="0" r="r" b="b"/>
              <a:pathLst>
                <a:path w="17" h="15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7" y="2"/>
                  </a:lnTo>
                  <a:lnTo>
                    <a:pt x="17" y="15"/>
                  </a:lnTo>
                  <a:lnTo>
                    <a:pt x="3" y="15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5" name="Freeform 1022"/>
            <p:cNvSpPr>
              <a:spLocks/>
            </p:cNvSpPr>
            <p:nvPr/>
          </p:nvSpPr>
          <p:spPr bwMode="auto">
            <a:xfrm>
              <a:off x="7213601" y="3568701"/>
              <a:ext cx="14288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15" y="2"/>
                </a:cxn>
                <a:cxn ang="0">
                  <a:pos x="15" y="15"/>
                </a:cxn>
                <a:cxn ang="0">
                  <a:pos x="2" y="15"/>
                </a:cxn>
                <a:cxn ang="0">
                  <a:pos x="0" y="13"/>
                </a:cxn>
              </a:cxnLst>
              <a:rect l="0" t="0" r="r" b="b"/>
              <a:pathLst>
                <a:path w="15" h="15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5" y="2"/>
                  </a:lnTo>
                  <a:lnTo>
                    <a:pt x="15" y="15"/>
                  </a:lnTo>
                  <a:lnTo>
                    <a:pt x="2" y="15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6" name="Freeform 1023"/>
            <p:cNvSpPr>
              <a:spLocks/>
            </p:cNvSpPr>
            <p:nvPr/>
          </p:nvSpPr>
          <p:spPr bwMode="auto">
            <a:xfrm>
              <a:off x="7215189" y="3571876"/>
              <a:ext cx="15875" cy="14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7" y="3"/>
                </a:cxn>
                <a:cxn ang="0">
                  <a:pos x="17" y="16"/>
                </a:cxn>
                <a:cxn ang="0">
                  <a:pos x="3" y="16"/>
                </a:cxn>
                <a:cxn ang="0">
                  <a:pos x="0" y="13"/>
                </a:cxn>
              </a:cxnLst>
              <a:rect l="0" t="0" r="r" b="b"/>
              <a:pathLst>
                <a:path w="17" h="16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7" y="3"/>
                  </a:lnTo>
                  <a:lnTo>
                    <a:pt x="17" y="16"/>
                  </a:lnTo>
                  <a:lnTo>
                    <a:pt x="3" y="16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7" name="Freeform 1024"/>
            <p:cNvSpPr>
              <a:spLocks/>
            </p:cNvSpPr>
            <p:nvPr/>
          </p:nvSpPr>
          <p:spPr bwMode="auto">
            <a:xfrm>
              <a:off x="7218364" y="3573463"/>
              <a:ext cx="15875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17" y="2"/>
                </a:cxn>
                <a:cxn ang="0">
                  <a:pos x="17" y="15"/>
                </a:cxn>
                <a:cxn ang="0">
                  <a:pos x="4" y="15"/>
                </a:cxn>
                <a:cxn ang="0">
                  <a:pos x="0" y="13"/>
                </a:cxn>
              </a:cxnLst>
              <a:rect l="0" t="0" r="r" b="b"/>
              <a:pathLst>
                <a:path w="17" h="15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7" y="2"/>
                  </a:lnTo>
                  <a:lnTo>
                    <a:pt x="17" y="15"/>
                  </a:lnTo>
                  <a:lnTo>
                    <a:pt x="4" y="15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8" name="Freeform 1025"/>
            <p:cNvSpPr>
              <a:spLocks/>
            </p:cNvSpPr>
            <p:nvPr/>
          </p:nvSpPr>
          <p:spPr bwMode="auto">
            <a:xfrm>
              <a:off x="7221539" y="3576638"/>
              <a:ext cx="15875" cy="14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6" y="3"/>
                </a:cxn>
                <a:cxn ang="0">
                  <a:pos x="16" y="16"/>
                </a:cxn>
                <a:cxn ang="0">
                  <a:pos x="3" y="16"/>
                </a:cxn>
                <a:cxn ang="0">
                  <a:pos x="0" y="13"/>
                </a:cxn>
              </a:cxnLst>
              <a:rect l="0" t="0" r="r" b="b"/>
              <a:pathLst>
                <a:path w="16" h="16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6" y="3"/>
                  </a:lnTo>
                  <a:lnTo>
                    <a:pt x="16" y="16"/>
                  </a:lnTo>
                  <a:lnTo>
                    <a:pt x="3" y="16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9" name="Freeform 1026"/>
            <p:cNvSpPr>
              <a:spLocks/>
            </p:cNvSpPr>
            <p:nvPr/>
          </p:nvSpPr>
          <p:spPr bwMode="auto">
            <a:xfrm>
              <a:off x="7224714" y="3578226"/>
              <a:ext cx="15875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7" y="2"/>
                </a:cxn>
                <a:cxn ang="0">
                  <a:pos x="17" y="15"/>
                </a:cxn>
                <a:cxn ang="0">
                  <a:pos x="3" y="15"/>
                </a:cxn>
                <a:cxn ang="0">
                  <a:pos x="0" y="13"/>
                </a:cxn>
              </a:cxnLst>
              <a:rect l="0" t="0" r="r" b="b"/>
              <a:pathLst>
                <a:path w="17" h="15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7" y="2"/>
                  </a:lnTo>
                  <a:lnTo>
                    <a:pt x="17" y="15"/>
                  </a:lnTo>
                  <a:lnTo>
                    <a:pt x="3" y="15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0" name="Freeform 1027"/>
            <p:cNvSpPr>
              <a:spLocks/>
            </p:cNvSpPr>
            <p:nvPr/>
          </p:nvSpPr>
          <p:spPr bwMode="auto">
            <a:xfrm>
              <a:off x="7227889" y="3581401"/>
              <a:ext cx="14288" cy="14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15" y="3"/>
                </a:cxn>
                <a:cxn ang="0">
                  <a:pos x="15" y="16"/>
                </a:cxn>
                <a:cxn ang="0">
                  <a:pos x="2" y="16"/>
                </a:cxn>
                <a:cxn ang="0">
                  <a:pos x="0" y="13"/>
                </a:cxn>
              </a:cxnLst>
              <a:rect l="0" t="0" r="r" b="b"/>
              <a:pathLst>
                <a:path w="15" h="16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5" y="3"/>
                  </a:lnTo>
                  <a:lnTo>
                    <a:pt x="15" y="16"/>
                  </a:lnTo>
                  <a:lnTo>
                    <a:pt x="2" y="16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1" name="Freeform 1028"/>
            <p:cNvSpPr>
              <a:spLocks/>
            </p:cNvSpPr>
            <p:nvPr/>
          </p:nvSpPr>
          <p:spPr bwMode="auto">
            <a:xfrm>
              <a:off x="7229476" y="3584576"/>
              <a:ext cx="15875" cy="14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7" y="2"/>
                </a:cxn>
                <a:cxn ang="0">
                  <a:pos x="17" y="15"/>
                </a:cxn>
                <a:cxn ang="0">
                  <a:pos x="3" y="15"/>
                </a:cxn>
                <a:cxn ang="0">
                  <a:pos x="0" y="13"/>
                </a:cxn>
              </a:cxnLst>
              <a:rect l="0" t="0" r="r" b="b"/>
              <a:pathLst>
                <a:path w="17" h="15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7" y="2"/>
                  </a:lnTo>
                  <a:lnTo>
                    <a:pt x="17" y="15"/>
                  </a:lnTo>
                  <a:lnTo>
                    <a:pt x="3" y="15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2" name="Freeform 1029"/>
            <p:cNvSpPr>
              <a:spLocks/>
            </p:cNvSpPr>
            <p:nvPr/>
          </p:nvSpPr>
          <p:spPr bwMode="auto">
            <a:xfrm>
              <a:off x="7232651" y="3586163"/>
              <a:ext cx="15875" cy="14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17" y="1"/>
                </a:cxn>
                <a:cxn ang="0">
                  <a:pos x="17" y="15"/>
                </a:cxn>
                <a:cxn ang="0">
                  <a:pos x="4" y="15"/>
                </a:cxn>
                <a:cxn ang="0">
                  <a:pos x="0" y="13"/>
                </a:cxn>
              </a:cxnLst>
              <a:rect l="0" t="0" r="r" b="b"/>
              <a:pathLst>
                <a:path w="17" h="15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7" y="1"/>
                  </a:lnTo>
                  <a:lnTo>
                    <a:pt x="17" y="15"/>
                  </a:lnTo>
                  <a:lnTo>
                    <a:pt x="4" y="15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3" name="Freeform 1030"/>
            <p:cNvSpPr>
              <a:spLocks/>
            </p:cNvSpPr>
            <p:nvPr/>
          </p:nvSpPr>
          <p:spPr bwMode="auto">
            <a:xfrm>
              <a:off x="7235826" y="3586163"/>
              <a:ext cx="15875" cy="174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6" y="4"/>
                </a:cxn>
                <a:cxn ang="0">
                  <a:pos x="16" y="17"/>
                </a:cxn>
                <a:cxn ang="0">
                  <a:pos x="3" y="17"/>
                </a:cxn>
                <a:cxn ang="0">
                  <a:pos x="0" y="14"/>
                </a:cxn>
              </a:cxnLst>
              <a:rect l="0" t="0" r="r" b="b"/>
              <a:pathLst>
                <a:path w="16" h="17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6" y="4"/>
                  </a:lnTo>
                  <a:lnTo>
                    <a:pt x="16" y="17"/>
                  </a:lnTo>
                  <a:lnTo>
                    <a:pt x="3" y="17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4" name="Freeform 1031"/>
            <p:cNvSpPr>
              <a:spLocks/>
            </p:cNvSpPr>
            <p:nvPr/>
          </p:nvSpPr>
          <p:spPr bwMode="auto">
            <a:xfrm>
              <a:off x="7239001" y="3590926"/>
              <a:ext cx="14288" cy="14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5" y="1"/>
                </a:cxn>
                <a:cxn ang="0">
                  <a:pos x="15" y="15"/>
                </a:cxn>
                <a:cxn ang="0">
                  <a:pos x="2" y="15"/>
                </a:cxn>
                <a:cxn ang="0">
                  <a:pos x="0" y="13"/>
                </a:cxn>
              </a:cxnLst>
              <a:rect l="0" t="0" r="r" b="b"/>
              <a:pathLst>
                <a:path w="15" h="15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5" y="1"/>
                  </a:lnTo>
                  <a:lnTo>
                    <a:pt x="15" y="15"/>
                  </a:lnTo>
                  <a:lnTo>
                    <a:pt x="2" y="15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5" name="Freeform 1032"/>
            <p:cNvSpPr>
              <a:spLocks/>
            </p:cNvSpPr>
            <p:nvPr/>
          </p:nvSpPr>
          <p:spPr bwMode="auto">
            <a:xfrm>
              <a:off x="7240589" y="3590926"/>
              <a:ext cx="15875" cy="14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6" y="2"/>
                </a:cxn>
                <a:cxn ang="0">
                  <a:pos x="16" y="15"/>
                </a:cxn>
                <a:cxn ang="0">
                  <a:pos x="3" y="15"/>
                </a:cxn>
                <a:cxn ang="0">
                  <a:pos x="0" y="14"/>
                </a:cxn>
              </a:cxnLst>
              <a:rect l="0" t="0" r="r" b="b"/>
              <a:pathLst>
                <a:path w="16" h="15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6" y="2"/>
                  </a:lnTo>
                  <a:lnTo>
                    <a:pt x="16" y="15"/>
                  </a:lnTo>
                  <a:lnTo>
                    <a:pt x="3" y="15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6" name="Freeform 1033"/>
            <p:cNvSpPr>
              <a:spLocks/>
            </p:cNvSpPr>
            <p:nvPr/>
          </p:nvSpPr>
          <p:spPr bwMode="auto">
            <a:xfrm>
              <a:off x="7243764" y="3594101"/>
              <a:ext cx="15875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7" y="3"/>
                </a:cxn>
                <a:cxn ang="0">
                  <a:pos x="17" y="17"/>
                </a:cxn>
                <a:cxn ang="0">
                  <a:pos x="3" y="17"/>
                </a:cxn>
                <a:cxn ang="0">
                  <a:pos x="0" y="13"/>
                </a:cxn>
              </a:cxnLst>
              <a:rect l="0" t="0" r="r" b="b"/>
              <a:pathLst>
                <a:path w="17" h="17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7" y="3"/>
                  </a:lnTo>
                  <a:lnTo>
                    <a:pt x="17" y="17"/>
                  </a:lnTo>
                  <a:lnTo>
                    <a:pt x="3" y="17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7" name="Freeform 1034"/>
            <p:cNvSpPr>
              <a:spLocks/>
            </p:cNvSpPr>
            <p:nvPr/>
          </p:nvSpPr>
          <p:spPr bwMode="auto">
            <a:xfrm>
              <a:off x="7246939" y="3595688"/>
              <a:ext cx="15875" cy="14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17" y="2"/>
                </a:cxn>
                <a:cxn ang="0">
                  <a:pos x="17" y="15"/>
                </a:cxn>
                <a:cxn ang="0">
                  <a:pos x="4" y="15"/>
                </a:cxn>
                <a:cxn ang="0">
                  <a:pos x="0" y="14"/>
                </a:cxn>
              </a:cxnLst>
              <a:rect l="0" t="0" r="r" b="b"/>
              <a:pathLst>
                <a:path w="17" h="15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7" y="2"/>
                  </a:lnTo>
                  <a:lnTo>
                    <a:pt x="17" y="15"/>
                  </a:lnTo>
                  <a:lnTo>
                    <a:pt x="4" y="15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8" name="Freeform 1035"/>
            <p:cNvSpPr>
              <a:spLocks/>
            </p:cNvSpPr>
            <p:nvPr/>
          </p:nvSpPr>
          <p:spPr bwMode="auto">
            <a:xfrm>
              <a:off x="7250114" y="3598863"/>
              <a:ext cx="14288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5" y="3"/>
                </a:cxn>
                <a:cxn ang="0">
                  <a:pos x="15" y="17"/>
                </a:cxn>
                <a:cxn ang="0">
                  <a:pos x="1" y="17"/>
                </a:cxn>
                <a:cxn ang="0">
                  <a:pos x="0" y="13"/>
                </a:cxn>
              </a:cxnLst>
              <a:rect l="0" t="0" r="r" b="b"/>
              <a:pathLst>
                <a:path w="15" h="17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5" y="3"/>
                  </a:lnTo>
                  <a:lnTo>
                    <a:pt x="15" y="17"/>
                  </a:lnTo>
                  <a:lnTo>
                    <a:pt x="1" y="17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9" name="Freeform 1036"/>
            <p:cNvSpPr>
              <a:spLocks/>
            </p:cNvSpPr>
            <p:nvPr/>
          </p:nvSpPr>
          <p:spPr bwMode="auto">
            <a:xfrm>
              <a:off x="7251701" y="3600451"/>
              <a:ext cx="15875" cy="14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17" y="2"/>
                </a:cxn>
                <a:cxn ang="0">
                  <a:pos x="17" y="15"/>
                </a:cxn>
                <a:cxn ang="0">
                  <a:pos x="4" y="15"/>
                </a:cxn>
                <a:cxn ang="0">
                  <a:pos x="0" y="14"/>
                </a:cxn>
              </a:cxnLst>
              <a:rect l="0" t="0" r="r" b="b"/>
              <a:pathLst>
                <a:path w="17" h="15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7" y="2"/>
                  </a:lnTo>
                  <a:lnTo>
                    <a:pt x="17" y="15"/>
                  </a:lnTo>
                  <a:lnTo>
                    <a:pt x="4" y="15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0" name="Freeform 1037"/>
            <p:cNvSpPr>
              <a:spLocks/>
            </p:cNvSpPr>
            <p:nvPr/>
          </p:nvSpPr>
          <p:spPr bwMode="auto">
            <a:xfrm>
              <a:off x="7254876" y="3603626"/>
              <a:ext cx="15875" cy="14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6" y="2"/>
                </a:cxn>
                <a:cxn ang="0">
                  <a:pos x="16" y="15"/>
                </a:cxn>
                <a:cxn ang="0">
                  <a:pos x="3" y="15"/>
                </a:cxn>
                <a:cxn ang="0">
                  <a:pos x="0" y="13"/>
                </a:cxn>
              </a:cxnLst>
              <a:rect l="0" t="0" r="r" b="b"/>
              <a:pathLst>
                <a:path w="16" h="15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6" y="2"/>
                  </a:lnTo>
                  <a:lnTo>
                    <a:pt x="16" y="15"/>
                  </a:lnTo>
                  <a:lnTo>
                    <a:pt x="3" y="15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1" name="Freeform 1038"/>
            <p:cNvSpPr>
              <a:spLocks/>
            </p:cNvSpPr>
            <p:nvPr/>
          </p:nvSpPr>
          <p:spPr bwMode="auto">
            <a:xfrm>
              <a:off x="7258051" y="3605213"/>
              <a:ext cx="15875" cy="14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7" y="1"/>
                </a:cxn>
                <a:cxn ang="0">
                  <a:pos x="17" y="15"/>
                </a:cxn>
                <a:cxn ang="0">
                  <a:pos x="3" y="15"/>
                </a:cxn>
                <a:cxn ang="0">
                  <a:pos x="0" y="13"/>
                </a:cxn>
              </a:cxnLst>
              <a:rect l="0" t="0" r="r" b="b"/>
              <a:pathLst>
                <a:path w="17" h="15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7" y="1"/>
                  </a:lnTo>
                  <a:lnTo>
                    <a:pt x="17" y="15"/>
                  </a:lnTo>
                  <a:lnTo>
                    <a:pt x="3" y="15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2" name="Freeform 1039"/>
            <p:cNvSpPr>
              <a:spLocks/>
            </p:cNvSpPr>
            <p:nvPr/>
          </p:nvSpPr>
          <p:spPr bwMode="auto">
            <a:xfrm>
              <a:off x="7261226" y="3605213"/>
              <a:ext cx="14288" cy="174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15" y="4"/>
                </a:cxn>
                <a:cxn ang="0">
                  <a:pos x="15" y="17"/>
                </a:cxn>
                <a:cxn ang="0">
                  <a:pos x="2" y="17"/>
                </a:cxn>
                <a:cxn ang="0">
                  <a:pos x="0" y="14"/>
                </a:cxn>
              </a:cxnLst>
              <a:rect l="0" t="0" r="r" b="b"/>
              <a:pathLst>
                <a:path w="15" h="17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5" y="4"/>
                  </a:lnTo>
                  <a:lnTo>
                    <a:pt x="15" y="17"/>
                  </a:lnTo>
                  <a:lnTo>
                    <a:pt x="2" y="17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3" name="Freeform 1040"/>
            <p:cNvSpPr>
              <a:spLocks/>
            </p:cNvSpPr>
            <p:nvPr/>
          </p:nvSpPr>
          <p:spPr bwMode="auto">
            <a:xfrm>
              <a:off x="7262814" y="3614738"/>
              <a:ext cx="15875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7" y="0"/>
                </a:cxn>
              </a:cxnLst>
              <a:rect l="0" t="0" r="r" b="b"/>
              <a:pathLst>
                <a:path w="17">
                  <a:moveTo>
                    <a:pt x="0" y="0"/>
                  </a:moveTo>
                  <a:lnTo>
                    <a:pt x="0" y="0"/>
                  </a:lnTo>
                  <a:lnTo>
                    <a:pt x="17" y="0"/>
                  </a:lnTo>
                </a:path>
              </a:pathLst>
            </a:custGeom>
            <a:noFill/>
            <a:ln w="1270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4" name="Freeform 1041"/>
            <p:cNvSpPr>
              <a:spLocks/>
            </p:cNvSpPr>
            <p:nvPr/>
          </p:nvSpPr>
          <p:spPr bwMode="auto">
            <a:xfrm>
              <a:off x="7265989" y="3609976"/>
              <a:ext cx="15875" cy="14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17" y="3"/>
                </a:cxn>
                <a:cxn ang="0">
                  <a:pos x="17" y="16"/>
                </a:cxn>
                <a:cxn ang="0">
                  <a:pos x="4" y="16"/>
                </a:cxn>
                <a:cxn ang="0">
                  <a:pos x="0" y="13"/>
                </a:cxn>
              </a:cxnLst>
              <a:rect l="0" t="0" r="r" b="b"/>
              <a:pathLst>
                <a:path w="17" h="16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7" y="3"/>
                  </a:lnTo>
                  <a:lnTo>
                    <a:pt x="17" y="16"/>
                  </a:lnTo>
                  <a:lnTo>
                    <a:pt x="4" y="16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5" name="Freeform 1042"/>
            <p:cNvSpPr>
              <a:spLocks/>
            </p:cNvSpPr>
            <p:nvPr/>
          </p:nvSpPr>
          <p:spPr bwMode="auto">
            <a:xfrm>
              <a:off x="7269164" y="3613151"/>
              <a:ext cx="14288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5" y="3"/>
                </a:cxn>
                <a:cxn ang="0">
                  <a:pos x="15" y="17"/>
                </a:cxn>
                <a:cxn ang="0">
                  <a:pos x="1" y="17"/>
                </a:cxn>
                <a:cxn ang="0">
                  <a:pos x="0" y="13"/>
                </a:cxn>
              </a:cxnLst>
              <a:rect l="0" t="0" r="r" b="b"/>
              <a:pathLst>
                <a:path w="15" h="17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5" y="3"/>
                  </a:lnTo>
                  <a:lnTo>
                    <a:pt x="15" y="17"/>
                  </a:lnTo>
                  <a:lnTo>
                    <a:pt x="1" y="17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6" name="Freeform 1043"/>
            <p:cNvSpPr>
              <a:spLocks/>
            </p:cNvSpPr>
            <p:nvPr/>
          </p:nvSpPr>
          <p:spPr bwMode="auto">
            <a:xfrm>
              <a:off x="7270751" y="3614738"/>
              <a:ext cx="15875" cy="14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17" y="2"/>
                </a:cxn>
                <a:cxn ang="0">
                  <a:pos x="17" y="15"/>
                </a:cxn>
                <a:cxn ang="0">
                  <a:pos x="4" y="15"/>
                </a:cxn>
                <a:cxn ang="0">
                  <a:pos x="0" y="14"/>
                </a:cxn>
              </a:cxnLst>
              <a:rect l="0" t="0" r="r" b="b"/>
              <a:pathLst>
                <a:path w="17" h="15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7" y="2"/>
                  </a:lnTo>
                  <a:lnTo>
                    <a:pt x="17" y="15"/>
                  </a:lnTo>
                  <a:lnTo>
                    <a:pt x="4" y="15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7" name="Freeform 1044"/>
            <p:cNvSpPr>
              <a:spLocks/>
            </p:cNvSpPr>
            <p:nvPr/>
          </p:nvSpPr>
          <p:spPr bwMode="auto">
            <a:xfrm>
              <a:off x="7273926" y="3617913"/>
              <a:ext cx="15875" cy="14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6" y="2"/>
                </a:cxn>
                <a:cxn ang="0">
                  <a:pos x="16" y="15"/>
                </a:cxn>
                <a:cxn ang="0">
                  <a:pos x="3" y="15"/>
                </a:cxn>
                <a:cxn ang="0">
                  <a:pos x="0" y="13"/>
                </a:cxn>
              </a:cxnLst>
              <a:rect l="0" t="0" r="r" b="b"/>
              <a:pathLst>
                <a:path w="16" h="15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6" y="2"/>
                  </a:lnTo>
                  <a:lnTo>
                    <a:pt x="16" y="15"/>
                  </a:lnTo>
                  <a:lnTo>
                    <a:pt x="3" y="15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8" name="Freeform 1045"/>
            <p:cNvSpPr>
              <a:spLocks/>
            </p:cNvSpPr>
            <p:nvPr/>
          </p:nvSpPr>
          <p:spPr bwMode="auto">
            <a:xfrm>
              <a:off x="7277101" y="3619501"/>
              <a:ext cx="15875" cy="14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7" y="3"/>
                </a:cxn>
                <a:cxn ang="0">
                  <a:pos x="17" y="16"/>
                </a:cxn>
                <a:cxn ang="0">
                  <a:pos x="3" y="16"/>
                </a:cxn>
                <a:cxn ang="0">
                  <a:pos x="0" y="13"/>
                </a:cxn>
              </a:cxnLst>
              <a:rect l="0" t="0" r="r" b="b"/>
              <a:pathLst>
                <a:path w="17" h="16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7" y="3"/>
                  </a:lnTo>
                  <a:lnTo>
                    <a:pt x="17" y="16"/>
                  </a:lnTo>
                  <a:lnTo>
                    <a:pt x="3" y="16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9" name="Freeform 1046"/>
            <p:cNvSpPr>
              <a:spLocks/>
            </p:cNvSpPr>
            <p:nvPr/>
          </p:nvSpPr>
          <p:spPr bwMode="auto">
            <a:xfrm>
              <a:off x="7280276" y="3629026"/>
              <a:ext cx="142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5" y="0"/>
                </a:cxn>
              </a:cxnLst>
              <a:rect l="0" t="0" r="r" b="b"/>
              <a:pathLst>
                <a:path w="15">
                  <a:moveTo>
                    <a:pt x="0" y="0"/>
                  </a:moveTo>
                  <a:lnTo>
                    <a:pt x="0" y="0"/>
                  </a:lnTo>
                  <a:lnTo>
                    <a:pt x="15" y="0"/>
                  </a:lnTo>
                </a:path>
              </a:pathLst>
            </a:custGeom>
            <a:noFill/>
            <a:ln w="1270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0" name="Freeform 1047"/>
            <p:cNvSpPr>
              <a:spLocks/>
            </p:cNvSpPr>
            <p:nvPr/>
          </p:nvSpPr>
          <p:spPr bwMode="auto">
            <a:xfrm>
              <a:off x="7281864" y="3622676"/>
              <a:ext cx="17463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7" y="3"/>
                </a:cxn>
                <a:cxn ang="0">
                  <a:pos x="17" y="17"/>
                </a:cxn>
                <a:cxn ang="0">
                  <a:pos x="3" y="17"/>
                </a:cxn>
                <a:cxn ang="0">
                  <a:pos x="0" y="13"/>
                </a:cxn>
              </a:cxnLst>
              <a:rect l="0" t="0" r="r" b="b"/>
              <a:pathLst>
                <a:path w="17" h="17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7" y="3"/>
                  </a:lnTo>
                  <a:lnTo>
                    <a:pt x="17" y="17"/>
                  </a:lnTo>
                  <a:lnTo>
                    <a:pt x="3" y="17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1" name="Freeform 1048"/>
            <p:cNvSpPr>
              <a:spLocks/>
            </p:cNvSpPr>
            <p:nvPr/>
          </p:nvSpPr>
          <p:spPr bwMode="auto">
            <a:xfrm>
              <a:off x="7285039" y="3624263"/>
              <a:ext cx="15875" cy="14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17" y="2"/>
                </a:cxn>
                <a:cxn ang="0">
                  <a:pos x="17" y="15"/>
                </a:cxn>
                <a:cxn ang="0">
                  <a:pos x="4" y="15"/>
                </a:cxn>
                <a:cxn ang="0">
                  <a:pos x="0" y="14"/>
                </a:cxn>
              </a:cxnLst>
              <a:rect l="0" t="0" r="r" b="b"/>
              <a:pathLst>
                <a:path w="17" h="15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7" y="2"/>
                  </a:lnTo>
                  <a:lnTo>
                    <a:pt x="17" y="15"/>
                  </a:lnTo>
                  <a:lnTo>
                    <a:pt x="4" y="15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2" name="Freeform 1049"/>
            <p:cNvSpPr>
              <a:spLocks/>
            </p:cNvSpPr>
            <p:nvPr/>
          </p:nvSpPr>
          <p:spPr bwMode="auto">
            <a:xfrm>
              <a:off x="7288214" y="3627438"/>
              <a:ext cx="15875" cy="14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5" y="2"/>
                </a:cxn>
                <a:cxn ang="0">
                  <a:pos x="15" y="15"/>
                </a:cxn>
                <a:cxn ang="0">
                  <a:pos x="1" y="15"/>
                </a:cxn>
                <a:cxn ang="0">
                  <a:pos x="0" y="13"/>
                </a:cxn>
              </a:cxnLst>
              <a:rect l="0" t="0" r="r" b="b"/>
              <a:pathLst>
                <a:path w="15" h="15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5" y="2"/>
                  </a:lnTo>
                  <a:lnTo>
                    <a:pt x="15" y="15"/>
                  </a:lnTo>
                  <a:lnTo>
                    <a:pt x="1" y="15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3" name="Freeform 1050"/>
            <p:cNvSpPr>
              <a:spLocks/>
            </p:cNvSpPr>
            <p:nvPr/>
          </p:nvSpPr>
          <p:spPr bwMode="auto">
            <a:xfrm>
              <a:off x="7289801" y="3629026"/>
              <a:ext cx="15875" cy="14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17" y="3"/>
                </a:cxn>
                <a:cxn ang="0">
                  <a:pos x="17" y="16"/>
                </a:cxn>
                <a:cxn ang="0">
                  <a:pos x="4" y="16"/>
                </a:cxn>
                <a:cxn ang="0">
                  <a:pos x="0" y="13"/>
                </a:cxn>
              </a:cxnLst>
              <a:rect l="0" t="0" r="r" b="b"/>
              <a:pathLst>
                <a:path w="17" h="16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7" y="3"/>
                  </a:lnTo>
                  <a:lnTo>
                    <a:pt x="17" y="16"/>
                  </a:lnTo>
                  <a:lnTo>
                    <a:pt x="4" y="16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4" name="Freeform 1334"/>
            <p:cNvSpPr>
              <a:spLocks/>
            </p:cNvSpPr>
            <p:nvPr/>
          </p:nvSpPr>
          <p:spPr bwMode="auto">
            <a:xfrm>
              <a:off x="3706813" y="3881438"/>
              <a:ext cx="1588" cy="1111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116"/>
                </a:cxn>
              </a:cxnLst>
              <a:rect l="0" t="0" r="r" b="b"/>
              <a:pathLst>
                <a:path h="116">
                  <a:moveTo>
                    <a:pt x="0" y="0"/>
                  </a:moveTo>
                  <a:lnTo>
                    <a:pt x="0" y="0"/>
                  </a:lnTo>
                  <a:lnTo>
                    <a:pt x="0" y="116"/>
                  </a:lnTo>
                </a:path>
              </a:pathLst>
            </a:custGeom>
            <a:noFill/>
            <a:ln w="9525" cap="flat">
              <a:solidFill>
                <a:srgbClr val="0000D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5" name="Freeform 1335"/>
            <p:cNvSpPr>
              <a:spLocks/>
            </p:cNvSpPr>
            <p:nvPr/>
          </p:nvSpPr>
          <p:spPr bwMode="auto">
            <a:xfrm>
              <a:off x="5540376" y="3881438"/>
              <a:ext cx="1588" cy="1111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116"/>
                </a:cxn>
              </a:cxnLst>
              <a:rect l="0" t="0" r="r" b="b"/>
              <a:pathLst>
                <a:path h="116">
                  <a:moveTo>
                    <a:pt x="0" y="0"/>
                  </a:moveTo>
                  <a:lnTo>
                    <a:pt x="0" y="0"/>
                  </a:lnTo>
                  <a:lnTo>
                    <a:pt x="0" y="116"/>
                  </a:lnTo>
                </a:path>
              </a:pathLst>
            </a:custGeom>
            <a:noFill/>
            <a:ln w="9525" cap="flat">
              <a:solidFill>
                <a:srgbClr val="0000D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6" name="Freeform 1337"/>
            <p:cNvSpPr>
              <a:spLocks/>
            </p:cNvSpPr>
            <p:nvPr/>
          </p:nvSpPr>
          <p:spPr bwMode="auto">
            <a:xfrm>
              <a:off x="4259263" y="3932238"/>
              <a:ext cx="1588" cy="603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63"/>
                </a:cxn>
              </a:cxnLst>
              <a:rect l="0" t="0" r="r" b="b"/>
              <a:pathLst>
                <a:path h="63">
                  <a:moveTo>
                    <a:pt x="0" y="0"/>
                  </a:moveTo>
                  <a:lnTo>
                    <a:pt x="0" y="0"/>
                  </a:lnTo>
                  <a:lnTo>
                    <a:pt x="0" y="63"/>
                  </a:lnTo>
                </a:path>
              </a:pathLst>
            </a:custGeom>
            <a:noFill/>
            <a:ln w="9525" cap="flat">
              <a:solidFill>
                <a:srgbClr val="0000D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7" name="Freeform 1338"/>
            <p:cNvSpPr>
              <a:spLocks/>
            </p:cNvSpPr>
            <p:nvPr/>
          </p:nvSpPr>
          <p:spPr bwMode="auto">
            <a:xfrm>
              <a:off x="4581526" y="3932238"/>
              <a:ext cx="1588" cy="603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63"/>
                </a:cxn>
              </a:cxnLst>
              <a:rect l="0" t="0" r="r" b="b"/>
              <a:pathLst>
                <a:path h="63">
                  <a:moveTo>
                    <a:pt x="0" y="0"/>
                  </a:moveTo>
                  <a:lnTo>
                    <a:pt x="0" y="0"/>
                  </a:lnTo>
                  <a:lnTo>
                    <a:pt x="0" y="63"/>
                  </a:lnTo>
                </a:path>
              </a:pathLst>
            </a:custGeom>
            <a:noFill/>
            <a:ln w="9525" cap="flat">
              <a:solidFill>
                <a:srgbClr val="0000D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8" name="Freeform 1339"/>
            <p:cNvSpPr>
              <a:spLocks/>
            </p:cNvSpPr>
            <p:nvPr/>
          </p:nvSpPr>
          <p:spPr bwMode="auto">
            <a:xfrm>
              <a:off x="4811713" y="3932238"/>
              <a:ext cx="1588" cy="603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63"/>
                </a:cxn>
              </a:cxnLst>
              <a:rect l="0" t="0" r="r" b="b"/>
              <a:pathLst>
                <a:path h="63">
                  <a:moveTo>
                    <a:pt x="0" y="0"/>
                  </a:moveTo>
                  <a:lnTo>
                    <a:pt x="0" y="0"/>
                  </a:lnTo>
                  <a:lnTo>
                    <a:pt x="0" y="63"/>
                  </a:lnTo>
                </a:path>
              </a:pathLst>
            </a:custGeom>
            <a:noFill/>
            <a:ln w="9525" cap="flat">
              <a:solidFill>
                <a:srgbClr val="0000D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9" name="Freeform 1340"/>
            <p:cNvSpPr>
              <a:spLocks/>
            </p:cNvSpPr>
            <p:nvPr/>
          </p:nvSpPr>
          <p:spPr bwMode="auto">
            <a:xfrm>
              <a:off x="4987926" y="3932238"/>
              <a:ext cx="1588" cy="603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63"/>
                </a:cxn>
              </a:cxnLst>
              <a:rect l="0" t="0" r="r" b="b"/>
              <a:pathLst>
                <a:path h="63">
                  <a:moveTo>
                    <a:pt x="0" y="0"/>
                  </a:moveTo>
                  <a:lnTo>
                    <a:pt x="0" y="0"/>
                  </a:lnTo>
                  <a:lnTo>
                    <a:pt x="0" y="63"/>
                  </a:lnTo>
                </a:path>
              </a:pathLst>
            </a:custGeom>
            <a:noFill/>
            <a:ln w="9525" cap="flat">
              <a:solidFill>
                <a:srgbClr val="0000D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0" name="Freeform 1341"/>
            <p:cNvSpPr>
              <a:spLocks/>
            </p:cNvSpPr>
            <p:nvPr/>
          </p:nvSpPr>
          <p:spPr bwMode="auto">
            <a:xfrm>
              <a:off x="5132388" y="3932238"/>
              <a:ext cx="1588" cy="603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63"/>
                </a:cxn>
              </a:cxnLst>
              <a:rect l="0" t="0" r="r" b="b"/>
              <a:pathLst>
                <a:path h="63">
                  <a:moveTo>
                    <a:pt x="0" y="0"/>
                  </a:moveTo>
                  <a:lnTo>
                    <a:pt x="0" y="0"/>
                  </a:lnTo>
                  <a:lnTo>
                    <a:pt x="0" y="63"/>
                  </a:lnTo>
                </a:path>
              </a:pathLst>
            </a:custGeom>
            <a:noFill/>
            <a:ln w="9525" cap="flat">
              <a:solidFill>
                <a:srgbClr val="0000D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1" name="Freeform 1342"/>
            <p:cNvSpPr>
              <a:spLocks/>
            </p:cNvSpPr>
            <p:nvPr/>
          </p:nvSpPr>
          <p:spPr bwMode="auto">
            <a:xfrm>
              <a:off x="5257801" y="3932238"/>
              <a:ext cx="1588" cy="603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63"/>
                </a:cxn>
              </a:cxnLst>
              <a:rect l="0" t="0" r="r" b="b"/>
              <a:pathLst>
                <a:path h="63">
                  <a:moveTo>
                    <a:pt x="0" y="0"/>
                  </a:moveTo>
                  <a:lnTo>
                    <a:pt x="0" y="0"/>
                  </a:lnTo>
                  <a:lnTo>
                    <a:pt x="0" y="63"/>
                  </a:lnTo>
                </a:path>
              </a:pathLst>
            </a:custGeom>
            <a:noFill/>
            <a:ln w="9525" cap="flat">
              <a:solidFill>
                <a:srgbClr val="0000D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2" name="Freeform 1343"/>
            <p:cNvSpPr>
              <a:spLocks/>
            </p:cNvSpPr>
            <p:nvPr/>
          </p:nvSpPr>
          <p:spPr bwMode="auto">
            <a:xfrm>
              <a:off x="5362576" y="3932238"/>
              <a:ext cx="1588" cy="603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63"/>
                </a:cxn>
              </a:cxnLst>
              <a:rect l="0" t="0" r="r" b="b"/>
              <a:pathLst>
                <a:path h="63">
                  <a:moveTo>
                    <a:pt x="0" y="0"/>
                  </a:moveTo>
                  <a:lnTo>
                    <a:pt x="0" y="0"/>
                  </a:lnTo>
                  <a:lnTo>
                    <a:pt x="0" y="63"/>
                  </a:lnTo>
                </a:path>
              </a:pathLst>
            </a:custGeom>
            <a:noFill/>
            <a:ln w="9525" cap="flat">
              <a:solidFill>
                <a:srgbClr val="0000D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3" name="Freeform 1344"/>
            <p:cNvSpPr>
              <a:spLocks/>
            </p:cNvSpPr>
            <p:nvPr/>
          </p:nvSpPr>
          <p:spPr bwMode="auto">
            <a:xfrm>
              <a:off x="5456238" y="3932238"/>
              <a:ext cx="1588" cy="603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63"/>
                </a:cxn>
              </a:cxnLst>
              <a:rect l="0" t="0" r="r" b="b"/>
              <a:pathLst>
                <a:path h="63">
                  <a:moveTo>
                    <a:pt x="0" y="0"/>
                  </a:moveTo>
                  <a:lnTo>
                    <a:pt x="0" y="0"/>
                  </a:lnTo>
                  <a:lnTo>
                    <a:pt x="0" y="63"/>
                  </a:lnTo>
                </a:path>
              </a:pathLst>
            </a:custGeom>
            <a:noFill/>
            <a:ln w="9525" cap="flat">
              <a:solidFill>
                <a:srgbClr val="0000D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4" name="Freeform 1345"/>
            <p:cNvSpPr>
              <a:spLocks/>
            </p:cNvSpPr>
            <p:nvPr/>
          </p:nvSpPr>
          <p:spPr bwMode="auto">
            <a:xfrm>
              <a:off x="6092826" y="3932238"/>
              <a:ext cx="1588" cy="603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63"/>
                </a:cxn>
              </a:cxnLst>
              <a:rect l="0" t="0" r="r" b="b"/>
              <a:pathLst>
                <a:path h="63">
                  <a:moveTo>
                    <a:pt x="0" y="0"/>
                  </a:moveTo>
                  <a:lnTo>
                    <a:pt x="0" y="0"/>
                  </a:lnTo>
                  <a:lnTo>
                    <a:pt x="0" y="63"/>
                  </a:lnTo>
                </a:path>
              </a:pathLst>
            </a:custGeom>
            <a:noFill/>
            <a:ln w="9525" cap="flat">
              <a:solidFill>
                <a:srgbClr val="0000D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5" name="Freeform 1346"/>
            <p:cNvSpPr>
              <a:spLocks/>
            </p:cNvSpPr>
            <p:nvPr/>
          </p:nvSpPr>
          <p:spPr bwMode="auto">
            <a:xfrm>
              <a:off x="6415088" y="3932238"/>
              <a:ext cx="1588" cy="603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63"/>
                </a:cxn>
              </a:cxnLst>
              <a:rect l="0" t="0" r="r" b="b"/>
              <a:pathLst>
                <a:path h="63">
                  <a:moveTo>
                    <a:pt x="0" y="0"/>
                  </a:moveTo>
                  <a:lnTo>
                    <a:pt x="0" y="0"/>
                  </a:lnTo>
                  <a:lnTo>
                    <a:pt x="0" y="63"/>
                  </a:lnTo>
                </a:path>
              </a:pathLst>
            </a:custGeom>
            <a:noFill/>
            <a:ln w="9525" cap="flat">
              <a:solidFill>
                <a:srgbClr val="0000D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6" name="Freeform 1347"/>
            <p:cNvSpPr>
              <a:spLocks/>
            </p:cNvSpPr>
            <p:nvPr/>
          </p:nvSpPr>
          <p:spPr bwMode="auto">
            <a:xfrm>
              <a:off x="6645276" y="3932238"/>
              <a:ext cx="1588" cy="603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63"/>
                </a:cxn>
              </a:cxnLst>
              <a:rect l="0" t="0" r="r" b="b"/>
              <a:pathLst>
                <a:path h="63">
                  <a:moveTo>
                    <a:pt x="0" y="0"/>
                  </a:moveTo>
                  <a:lnTo>
                    <a:pt x="0" y="0"/>
                  </a:lnTo>
                  <a:lnTo>
                    <a:pt x="0" y="63"/>
                  </a:lnTo>
                </a:path>
              </a:pathLst>
            </a:custGeom>
            <a:noFill/>
            <a:ln w="9525" cap="flat">
              <a:solidFill>
                <a:srgbClr val="0000D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7" name="Freeform 1348"/>
            <p:cNvSpPr>
              <a:spLocks/>
            </p:cNvSpPr>
            <p:nvPr/>
          </p:nvSpPr>
          <p:spPr bwMode="auto">
            <a:xfrm>
              <a:off x="6821488" y="3932238"/>
              <a:ext cx="1588" cy="603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63"/>
                </a:cxn>
              </a:cxnLst>
              <a:rect l="0" t="0" r="r" b="b"/>
              <a:pathLst>
                <a:path h="63">
                  <a:moveTo>
                    <a:pt x="0" y="0"/>
                  </a:moveTo>
                  <a:lnTo>
                    <a:pt x="0" y="0"/>
                  </a:lnTo>
                  <a:lnTo>
                    <a:pt x="0" y="63"/>
                  </a:lnTo>
                </a:path>
              </a:pathLst>
            </a:custGeom>
            <a:noFill/>
            <a:ln w="9525" cap="flat">
              <a:solidFill>
                <a:srgbClr val="0000D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8" name="Freeform 1349"/>
            <p:cNvSpPr>
              <a:spLocks/>
            </p:cNvSpPr>
            <p:nvPr/>
          </p:nvSpPr>
          <p:spPr bwMode="auto">
            <a:xfrm>
              <a:off x="6967538" y="3932238"/>
              <a:ext cx="1588" cy="603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63"/>
                </a:cxn>
              </a:cxnLst>
              <a:rect l="0" t="0" r="r" b="b"/>
              <a:pathLst>
                <a:path h="63">
                  <a:moveTo>
                    <a:pt x="0" y="0"/>
                  </a:moveTo>
                  <a:lnTo>
                    <a:pt x="0" y="0"/>
                  </a:lnTo>
                  <a:lnTo>
                    <a:pt x="0" y="63"/>
                  </a:lnTo>
                </a:path>
              </a:pathLst>
            </a:custGeom>
            <a:noFill/>
            <a:ln w="9525" cap="flat">
              <a:solidFill>
                <a:srgbClr val="0000D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9" name="Freeform 1350"/>
            <p:cNvSpPr>
              <a:spLocks/>
            </p:cNvSpPr>
            <p:nvPr/>
          </p:nvSpPr>
          <p:spPr bwMode="auto">
            <a:xfrm>
              <a:off x="7091363" y="3932238"/>
              <a:ext cx="1588" cy="603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63"/>
                </a:cxn>
              </a:cxnLst>
              <a:rect l="0" t="0" r="r" b="b"/>
              <a:pathLst>
                <a:path h="63">
                  <a:moveTo>
                    <a:pt x="0" y="0"/>
                  </a:moveTo>
                  <a:lnTo>
                    <a:pt x="0" y="0"/>
                  </a:lnTo>
                  <a:lnTo>
                    <a:pt x="0" y="63"/>
                  </a:lnTo>
                </a:path>
              </a:pathLst>
            </a:custGeom>
            <a:noFill/>
            <a:ln w="9525" cap="flat">
              <a:solidFill>
                <a:srgbClr val="0000D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0" name="Freeform 1351"/>
            <p:cNvSpPr>
              <a:spLocks/>
            </p:cNvSpPr>
            <p:nvPr/>
          </p:nvSpPr>
          <p:spPr bwMode="auto">
            <a:xfrm>
              <a:off x="7196138" y="3932238"/>
              <a:ext cx="1588" cy="603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63"/>
                </a:cxn>
              </a:cxnLst>
              <a:rect l="0" t="0" r="r" b="b"/>
              <a:pathLst>
                <a:path h="63">
                  <a:moveTo>
                    <a:pt x="0" y="0"/>
                  </a:moveTo>
                  <a:lnTo>
                    <a:pt x="0" y="0"/>
                  </a:lnTo>
                  <a:lnTo>
                    <a:pt x="0" y="63"/>
                  </a:lnTo>
                </a:path>
              </a:pathLst>
            </a:custGeom>
            <a:noFill/>
            <a:ln w="9525" cap="flat">
              <a:solidFill>
                <a:srgbClr val="0000D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1" name="Freeform 1352"/>
            <p:cNvSpPr>
              <a:spLocks/>
            </p:cNvSpPr>
            <p:nvPr/>
          </p:nvSpPr>
          <p:spPr bwMode="auto">
            <a:xfrm>
              <a:off x="7289801" y="3932238"/>
              <a:ext cx="1588" cy="603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63"/>
                </a:cxn>
              </a:cxnLst>
              <a:rect l="0" t="0" r="r" b="b"/>
              <a:pathLst>
                <a:path h="63">
                  <a:moveTo>
                    <a:pt x="0" y="0"/>
                  </a:moveTo>
                  <a:lnTo>
                    <a:pt x="0" y="0"/>
                  </a:lnTo>
                  <a:lnTo>
                    <a:pt x="0" y="63"/>
                  </a:lnTo>
                </a:path>
              </a:pathLst>
            </a:custGeom>
            <a:noFill/>
            <a:ln w="9525" cap="flat">
              <a:solidFill>
                <a:srgbClr val="0000D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2" name="Freeform 1353"/>
            <p:cNvSpPr>
              <a:spLocks/>
            </p:cNvSpPr>
            <p:nvPr/>
          </p:nvSpPr>
          <p:spPr bwMode="auto">
            <a:xfrm>
              <a:off x="3706813" y="1230313"/>
              <a:ext cx="1588" cy="1111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117"/>
                </a:cxn>
              </a:cxnLst>
              <a:rect l="0" t="0" r="r" b="b"/>
              <a:pathLst>
                <a:path h="117">
                  <a:moveTo>
                    <a:pt x="0" y="0"/>
                  </a:moveTo>
                  <a:lnTo>
                    <a:pt x="0" y="0"/>
                  </a:lnTo>
                  <a:lnTo>
                    <a:pt x="0" y="117"/>
                  </a:lnTo>
                </a:path>
              </a:pathLst>
            </a:custGeom>
            <a:noFill/>
            <a:ln w="9525" cap="flat">
              <a:solidFill>
                <a:srgbClr val="0000D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3" name="Freeform 1354"/>
            <p:cNvSpPr>
              <a:spLocks/>
            </p:cNvSpPr>
            <p:nvPr/>
          </p:nvSpPr>
          <p:spPr bwMode="auto">
            <a:xfrm>
              <a:off x="5540376" y="1230313"/>
              <a:ext cx="1588" cy="1111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117"/>
                </a:cxn>
              </a:cxnLst>
              <a:rect l="0" t="0" r="r" b="b"/>
              <a:pathLst>
                <a:path h="117">
                  <a:moveTo>
                    <a:pt x="0" y="0"/>
                  </a:moveTo>
                  <a:lnTo>
                    <a:pt x="0" y="0"/>
                  </a:lnTo>
                  <a:lnTo>
                    <a:pt x="0" y="117"/>
                  </a:lnTo>
                </a:path>
              </a:pathLst>
            </a:custGeom>
            <a:noFill/>
            <a:ln w="9525" cap="flat">
              <a:solidFill>
                <a:srgbClr val="0000D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4" name="Freeform 1356"/>
            <p:cNvSpPr>
              <a:spLocks/>
            </p:cNvSpPr>
            <p:nvPr/>
          </p:nvSpPr>
          <p:spPr bwMode="auto">
            <a:xfrm>
              <a:off x="4259263" y="1230313"/>
              <a:ext cx="1588" cy="603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64"/>
                </a:cxn>
              </a:cxnLst>
              <a:rect l="0" t="0" r="r" b="b"/>
              <a:pathLst>
                <a:path h="64">
                  <a:moveTo>
                    <a:pt x="0" y="0"/>
                  </a:moveTo>
                  <a:lnTo>
                    <a:pt x="0" y="0"/>
                  </a:lnTo>
                  <a:lnTo>
                    <a:pt x="0" y="64"/>
                  </a:lnTo>
                </a:path>
              </a:pathLst>
            </a:custGeom>
            <a:noFill/>
            <a:ln w="9525" cap="flat">
              <a:solidFill>
                <a:srgbClr val="0000D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5" name="Freeform 1357"/>
            <p:cNvSpPr>
              <a:spLocks/>
            </p:cNvSpPr>
            <p:nvPr/>
          </p:nvSpPr>
          <p:spPr bwMode="auto">
            <a:xfrm>
              <a:off x="4581526" y="1230313"/>
              <a:ext cx="1588" cy="603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64"/>
                </a:cxn>
              </a:cxnLst>
              <a:rect l="0" t="0" r="r" b="b"/>
              <a:pathLst>
                <a:path h="64">
                  <a:moveTo>
                    <a:pt x="0" y="0"/>
                  </a:moveTo>
                  <a:lnTo>
                    <a:pt x="0" y="0"/>
                  </a:lnTo>
                  <a:lnTo>
                    <a:pt x="0" y="64"/>
                  </a:lnTo>
                </a:path>
              </a:pathLst>
            </a:custGeom>
            <a:noFill/>
            <a:ln w="9525" cap="flat">
              <a:solidFill>
                <a:srgbClr val="0000D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6" name="Freeform 1358"/>
            <p:cNvSpPr>
              <a:spLocks/>
            </p:cNvSpPr>
            <p:nvPr/>
          </p:nvSpPr>
          <p:spPr bwMode="auto">
            <a:xfrm>
              <a:off x="4811713" y="1230313"/>
              <a:ext cx="1588" cy="603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64"/>
                </a:cxn>
              </a:cxnLst>
              <a:rect l="0" t="0" r="r" b="b"/>
              <a:pathLst>
                <a:path h="64">
                  <a:moveTo>
                    <a:pt x="0" y="0"/>
                  </a:moveTo>
                  <a:lnTo>
                    <a:pt x="0" y="0"/>
                  </a:lnTo>
                  <a:lnTo>
                    <a:pt x="0" y="64"/>
                  </a:lnTo>
                </a:path>
              </a:pathLst>
            </a:custGeom>
            <a:noFill/>
            <a:ln w="9525" cap="flat">
              <a:solidFill>
                <a:srgbClr val="0000D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7" name="Freeform 1359"/>
            <p:cNvSpPr>
              <a:spLocks/>
            </p:cNvSpPr>
            <p:nvPr/>
          </p:nvSpPr>
          <p:spPr bwMode="auto">
            <a:xfrm>
              <a:off x="4987926" y="1230313"/>
              <a:ext cx="1588" cy="603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64"/>
                </a:cxn>
              </a:cxnLst>
              <a:rect l="0" t="0" r="r" b="b"/>
              <a:pathLst>
                <a:path h="64">
                  <a:moveTo>
                    <a:pt x="0" y="0"/>
                  </a:moveTo>
                  <a:lnTo>
                    <a:pt x="0" y="0"/>
                  </a:lnTo>
                  <a:lnTo>
                    <a:pt x="0" y="64"/>
                  </a:lnTo>
                </a:path>
              </a:pathLst>
            </a:custGeom>
            <a:noFill/>
            <a:ln w="9525" cap="flat">
              <a:solidFill>
                <a:srgbClr val="0000D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8" name="Freeform 1360"/>
            <p:cNvSpPr>
              <a:spLocks/>
            </p:cNvSpPr>
            <p:nvPr/>
          </p:nvSpPr>
          <p:spPr bwMode="auto">
            <a:xfrm>
              <a:off x="5132388" y="1230313"/>
              <a:ext cx="1588" cy="603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64"/>
                </a:cxn>
              </a:cxnLst>
              <a:rect l="0" t="0" r="r" b="b"/>
              <a:pathLst>
                <a:path h="64">
                  <a:moveTo>
                    <a:pt x="0" y="0"/>
                  </a:moveTo>
                  <a:lnTo>
                    <a:pt x="0" y="0"/>
                  </a:lnTo>
                  <a:lnTo>
                    <a:pt x="0" y="64"/>
                  </a:lnTo>
                </a:path>
              </a:pathLst>
            </a:custGeom>
            <a:noFill/>
            <a:ln w="9525" cap="flat">
              <a:solidFill>
                <a:srgbClr val="0000D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9" name="Freeform 1361"/>
            <p:cNvSpPr>
              <a:spLocks/>
            </p:cNvSpPr>
            <p:nvPr/>
          </p:nvSpPr>
          <p:spPr bwMode="auto">
            <a:xfrm>
              <a:off x="5257801" y="1230313"/>
              <a:ext cx="1588" cy="603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64"/>
                </a:cxn>
              </a:cxnLst>
              <a:rect l="0" t="0" r="r" b="b"/>
              <a:pathLst>
                <a:path h="64">
                  <a:moveTo>
                    <a:pt x="0" y="0"/>
                  </a:moveTo>
                  <a:lnTo>
                    <a:pt x="0" y="0"/>
                  </a:lnTo>
                  <a:lnTo>
                    <a:pt x="0" y="64"/>
                  </a:lnTo>
                </a:path>
              </a:pathLst>
            </a:custGeom>
            <a:noFill/>
            <a:ln w="9525" cap="flat">
              <a:solidFill>
                <a:srgbClr val="0000D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0" name="Freeform 1362"/>
            <p:cNvSpPr>
              <a:spLocks/>
            </p:cNvSpPr>
            <p:nvPr/>
          </p:nvSpPr>
          <p:spPr bwMode="auto">
            <a:xfrm>
              <a:off x="5362576" y="1230313"/>
              <a:ext cx="1588" cy="603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64"/>
                </a:cxn>
              </a:cxnLst>
              <a:rect l="0" t="0" r="r" b="b"/>
              <a:pathLst>
                <a:path h="64">
                  <a:moveTo>
                    <a:pt x="0" y="0"/>
                  </a:moveTo>
                  <a:lnTo>
                    <a:pt x="0" y="0"/>
                  </a:lnTo>
                  <a:lnTo>
                    <a:pt x="0" y="64"/>
                  </a:lnTo>
                </a:path>
              </a:pathLst>
            </a:custGeom>
            <a:noFill/>
            <a:ln w="9525" cap="flat">
              <a:solidFill>
                <a:srgbClr val="0000D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1" name="Freeform 1363"/>
            <p:cNvSpPr>
              <a:spLocks/>
            </p:cNvSpPr>
            <p:nvPr/>
          </p:nvSpPr>
          <p:spPr bwMode="auto">
            <a:xfrm>
              <a:off x="5456238" y="1230313"/>
              <a:ext cx="1588" cy="603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64"/>
                </a:cxn>
              </a:cxnLst>
              <a:rect l="0" t="0" r="r" b="b"/>
              <a:pathLst>
                <a:path h="64">
                  <a:moveTo>
                    <a:pt x="0" y="0"/>
                  </a:moveTo>
                  <a:lnTo>
                    <a:pt x="0" y="0"/>
                  </a:lnTo>
                  <a:lnTo>
                    <a:pt x="0" y="64"/>
                  </a:lnTo>
                </a:path>
              </a:pathLst>
            </a:custGeom>
            <a:noFill/>
            <a:ln w="9525" cap="flat">
              <a:solidFill>
                <a:srgbClr val="0000D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2" name="Freeform 1364"/>
            <p:cNvSpPr>
              <a:spLocks/>
            </p:cNvSpPr>
            <p:nvPr/>
          </p:nvSpPr>
          <p:spPr bwMode="auto">
            <a:xfrm>
              <a:off x="6092826" y="1230313"/>
              <a:ext cx="1588" cy="603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64"/>
                </a:cxn>
              </a:cxnLst>
              <a:rect l="0" t="0" r="r" b="b"/>
              <a:pathLst>
                <a:path h="64">
                  <a:moveTo>
                    <a:pt x="0" y="0"/>
                  </a:moveTo>
                  <a:lnTo>
                    <a:pt x="0" y="0"/>
                  </a:lnTo>
                  <a:lnTo>
                    <a:pt x="0" y="64"/>
                  </a:lnTo>
                </a:path>
              </a:pathLst>
            </a:custGeom>
            <a:noFill/>
            <a:ln w="9525" cap="flat">
              <a:solidFill>
                <a:srgbClr val="0000D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3" name="Freeform 1365"/>
            <p:cNvSpPr>
              <a:spLocks/>
            </p:cNvSpPr>
            <p:nvPr/>
          </p:nvSpPr>
          <p:spPr bwMode="auto">
            <a:xfrm>
              <a:off x="6415088" y="1230313"/>
              <a:ext cx="1588" cy="603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64"/>
                </a:cxn>
              </a:cxnLst>
              <a:rect l="0" t="0" r="r" b="b"/>
              <a:pathLst>
                <a:path h="64">
                  <a:moveTo>
                    <a:pt x="0" y="0"/>
                  </a:moveTo>
                  <a:lnTo>
                    <a:pt x="0" y="0"/>
                  </a:lnTo>
                  <a:lnTo>
                    <a:pt x="0" y="64"/>
                  </a:lnTo>
                </a:path>
              </a:pathLst>
            </a:custGeom>
            <a:noFill/>
            <a:ln w="9525" cap="flat">
              <a:solidFill>
                <a:srgbClr val="0000D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4" name="Freeform 1366"/>
            <p:cNvSpPr>
              <a:spLocks/>
            </p:cNvSpPr>
            <p:nvPr/>
          </p:nvSpPr>
          <p:spPr bwMode="auto">
            <a:xfrm>
              <a:off x="6645276" y="1230313"/>
              <a:ext cx="1588" cy="603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64"/>
                </a:cxn>
              </a:cxnLst>
              <a:rect l="0" t="0" r="r" b="b"/>
              <a:pathLst>
                <a:path h="64">
                  <a:moveTo>
                    <a:pt x="0" y="0"/>
                  </a:moveTo>
                  <a:lnTo>
                    <a:pt x="0" y="0"/>
                  </a:lnTo>
                  <a:lnTo>
                    <a:pt x="0" y="64"/>
                  </a:lnTo>
                </a:path>
              </a:pathLst>
            </a:custGeom>
            <a:noFill/>
            <a:ln w="9525" cap="flat">
              <a:solidFill>
                <a:srgbClr val="0000D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5" name="Freeform 1367"/>
            <p:cNvSpPr>
              <a:spLocks/>
            </p:cNvSpPr>
            <p:nvPr/>
          </p:nvSpPr>
          <p:spPr bwMode="auto">
            <a:xfrm>
              <a:off x="6821488" y="1230313"/>
              <a:ext cx="1588" cy="603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64"/>
                </a:cxn>
              </a:cxnLst>
              <a:rect l="0" t="0" r="r" b="b"/>
              <a:pathLst>
                <a:path h="64">
                  <a:moveTo>
                    <a:pt x="0" y="0"/>
                  </a:moveTo>
                  <a:lnTo>
                    <a:pt x="0" y="0"/>
                  </a:lnTo>
                  <a:lnTo>
                    <a:pt x="0" y="64"/>
                  </a:lnTo>
                </a:path>
              </a:pathLst>
            </a:custGeom>
            <a:noFill/>
            <a:ln w="9525" cap="flat">
              <a:solidFill>
                <a:srgbClr val="0000D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6" name="Freeform 1368"/>
            <p:cNvSpPr>
              <a:spLocks/>
            </p:cNvSpPr>
            <p:nvPr/>
          </p:nvSpPr>
          <p:spPr bwMode="auto">
            <a:xfrm>
              <a:off x="6967538" y="1230313"/>
              <a:ext cx="1588" cy="603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64"/>
                </a:cxn>
              </a:cxnLst>
              <a:rect l="0" t="0" r="r" b="b"/>
              <a:pathLst>
                <a:path h="64">
                  <a:moveTo>
                    <a:pt x="0" y="0"/>
                  </a:moveTo>
                  <a:lnTo>
                    <a:pt x="0" y="0"/>
                  </a:lnTo>
                  <a:lnTo>
                    <a:pt x="0" y="64"/>
                  </a:lnTo>
                </a:path>
              </a:pathLst>
            </a:custGeom>
            <a:noFill/>
            <a:ln w="9525" cap="flat">
              <a:solidFill>
                <a:srgbClr val="0000D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7" name="Freeform 1369"/>
            <p:cNvSpPr>
              <a:spLocks/>
            </p:cNvSpPr>
            <p:nvPr/>
          </p:nvSpPr>
          <p:spPr bwMode="auto">
            <a:xfrm>
              <a:off x="7091363" y="1230313"/>
              <a:ext cx="1588" cy="603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64"/>
                </a:cxn>
              </a:cxnLst>
              <a:rect l="0" t="0" r="r" b="b"/>
              <a:pathLst>
                <a:path h="64">
                  <a:moveTo>
                    <a:pt x="0" y="0"/>
                  </a:moveTo>
                  <a:lnTo>
                    <a:pt x="0" y="0"/>
                  </a:lnTo>
                  <a:lnTo>
                    <a:pt x="0" y="64"/>
                  </a:lnTo>
                </a:path>
              </a:pathLst>
            </a:custGeom>
            <a:noFill/>
            <a:ln w="9525" cap="flat">
              <a:solidFill>
                <a:srgbClr val="0000D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8" name="Freeform 1370"/>
            <p:cNvSpPr>
              <a:spLocks/>
            </p:cNvSpPr>
            <p:nvPr/>
          </p:nvSpPr>
          <p:spPr bwMode="auto">
            <a:xfrm>
              <a:off x="7196138" y="1230313"/>
              <a:ext cx="1588" cy="603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64"/>
                </a:cxn>
              </a:cxnLst>
              <a:rect l="0" t="0" r="r" b="b"/>
              <a:pathLst>
                <a:path h="64">
                  <a:moveTo>
                    <a:pt x="0" y="0"/>
                  </a:moveTo>
                  <a:lnTo>
                    <a:pt x="0" y="0"/>
                  </a:lnTo>
                  <a:lnTo>
                    <a:pt x="0" y="64"/>
                  </a:lnTo>
                </a:path>
              </a:pathLst>
            </a:custGeom>
            <a:noFill/>
            <a:ln w="9525" cap="flat">
              <a:solidFill>
                <a:srgbClr val="0000D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9" name="Freeform 1371"/>
            <p:cNvSpPr>
              <a:spLocks/>
            </p:cNvSpPr>
            <p:nvPr/>
          </p:nvSpPr>
          <p:spPr bwMode="auto">
            <a:xfrm>
              <a:off x="7289801" y="1230313"/>
              <a:ext cx="1588" cy="603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64"/>
                </a:cxn>
              </a:cxnLst>
              <a:rect l="0" t="0" r="r" b="b"/>
              <a:pathLst>
                <a:path h="64">
                  <a:moveTo>
                    <a:pt x="0" y="0"/>
                  </a:moveTo>
                  <a:lnTo>
                    <a:pt x="0" y="0"/>
                  </a:lnTo>
                  <a:lnTo>
                    <a:pt x="0" y="64"/>
                  </a:lnTo>
                </a:path>
              </a:pathLst>
            </a:custGeom>
            <a:noFill/>
            <a:ln w="9525" cap="flat">
              <a:solidFill>
                <a:srgbClr val="0000D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0" name="Freeform 1372"/>
            <p:cNvSpPr>
              <a:spLocks/>
            </p:cNvSpPr>
            <p:nvPr/>
          </p:nvSpPr>
          <p:spPr bwMode="auto">
            <a:xfrm>
              <a:off x="3706813" y="1230313"/>
              <a:ext cx="1588" cy="27622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2890"/>
                </a:cxn>
              </a:cxnLst>
              <a:rect l="0" t="0" r="r" b="b"/>
              <a:pathLst>
                <a:path h="2890">
                  <a:moveTo>
                    <a:pt x="0" y="0"/>
                  </a:moveTo>
                  <a:lnTo>
                    <a:pt x="0" y="0"/>
                  </a:lnTo>
                  <a:lnTo>
                    <a:pt x="0" y="2890"/>
                  </a:lnTo>
                </a:path>
              </a:pathLst>
            </a:custGeom>
            <a:noFill/>
            <a:ln w="9525" cap="flat">
              <a:solidFill>
                <a:srgbClr val="0000D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1" name="Freeform 1051"/>
            <p:cNvSpPr>
              <a:spLocks/>
            </p:cNvSpPr>
            <p:nvPr/>
          </p:nvSpPr>
          <p:spPr bwMode="auto">
            <a:xfrm>
              <a:off x="7292976" y="3632201"/>
              <a:ext cx="15875" cy="14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5" y="2"/>
                </a:cxn>
                <a:cxn ang="0">
                  <a:pos x="15" y="15"/>
                </a:cxn>
                <a:cxn ang="0">
                  <a:pos x="1" y="15"/>
                </a:cxn>
                <a:cxn ang="0">
                  <a:pos x="0" y="13"/>
                </a:cxn>
              </a:cxnLst>
              <a:rect l="0" t="0" r="r" b="b"/>
              <a:pathLst>
                <a:path w="15" h="15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5" y="2"/>
                  </a:lnTo>
                  <a:lnTo>
                    <a:pt x="15" y="15"/>
                  </a:lnTo>
                  <a:lnTo>
                    <a:pt x="1" y="15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2" name="Freeform 1052"/>
            <p:cNvSpPr>
              <a:spLocks/>
            </p:cNvSpPr>
            <p:nvPr/>
          </p:nvSpPr>
          <p:spPr bwMode="auto">
            <a:xfrm>
              <a:off x="7294564" y="3633788"/>
              <a:ext cx="15875" cy="14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17" y="1"/>
                </a:cxn>
                <a:cxn ang="0">
                  <a:pos x="17" y="15"/>
                </a:cxn>
                <a:cxn ang="0">
                  <a:pos x="4" y="15"/>
                </a:cxn>
                <a:cxn ang="0">
                  <a:pos x="0" y="13"/>
                </a:cxn>
              </a:cxnLst>
              <a:rect l="0" t="0" r="r" b="b"/>
              <a:pathLst>
                <a:path w="17" h="15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7" y="1"/>
                  </a:lnTo>
                  <a:lnTo>
                    <a:pt x="17" y="15"/>
                  </a:lnTo>
                  <a:lnTo>
                    <a:pt x="4" y="15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3" name="Freeform 1053"/>
            <p:cNvSpPr>
              <a:spLocks/>
            </p:cNvSpPr>
            <p:nvPr/>
          </p:nvSpPr>
          <p:spPr bwMode="auto">
            <a:xfrm>
              <a:off x="7299326" y="3633788"/>
              <a:ext cx="14288" cy="14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6" y="2"/>
                </a:cxn>
                <a:cxn ang="0">
                  <a:pos x="16" y="15"/>
                </a:cxn>
                <a:cxn ang="0">
                  <a:pos x="3" y="15"/>
                </a:cxn>
                <a:cxn ang="0">
                  <a:pos x="0" y="14"/>
                </a:cxn>
              </a:cxnLst>
              <a:rect l="0" t="0" r="r" b="b"/>
              <a:pathLst>
                <a:path w="16" h="15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6" y="2"/>
                  </a:lnTo>
                  <a:lnTo>
                    <a:pt x="16" y="15"/>
                  </a:lnTo>
                  <a:lnTo>
                    <a:pt x="3" y="15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4" name="Freeform 1054"/>
            <p:cNvSpPr>
              <a:spLocks/>
            </p:cNvSpPr>
            <p:nvPr/>
          </p:nvSpPr>
          <p:spPr bwMode="auto">
            <a:xfrm>
              <a:off x="7300914" y="3636963"/>
              <a:ext cx="14288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5" y="3"/>
                </a:cxn>
                <a:cxn ang="0">
                  <a:pos x="15" y="17"/>
                </a:cxn>
                <a:cxn ang="0">
                  <a:pos x="2" y="17"/>
                </a:cxn>
                <a:cxn ang="0">
                  <a:pos x="0" y="13"/>
                </a:cxn>
              </a:cxnLst>
              <a:rect l="0" t="0" r="r" b="b"/>
              <a:pathLst>
                <a:path w="15" h="17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5" y="3"/>
                  </a:lnTo>
                  <a:lnTo>
                    <a:pt x="15" y="17"/>
                  </a:lnTo>
                  <a:lnTo>
                    <a:pt x="2" y="17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5" name="Freeform 1055"/>
            <p:cNvSpPr>
              <a:spLocks/>
            </p:cNvSpPr>
            <p:nvPr/>
          </p:nvSpPr>
          <p:spPr bwMode="auto">
            <a:xfrm>
              <a:off x="7304089" y="3638551"/>
              <a:ext cx="14288" cy="14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6" y="2"/>
                </a:cxn>
                <a:cxn ang="0">
                  <a:pos x="16" y="15"/>
                </a:cxn>
                <a:cxn ang="0">
                  <a:pos x="3" y="15"/>
                </a:cxn>
                <a:cxn ang="0">
                  <a:pos x="0" y="14"/>
                </a:cxn>
              </a:cxnLst>
              <a:rect l="0" t="0" r="r" b="b"/>
              <a:pathLst>
                <a:path w="16" h="15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6" y="2"/>
                  </a:lnTo>
                  <a:lnTo>
                    <a:pt x="16" y="15"/>
                  </a:lnTo>
                  <a:lnTo>
                    <a:pt x="3" y="15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6" name="Freeform 1056"/>
            <p:cNvSpPr>
              <a:spLocks/>
            </p:cNvSpPr>
            <p:nvPr/>
          </p:nvSpPr>
          <p:spPr bwMode="auto">
            <a:xfrm>
              <a:off x="7305676" y="3641726"/>
              <a:ext cx="17463" cy="14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7" y="2"/>
                </a:cxn>
                <a:cxn ang="0">
                  <a:pos x="17" y="15"/>
                </a:cxn>
                <a:cxn ang="0">
                  <a:pos x="3" y="15"/>
                </a:cxn>
                <a:cxn ang="0">
                  <a:pos x="0" y="13"/>
                </a:cxn>
              </a:cxnLst>
              <a:rect l="0" t="0" r="r" b="b"/>
              <a:pathLst>
                <a:path w="17" h="15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7" y="2"/>
                  </a:lnTo>
                  <a:lnTo>
                    <a:pt x="17" y="15"/>
                  </a:lnTo>
                  <a:lnTo>
                    <a:pt x="3" y="15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7" name="Freeform 1057"/>
            <p:cNvSpPr>
              <a:spLocks/>
            </p:cNvSpPr>
            <p:nvPr/>
          </p:nvSpPr>
          <p:spPr bwMode="auto">
            <a:xfrm>
              <a:off x="7308851" y="3643313"/>
              <a:ext cx="14288" cy="14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15" y="3"/>
                </a:cxn>
                <a:cxn ang="0">
                  <a:pos x="15" y="16"/>
                </a:cxn>
                <a:cxn ang="0">
                  <a:pos x="2" y="16"/>
                </a:cxn>
                <a:cxn ang="0">
                  <a:pos x="0" y="13"/>
                </a:cxn>
              </a:cxnLst>
              <a:rect l="0" t="0" r="r" b="b"/>
              <a:pathLst>
                <a:path w="15" h="16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5" y="3"/>
                  </a:lnTo>
                  <a:lnTo>
                    <a:pt x="15" y="16"/>
                  </a:lnTo>
                  <a:lnTo>
                    <a:pt x="2" y="16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8" name="Freeform 1058"/>
            <p:cNvSpPr>
              <a:spLocks/>
            </p:cNvSpPr>
            <p:nvPr/>
          </p:nvSpPr>
          <p:spPr bwMode="auto">
            <a:xfrm>
              <a:off x="7310439" y="3646488"/>
              <a:ext cx="17463" cy="14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7" y="2"/>
                </a:cxn>
                <a:cxn ang="0">
                  <a:pos x="17" y="15"/>
                </a:cxn>
                <a:cxn ang="0">
                  <a:pos x="3" y="15"/>
                </a:cxn>
                <a:cxn ang="0">
                  <a:pos x="0" y="13"/>
                </a:cxn>
              </a:cxnLst>
              <a:rect l="0" t="0" r="r" b="b"/>
              <a:pathLst>
                <a:path w="17" h="15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7" y="2"/>
                  </a:lnTo>
                  <a:lnTo>
                    <a:pt x="17" y="15"/>
                  </a:lnTo>
                  <a:lnTo>
                    <a:pt x="3" y="15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9" name="Freeform 1059"/>
            <p:cNvSpPr>
              <a:spLocks/>
            </p:cNvSpPr>
            <p:nvPr/>
          </p:nvSpPr>
          <p:spPr bwMode="auto">
            <a:xfrm>
              <a:off x="7313614" y="3648076"/>
              <a:ext cx="14288" cy="14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15" y="1"/>
                </a:cxn>
                <a:cxn ang="0">
                  <a:pos x="15" y="15"/>
                </a:cxn>
                <a:cxn ang="0">
                  <a:pos x="2" y="15"/>
                </a:cxn>
                <a:cxn ang="0">
                  <a:pos x="0" y="13"/>
                </a:cxn>
              </a:cxnLst>
              <a:rect l="0" t="0" r="r" b="b"/>
              <a:pathLst>
                <a:path w="15" h="15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5" y="1"/>
                  </a:lnTo>
                  <a:lnTo>
                    <a:pt x="15" y="15"/>
                  </a:lnTo>
                  <a:lnTo>
                    <a:pt x="2" y="15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0" name="Freeform 1060"/>
            <p:cNvSpPr>
              <a:spLocks/>
            </p:cNvSpPr>
            <p:nvPr/>
          </p:nvSpPr>
          <p:spPr bwMode="auto">
            <a:xfrm>
              <a:off x="7315201" y="3648076"/>
              <a:ext cx="17463" cy="14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7" y="2"/>
                </a:cxn>
                <a:cxn ang="0">
                  <a:pos x="17" y="15"/>
                </a:cxn>
                <a:cxn ang="0">
                  <a:pos x="3" y="15"/>
                </a:cxn>
                <a:cxn ang="0">
                  <a:pos x="0" y="14"/>
                </a:cxn>
              </a:cxnLst>
              <a:rect l="0" t="0" r="r" b="b"/>
              <a:pathLst>
                <a:path w="17" h="15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7" y="2"/>
                  </a:lnTo>
                  <a:lnTo>
                    <a:pt x="17" y="15"/>
                  </a:lnTo>
                  <a:lnTo>
                    <a:pt x="3" y="15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1" name="Freeform 1061"/>
            <p:cNvSpPr>
              <a:spLocks/>
            </p:cNvSpPr>
            <p:nvPr/>
          </p:nvSpPr>
          <p:spPr bwMode="auto">
            <a:xfrm>
              <a:off x="7318376" y="3651251"/>
              <a:ext cx="15875" cy="14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17" y="2"/>
                </a:cxn>
                <a:cxn ang="0">
                  <a:pos x="17" y="15"/>
                </a:cxn>
                <a:cxn ang="0">
                  <a:pos x="4" y="15"/>
                </a:cxn>
                <a:cxn ang="0">
                  <a:pos x="0" y="13"/>
                </a:cxn>
              </a:cxnLst>
              <a:rect l="0" t="0" r="r" b="b"/>
              <a:pathLst>
                <a:path w="17" h="15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7" y="2"/>
                  </a:lnTo>
                  <a:lnTo>
                    <a:pt x="17" y="15"/>
                  </a:lnTo>
                  <a:lnTo>
                    <a:pt x="4" y="15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2" name="Freeform 1062"/>
            <p:cNvSpPr>
              <a:spLocks/>
            </p:cNvSpPr>
            <p:nvPr/>
          </p:nvSpPr>
          <p:spPr bwMode="auto">
            <a:xfrm>
              <a:off x="7323139" y="3652838"/>
              <a:ext cx="14288" cy="14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5" y="1"/>
                </a:cxn>
                <a:cxn ang="0">
                  <a:pos x="15" y="15"/>
                </a:cxn>
                <a:cxn ang="0">
                  <a:pos x="1" y="15"/>
                </a:cxn>
                <a:cxn ang="0">
                  <a:pos x="0" y="13"/>
                </a:cxn>
              </a:cxnLst>
              <a:rect l="0" t="0" r="r" b="b"/>
              <a:pathLst>
                <a:path w="15" h="15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5" y="1"/>
                  </a:lnTo>
                  <a:lnTo>
                    <a:pt x="15" y="15"/>
                  </a:lnTo>
                  <a:lnTo>
                    <a:pt x="1" y="15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3" name="Freeform 1063"/>
            <p:cNvSpPr>
              <a:spLocks/>
            </p:cNvSpPr>
            <p:nvPr/>
          </p:nvSpPr>
          <p:spPr bwMode="auto">
            <a:xfrm>
              <a:off x="7323139" y="3652838"/>
              <a:ext cx="15875" cy="174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17" y="4"/>
                </a:cxn>
                <a:cxn ang="0">
                  <a:pos x="17" y="17"/>
                </a:cxn>
                <a:cxn ang="0">
                  <a:pos x="4" y="17"/>
                </a:cxn>
                <a:cxn ang="0">
                  <a:pos x="0" y="14"/>
                </a:cxn>
              </a:cxnLst>
              <a:rect l="0" t="0" r="r" b="b"/>
              <a:pathLst>
                <a:path w="17" h="17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7" y="4"/>
                  </a:lnTo>
                  <a:lnTo>
                    <a:pt x="17" y="17"/>
                  </a:lnTo>
                  <a:lnTo>
                    <a:pt x="4" y="17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4" name="Freeform 1064"/>
            <p:cNvSpPr>
              <a:spLocks/>
            </p:cNvSpPr>
            <p:nvPr/>
          </p:nvSpPr>
          <p:spPr bwMode="auto">
            <a:xfrm>
              <a:off x="7327901" y="3657601"/>
              <a:ext cx="14288" cy="14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5" y="1"/>
                </a:cxn>
                <a:cxn ang="0">
                  <a:pos x="15" y="15"/>
                </a:cxn>
                <a:cxn ang="0">
                  <a:pos x="1" y="15"/>
                </a:cxn>
                <a:cxn ang="0">
                  <a:pos x="0" y="13"/>
                </a:cxn>
              </a:cxnLst>
              <a:rect l="0" t="0" r="r" b="b"/>
              <a:pathLst>
                <a:path w="15" h="15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5" y="1"/>
                  </a:lnTo>
                  <a:lnTo>
                    <a:pt x="15" y="15"/>
                  </a:lnTo>
                  <a:lnTo>
                    <a:pt x="1" y="15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5" name="Freeform 1065"/>
            <p:cNvSpPr>
              <a:spLocks/>
            </p:cNvSpPr>
            <p:nvPr/>
          </p:nvSpPr>
          <p:spPr bwMode="auto">
            <a:xfrm>
              <a:off x="7327901" y="3657601"/>
              <a:ext cx="15875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17" y="2"/>
                </a:cxn>
                <a:cxn ang="0">
                  <a:pos x="17" y="15"/>
                </a:cxn>
                <a:cxn ang="0">
                  <a:pos x="4" y="15"/>
                </a:cxn>
                <a:cxn ang="0">
                  <a:pos x="0" y="14"/>
                </a:cxn>
              </a:cxnLst>
              <a:rect l="0" t="0" r="r" b="b"/>
              <a:pathLst>
                <a:path w="17" h="15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7" y="2"/>
                  </a:lnTo>
                  <a:lnTo>
                    <a:pt x="17" y="15"/>
                  </a:lnTo>
                  <a:lnTo>
                    <a:pt x="4" y="15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6" name="Freeform 1066"/>
            <p:cNvSpPr>
              <a:spLocks/>
            </p:cNvSpPr>
            <p:nvPr/>
          </p:nvSpPr>
          <p:spPr bwMode="auto">
            <a:xfrm>
              <a:off x="7332664" y="3660776"/>
              <a:ext cx="14288" cy="14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6" y="2"/>
                </a:cxn>
                <a:cxn ang="0">
                  <a:pos x="16" y="15"/>
                </a:cxn>
                <a:cxn ang="0">
                  <a:pos x="3" y="15"/>
                </a:cxn>
                <a:cxn ang="0">
                  <a:pos x="0" y="13"/>
                </a:cxn>
              </a:cxnLst>
              <a:rect l="0" t="0" r="r" b="b"/>
              <a:pathLst>
                <a:path w="16" h="15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6" y="2"/>
                  </a:lnTo>
                  <a:lnTo>
                    <a:pt x="16" y="15"/>
                  </a:lnTo>
                  <a:lnTo>
                    <a:pt x="3" y="15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7" name="Freeform 1067"/>
            <p:cNvSpPr>
              <a:spLocks/>
            </p:cNvSpPr>
            <p:nvPr/>
          </p:nvSpPr>
          <p:spPr bwMode="auto">
            <a:xfrm>
              <a:off x="7334251" y="3662363"/>
              <a:ext cx="14288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5" y="3"/>
                </a:cxn>
                <a:cxn ang="0">
                  <a:pos x="15" y="16"/>
                </a:cxn>
                <a:cxn ang="0">
                  <a:pos x="2" y="16"/>
                </a:cxn>
                <a:cxn ang="0">
                  <a:pos x="0" y="13"/>
                </a:cxn>
              </a:cxnLst>
              <a:rect l="0" t="0" r="r" b="b"/>
              <a:pathLst>
                <a:path w="15" h="16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5" y="3"/>
                  </a:lnTo>
                  <a:lnTo>
                    <a:pt x="15" y="16"/>
                  </a:lnTo>
                  <a:lnTo>
                    <a:pt x="2" y="16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8" name="Freeform 1068"/>
            <p:cNvSpPr>
              <a:spLocks/>
            </p:cNvSpPr>
            <p:nvPr/>
          </p:nvSpPr>
          <p:spPr bwMode="auto">
            <a:xfrm>
              <a:off x="7337426" y="3665538"/>
              <a:ext cx="14288" cy="14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6" y="2"/>
                </a:cxn>
                <a:cxn ang="0">
                  <a:pos x="16" y="15"/>
                </a:cxn>
                <a:cxn ang="0">
                  <a:pos x="3" y="15"/>
                </a:cxn>
                <a:cxn ang="0">
                  <a:pos x="0" y="13"/>
                </a:cxn>
              </a:cxnLst>
              <a:rect l="0" t="0" r="r" b="b"/>
              <a:pathLst>
                <a:path w="16" h="15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6" y="2"/>
                  </a:lnTo>
                  <a:lnTo>
                    <a:pt x="16" y="15"/>
                  </a:lnTo>
                  <a:lnTo>
                    <a:pt x="3" y="15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9" name="Freeform 1069"/>
            <p:cNvSpPr>
              <a:spLocks/>
            </p:cNvSpPr>
            <p:nvPr/>
          </p:nvSpPr>
          <p:spPr bwMode="auto">
            <a:xfrm>
              <a:off x="7339014" y="3667126"/>
              <a:ext cx="14288" cy="14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5" y="1"/>
                </a:cxn>
                <a:cxn ang="0">
                  <a:pos x="15" y="15"/>
                </a:cxn>
                <a:cxn ang="0">
                  <a:pos x="2" y="15"/>
                </a:cxn>
                <a:cxn ang="0">
                  <a:pos x="0" y="13"/>
                </a:cxn>
              </a:cxnLst>
              <a:rect l="0" t="0" r="r" b="b"/>
              <a:pathLst>
                <a:path w="15" h="15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5" y="1"/>
                  </a:lnTo>
                  <a:lnTo>
                    <a:pt x="15" y="15"/>
                  </a:lnTo>
                  <a:lnTo>
                    <a:pt x="2" y="15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0" name="Freeform 1070"/>
            <p:cNvSpPr>
              <a:spLocks/>
            </p:cNvSpPr>
            <p:nvPr/>
          </p:nvSpPr>
          <p:spPr bwMode="auto">
            <a:xfrm>
              <a:off x="7342189" y="3668713"/>
              <a:ext cx="14288" cy="14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6" y="2"/>
                </a:cxn>
                <a:cxn ang="0">
                  <a:pos x="16" y="15"/>
                </a:cxn>
                <a:cxn ang="0">
                  <a:pos x="3" y="15"/>
                </a:cxn>
                <a:cxn ang="0">
                  <a:pos x="0" y="14"/>
                </a:cxn>
              </a:cxnLst>
              <a:rect l="0" t="0" r="r" b="b"/>
              <a:pathLst>
                <a:path w="16" h="15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6" y="2"/>
                  </a:lnTo>
                  <a:lnTo>
                    <a:pt x="16" y="15"/>
                  </a:lnTo>
                  <a:lnTo>
                    <a:pt x="3" y="15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1" name="Freeform 1071"/>
            <p:cNvSpPr>
              <a:spLocks/>
            </p:cNvSpPr>
            <p:nvPr/>
          </p:nvSpPr>
          <p:spPr bwMode="auto">
            <a:xfrm>
              <a:off x="7343776" y="3670301"/>
              <a:ext cx="14288" cy="14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5" y="2"/>
                </a:cxn>
                <a:cxn ang="0">
                  <a:pos x="15" y="15"/>
                </a:cxn>
                <a:cxn ang="0">
                  <a:pos x="2" y="15"/>
                </a:cxn>
                <a:cxn ang="0">
                  <a:pos x="0" y="13"/>
                </a:cxn>
              </a:cxnLst>
              <a:rect l="0" t="0" r="r" b="b"/>
              <a:pathLst>
                <a:path w="15" h="15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5" y="2"/>
                  </a:lnTo>
                  <a:lnTo>
                    <a:pt x="15" y="15"/>
                  </a:lnTo>
                  <a:lnTo>
                    <a:pt x="2" y="15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2" name="Freeform 1072"/>
            <p:cNvSpPr>
              <a:spLocks/>
            </p:cNvSpPr>
            <p:nvPr/>
          </p:nvSpPr>
          <p:spPr bwMode="auto">
            <a:xfrm>
              <a:off x="7346951" y="3671888"/>
              <a:ext cx="14288" cy="14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6" y="1"/>
                </a:cxn>
                <a:cxn ang="0">
                  <a:pos x="16" y="15"/>
                </a:cxn>
                <a:cxn ang="0">
                  <a:pos x="3" y="15"/>
                </a:cxn>
                <a:cxn ang="0">
                  <a:pos x="0" y="13"/>
                </a:cxn>
              </a:cxnLst>
              <a:rect l="0" t="0" r="r" b="b"/>
              <a:pathLst>
                <a:path w="16" h="15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6" y="1"/>
                  </a:lnTo>
                  <a:lnTo>
                    <a:pt x="16" y="15"/>
                  </a:lnTo>
                  <a:lnTo>
                    <a:pt x="3" y="15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3" name="Freeform 1073"/>
            <p:cNvSpPr>
              <a:spLocks/>
            </p:cNvSpPr>
            <p:nvPr/>
          </p:nvSpPr>
          <p:spPr bwMode="auto">
            <a:xfrm>
              <a:off x="7348539" y="3673476"/>
              <a:ext cx="14288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5" y="4"/>
                </a:cxn>
                <a:cxn ang="0">
                  <a:pos x="15" y="17"/>
                </a:cxn>
                <a:cxn ang="0">
                  <a:pos x="2" y="17"/>
                </a:cxn>
                <a:cxn ang="0">
                  <a:pos x="0" y="14"/>
                </a:cxn>
              </a:cxnLst>
              <a:rect l="0" t="0" r="r" b="b"/>
              <a:pathLst>
                <a:path w="15" h="17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5" y="4"/>
                  </a:lnTo>
                  <a:lnTo>
                    <a:pt x="15" y="17"/>
                  </a:lnTo>
                  <a:lnTo>
                    <a:pt x="2" y="17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4" name="Freeform 1074"/>
            <p:cNvSpPr>
              <a:spLocks/>
            </p:cNvSpPr>
            <p:nvPr/>
          </p:nvSpPr>
          <p:spPr bwMode="auto">
            <a:xfrm>
              <a:off x="7351714" y="3676651"/>
              <a:ext cx="14288" cy="14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6" y="1"/>
                </a:cxn>
                <a:cxn ang="0">
                  <a:pos x="16" y="15"/>
                </a:cxn>
                <a:cxn ang="0">
                  <a:pos x="3" y="15"/>
                </a:cxn>
                <a:cxn ang="0">
                  <a:pos x="0" y="13"/>
                </a:cxn>
              </a:cxnLst>
              <a:rect l="0" t="0" r="r" b="b"/>
              <a:pathLst>
                <a:path w="16" h="15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6" y="1"/>
                  </a:lnTo>
                  <a:lnTo>
                    <a:pt x="16" y="15"/>
                  </a:lnTo>
                  <a:lnTo>
                    <a:pt x="3" y="15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5" name="Freeform 1075"/>
            <p:cNvSpPr>
              <a:spLocks/>
            </p:cNvSpPr>
            <p:nvPr/>
          </p:nvSpPr>
          <p:spPr bwMode="auto">
            <a:xfrm>
              <a:off x="7353301" y="3678238"/>
              <a:ext cx="14288" cy="14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5" y="2"/>
                </a:cxn>
                <a:cxn ang="0">
                  <a:pos x="15" y="15"/>
                </a:cxn>
                <a:cxn ang="0">
                  <a:pos x="2" y="15"/>
                </a:cxn>
                <a:cxn ang="0">
                  <a:pos x="0" y="14"/>
                </a:cxn>
              </a:cxnLst>
              <a:rect l="0" t="0" r="r" b="b"/>
              <a:pathLst>
                <a:path w="15" h="15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5" y="2"/>
                  </a:lnTo>
                  <a:lnTo>
                    <a:pt x="15" y="15"/>
                  </a:lnTo>
                  <a:lnTo>
                    <a:pt x="2" y="15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6" name="Freeform 1076"/>
            <p:cNvSpPr>
              <a:spLocks/>
            </p:cNvSpPr>
            <p:nvPr/>
          </p:nvSpPr>
          <p:spPr bwMode="auto">
            <a:xfrm>
              <a:off x="7356476" y="3679826"/>
              <a:ext cx="14288" cy="14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6" y="2"/>
                </a:cxn>
                <a:cxn ang="0">
                  <a:pos x="16" y="15"/>
                </a:cxn>
                <a:cxn ang="0">
                  <a:pos x="3" y="15"/>
                </a:cxn>
                <a:cxn ang="0">
                  <a:pos x="0" y="13"/>
                </a:cxn>
              </a:cxnLst>
              <a:rect l="0" t="0" r="r" b="b"/>
              <a:pathLst>
                <a:path w="16" h="15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6" y="2"/>
                  </a:lnTo>
                  <a:lnTo>
                    <a:pt x="16" y="15"/>
                  </a:lnTo>
                  <a:lnTo>
                    <a:pt x="3" y="15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7" name="Freeform 1077"/>
            <p:cNvSpPr>
              <a:spLocks/>
            </p:cNvSpPr>
            <p:nvPr/>
          </p:nvSpPr>
          <p:spPr bwMode="auto">
            <a:xfrm>
              <a:off x="7358064" y="3681413"/>
              <a:ext cx="14288" cy="14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5" y="1"/>
                </a:cxn>
                <a:cxn ang="0">
                  <a:pos x="15" y="15"/>
                </a:cxn>
                <a:cxn ang="0">
                  <a:pos x="2" y="15"/>
                </a:cxn>
                <a:cxn ang="0">
                  <a:pos x="0" y="13"/>
                </a:cxn>
              </a:cxnLst>
              <a:rect l="0" t="0" r="r" b="b"/>
              <a:pathLst>
                <a:path w="15" h="15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5" y="1"/>
                  </a:lnTo>
                  <a:lnTo>
                    <a:pt x="15" y="15"/>
                  </a:lnTo>
                  <a:lnTo>
                    <a:pt x="2" y="15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8" name="Freeform 1078"/>
            <p:cNvSpPr>
              <a:spLocks/>
            </p:cNvSpPr>
            <p:nvPr/>
          </p:nvSpPr>
          <p:spPr bwMode="auto">
            <a:xfrm>
              <a:off x="7361239" y="3683001"/>
              <a:ext cx="14288" cy="14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6" y="2"/>
                </a:cxn>
                <a:cxn ang="0">
                  <a:pos x="16" y="15"/>
                </a:cxn>
                <a:cxn ang="0">
                  <a:pos x="3" y="15"/>
                </a:cxn>
                <a:cxn ang="0">
                  <a:pos x="0" y="14"/>
                </a:cxn>
              </a:cxnLst>
              <a:rect l="0" t="0" r="r" b="b"/>
              <a:pathLst>
                <a:path w="16" h="15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6" y="2"/>
                  </a:lnTo>
                  <a:lnTo>
                    <a:pt x="16" y="15"/>
                  </a:lnTo>
                  <a:lnTo>
                    <a:pt x="3" y="15"/>
                  </a:lnTo>
                  <a:lnTo>
                    <a:pt x="0" y="14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9" name="Freeform 1079"/>
            <p:cNvSpPr>
              <a:spLocks/>
            </p:cNvSpPr>
            <p:nvPr/>
          </p:nvSpPr>
          <p:spPr bwMode="auto">
            <a:xfrm>
              <a:off x="7362826" y="3684588"/>
              <a:ext cx="14288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5" y="3"/>
                </a:cxn>
                <a:cxn ang="0">
                  <a:pos x="15" y="17"/>
                </a:cxn>
                <a:cxn ang="0">
                  <a:pos x="2" y="17"/>
                </a:cxn>
                <a:cxn ang="0">
                  <a:pos x="0" y="13"/>
                </a:cxn>
              </a:cxnLst>
              <a:rect l="0" t="0" r="r" b="b"/>
              <a:pathLst>
                <a:path w="15" h="17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5" y="3"/>
                  </a:lnTo>
                  <a:lnTo>
                    <a:pt x="15" y="17"/>
                  </a:lnTo>
                  <a:lnTo>
                    <a:pt x="2" y="17"/>
                  </a:lnTo>
                  <a:lnTo>
                    <a:pt x="0" y="13"/>
                  </a:lnTo>
                </a:path>
              </a:pathLst>
            </a:custGeom>
            <a:solidFill>
              <a:srgbClr val="DD080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0" name="Freeform 1080"/>
            <p:cNvSpPr>
              <a:spLocks/>
            </p:cNvSpPr>
            <p:nvPr/>
          </p:nvSpPr>
          <p:spPr bwMode="auto">
            <a:xfrm>
              <a:off x="7366001" y="3694113"/>
              <a:ext cx="142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6" y="0"/>
                </a:cxn>
              </a:cxnLst>
              <a:rect l="0" t="0" r="r" b="b"/>
              <a:pathLst>
                <a:path w="16">
                  <a:moveTo>
                    <a:pt x="0" y="0"/>
                  </a:moveTo>
                  <a:lnTo>
                    <a:pt x="0" y="0"/>
                  </a:lnTo>
                  <a:lnTo>
                    <a:pt x="16" y="0"/>
                  </a:lnTo>
                </a:path>
              </a:pathLst>
            </a:custGeom>
            <a:noFill/>
            <a:ln w="1270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1" name="Freeform 1295"/>
            <p:cNvSpPr>
              <a:spLocks/>
            </p:cNvSpPr>
            <p:nvPr/>
          </p:nvSpPr>
          <p:spPr bwMode="auto">
            <a:xfrm>
              <a:off x="7318376" y="3727451"/>
              <a:ext cx="61913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64" y="0"/>
                </a:cxn>
              </a:cxnLst>
              <a:rect l="0" t="0" r="r" b="b"/>
              <a:pathLst>
                <a:path w="64">
                  <a:moveTo>
                    <a:pt x="0" y="0"/>
                  </a:moveTo>
                  <a:lnTo>
                    <a:pt x="0" y="0"/>
                  </a:lnTo>
                  <a:lnTo>
                    <a:pt x="64" y="0"/>
                  </a:lnTo>
                </a:path>
              </a:pathLst>
            </a:custGeom>
            <a:noFill/>
            <a:ln w="9525" cap="flat">
              <a:solidFill>
                <a:srgbClr val="0000D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2" name="Freeform 1296"/>
            <p:cNvSpPr>
              <a:spLocks/>
            </p:cNvSpPr>
            <p:nvPr/>
          </p:nvSpPr>
          <p:spPr bwMode="auto">
            <a:xfrm>
              <a:off x="7318376" y="3657601"/>
              <a:ext cx="61913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64" y="0"/>
                </a:cxn>
              </a:cxnLst>
              <a:rect l="0" t="0" r="r" b="b"/>
              <a:pathLst>
                <a:path w="64">
                  <a:moveTo>
                    <a:pt x="0" y="0"/>
                  </a:moveTo>
                  <a:lnTo>
                    <a:pt x="0" y="0"/>
                  </a:lnTo>
                  <a:lnTo>
                    <a:pt x="64" y="0"/>
                  </a:lnTo>
                </a:path>
              </a:pathLst>
            </a:custGeom>
            <a:noFill/>
            <a:ln w="9525" cap="flat">
              <a:solidFill>
                <a:srgbClr val="0000D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3" name="Freeform 1297"/>
            <p:cNvSpPr>
              <a:spLocks/>
            </p:cNvSpPr>
            <p:nvPr/>
          </p:nvSpPr>
          <p:spPr bwMode="auto">
            <a:xfrm>
              <a:off x="7318376" y="3605213"/>
              <a:ext cx="61913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64" y="0"/>
                </a:cxn>
              </a:cxnLst>
              <a:rect l="0" t="0" r="r" b="b"/>
              <a:pathLst>
                <a:path w="64">
                  <a:moveTo>
                    <a:pt x="0" y="0"/>
                  </a:moveTo>
                  <a:lnTo>
                    <a:pt x="0" y="0"/>
                  </a:lnTo>
                  <a:lnTo>
                    <a:pt x="64" y="0"/>
                  </a:lnTo>
                </a:path>
              </a:pathLst>
            </a:custGeom>
            <a:noFill/>
            <a:ln w="9525" cap="flat">
              <a:solidFill>
                <a:srgbClr val="0000D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4" name="Freeform 1298"/>
            <p:cNvSpPr>
              <a:spLocks/>
            </p:cNvSpPr>
            <p:nvPr/>
          </p:nvSpPr>
          <p:spPr bwMode="auto">
            <a:xfrm>
              <a:off x="7318376" y="3562351"/>
              <a:ext cx="61913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64" y="0"/>
                </a:cxn>
              </a:cxnLst>
              <a:rect l="0" t="0" r="r" b="b"/>
              <a:pathLst>
                <a:path w="64">
                  <a:moveTo>
                    <a:pt x="0" y="0"/>
                  </a:moveTo>
                  <a:lnTo>
                    <a:pt x="0" y="0"/>
                  </a:lnTo>
                  <a:lnTo>
                    <a:pt x="64" y="0"/>
                  </a:lnTo>
                </a:path>
              </a:pathLst>
            </a:custGeom>
            <a:noFill/>
            <a:ln w="9525" cap="flat">
              <a:solidFill>
                <a:srgbClr val="0000D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5" name="Freeform 1299"/>
            <p:cNvSpPr>
              <a:spLocks/>
            </p:cNvSpPr>
            <p:nvPr/>
          </p:nvSpPr>
          <p:spPr bwMode="auto">
            <a:xfrm>
              <a:off x="7318376" y="3524251"/>
              <a:ext cx="61913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64" y="0"/>
                </a:cxn>
              </a:cxnLst>
              <a:rect l="0" t="0" r="r" b="b"/>
              <a:pathLst>
                <a:path w="64">
                  <a:moveTo>
                    <a:pt x="0" y="0"/>
                  </a:moveTo>
                  <a:lnTo>
                    <a:pt x="0" y="0"/>
                  </a:lnTo>
                  <a:lnTo>
                    <a:pt x="64" y="0"/>
                  </a:lnTo>
                </a:path>
              </a:pathLst>
            </a:custGeom>
            <a:noFill/>
            <a:ln w="9525" cap="flat">
              <a:solidFill>
                <a:srgbClr val="0000D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6" name="Freeform 1300"/>
            <p:cNvSpPr>
              <a:spLocks/>
            </p:cNvSpPr>
            <p:nvPr/>
          </p:nvSpPr>
          <p:spPr bwMode="auto">
            <a:xfrm>
              <a:off x="7318376" y="3490913"/>
              <a:ext cx="61913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64" y="0"/>
                </a:cxn>
              </a:cxnLst>
              <a:rect l="0" t="0" r="r" b="b"/>
              <a:pathLst>
                <a:path w="64">
                  <a:moveTo>
                    <a:pt x="0" y="0"/>
                  </a:moveTo>
                  <a:lnTo>
                    <a:pt x="0" y="0"/>
                  </a:lnTo>
                  <a:lnTo>
                    <a:pt x="64" y="0"/>
                  </a:lnTo>
                </a:path>
              </a:pathLst>
            </a:custGeom>
            <a:noFill/>
            <a:ln w="9525" cap="flat">
              <a:solidFill>
                <a:srgbClr val="0000D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7" name="Freeform 1301"/>
            <p:cNvSpPr>
              <a:spLocks/>
            </p:cNvSpPr>
            <p:nvPr/>
          </p:nvSpPr>
          <p:spPr bwMode="auto">
            <a:xfrm>
              <a:off x="7318376" y="3463926"/>
              <a:ext cx="61913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64" y="0"/>
                </a:cxn>
              </a:cxnLst>
              <a:rect l="0" t="0" r="r" b="b"/>
              <a:pathLst>
                <a:path w="64">
                  <a:moveTo>
                    <a:pt x="0" y="0"/>
                  </a:moveTo>
                  <a:lnTo>
                    <a:pt x="0" y="0"/>
                  </a:lnTo>
                  <a:lnTo>
                    <a:pt x="64" y="0"/>
                  </a:lnTo>
                </a:path>
              </a:pathLst>
            </a:custGeom>
            <a:noFill/>
            <a:ln w="9525" cap="flat">
              <a:solidFill>
                <a:srgbClr val="0000D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8" name="Freeform 1302"/>
            <p:cNvSpPr>
              <a:spLocks/>
            </p:cNvSpPr>
            <p:nvPr/>
          </p:nvSpPr>
          <p:spPr bwMode="auto">
            <a:xfrm>
              <a:off x="7318376" y="3273426"/>
              <a:ext cx="61913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64" y="0"/>
                </a:cxn>
              </a:cxnLst>
              <a:rect l="0" t="0" r="r" b="b"/>
              <a:pathLst>
                <a:path w="64">
                  <a:moveTo>
                    <a:pt x="0" y="0"/>
                  </a:moveTo>
                  <a:lnTo>
                    <a:pt x="0" y="0"/>
                  </a:lnTo>
                  <a:lnTo>
                    <a:pt x="64" y="0"/>
                  </a:lnTo>
                </a:path>
              </a:pathLst>
            </a:custGeom>
            <a:noFill/>
            <a:ln w="9525" cap="flat">
              <a:solidFill>
                <a:srgbClr val="0000D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9" name="Freeform 1303"/>
            <p:cNvSpPr>
              <a:spLocks/>
            </p:cNvSpPr>
            <p:nvPr/>
          </p:nvSpPr>
          <p:spPr bwMode="auto">
            <a:xfrm>
              <a:off x="7318376" y="3175001"/>
              <a:ext cx="61913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64" y="0"/>
                </a:cxn>
              </a:cxnLst>
              <a:rect l="0" t="0" r="r" b="b"/>
              <a:pathLst>
                <a:path w="64">
                  <a:moveTo>
                    <a:pt x="0" y="0"/>
                  </a:moveTo>
                  <a:lnTo>
                    <a:pt x="0" y="0"/>
                  </a:lnTo>
                  <a:lnTo>
                    <a:pt x="64" y="0"/>
                  </a:lnTo>
                </a:path>
              </a:pathLst>
            </a:custGeom>
            <a:noFill/>
            <a:ln w="9525" cap="flat">
              <a:solidFill>
                <a:srgbClr val="0000D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0" name="Freeform 1304"/>
            <p:cNvSpPr>
              <a:spLocks/>
            </p:cNvSpPr>
            <p:nvPr/>
          </p:nvSpPr>
          <p:spPr bwMode="auto">
            <a:xfrm>
              <a:off x="7318376" y="3108326"/>
              <a:ext cx="61913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64" y="0"/>
                </a:cxn>
              </a:cxnLst>
              <a:rect l="0" t="0" r="r" b="b"/>
              <a:pathLst>
                <a:path w="64">
                  <a:moveTo>
                    <a:pt x="0" y="0"/>
                  </a:moveTo>
                  <a:lnTo>
                    <a:pt x="0" y="0"/>
                  </a:lnTo>
                  <a:lnTo>
                    <a:pt x="64" y="0"/>
                  </a:lnTo>
                </a:path>
              </a:pathLst>
            </a:custGeom>
            <a:noFill/>
            <a:ln w="9525" cap="flat">
              <a:solidFill>
                <a:srgbClr val="0000D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1" name="Freeform 1305"/>
            <p:cNvSpPr>
              <a:spLocks/>
            </p:cNvSpPr>
            <p:nvPr/>
          </p:nvSpPr>
          <p:spPr bwMode="auto">
            <a:xfrm>
              <a:off x="7318376" y="3052763"/>
              <a:ext cx="61913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64" y="0"/>
                </a:cxn>
              </a:cxnLst>
              <a:rect l="0" t="0" r="r" b="b"/>
              <a:pathLst>
                <a:path w="64">
                  <a:moveTo>
                    <a:pt x="0" y="0"/>
                  </a:moveTo>
                  <a:lnTo>
                    <a:pt x="0" y="0"/>
                  </a:lnTo>
                  <a:lnTo>
                    <a:pt x="64" y="0"/>
                  </a:lnTo>
                </a:path>
              </a:pathLst>
            </a:custGeom>
            <a:noFill/>
            <a:ln w="9525" cap="flat">
              <a:solidFill>
                <a:srgbClr val="0000D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2" name="Freeform 1306"/>
            <p:cNvSpPr>
              <a:spLocks/>
            </p:cNvSpPr>
            <p:nvPr/>
          </p:nvSpPr>
          <p:spPr bwMode="auto">
            <a:xfrm>
              <a:off x="7318376" y="3009901"/>
              <a:ext cx="61913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64" y="0"/>
                </a:cxn>
              </a:cxnLst>
              <a:rect l="0" t="0" r="r" b="b"/>
              <a:pathLst>
                <a:path w="64">
                  <a:moveTo>
                    <a:pt x="0" y="0"/>
                  </a:moveTo>
                  <a:lnTo>
                    <a:pt x="0" y="0"/>
                  </a:lnTo>
                  <a:lnTo>
                    <a:pt x="64" y="0"/>
                  </a:lnTo>
                </a:path>
              </a:pathLst>
            </a:custGeom>
            <a:noFill/>
            <a:ln w="9525" cap="flat">
              <a:solidFill>
                <a:srgbClr val="0000D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3" name="Freeform 1307"/>
            <p:cNvSpPr>
              <a:spLocks/>
            </p:cNvSpPr>
            <p:nvPr/>
          </p:nvSpPr>
          <p:spPr bwMode="auto">
            <a:xfrm>
              <a:off x="7318376" y="2973388"/>
              <a:ext cx="61913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64" y="0"/>
                </a:cxn>
              </a:cxnLst>
              <a:rect l="0" t="0" r="r" b="b"/>
              <a:pathLst>
                <a:path w="64">
                  <a:moveTo>
                    <a:pt x="0" y="0"/>
                  </a:moveTo>
                  <a:lnTo>
                    <a:pt x="0" y="0"/>
                  </a:lnTo>
                  <a:lnTo>
                    <a:pt x="64" y="0"/>
                  </a:lnTo>
                </a:path>
              </a:pathLst>
            </a:custGeom>
            <a:noFill/>
            <a:ln w="9525" cap="flat">
              <a:solidFill>
                <a:srgbClr val="0000D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4" name="Freeform 1308"/>
            <p:cNvSpPr>
              <a:spLocks/>
            </p:cNvSpPr>
            <p:nvPr/>
          </p:nvSpPr>
          <p:spPr bwMode="auto">
            <a:xfrm>
              <a:off x="7318376" y="2941638"/>
              <a:ext cx="61913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64" y="0"/>
                </a:cxn>
              </a:cxnLst>
              <a:rect l="0" t="0" r="r" b="b"/>
              <a:pathLst>
                <a:path w="64">
                  <a:moveTo>
                    <a:pt x="0" y="0"/>
                  </a:moveTo>
                  <a:lnTo>
                    <a:pt x="0" y="0"/>
                  </a:lnTo>
                  <a:lnTo>
                    <a:pt x="64" y="0"/>
                  </a:lnTo>
                </a:path>
              </a:pathLst>
            </a:custGeom>
            <a:noFill/>
            <a:ln w="9525" cap="flat">
              <a:solidFill>
                <a:srgbClr val="0000D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5" name="Freeform 1309"/>
            <p:cNvSpPr>
              <a:spLocks/>
            </p:cNvSpPr>
            <p:nvPr/>
          </p:nvSpPr>
          <p:spPr bwMode="auto">
            <a:xfrm>
              <a:off x="7318376" y="2913063"/>
              <a:ext cx="61913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64" y="0"/>
                </a:cxn>
              </a:cxnLst>
              <a:rect l="0" t="0" r="r" b="b"/>
              <a:pathLst>
                <a:path w="64">
                  <a:moveTo>
                    <a:pt x="0" y="0"/>
                  </a:moveTo>
                  <a:lnTo>
                    <a:pt x="0" y="0"/>
                  </a:lnTo>
                  <a:lnTo>
                    <a:pt x="64" y="0"/>
                  </a:lnTo>
                </a:path>
              </a:pathLst>
            </a:custGeom>
            <a:noFill/>
            <a:ln w="9525" cap="flat">
              <a:solidFill>
                <a:srgbClr val="0000D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6" name="Freeform 1310"/>
            <p:cNvSpPr>
              <a:spLocks/>
            </p:cNvSpPr>
            <p:nvPr/>
          </p:nvSpPr>
          <p:spPr bwMode="auto">
            <a:xfrm>
              <a:off x="7318376" y="2720976"/>
              <a:ext cx="61913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64" y="0"/>
                </a:cxn>
              </a:cxnLst>
              <a:rect l="0" t="0" r="r" b="b"/>
              <a:pathLst>
                <a:path w="64">
                  <a:moveTo>
                    <a:pt x="0" y="0"/>
                  </a:moveTo>
                  <a:lnTo>
                    <a:pt x="0" y="0"/>
                  </a:lnTo>
                  <a:lnTo>
                    <a:pt x="64" y="0"/>
                  </a:lnTo>
                </a:path>
              </a:pathLst>
            </a:custGeom>
            <a:noFill/>
            <a:ln w="9525" cap="flat">
              <a:solidFill>
                <a:srgbClr val="0000D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7" name="Freeform 1311"/>
            <p:cNvSpPr>
              <a:spLocks/>
            </p:cNvSpPr>
            <p:nvPr/>
          </p:nvSpPr>
          <p:spPr bwMode="auto">
            <a:xfrm>
              <a:off x="7318376" y="2624138"/>
              <a:ext cx="61913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64" y="0"/>
                </a:cxn>
              </a:cxnLst>
              <a:rect l="0" t="0" r="r" b="b"/>
              <a:pathLst>
                <a:path w="64">
                  <a:moveTo>
                    <a:pt x="0" y="0"/>
                  </a:moveTo>
                  <a:lnTo>
                    <a:pt x="0" y="0"/>
                  </a:lnTo>
                  <a:lnTo>
                    <a:pt x="64" y="0"/>
                  </a:lnTo>
                </a:path>
              </a:pathLst>
            </a:custGeom>
            <a:noFill/>
            <a:ln w="9525" cap="flat">
              <a:solidFill>
                <a:srgbClr val="0000D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8" name="Freeform 1312"/>
            <p:cNvSpPr>
              <a:spLocks/>
            </p:cNvSpPr>
            <p:nvPr/>
          </p:nvSpPr>
          <p:spPr bwMode="auto">
            <a:xfrm>
              <a:off x="7318376" y="2555876"/>
              <a:ext cx="61913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64" y="0"/>
                </a:cxn>
              </a:cxnLst>
              <a:rect l="0" t="0" r="r" b="b"/>
              <a:pathLst>
                <a:path w="64">
                  <a:moveTo>
                    <a:pt x="0" y="0"/>
                  </a:moveTo>
                  <a:lnTo>
                    <a:pt x="0" y="0"/>
                  </a:lnTo>
                  <a:lnTo>
                    <a:pt x="64" y="0"/>
                  </a:lnTo>
                </a:path>
              </a:pathLst>
            </a:custGeom>
            <a:noFill/>
            <a:ln w="9525" cap="flat">
              <a:solidFill>
                <a:srgbClr val="0000D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9" name="Freeform 1313"/>
            <p:cNvSpPr>
              <a:spLocks/>
            </p:cNvSpPr>
            <p:nvPr/>
          </p:nvSpPr>
          <p:spPr bwMode="auto">
            <a:xfrm>
              <a:off x="7318376" y="2503488"/>
              <a:ext cx="61913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64" y="0"/>
                </a:cxn>
              </a:cxnLst>
              <a:rect l="0" t="0" r="r" b="b"/>
              <a:pathLst>
                <a:path w="64">
                  <a:moveTo>
                    <a:pt x="0" y="0"/>
                  </a:moveTo>
                  <a:lnTo>
                    <a:pt x="0" y="0"/>
                  </a:lnTo>
                  <a:lnTo>
                    <a:pt x="64" y="0"/>
                  </a:lnTo>
                </a:path>
              </a:pathLst>
            </a:custGeom>
            <a:noFill/>
            <a:ln w="9525" cap="flat">
              <a:solidFill>
                <a:srgbClr val="0000D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0" name="Freeform 1314"/>
            <p:cNvSpPr>
              <a:spLocks/>
            </p:cNvSpPr>
            <p:nvPr/>
          </p:nvSpPr>
          <p:spPr bwMode="auto">
            <a:xfrm>
              <a:off x="7318376" y="2459038"/>
              <a:ext cx="61913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64" y="0"/>
                </a:cxn>
              </a:cxnLst>
              <a:rect l="0" t="0" r="r" b="b"/>
              <a:pathLst>
                <a:path w="64">
                  <a:moveTo>
                    <a:pt x="0" y="0"/>
                  </a:moveTo>
                  <a:lnTo>
                    <a:pt x="0" y="0"/>
                  </a:lnTo>
                  <a:lnTo>
                    <a:pt x="64" y="0"/>
                  </a:lnTo>
                </a:path>
              </a:pathLst>
            </a:custGeom>
            <a:noFill/>
            <a:ln w="9525" cap="flat">
              <a:solidFill>
                <a:srgbClr val="0000D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1" name="Freeform 1315"/>
            <p:cNvSpPr>
              <a:spLocks/>
            </p:cNvSpPr>
            <p:nvPr/>
          </p:nvSpPr>
          <p:spPr bwMode="auto">
            <a:xfrm>
              <a:off x="7318376" y="2422526"/>
              <a:ext cx="61913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64" y="0"/>
                </a:cxn>
              </a:cxnLst>
              <a:rect l="0" t="0" r="r" b="b"/>
              <a:pathLst>
                <a:path w="64">
                  <a:moveTo>
                    <a:pt x="0" y="0"/>
                  </a:moveTo>
                  <a:lnTo>
                    <a:pt x="0" y="0"/>
                  </a:lnTo>
                  <a:lnTo>
                    <a:pt x="64" y="0"/>
                  </a:lnTo>
                </a:path>
              </a:pathLst>
            </a:custGeom>
            <a:noFill/>
            <a:ln w="9525" cap="flat">
              <a:solidFill>
                <a:srgbClr val="0000D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2" name="Freeform 1316"/>
            <p:cNvSpPr>
              <a:spLocks/>
            </p:cNvSpPr>
            <p:nvPr/>
          </p:nvSpPr>
          <p:spPr bwMode="auto">
            <a:xfrm>
              <a:off x="7318376" y="2390776"/>
              <a:ext cx="61913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64" y="0"/>
                </a:cxn>
              </a:cxnLst>
              <a:rect l="0" t="0" r="r" b="b"/>
              <a:pathLst>
                <a:path w="64">
                  <a:moveTo>
                    <a:pt x="0" y="0"/>
                  </a:moveTo>
                  <a:lnTo>
                    <a:pt x="0" y="0"/>
                  </a:lnTo>
                  <a:lnTo>
                    <a:pt x="64" y="0"/>
                  </a:lnTo>
                </a:path>
              </a:pathLst>
            </a:custGeom>
            <a:noFill/>
            <a:ln w="9525" cap="flat">
              <a:solidFill>
                <a:srgbClr val="0000D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3" name="Freeform 1317"/>
            <p:cNvSpPr>
              <a:spLocks/>
            </p:cNvSpPr>
            <p:nvPr/>
          </p:nvSpPr>
          <p:spPr bwMode="auto">
            <a:xfrm>
              <a:off x="7318376" y="2362201"/>
              <a:ext cx="61913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64" y="0"/>
                </a:cxn>
              </a:cxnLst>
              <a:rect l="0" t="0" r="r" b="b"/>
              <a:pathLst>
                <a:path w="64">
                  <a:moveTo>
                    <a:pt x="0" y="0"/>
                  </a:moveTo>
                  <a:lnTo>
                    <a:pt x="0" y="0"/>
                  </a:lnTo>
                  <a:lnTo>
                    <a:pt x="64" y="0"/>
                  </a:lnTo>
                </a:path>
              </a:pathLst>
            </a:custGeom>
            <a:noFill/>
            <a:ln w="9525" cap="flat">
              <a:solidFill>
                <a:srgbClr val="0000D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4" name="Freeform 1318"/>
            <p:cNvSpPr>
              <a:spLocks/>
            </p:cNvSpPr>
            <p:nvPr/>
          </p:nvSpPr>
          <p:spPr bwMode="auto">
            <a:xfrm>
              <a:off x="7318376" y="2171701"/>
              <a:ext cx="61913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64" y="0"/>
                </a:cxn>
              </a:cxnLst>
              <a:rect l="0" t="0" r="r" b="b"/>
              <a:pathLst>
                <a:path w="64">
                  <a:moveTo>
                    <a:pt x="0" y="0"/>
                  </a:moveTo>
                  <a:lnTo>
                    <a:pt x="0" y="0"/>
                  </a:lnTo>
                  <a:lnTo>
                    <a:pt x="64" y="0"/>
                  </a:lnTo>
                </a:path>
              </a:pathLst>
            </a:custGeom>
            <a:noFill/>
            <a:ln w="9525" cap="flat">
              <a:solidFill>
                <a:srgbClr val="0000D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5" name="Freeform 1319"/>
            <p:cNvSpPr>
              <a:spLocks/>
            </p:cNvSpPr>
            <p:nvPr/>
          </p:nvSpPr>
          <p:spPr bwMode="auto">
            <a:xfrm>
              <a:off x="7318376" y="2074863"/>
              <a:ext cx="61913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64" y="0"/>
                </a:cxn>
              </a:cxnLst>
              <a:rect l="0" t="0" r="r" b="b"/>
              <a:pathLst>
                <a:path w="64">
                  <a:moveTo>
                    <a:pt x="0" y="0"/>
                  </a:moveTo>
                  <a:lnTo>
                    <a:pt x="0" y="0"/>
                  </a:lnTo>
                  <a:lnTo>
                    <a:pt x="64" y="0"/>
                  </a:lnTo>
                </a:path>
              </a:pathLst>
            </a:custGeom>
            <a:noFill/>
            <a:ln w="9525" cap="flat">
              <a:solidFill>
                <a:srgbClr val="0000D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6" name="Freeform 1320"/>
            <p:cNvSpPr>
              <a:spLocks/>
            </p:cNvSpPr>
            <p:nvPr/>
          </p:nvSpPr>
          <p:spPr bwMode="auto">
            <a:xfrm>
              <a:off x="7318376" y="2006601"/>
              <a:ext cx="61913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64" y="0"/>
                </a:cxn>
              </a:cxnLst>
              <a:rect l="0" t="0" r="r" b="b"/>
              <a:pathLst>
                <a:path w="64">
                  <a:moveTo>
                    <a:pt x="0" y="0"/>
                  </a:moveTo>
                  <a:lnTo>
                    <a:pt x="0" y="0"/>
                  </a:lnTo>
                  <a:lnTo>
                    <a:pt x="64" y="0"/>
                  </a:lnTo>
                </a:path>
              </a:pathLst>
            </a:custGeom>
            <a:noFill/>
            <a:ln w="9525" cap="flat">
              <a:solidFill>
                <a:srgbClr val="0000D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7" name="Freeform 1321"/>
            <p:cNvSpPr>
              <a:spLocks/>
            </p:cNvSpPr>
            <p:nvPr/>
          </p:nvSpPr>
          <p:spPr bwMode="auto">
            <a:xfrm>
              <a:off x="7318376" y="1951038"/>
              <a:ext cx="61913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64" y="0"/>
                </a:cxn>
              </a:cxnLst>
              <a:rect l="0" t="0" r="r" b="b"/>
              <a:pathLst>
                <a:path w="64">
                  <a:moveTo>
                    <a:pt x="0" y="0"/>
                  </a:moveTo>
                  <a:lnTo>
                    <a:pt x="0" y="0"/>
                  </a:lnTo>
                  <a:lnTo>
                    <a:pt x="64" y="0"/>
                  </a:lnTo>
                </a:path>
              </a:pathLst>
            </a:custGeom>
            <a:noFill/>
            <a:ln w="9525" cap="flat">
              <a:solidFill>
                <a:srgbClr val="0000D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8" name="Freeform 1322"/>
            <p:cNvSpPr>
              <a:spLocks/>
            </p:cNvSpPr>
            <p:nvPr/>
          </p:nvSpPr>
          <p:spPr bwMode="auto">
            <a:xfrm>
              <a:off x="7318376" y="1908176"/>
              <a:ext cx="61913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64" y="0"/>
                </a:cxn>
              </a:cxnLst>
              <a:rect l="0" t="0" r="r" b="b"/>
              <a:pathLst>
                <a:path w="64">
                  <a:moveTo>
                    <a:pt x="0" y="0"/>
                  </a:moveTo>
                  <a:lnTo>
                    <a:pt x="0" y="0"/>
                  </a:lnTo>
                  <a:lnTo>
                    <a:pt x="64" y="0"/>
                  </a:lnTo>
                </a:path>
              </a:pathLst>
            </a:custGeom>
            <a:noFill/>
            <a:ln w="9525" cap="flat">
              <a:solidFill>
                <a:srgbClr val="0000D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9" name="Freeform 1323"/>
            <p:cNvSpPr>
              <a:spLocks/>
            </p:cNvSpPr>
            <p:nvPr/>
          </p:nvSpPr>
          <p:spPr bwMode="auto">
            <a:xfrm>
              <a:off x="7318376" y="1871663"/>
              <a:ext cx="61913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64" y="0"/>
                </a:cxn>
              </a:cxnLst>
              <a:rect l="0" t="0" r="r" b="b"/>
              <a:pathLst>
                <a:path w="64">
                  <a:moveTo>
                    <a:pt x="0" y="0"/>
                  </a:moveTo>
                  <a:lnTo>
                    <a:pt x="0" y="0"/>
                  </a:lnTo>
                  <a:lnTo>
                    <a:pt x="64" y="0"/>
                  </a:lnTo>
                </a:path>
              </a:pathLst>
            </a:custGeom>
            <a:noFill/>
            <a:ln w="9525" cap="flat">
              <a:solidFill>
                <a:srgbClr val="0000D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0" name="Freeform 1324"/>
            <p:cNvSpPr>
              <a:spLocks/>
            </p:cNvSpPr>
            <p:nvPr/>
          </p:nvSpPr>
          <p:spPr bwMode="auto">
            <a:xfrm>
              <a:off x="7318376" y="1841501"/>
              <a:ext cx="61913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64" y="0"/>
                </a:cxn>
              </a:cxnLst>
              <a:rect l="0" t="0" r="r" b="b"/>
              <a:pathLst>
                <a:path w="64">
                  <a:moveTo>
                    <a:pt x="0" y="0"/>
                  </a:moveTo>
                  <a:lnTo>
                    <a:pt x="0" y="0"/>
                  </a:lnTo>
                  <a:lnTo>
                    <a:pt x="64" y="0"/>
                  </a:lnTo>
                </a:path>
              </a:pathLst>
            </a:custGeom>
            <a:noFill/>
            <a:ln w="9525" cap="flat">
              <a:solidFill>
                <a:srgbClr val="0000D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1" name="Freeform 1325"/>
            <p:cNvSpPr>
              <a:spLocks/>
            </p:cNvSpPr>
            <p:nvPr/>
          </p:nvSpPr>
          <p:spPr bwMode="auto">
            <a:xfrm>
              <a:off x="7318376" y="1811338"/>
              <a:ext cx="61913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64" y="0"/>
                </a:cxn>
              </a:cxnLst>
              <a:rect l="0" t="0" r="r" b="b"/>
              <a:pathLst>
                <a:path w="64">
                  <a:moveTo>
                    <a:pt x="0" y="0"/>
                  </a:moveTo>
                  <a:lnTo>
                    <a:pt x="0" y="0"/>
                  </a:lnTo>
                  <a:lnTo>
                    <a:pt x="64" y="0"/>
                  </a:lnTo>
                </a:path>
              </a:pathLst>
            </a:custGeom>
            <a:noFill/>
            <a:ln w="9525" cap="flat">
              <a:solidFill>
                <a:srgbClr val="0000D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2" name="Freeform 1326"/>
            <p:cNvSpPr>
              <a:spLocks/>
            </p:cNvSpPr>
            <p:nvPr/>
          </p:nvSpPr>
          <p:spPr bwMode="auto">
            <a:xfrm>
              <a:off x="7318376" y="1620838"/>
              <a:ext cx="61913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64" y="0"/>
                </a:cxn>
              </a:cxnLst>
              <a:rect l="0" t="0" r="r" b="b"/>
              <a:pathLst>
                <a:path w="64">
                  <a:moveTo>
                    <a:pt x="0" y="0"/>
                  </a:moveTo>
                  <a:lnTo>
                    <a:pt x="0" y="0"/>
                  </a:lnTo>
                  <a:lnTo>
                    <a:pt x="64" y="0"/>
                  </a:lnTo>
                </a:path>
              </a:pathLst>
            </a:custGeom>
            <a:noFill/>
            <a:ln w="9525" cap="flat">
              <a:solidFill>
                <a:srgbClr val="0000D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3" name="Freeform 1327"/>
            <p:cNvSpPr>
              <a:spLocks/>
            </p:cNvSpPr>
            <p:nvPr/>
          </p:nvSpPr>
          <p:spPr bwMode="auto">
            <a:xfrm>
              <a:off x="7318376" y="1524001"/>
              <a:ext cx="61913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64" y="0"/>
                </a:cxn>
              </a:cxnLst>
              <a:rect l="0" t="0" r="r" b="b"/>
              <a:pathLst>
                <a:path w="64">
                  <a:moveTo>
                    <a:pt x="0" y="0"/>
                  </a:moveTo>
                  <a:lnTo>
                    <a:pt x="0" y="0"/>
                  </a:lnTo>
                  <a:lnTo>
                    <a:pt x="64" y="0"/>
                  </a:lnTo>
                </a:path>
              </a:pathLst>
            </a:custGeom>
            <a:noFill/>
            <a:ln w="9525" cap="flat">
              <a:solidFill>
                <a:srgbClr val="0000D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4" name="Freeform 1328"/>
            <p:cNvSpPr>
              <a:spLocks/>
            </p:cNvSpPr>
            <p:nvPr/>
          </p:nvSpPr>
          <p:spPr bwMode="auto">
            <a:xfrm>
              <a:off x="7318376" y="1454151"/>
              <a:ext cx="61913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64" y="0"/>
                </a:cxn>
              </a:cxnLst>
              <a:rect l="0" t="0" r="r" b="b"/>
              <a:pathLst>
                <a:path w="64">
                  <a:moveTo>
                    <a:pt x="0" y="0"/>
                  </a:moveTo>
                  <a:lnTo>
                    <a:pt x="0" y="0"/>
                  </a:lnTo>
                  <a:lnTo>
                    <a:pt x="64" y="0"/>
                  </a:lnTo>
                </a:path>
              </a:pathLst>
            </a:custGeom>
            <a:noFill/>
            <a:ln w="9525" cap="flat">
              <a:solidFill>
                <a:srgbClr val="0000D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5" name="Freeform 1329"/>
            <p:cNvSpPr>
              <a:spLocks/>
            </p:cNvSpPr>
            <p:nvPr/>
          </p:nvSpPr>
          <p:spPr bwMode="auto">
            <a:xfrm>
              <a:off x="7318376" y="1401763"/>
              <a:ext cx="61913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64" y="0"/>
                </a:cxn>
              </a:cxnLst>
              <a:rect l="0" t="0" r="r" b="b"/>
              <a:pathLst>
                <a:path w="64">
                  <a:moveTo>
                    <a:pt x="0" y="0"/>
                  </a:moveTo>
                  <a:lnTo>
                    <a:pt x="0" y="0"/>
                  </a:lnTo>
                  <a:lnTo>
                    <a:pt x="64" y="0"/>
                  </a:lnTo>
                </a:path>
              </a:pathLst>
            </a:custGeom>
            <a:noFill/>
            <a:ln w="9525" cap="flat">
              <a:solidFill>
                <a:srgbClr val="0000D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6" name="Freeform 1330"/>
            <p:cNvSpPr>
              <a:spLocks/>
            </p:cNvSpPr>
            <p:nvPr/>
          </p:nvSpPr>
          <p:spPr bwMode="auto">
            <a:xfrm>
              <a:off x="7318376" y="1357313"/>
              <a:ext cx="61913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64" y="0"/>
                </a:cxn>
              </a:cxnLst>
              <a:rect l="0" t="0" r="r" b="b"/>
              <a:pathLst>
                <a:path w="64">
                  <a:moveTo>
                    <a:pt x="0" y="0"/>
                  </a:moveTo>
                  <a:lnTo>
                    <a:pt x="0" y="0"/>
                  </a:lnTo>
                  <a:lnTo>
                    <a:pt x="64" y="0"/>
                  </a:lnTo>
                </a:path>
              </a:pathLst>
            </a:custGeom>
            <a:noFill/>
            <a:ln w="9525" cap="flat">
              <a:solidFill>
                <a:srgbClr val="0000D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7" name="Freeform 1331"/>
            <p:cNvSpPr>
              <a:spLocks/>
            </p:cNvSpPr>
            <p:nvPr/>
          </p:nvSpPr>
          <p:spPr bwMode="auto">
            <a:xfrm>
              <a:off x="7318376" y="1320801"/>
              <a:ext cx="61913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64" y="0"/>
                </a:cxn>
              </a:cxnLst>
              <a:rect l="0" t="0" r="r" b="b"/>
              <a:pathLst>
                <a:path w="64">
                  <a:moveTo>
                    <a:pt x="0" y="0"/>
                  </a:moveTo>
                  <a:lnTo>
                    <a:pt x="0" y="0"/>
                  </a:lnTo>
                  <a:lnTo>
                    <a:pt x="64" y="0"/>
                  </a:lnTo>
                </a:path>
              </a:pathLst>
            </a:custGeom>
            <a:noFill/>
            <a:ln w="9525" cap="flat">
              <a:solidFill>
                <a:srgbClr val="0000D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8" name="Freeform 1332"/>
            <p:cNvSpPr>
              <a:spLocks/>
            </p:cNvSpPr>
            <p:nvPr/>
          </p:nvSpPr>
          <p:spPr bwMode="auto">
            <a:xfrm>
              <a:off x="7318376" y="1289051"/>
              <a:ext cx="61913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64" y="0"/>
                </a:cxn>
              </a:cxnLst>
              <a:rect l="0" t="0" r="r" b="b"/>
              <a:pathLst>
                <a:path w="64">
                  <a:moveTo>
                    <a:pt x="0" y="0"/>
                  </a:moveTo>
                  <a:lnTo>
                    <a:pt x="0" y="0"/>
                  </a:lnTo>
                  <a:lnTo>
                    <a:pt x="64" y="0"/>
                  </a:lnTo>
                </a:path>
              </a:pathLst>
            </a:custGeom>
            <a:noFill/>
            <a:ln w="9525" cap="flat">
              <a:solidFill>
                <a:srgbClr val="0000D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9" name="Freeform 1333"/>
            <p:cNvSpPr>
              <a:spLocks/>
            </p:cNvSpPr>
            <p:nvPr/>
          </p:nvSpPr>
          <p:spPr bwMode="auto">
            <a:xfrm>
              <a:off x="7318376" y="1260476"/>
              <a:ext cx="61913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64" y="0"/>
                </a:cxn>
              </a:cxnLst>
              <a:rect l="0" t="0" r="r" b="b"/>
              <a:pathLst>
                <a:path w="64">
                  <a:moveTo>
                    <a:pt x="0" y="0"/>
                  </a:moveTo>
                  <a:lnTo>
                    <a:pt x="0" y="0"/>
                  </a:lnTo>
                  <a:lnTo>
                    <a:pt x="64" y="0"/>
                  </a:lnTo>
                </a:path>
              </a:pathLst>
            </a:custGeom>
            <a:noFill/>
            <a:ln w="9525" cap="flat">
              <a:solidFill>
                <a:srgbClr val="0000D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0" name="Freeform 1336"/>
            <p:cNvSpPr>
              <a:spLocks/>
            </p:cNvSpPr>
            <p:nvPr/>
          </p:nvSpPr>
          <p:spPr bwMode="auto">
            <a:xfrm>
              <a:off x="7375526" y="3881438"/>
              <a:ext cx="1588" cy="1111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116"/>
                </a:cxn>
              </a:cxnLst>
              <a:rect l="0" t="0" r="r" b="b"/>
              <a:pathLst>
                <a:path h="116">
                  <a:moveTo>
                    <a:pt x="0" y="0"/>
                  </a:moveTo>
                  <a:lnTo>
                    <a:pt x="0" y="0"/>
                  </a:lnTo>
                  <a:lnTo>
                    <a:pt x="0" y="116"/>
                  </a:lnTo>
                </a:path>
              </a:pathLst>
            </a:custGeom>
            <a:noFill/>
            <a:ln w="9525" cap="flat">
              <a:solidFill>
                <a:srgbClr val="0000D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1" name="Freeform 1355"/>
            <p:cNvSpPr>
              <a:spLocks/>
            </p:cNvSpPr>
            <p:nvPr/>
          </p:nvSpPr>
          <p:spPr bwMode="auto">
            <a:xfrm>
              <a:off x="7375526" y="1230313"/>
              <a:ext cx="1588" cy="1111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117"/>
                </a:cxn>
              </a:cxnLst>
              <a:rect l="0" t="0" r="r" b="b"/>
              <a:pathLst>
                <a:path h="117">
                  <a:moveTo>
                    <a:pt x="0" y="0"/>
                  </a:moveTo>
                  <a:lnTo>
                    <a:pt x="0" y="0"/>
                  </a:lnTo>
                  <a:lnTo>
                    <a:pt x="0" y="117"/>
                  </a:lnTo>
                </a:path>
              </a:pathLst>
            </a:custGeom>
            <a:noFill/>
            <a:ln w="9525" cap="flat">
              <a:solidFill>
                <a:srgbClr val="0000D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2" name="Freeform 1373"/>
            <p:cNvSpPr>
              <a:spLocks/>
            </p:cNvSpPr>
            <p:nvPr/>
          </p:nvSpPr>
          <p:spPr bwMode="auto">
            <a:xfrm>
              <a:off x="7375526" y="1230313"/>
              <a:ext cx="1588" cy="27622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2890"/>
                </a:cxn>
              </a:cxnLst>
              <a:rect l="0" t="0" r="r" b="b"/>
              <a:pathLst>
                <a:path h="2890">
                  <a:moveTo>
                    <a:pt x="0" y="0"/>
                  </a:moveTo>
                  <a:lnTo>
                    <a:pt x="0" y="0"/>
                  </a:lnTo>
                  <a:lnTo>
                    <a:pt x="0" y="2890"/>
                  </a:lnTo>
                </a:path>
              </a:pathLst>
            </a:custGeom>
            <a:noFill/>
            <a:ln w="9525" cap="flat">
              <a:solidFill>
                <a:srgbClr val="0000D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3" name="Freeform 1374"/>
            <p:cNvSpPr>
              <a:spLocks/>
            </p:cNvSpPr>
            <p:nvPr/>
          </p:nvSpPr>
          <p:spPr bwMode="auto">
            <a:xfrm>
              <a:off x="3702051" y="3987801"/>
              <a:ext cx="367823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3850" y="0"/>
                </a:cxn>
              </a:cxnLst>
              <a:rect l="0" t="0" r="r" b="b"/>
              <a:pathLst>
                <a:path w="3850">
                  <a:moveTo>
                    <a:pt x="0" y="0"/>
                  </a:moveTo>
                  <a:lnTo>
                    <a:pt x="0" y="0"/>
                  </a:lnTo>
                  <a:lnTo>
                    <a:pt x="3850" y="0"/>
                  </a:lnTo>
                </a:path>
              </a:pathLst>
            </a:custGeom>
            <a:noFill/>
            <a:ln w="9525" cap="flat">
              <a:solidFill>
                <a:srgbClr val="0000D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4" name="Freeform 1375"/>
            <p:cNvSpPr>
              <a:spLocks/>
            </p:cNvSpPr>
            <p:nvPr/>
          </p:nvSpPr>
          <p:spPr bwMode="auto">
            <a:xfrm>
              <a:off x="3702051" y="1235076"/>
              <a:ext cx="367823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3850" y="0"/>
                </a:cxn>
              </a:cxnLst>
              <a:rect l="0" t="0" r="r" b="b"/>
              <a:pathLst>
                <a:path w="3850">
                  <a:moveTo>
                    <a:pt x="0" y="0"/>
                  </a:moveTo>
                  <a:lnTo>
                    <a:pt x="0" y="0"/>
                  </a:lnTo>
                  <a:lnTo>
                    <a:pt x="3850" y="0"/>
                  </a:lnTo>
                </a:path>
              </a:pathLst>
            </a:custGeom>
            <a:noFill/>
            <a:ln w="9525" cap="flat">
              <a:solidFill>
                <a:srgbClr val="0000D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495" name="Group 1550"/>
            <p:cNvGrpSpPr/>
            <p:nvPr/>
          </p:nvGrpSpPr>
          <p:grpSpPr>
            <a:xfrm>
              <a:off x="3700462" y="1231392"/>
              <a:ext cx="61913" cy="2762250"/>
              <a:chOff x="3276600" y="1231392"/>
              <a:chExt cx="61913" cy="2762250"/>
            </a:xfrm>
          </p:grpSpPr>
          <p:sp>
            <p:nvSpPr>
              <p:cNvPr id="496" name="Freeform 1295"/>
              <p:cNvSpPr>
                <a:spLocks/>
              </p:cNvSpPr>
              <p:nvPr/>
            </p:nvSpPr>
            <p:spPr bwMode="auto">
              <a:xfrm flipH="1">
                <a:off x="3276600" y="3728530"/>
                <a:ext cx="61913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64" y="0"/>
                  </a:cxn>
                </a:cxnLst>
                <a:rect l="0" t="0" r="r" b="b"/>
                <a:pathLst>
                  <a:path w="64">
                    <a:moveTo>
                      <a:pt x="0" y="0"/>
                    </a:moveTo>
                    <a:lnTo>
                      <a:pt x="0" y="0"/>
                    </a:lnTo>
                    <a:lnTo>
                      <a:pt x="64" y="0"/>
                    </a:lnTo>
                  </a:path>
                </a:pathLst>
              </a:custGeom>
              <a:noFill/>
              <a:ln w="9525" cap="flat">
                <a:solidFill>
                  <a:srgbClr val="0000D4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7" name="Freeform 1296"/>
              <p:cNvSpPr>
                <a:spLocks/>
              </p:cNvSpPr>
              <p:nvPr/>
            </p:nvSpPr>
            <p:spPr bwMode="auto">
              <a:xfrm flipH="1">
                <a:off x="3276600" y="3658680"/>
                <a:ext cx="61913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64" y="0"/>
                  </a:cxn>
                </a:cxnLst>
                <a:rect l="0" t="0" r="r" b="b"/>
                <a:pathLst>
                  <a:path w="64">
                    <a:moveTo>
                      <a:pt x="0" y="0"/>
                    </a:moveTo>
                    <a:lnTo>
                      <a:pt x="0" y="0"/>
                    </a:lnTo>
                    <a:lnTo>
                      <a:pt x="64" y="0"/>
                    </a:lnTo>
                  </a:path>
                </a:pathLst>
              </a:custGeom>
              <a:noFill/>
              <a:ln w="9525" cap="flat">
                <a:solidFill>
                  <a:srgbClr val="0000D4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8" name="Freeform 1297"/>
              <p:cNvSpPr>
                <a:spLocks/>
              </p:cNvSpPr>
              <p:nvPr/>
            </p:nvSpPr>
            <p:spPr bwMode="auto">
              <a:xfrm flipH="1">
                <a:off x="3276600" y="3606292"/>
                <a:ext cx="61913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64" y="0"/>
                  </a:cxn>
                </a:cxnLst>
                <a:rect l="0" t="0" r="r" b="b"/>
                <a:pathLst>
                  <a:path w="64">
                    <a:moveTo>
                      <a:pt x="0" y="0"/>
                    </a:moveTo>
                    <a:lnTo>
                      <a:pt x="0" y="0"/>
                    </a:lnTo>
                    <a:lnTo>
                      <a:pt x="64" y="0"/>
                    </a:lnTo>
                  </a:path>
                </a:pathLst>
              </a:custGeom>
              <a:noFill/>
              <a:ln w="9525" cap="flat">
                <a:solidFill>
                  <a:srgbClr val="0000D4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9" name="Freeform 1298"/>
              <p:cNvSpPr>
                <a:spLocks/>
              </p:cNvSpPr>
              <p:nvPr/>
            </p:nvSpPr>
            <p:spPr bwMode="auto">
              <a:xfrm flipH="1">
                <a:off x="3276600" y="3563430"/>
                <a:ext cx="61913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64" y="0"/>
                  </a:cxn>
                </a:cxnLst>
                <a:rect l="0" t="0" r="r" b="b"/>
                <a:pathLst>
                  <a:path w="64">
                    <a:moveTo>
                      <a:pt x="0" y="0"/>
                    </a:moveTo>
                    <a:lnTo>
                      <a:pt x="0" y="0"/>
                    </a:lnTo>
                    <a:lnTo>
                      <a:pt x="64" y="0"/>
                    </a:lnTo>
                  </a:path>
                </a:pathLst>
              </a:custGeom>
              <a:noFill/>
              <a:ln w="9525" cap="flat">
                <a:solidFill>
                  <a:srgbClr val="0000D4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0" name="Freeform 1299"/>
              <p:cNvSpPr>
                <a:spLocks/>
              </p:cNvSpPr>
              <p:nvPr/>
            </p:nvSpPr>
            <p:spPr bwMode="auto">
              <a:xfrm flipH="1">
                <a:off x="3276600" y="3525330"/>
                <a:ext cx="61913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64" y="0"/>
                  </a:cxn>
                </a:cxnLst>
                <a:rect l="0" t="0" r="r" b="b"/>
                <a:pathLst>
                  <a:path w="64">
                    <a:moveTo>
                      <a:pt x="0" y="0"/>
                    </a:moveTo>
                    <a:lnTo>
                      <a:pt x="0" y="0"/>
                    </a:lnTo>
                    <a:lnTo>
                      <a:pt x="64" y="0"/>
                    </a:lnTo>
                  </a:path>
                </a:pathLst>
              </a:custGeom>
              <a:noFill/>
              <a:ln w="9525" cap="flat">
                <a:solidFill>
                  <a:srgbClr val="0000D4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1" name="Freeform 1300"/>
              <p:cNvSpPr>
                <a:spLocks/>
              </p:cNvSpPr>
              <p:nvPr/>
            </p:nvSpPr>
            <p:spPr bwMode="auto">
              <a:xfrm flipH="1">
                <a:off x="3276600" y="3491992"/>
                <a:ext cx="61913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64" y="0"/>
                  </a:cxn>
                </a:cxnLst>
                <a:rect l="0" t="0" r="r" b="b"/>
                <a:pathLst>
                  <a:path w="64">
                    <a:moveTo>
                      <a:pt x="0" y="0"/>
                    </a:moveTo>
                    <a:lnTo>
                      <a:pt x="0" y="0"/>
                    </a:lnTo>
                    <a:lnTo>
                      <a:pt x="64" y="0"/>
                    </a:lnTo>
                  </a:path>
                </a:pathLst>
              </a:custGeom>
              <a:noFill/>
              <a:ln w="9525" cap="flat">
                <a:solidFill>
                  <a:srgbClr val="0000D4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2" name="Freeform 1301"/>
              <p:cNvSpPr>
                <a:spLocks/>
              </p:cNvSpPr>
              <p:nvPr/>
            </p:nvSpPr>
            <p:spPr bwMode="auto">
              <a:xfrm flipH="1">
                <a:off x="3276600" y="3465005"/>
                <a:ext cx="61913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64" y="0"/>
                  </a:cxn>
                </a:cxnLst>
                <a:rect l="0" t="0" r="r" b="b"/>
                <a:pathLst>
                  <a:path w="64">
                    <a:moveTo>
                      <a:pt x="0" y="0"/>
                    </a:moveTo>
                    <a:lnTo>
                      <a:pt x="0" y="0"/>
                    </a:lnTo>
                    <a:lnTo>
                      <a:pt x="64" y="0"/>
                    </a:lnTo>
                  </a:path>
                </a:pathLst>
              </a:custGeom>
              <a:noFill/>
              <a:ln w="9525" cap="flat">
                <a:solidFill>
                  <a:srgbClr val="0000D4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3" name="Freeform 1302"/>
              <p:cNvSpPr>
                <a:spLocks/>
              </p:cNvSpPr>
              <p:nvPr/>
            </p:nvSpPr>
            <p:spPr bwMode="auto">
              <a:xfrm flipH="1">
                <a:off x="3276600" y="3274505"/>
                <a:ext cx="61913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64" y="0"/>
                  </a:cxn>
                </a:cxnLst>
                <a:rect l="0" t="0" r="r" b="b"/>
                <a:pathLst>
                  <a:path w="64">
                    <a:moveTo>
                      <a:pt x="0" y="0"/>
                    </a:moveTo>
                    <a:lnTo>
                      <a:pt x="0" y="0"/>
                    </a:lnTo>
                    <a:lnTo>
                      <a:pt x="64" y="0"/>
                    </a:lnTo>
                  </a:path>
                </a:pathLst>
              </a:custGeom>
              <a:noFill/>
              <a:ln w="9525" cap="flat">
                <a:solidFill>
                  <a:srgbClr val="0000D4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4" name="Freeform 1303"/>
              <p:cNvSpPr>
                <a:spLocks/>
              </p:cNvSpPr>
              <p:nvPr/>
            </p:nvSpPr>
            <p:spPr bwMode="auto">
              <a:xfrm flipH="1">
                <a:off x="3276600" y="3176080"/>
                <a:ext cx="61913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64" y="0"/>
                  </a:cxn>
                </a:cxnLst>
                <a:rect l="0" t="0" r="r" b="b"/>
                <a:pathLst>
                  <a:path w="64">
                    <a:moveTo>
                      <a:pt x="0" y="0"/>
                    </a:moveTo>
                    <a:lnTo>
                      <a:pt x="0" y="0"/>
                    </a:lnTo>
                    <a:lnTo>
                      <a:pt x="64" y="0"/>
                    </a:lnTo>
                  </a:path>
                </a:pathLst>
              </a:custGeom>
              <a:noFill/>
              <a:ln w="9525" cap="flat">
                <a:solidFill>
                  <a:srgbClr val="0000D4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5" name="Freeform 1304"/>
              <p:cNvSpPr>
                <a:spLocks/>
              </p:cNvSpPr>
              <p:nvPr/>
            </p:nvSpPr>
            <p:spPr bwMode="auto">
              <a:xfrm flipH="1">
                <a:off x="3276600" y="3109405"/>
                <a:ext cx="61913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64" y="0"/>
                  </a:cxn>
                </a:cxnLst>
                <a:rect l="0" t="0" r="r" b="b"/>
                <a:pathLst>
                  <a:path w="64">
                    <a:moveTo>
                      <a:pt x="0" y="0"/>
                    </a:moveTo>
                    <a:lnTo>
                      <a:pt x="0" y="0"/>
                    </a:lnTo>
                    <a:lnTo>
                      <a:pt x="64" y="0"/>
                    </a:lnTo>
                  </a:path>
                </a:pathLst>
              </a:custGeom>
              <a:noFill/>
              <a:ln w="9525" cap="flat">
                <a:solidFill>
                  <a:srgbClr val="0000D4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6" name="Freeform 1305"/>
              <p:cNvSpPr>
                <a:spLocks/>
              </p:cNvSpPr>
              <p:nvPr/>
            </p:nvSpPr>
            <p:spPr bwMode="auto">
              <a:xfrm flipH="1">
                <a:off x="3276600" y="3053842"/>
                <a:ext cx="61913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64" y="0"/>
                  </a:cxn>
                </a:cxnLst>
                <a:rect l="0" t="0" r="r" b="b"/>
                <a:pathLst>
                  <a:path w="64">
                    <a:moveTo>
                      <a:pt x="0" y="0"/>
                    </a:moveTo>
                    <a:lnTo>
                      <a:pt x="0" y="0"/>
                    </a:lnTo>
                    <a:lnTo>
                      <a:pt x="64" y="0"/>
                    </a:lnTo>
                  </a:path>
                </a:pathLst>
              </a:custGeom>
              <a:noFill/>
              <a:ln w="9525" cap="flat">
                <a:solidFill>
                  <a:srgbClr val="0000D4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7" name="Freeform 1306"/>
              <p:cNvSpPr>
                <a:spLocks/>
              </p:cNvSpPr>
              <p:nvPr/>
            </p:nvSpPr>
            <p:spPr bwMode="auto">
              <a:xfrm flipH="1">
                <a:off x="3276600" y="3010980"/>
                <a:ext cx="61913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64" y="0"/>
                  </a:cxn>
                </a:cxnLst>
                <a:rect l="0" t="0" r="r" b="b"/>
                <a:pathLst>
                  <a:path w="64">
                    <a:moveTo>
                      <a:pt x="0" y="0"/>
                    </a:moveTo>
                    <a:lnTo>
                      <a:pt x="0" y="0"/>
                    </a:lnTo>
                    <a:lnTo>
                      <a:pt x="64" y="0"/>
                    </a:lnTo>
                  </a:path>
                </a:pathLst>
              </a:custGeom>
              <a:noFill/>
              <a:ln w="9525" cap="flat">
                <a:solidFill>
                  <a:srgbClr val="0000D4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8" name="Freeform 1307"/>
              <p:cNvSpPr>
                <a:spLocks/>
              </p:cNvSpPr>
              <p:nvPr/>
            </p:nvSpPr>
            <p:spPr bwMode="auto">
              <a:xfrm flipH="1">
                <a:off x="3276600" y="2974467"/>
                <a:ext cx="61913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64" y="0"/>
                  </a:cxn>
                </a:cxnLst>
                <a:rect l="0" t="0" r="r" b="b"/>
                <a:pathLst>
                  <a:path w="64">
                    <a:moveTo>
                      <a:pt x="0" y="0"/>
                    </a:moveTo>
                    <a:lnTo>
                      <a:pt x="0" y="0"/>
                    </a:lnTo>
                    <a:lnTo>
                      <a:pt x="64" y="0"/>
                    </a:lnTo>
                  </a:path>
                </a:pathLst>
              </a:custGeom>
              <a:noFill/>
              <a:ln w="9525" cap="flat">
                <a:solidFill>
                  <a:srgbClr val="0000D4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9" name="Freeform 1308"/>
              <p:cNvSpPr>
                <a:spLocks/>
              </p:cNvSpPr>
              <p:nvPr/>
            </p:nvSpPr>
            <p:spPr bwMode="auto">
              <a:xfrm flipH="1">
                <a:off x="3276600" y="2942717"/>
                <a:ext cx="61913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64" y="0"/>
                  </a:cxn>
                </a:cxnLst>
                <a:rect l="0" t="0" r="r" b="b"/>
                <a:pathLst>
                  <a:path w="64">
                    <a:moveTo>
                      <a:pt x="0" y="0"/>
                    </a:moveTo>
                    <a:lnTo>
                      <a:pt x="0" y="0"/>
                    </a:lnTo>
                    <a:lnTo>
                      <a:pt x="64" y="0"/>
                    </a:lnTo>
                  </a:path>
                </a:pathLst>
              </a:custGeom>
              <a:noFill/>
              <a:ln w="9525" cap="flat">
                <a:solidFill>
                  <a:srgbClr val="0000D4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0" name="Freeform 1309"/>
              <p:cNvSpPr>
                <a:spLocks/>
              </p:cNvSpPr>
              <p:nvPr/>
            </p:nvSpPr>
            <p:spPr bwMode="auto">
              <a:xfrm flipH="1">
                <a:off x="3276600" y="2914142"/>
                <a:ext cx="61913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64" y="0"/>
                  </a:cxn>
                </a:cxnLst>
                <a:rect l="0" t="0" r="r" b="b"/>
                <a:pathLst>
                  <a:path w="64">
                    <a:moveTo>
                      <a:pt x="0" y="0"/>
                    </a:moveTo>
                    <a:lnTo>
                      <a:pt x="0" y="0"/>
                    </a:lnTo>
                    <a:lnTo>
                      <a:pt x="64" y="0"/>
                    </a:lnTo>
                  </a:path>
                </a:pathLst>
              </a:custGeom>
              <a:noFill/>
              <a:ln w="9525" cap="flat">
                <a:solidFill>
                  <a:srgbClr val="0000D4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1" name="Freeform 1310"/>
              <p:cNvSpPr>
                <a:spLocks/>
              </p:cNvSpPr>
              <p:nvPr/>
            </p:nvSpPr>
            <p:spPr bwMode="auto">
              <a:xfrm flipH="1">
                <a:off x="3276600" y="2722055"/>
                <a:ext cx="61913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64" y="0"/>
                  </a:cxn>
                </a:cxnLst>
                <a:rect l="0" t="0" r="r" b="b"/>
                <a:pathLst>
                  <a:path w="64">
                    <a:moveTo>
                      <a:pt x="0" y="0"/>
                    </a:moveTo>
                    <a:lnTo>
                      <a:pt x="0" y="0"/>
                    </a:lnTo>
                    <a:lnTo>
                      <a:pt x="64" y="0"/>
                    </a:lnTo>
                  </a:path>
                </a:pathLst>
              </a:custGeom>
              <a:noFill/>
              <a:ln w="9525" cap="flat">
                <a:solidFill>
                  <a:srgbClr val="0000D4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2" name="Freeform 1311"/>
              <p:cNvSpPr>
                <a:spLocks/>
              </p:cNvSpPr>
              <p:nvPr/>
            </p:nvSpPr>
            <p:spPr bwMode="auto">
              <a:xfrm flipH="1">
                <a:off x="3276600" y="2625217"/>
                <a:ext cx="61913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64" y="0"/>
                  </a:cxn>
                </a:cxnLst>
                <a:rect l="0" t="0" r="r" b="b"/>
                <a:pathLst>
                  <a:path w="64">
                    <a:moveTo>
                      <a:pt x="0" y="0"/>
                    </a:moveTo>
                    <a:lnTo>
                      <a:pt x="0" y="0"/>
                    </a:lnTo>
                    <a:lnTo>
                      <a:pt x="64" y="0"/>
                    </a:lnTo>
                  </a:path>
                </a:pathLst>
              </a:custGeom>
              <a:noFill/>
              <a:ln w="9525" cap="flat">
                <a:solidFill>
                  <a:srgbClr val="0000D4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3" name="Freeform 1312"/>
              <p:cNvSpPr>
                <a:spLocks/>
              </p:cNvSpPr>
              <p:nvPr/>
            </p:nvSpPr>
            <p:spPr bwMode="auto">
              <a:xfrm flipH="1">
                <a:off x="3276600" y="2556955"/>
                <a:ext cx="61913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64" y="0"/>
                  </a:cxn>
                </a:cxnLst>
                <a:rect l="0" t="0" r="r" b="b"/>
                <a:pathLst>
                  <a:path w="64">
                    <a:moveTo>
                      <a:pt x="0" y="0"/>
                    </a:moveTo>
                    <a:lnTo>
                      <a:pt x="0" y="0"/>
                    </a:lnTo>
                    <a:lnTo>
                      <a:pt x="64" y="0"/>
                    </a:lnTo>
                  </a:path>
                </a:pathLst>
              </a:custGeom>
              <a:noFill/>
              <a:ln w="9525" cap="flat">
                <a:solidFill>
                  <a:srgbClr val="0000D4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4" name="Freeform 1313"/>
              <p:cNvSpPr>
                <a:spLocks/>
              </p:cNvSpPr>
              <p:nvPr/>
            </p:nvSpPr>
            <p:spPr bwMode="auto">
              <a:xfrm flipH="1">
                <a:off x="3276600" y="2504567"/>
                <a:ext cx="61913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64" y="0"/>
                  </a:cxn>
                </a:cxnLst>
                <a:rect l="0" t="0" r="r" b="b"/>
                <a:pathLst>
                  <a:path w="64">
                    <a:moveTo>
                      <a:pt x="0" y="0"/>
                    </a:moveTo>
                    <a:lnTo>
                      <a:pt x="0" y="0"/>
                    </a:lnTo>
                    <a:lnTo>
                      <a:pt x="64" y="0"/>
                    </a:lnTo>
                  </a:path>
                </a:pathLst>
              </a:custGeom>
              <a:noFill/>
              <a:ln w="9525" cap="flat">
                <a:solidFill>
                  <a:srgbClr val="0000D4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5" name="Freeform 1314"/>
              <p:cNvSpPr>
                <a:spLocks/>
              </p:cNvSpPr>
              <p:nvPr/>
            </p:nvSpPr>
            <p:spPr bwMode="auto">
              <a:xfrm flipH="1">
                <a:off x="3276600" y="2460117"/>
                <a:ext cx="61913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64" y="0"/>
                  </a:cxn>
                </a:cxnLst>
                <a:rect l="0" t="0" r="r" b="b"/>
                <a:pathLst>
                  <a:path w="64">
                    <a:moveTo>
                      <a:pt x="0" y="0"/>
                    </a:moveTo>
                    <a:lnTo>
                      <a:pt x="0" y="0"/>
                    </a:lnTo>
                    <a:lnTo>
                      <a:pt x="64" y="0"/>
                    </a:lnTo>
                  </a:path>
                </a:pathLst>
              </a:custGeom>
              <a:noFill/>
              <a:ln w="9525" cap="flat">
                <a:solidFill>
                  <a:srgbClr val="0000D4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6" name="Freeform 1315"/>
              <p:cNvSpPr>
                <a:spLocks/>
              </p:cNvSpPr>
              <p:nvPr/>
            </p:nvSpPr>
            <p:spPr bwMode="auto">
              <a:xfrm flipH="1">
                <a:off x="3276600" y="2423605"/>
                <a:ext cx="61913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64" y="0"/>
                  </a:cxn>
                </a:cxnLst>
                <a:rect l="0" t="0" r="r" b="b"/>
                <a:pathLst>
                  <a:path w="64">
                    <a:moveTo>
                      <a:pt x="0" y="0"/>
                    </a:moveTo>
                    <a:lnTo>
                      <a:pt x="0" y="0"/>
                    </a:lnTo>
                    <a:lnTo>
                      <a:pt x="64" y="0"/>
                    </a:lnTo>
                  </a:path>
                </a:pathLst>
              </a:custGeom>
              <a:noFill/>
              <a:ln w="9525" cap="flat">
                <a:solidFill>
                  <a:srgbClr val="0000D4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7" name="Freeform 1316"/>
              <p:cNvSpPr>
                <a:spLocks/>
              </p:cNvSpPr>
              <p:nvPr/>
            </p:nvSpPr>
            <p:spPr bwMode="auto">
              <a:xfrm flipH="1">
                <a:off x="3276600" y="2391855"/>
                <a:ext cx="61913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64" y="0"/>
                  </a:cxn>
                </a:cxnLst>
                <a:rect l="0" t="0" r="r" b="b"/>
                <a:pathLst>
                  <a:path w="64">
                    <a:moveTo>
                      <a:pt x="0" y="0"/>
                    </a:moveTo>
                    <a:lnTo>
                      <a:pt x="0" y="0"/>
                    </a:lnTo>
                    <a:lnTo>
                      <a:pt x="64" y="0"/>
                    </a:lnTo>
                  </a:path>
                </a:pathLst>
              </a:custGeom>
              <a:noFill/>
              <a:ln w="9525" cap="flat">
                <a:solidFill>
                  <a:srgbClr val="0000D4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8" name="Freeform 1317"/>
              <p:cNvSpPr>
                <a:spLocks/>
              </p:cNvSpPr>
              <p:nvPr/>
            </p:nvSpPr>
            <p:spPr bwMode="auto">
              <a:xfrm flipH="1">
                <a:off x="3276600" y="2363280"/>
                <a:ext cx="61913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64" y="0"/>
                  </a:cxn>
                </a:cxnLst>
                <a:rect l="0" t="0" r="r" b="b"/>
                <a:pathLst>
                  <a:path w="64">
                    <a:moveTo>
                      <a:pt x="0" y="0"/>
                    </a:moveTo>
                    <a:lnTo>
                      <a:pt x="0" y="0"/>
                    </a:lnTo>
                    <a:lnTo>
                      <a:pt x="64" y="0"/>
                    </a:lnTo>
                  </a:path>
                </a:pathLst>
              </a:custGeom>
              <a:noFill/>
              <a:ln w="9525" cap="flat">
                <a:solidFill>
                  <a:srgbClr val="0000D4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9" name="Freeform 1318"/>
              <p:cNvSpPr>
                <a:spLocks/>
              </p:cNvSpPr>
              <p:nvPr/>
            </p:nvSpPr>
            <p:spPr bwMode="auto">
              <a:xfrm flipH="1">
                <a:off x="3276600" y="2172780"/>
                <a:ext cx="61913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64" y="0"/>
                  </a:cxn>
                </a:cxnLst>
                <a:rect l="0" t="0" r="r" b="b"/>
                <a:pathLst>
                  <a:path w="64">
                    <a:moveTo>
                      <a:pt x="0" y="0"/>
                    </a:moveTo>
                    <a:lnTo>
                      <a:pt x="0" y="0"/>
                    </a:lnTo>
                    <a:lnTo>
                      <a:pt x="64" y="0"/>
                    </a:lnTo>
                  </a:path>
                </a:pathLst>
              </a:custGeom>
              <a:noFill/>
              <a:ln w="9525" cap="flat">
                <a:solidFill>
                  <a:srgbClr val="0000D4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0" name="Freeform 1319"/>
              <p:cNvSpPr>
                <a:spLocks/>
              </p:cNvSpPr>
              <p:nvPr/>
            </p:nvSpPr>
            <p:spPr bwMode="auto">
              <a:xfrm flipH="1">
                <a:off x="3276600" y="2075942"/>
                <a:ext cx="61913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64" y="0"/>
                  </a:cxn>
                </a:cxnLst>
                <a:rect l="0" t="0" r="r" b="b"/>
                <a:pathLst>
                  <a:path w="64">
                    <a:moveTo>
                      <a:pt x="0" y="0"/>
                    </a:moveTo>
                    <a:lnTo>
                      <a:pt x="0" y="0"/>
                    </a:lnTo>
                    <a:lnTo>
                      <a:pt x="64" y="0"/>
                    </a:lnTo>
                  </a:path>
                </a:pathLst>
              </a:custGeom>
              <a:noFill/>
              <a:ln w="9525" cap="flat">
                <a:solidFill>
                  <a:srgbClr val="0000D4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1" name="Freeform 1320"/>
              <p:cNvSpPr>
                <a:spLocks/>
              </p:cNvSpPr>
              <p:nvPr/>
            </p:nvSpPr>
            <p:spPr bwMode="auto">
              <a:xfrm flipH="1">
                <a:off x="3276600" y="2007680"/>
                <a:ext cx="61913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64" y="0"/>
                  </a:cxn>
                </a:cxnLst>
                <a:rect l="0" t="0" r="r" b="b"/>
                <a:pathLst>
                  <a:path w="64">
                    <a:moveTo>
                      <a:pt x="0" y="0"/>
                    </a:moveTo>
                    <a:lnTo>
                      <a:pt x="0" y="0"/>
                    </a:lnTo>
                    <a:lnTo>
                      <a:pt x="64" y="0"/>
                    </a:lnTo>
                  </a:path>
                </a:pathLst>
              </a:custGeom>
              <a:noFill/>
              <a:ln w="9525" cap="flat">
                <a:solidFill>
                  <a:srgbClr val="0000D4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2" name="Freeform 1321"/>
              <p:cNvSpPr>
                <a:spLocks/>
              </p:cNvSpPr>
              <p:nvPr/>
            </p:nvSpPr>
            <p:spPr bwMode="auto">
              <a:xfrm flipH="1">
                <a:off x="3276600" y="1952117"/>
                <a:ext cx="61913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64" y="0"/>
                  </a:cxn>
                </a:cxnLst>
                <a:rect l="0" t="0" r="r" b="b"/>
                <a:pathLst>
                  <a:path w="64">
                    <a:moveTo>
                      <a:pt x="0" y="0"/>
                    </a:moveTo>
                    <a:lnTo>
                      <a:pt x="0" y="0"/>
                    </a:lnTo>
                    <a:lnTo>
                      <a:pt x="64" y="0"/>
                    </a:lnTo>
                  </a:path>
                </a:pathLst>
              </a:custGeom>
              <a:noFill/>
              <a:ln w="9525" cap="flat">
                <a:solidFill>
                  <a:srgbClr val="0000D4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3" name="Freeform 1322"/>
              <p:cNvSpPr>
                <a:spLocks/>
              </p:cNvSpPr>
              <p:nvPr/>
            </p:nvSpPr>
            <p:spPr bwMode="auto">
              <a:xfrm flipH="1">
                <a:off x="3276600" y="1909255"/>
                <a:ext cx="61913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64" y="0"/>
                  </a:cxn>
                </a:cxnLst>
                <a:rect l="0" t="0" r="r" b="b"/>
                <a:pathLst>
                  <a:path w="64">
                    <a:moveTo>
                      <a:pt x="0" y="0"/>
                    </a:moveTo>
                    <a:lnTo>
                      <a:pt x="0" y="0"/>
                    </a:lnTo>
                    <a:lnTo>
                      <a:pt x="64" y="0"/>
                    </a:lnTo>
                  </a:path>
                </a:pathLst>
              </a:custGeom>
              <a:noFill/>
              <a:ln w="9525" cap="flat">
                <a:solidFill>
                  <a:srgbClr val="0000D4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4" name="Freeform 1323"/>
              <p:cNvSpPr>
                <a:spLocks/>
              </p:cNvSpPr>
              <p:nvPr/>
            </p:nvSpPr>
            <p:spPr bwMode="auto">
              <a:xfrm flipH="1">
                <a:off x="3276600" y="1872742"/>
                <a:ext cx="61913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64" y="0"/>
                  </a:cxn>
                </a:cxnLst>
                <a:rect l="0" t="0" r="r" b="b"/>
                <a:pathLst>
                  <a:path w="64">
                    <a:moveTo>
                      <a:pt x="0" y="0"/>
                    </a:moveTo>
                    <a:lnTo>
                      <a:pt x="0" y="0"/>
                    </a:lnTo>
                    <a:lnTo>
                      <a:pt x="64" y="0"/>
                    </a:lnTo>
                  </a:path>
                </a:pathLst>
              </a:custGeom>
              <a:noFill/>
              <a:ln w="9525" cap="flat">
                <a:solidFill>
                  <a:srgbClr val="0000D4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5" name="Freeform 1324"/>
              <p:cNvSpPr>
                <a:spLocks/>
              </p:cNvSpPr>
              <p:nvPr/>
            </p:nvSpPr>
            <p:spPr bwMode="auto">
              <a:xfrm flipH="1">
                <a:off x="3276600" y="1842580"/>
                <a:ext cx="61913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64" y="0"/>
                  </a:cxn>
                </a:cxnLst>
                <a:rect l="0" t="0" r="r" b="b"/>
                <a:pathLst>
                  <a:path w="64">
                    <a:moveTo>
                      <a:pt x="0" y="0"/>
                    </a:moveTo>
                    <a:lnTo>
                      <a:pt x="0" y="0"/>
                    </a:lnTo>
                    <a:lnTo>
                      <a:pt x="64" y="0"/>
                    </a:lnTo>
                  </a:path>
                </a:pathLst>
              </a:custGeom>
              <a:noFill/>
              <a:ln w="9525" cap="flat">
                <a:solidFill>
                  <a:srgbClr val="0000D4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6" name="Freeform 1325"/>
              <p:cNvSpPr>
                <a:spLocks/>
              </p:cNvSpPr>
              <p:nvPr/>
            </p:nvSpPr>
            <p:spPr bwMode="auto">
              <a:xfrm flipH="1">
                <a:off x="3276600" y="1812417"/>
                <a:ext cx="61913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64" y="0"/>
                  </a:cxn>
                </a:cxnLst>
                <a:rect l="0" t="0" r="r" b="b"/>
                <a:pathLst>
                  <a:path w="64">
                    <a:moveTo>
                      <a:pt x="0" y="0"/>
                    </a:moveTo>
                    <a:lnTo>
                      <a:pt x="0" y="0"/>
                    </a:lnTo>
                    <a:lnTo>
                      <a:pt x="64" y="0"/>
                    </a:lnTo>
                  </a:path>
                </a:pathLst>
              </a:custGeom>
              <a:noFill/>
              <a:ln w="9525" cap="flat">
                <a:solidFill>
                  <a:srgbClr val="0000D4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7" name="Freeform 1326"/>
              <p:cNvSpPr>
                <a:spLocks/>
              </p:cNvSpPr>
              <p:nvPr/>
            </p:nvSpPr>
            <p:spPr bwMode="auto">
              <a:xfrm flipH="1">
                <a:off x="3276600" y="1621917"/>
                <a:ext cx="61913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64" y="0"/>
                  </a:cxn>
                </a:cxnLst>
                <a:rect l="0" t="0" r="r" b="b"/>
                <a:pathLst>
                  <a:path w="64">
                    <a:moveTo>
                      <a:pt x="0" y="0"/>
                    </a:moveTo>
                    <a:lnTo>
                      <a:pt x="0" y="0"/>
                    </a:lnTo>
                    <a:lnTo>
                      <a:pt x="64" y="0"/>
                    </a:lnTo>
                  </a:path>
                </a:pathLst>
              </a:custGeom>
              <a:noFill/>
              <a:ln w="9525" cap="flat">
                <a:solidFill>
                  <a:srgbClr val="0000D4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8" name="Freeform 1327"/>
              <p:cNvSpPr>
                <a:spLocks/>
              </p:cNvSpPr>
              <p:nvPr/>
            </p:nvSpPr>
            <p:spPr bwMode="auto">
              <a:xfrm flipH="1">
                <a:off x="3276600" y="1525080"/>
                <a:ext cx="61913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64" y="0"/>
                  </a:cxn>
                </a:cxnLst>
                <a:rect l="0" t="0" r="r" b="b"/>
                <a:pathLst>
                  <a:path w="64">
                    <a:moveTo>
                      <a:pt x="0" y="0"/>
                    </a:moveTo>
                    <a:lnTo>
                      <a:pt x="0" y="0"/>
                    </a:lnTo>
                    <a:lnTo>
                      <a:pt x="64" y="0"/>
                    </a:lnTo>
                  </a:path>
                </a:pathLst>
              </a:custGeom>
              <a:noFill/>
              <a:ln w="9525" cap="flat">
                <a:solidFill>
                  <a:srgbClr val="0000D4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9" name="Freeform 1328"/>
              <p:cNvSpPr>
                <a:spLocks/>
              </p:cNvSpPr>
              <p:nvPr/>
            </p:nvSpPr>
            <p:spPr bwMode="auto">
              <a:xfrm flipH="1">
                <a:off x="3276600" y="1455230"/>
                <a:ext cx="61913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64" y="0"/>
                  </a:cxn>
                </a:cxnLst>
                <a:rect l="0" t="0" r="r" b="b"/>
                <a:pathLst>
                  <a:path w="64">
                    <a:moveTo>
                      <a:pt x="0" y="0"/>
                    </a:moveTo>
                    <a:lnTo>
                      <a:pt x="0" y="0"/>
                    </a:lnTo>
                    <a:lnTo>
                      <a:pt x="64" y="0"/>
                    </a:lnTo>
                  </a:path>
                </a:pathLst>
              </a:custGeom>
              <a:noFill/>
              <a:ln w="9525" cap="flat">
                <a:solidFill>
                  <a:srgbClr val="0000D4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0" name="Freeform 1329"/>
              <p:cNvSpPr>
                <a:spLocks/>
              </p:cNvSpPr>
              <p:nvPr/>
            </p:nvSpPr>
            <p:spPr bwMode="auto">
              <a:xfrm flipH="1">
                <a:off x="3276600" y="1402842"/>
                <a:ext cx="61913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64" y="0"/>
                  </a:cxn>
                </a:cxnLst>
                <a:rect l="0" t="0" r="r" b="b"/>
                <a:pathLst>
                  <a:path w="64">
                    <a:moveTo>
                      <a:pt x="0" y="0"/>
                    </a:moveTo>
                    <a:lnTo>
                      <a:pt x="0" y="0"/>
                    </a:lnTo>
                    <a:lnTo>
                      <a:pt x="64" y="0"/>
                    </a:lnTo>
                  </a:path>
                </a:pathLst>
              </a:custGeom>
              <a:noFill/>
              <a:ln w="9525" cap="flat">
                <a:solidFill>
                  <a:srgbClr val="0000D4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1" name="Freeform 1330"/>
              <p:cNvSpPr>
                <a:spLocks/>
              </p:cNvSpPr>
              <p:nvPr/>
            </p:nvSpPr>
            <p:spPr bwMode="auto">
              <a:xfrm flipH="1">
                <a:off x="3276600" y="1358392"/>
                <a:ext cx="61913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64" y="0"/>
                  </a:cxn>
                </a:cxnLst>
                <a:rect l="0" t="0" r="r" b="b"/>
                <a:pathLst>
                  <a:path w="64">
                    <a:moveTo>
                      <a:pt x="0" y="0"/>
                    </a:moveTo>
                    <a:lnTo>
                      <a:pt x="0" y="0"/>
                    </a:lnTo>
                    <a:lnTo>
                      <a:pt x="64" y="0"/>
                    </a:lnTo>
                  </a:path>
                </a:pathLst>
              </a:custGeom>
              <a:noFill/>
              <a:ln w="9525" cap="flat">
                <a:solidFill>
                  <a:srgbClr val="0000D4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2" name="Freeform 1331"/>
              <p:cNvSpPr>
                <a:spLocks/>
              </p:cNvSpPr>
              <p:nvPr/>
            </p:nvSpPr>
            <p:spPr bwMode="auto">
              <a:xfrm flipH="1">
                <a:off x="3276600" y="1321880"/>
                <a:ext cx="61913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64" y="0"/>
                  </a:cxn>
                </a:cxnLst>
                <a:rect l="0" t="0" r="r" b="b"/>
                <a:pathLst>
                  <a:path w="64">
                    <a:moveTo>
                      <a:pt x="0" y="0"/>
                    </a:moveTo>
                    <a:lnTo>
                      <a:pt x="0" y="0"/>
                    </a:lnTo>
                    <a:lnTo>
                      <a:pt x="64" y="0"/>
                    </a:lnTo>
                  </a:path>
                </a:pathLst>
              </a:custGeom>
              <a:noFill/>
              <a:ln w="9525" cap="flat">
                <a:solidFill>
                  <a:srgbClr val="0000D4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3" name="Freeform 1332"/>
              <p:cNvSpPr>
                <a:spLocks/>
              </p:cNvSpPr>
              <p:nvPr/>
            </p:nvSpPr>
            <p:spPr bwMode="auto">
              <a:xfrm flipH="1">
                <a:off x="3276600" y="1290130"/>
                <a:ext cx="61913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64" y="0"/>
                  </a:cxn>
                </a:cxnLst>
                <a:rect l="0" t="0" r="r" b="b"/>
                <a:pathLst>
                  <a:path w="64">
                    <a:moveTo>
                      <a:pt x="0" y="0"/>
                    </a:moveTo>
                    <a:lnTo>
                      <a:pt x="0" y="0"/>
                    </a:lnTo>
                    <a:lnTo>
                      <a:pt x="64" y="0"/>
                    </a:lnTo>
                  </a:path>
                </a:pathLst>
              </a:custGeom>
              <a:noFill/>
              <a:ln w="9525" cap="flat">
                <a:solidFill>
                  <a:srgbClr val="0000D4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4" name="Freeform 1333"/>
              <p:cNvSpPr>
                <a:spLocks/>
              </p:cNvSpPr>
              <p:nvPr/>
            </p:nvSpPr>
            <p:spPr bwMode="auto">
              <a:xfrm flipH="1">
                <a:off x="3276600" y="1261555"/>
                <a:ext cx="61913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64" y="0"/>
                  </a:cxn>
                </a:cxnLst>
                <a:rect l="0" t="0" r="r" b="b"/>
                <a:pathLst>
                  <a:path w="64">
                    <a:moveTo>
                      <a:pt x="0" y="0"/>
                    </a:moveTo>
                    <a:lnTo>
                      <a:pt x="0" y="0"/>
                    </a:lnTo>
                    <a:lnTo>
                      <a:pt x="64" y="0"/>
                    </a:lnTo>
                  </a:path>
                </a:pathLst>
              </a:custGeom>
              <a:noFill/>
              <a:ln w="9525" cap="flat">
                <a:solidFill>
                  <a:srgbClr val="0000D4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5" name="Freeform 1336"/>
              <p:cNvSpPr>
                <a:spLocks/>
              </p:cNvSpPr>
              <p:nvPr/>
            </p:nvSpPr>
            <p:spPr bwMode="auto">
              <a:xfrm flipH="1">
                <a:off x="3279775" y="3882517"/>
                <a:ext cx="1588" cy="1111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116"/>
                  </a:cxn>
                </a:cxnLst>
                <a:rect l="0" t="0" r="r" b="b"/>
                <a:pathLst>
                  <a:path h="116">
                    <a:moveTo>
                      <a:pt x="0" y="0"/>
                    </a:moveTo>
                    <a:lnTo>
                      <a:pt x="0" y="0"/>
                    </a:lnTo>
                    <a:lnTo>
                      <a:pt x="0" y="116"/>
                    </a:lnTo>
                  </a:path>
                </a:pathLst>
              </a:custGeom>
              <a:noFill/>
              <a:ln w="9525" cap="flat">
                <a:solidFill>
                  <a:srgbClr val="0000D4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6" name="Freeform 1355"/>
              <p:cNvSpPr>
                <a:spLocks/>
              </p:cNvSpPr>
              <p:nvPr/>
            </p:nvSpPr>
            <p:spPr bwMode="auto">
              <a:xfrm flipH="1">
                <a:off x="3279775" y="1231392"/>
                <a:ext cx="1588" cy="1111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117"/>
                  </a:cxn>
                </a:cxnLst>
                <a:rect l="0" t="0" r="r" b="b"/>
                <a:pathLst>
                  <a:path h="117">
                    <a:moveTo>
                      <a:pt x="0" y="0"/>
                    </a:moveTo>
                    <a:lnTo>
                      <a:pt x="0" y="0"/>
                    </a:lnTo>
                    <a:lnTo>
                      <a:pt x="0" y="117"/>
                    </a:lnTo>
                  </a:path>
                </a:pathLst>
              </a:custGeom>
              <a:noFill/>
              <a:ln w="9525" cap="flat">
                <a:solidFill>
                  <a:srgbClr val="0000D4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7" name="Freeform 1373"/>
              <p:cNvSpPr>
                <a:spLocks/>
              </p:cNvSpPr>
              <p:nvPr/>
            </p:nvSpPr>
            <p:spPr bwMode="auto">
              <a:xfrm flipH="1">
                <a:off x="3279775" y="1231392"/>
                <a:ext cx="1588" cy="276225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890"/>
                  </a:cxn>
                </a:cxnLst>
                <a:rect l="0" t="0" r="r" b="b"/>
                <a:pathLst>
                  <a:path h="2890">
                    <a:moveTo>
                      <a:pt x="0" y="0"/>
                    </a:moveTo>
                    <a:lnTo>
                      <a:pt x="0" y="0"/>
                    </a:lnTo>
                    <a:lnTo>
                      <a:pt x="0" y="2890"/>
                    </a:lnTo>
                  </a:path>
                </a:pathLst>
              </a:custGeom>
              <a:noFill/>
              <a:ln w="9525" cap="flat">
                <a:solidFill>
                  <a:srgbClr val="0000D4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540" name="Rectangle 539"/>
          <p:cNvSpPr/>
          <p:nvPr/>
        </p:nvSpPr>
        <p:spPr>
          <a:xfrm>
            <a:off x="4738658" y="1066800"/>
            <a:ext cx="314541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u="sng" dirty="0" smtClean="0"/>
              <a:t>200 nm - 10 </a:t>
            </a:r>
            <a:r>
              <a:rPr lang="el-GR" sz="3600" u="sng" dirty="0" smtClean="0"/>
              <a:t>μ</a:t>
            </a:r>
            <a:r>
              <a:rPr lang="en-US" sz="3600" u="sng" dirty="0" smtClean="0"/>
              <a:t>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667000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en-US" sz="6000" dirty="0" smtClean="0">
                <a:solidFill>
                  <a:schemeClr val="bg1"/>
                </a:solidFill>
              </a:rPr>
              <a:t>Previous Work with Pulsed Lasers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6397823"/>
            <a:ext cx="9144000" cy="3539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700" dirty="0" smtClean="0">
                <a:solidFill>
                  <a:prstClr val="white"/>
                </a:solidFill>
              </a:rPr>
              <a:t>1.  A. V. </a:t>
            </a:r>
            <a:r>
              <a:rPr lang="en-US" sz="1700" dirty="0" err="1" smtClean="0">
                <a:solidFill>
                  <a:prstClr val="white"/>
                </a:solidFill>
              </a:rPr>
              <a:t>Sokolov</a:t>
            </a:r>
            <a:r>
              <a:rPr lang="en-US" sz="1700" dirty="0" smtClean="0">
                <a:solidFill>
                  <a:prstClr val="white"/>
                </a:solidFill>
              </a:rPr>
              <a:t>, D. D. </a:t>
            </a:r>
            <a:r>
              <a:rPr lang="en-US" sz="1700" dirty="0" err="1" smtClean="0">
                <a:solidFill>
                  <a:prstClr val="white"/>
                </a:solidFill>
              </a:rPr>
              <a:t>Yavuz</a:t>
            </a:r>
            <a:r>
              <a:rPr lang="en-US" sz="1700" dirty="0" smtClean="0">
                <a:solidFill>
                  <a:prstClr val="white"/>
                </a:solidFill>
              </a:rPr>
              <a:t>, D. R. Walker, G. Y. Yin, and S. E. Harris, Phys. Rev. A </a:t>
            </a:r>
            <a:r>
              <a:rPr lang="en-US" sz="1700" b="1" dirty="0" smtClean="0">
                <a:solidFill>
                  <a:prstClr val="white"/>
                </a:solidFill>
              </a:rPr>
              <a:t>63, </a:t>
            </a:r>
            <a:r>
              <a:rPr lang="en-US" sz="1700" dirty="0" smtClean="0">
                <a:solidFill>
                  <a:prstClr val="white"/>
                </a:solidFill>
              </a:rPr>
              <a:t>051801(R) (2001).</a:t>
            </a:r>
            <a:endParaRPr lang="en-US" sz="1700" dirty="0">
              <a:solidFill>
                <a:prstClr val="white"/>
              </a:solidFill>
            </a:endParaRPr>
          </a:p>
        </p:txBody>
      </p:sp>
      <p:grpSp>
        <p:nvGrpSpPr>
          <p:cNvPr id="2" name="Group 30"/>
          <p:cNvGrpSpPr/>
          <p:nvPr/>
        </p:nvGrpSpPr>
        <p:grpSpPr>
          <a:xfrm>
            <a:off x="178904" y="198784"/>
            <a:ext cx="8761413" cy="2192338"/>
            <a:chOff x="76200" y="1321904"/>
            <a:chExt cx="8761413" cy="2192338"/>
          </a:xfrm>
        </p:grpSpPr>
        <p:grpSp>
          <p:nvGrpSpPr>
            <p:cNvPr id="4" name="Group 27"/>
            <p:cNvGrpSpPr/>
            <p:nvPr/>
          </p:nvGrpSpPr>
          <p:grpSpPr>
            <a:xfrm>
              <a:off x="76200" y="1321904"/>
              <a:ext cx="8761413" cy="2192338"/>
              <a:chOff x="76200" y="2209799"/>
              <a:chExt cx="8761413" cy="2192338"/>
            </a:xfrm>
          </p:grpSpPr>
          <p:grpSp>
            <p:nvGrpSpPr>
              <p:cNvPr id="5" name="Group 6"/>
              <p:cNvGrpSpPr>
                <a:grpSpLocks/>
              </p:cNvGrpSpPr>
              <p:nvPr/>
            </p:nvGrpSpPr>
            <p:grpSpPr bwMode="auto">
              <a:xfrm>
                <a:off x="76200" y="2209799"/>
                <a:ext cx="8761413" cy="2192338"/>
                <a:chOff x="48" y="2775"/>
                <a:chExt cx="5519" cy="1381"/>
              </a:xfrm>
            </p:grpSpPr>
            <p:grpSp>
              <p:nvGrpSpPr>
                <p:cNvPr id="6" name="Group 7"/>
                <p:cNvGrpSpPr>
                  <a:grpSpLocks/>
                </p:cNvGrpSpPr>
                <p:nvPr/>
              </p:nvGrpSpPr>
              <p:grpSpPr bwMode="auto">
                <a:xfrm>
                  <a:off x="192" y="3252"/>
                  <a:ext cx="5375" cy="904"/>
                  <a:chOff x="424" y="1879"/>
                  <a:chExt cx="4039" cy="745"/>
                </a:xfrm>
              </p:grpSpPr>
              <p:pic>
                <p:nvPicPr>
                  <p:cNvPr id="25" name="Picture 8"/>
                  <p:cNvPicPr>
                    <a:picLocks noChangeAspect="1" noChangeArrowheads="1"/>
                  </p:cNvPicPr>
                  <p:nvPr/>
                </p:nvPicPr>
                <p:blipFill>
                  <a:blip r:embed="rId3" cstate="print"/>
                  <a:srcRect l="953" t="33638" r="3415" b="31064"/>
                  <a:stretch>
                    <a:fillRect/>
                  </a:stretch>
                </p:blipFill>
                <p:spPr bwMode="auto">
                  <a:xfrm>
                    <a:off x="424" y="1879"/>
                    <a:ext cx="4039" cy="158"/>
                  </a:xfrm>
                  <a:prstGeom prst="rect">
                    <a:avLst/>
                  </a:prstGeom>
                  <a:solidFill>
                    <a:schemeClr val="tx1"/>
                  </a:solidFill>
                  <a:ln w="50800">
                    <a:solidFill>
                      <a:schemeClr val="bg1"/>
                    </a:solidFill>
                    <a:miter lim="800000"/>
                    <a:headEnd/>
                    <a:tailEnd/>
                  </a:ln>
                </p:spPr>
              </p:pic>
              <p:pic>
                <p:nvPicPr>
                  <p:cNvPr id="26" name="Picture 9"/>
                  <p:cNvPicPr>
                    <a:picLocks noChangeAspect="1" noChangeArrowheads="1"/>
                  </p:cNvPicPr>
                  <p:nvPr/>
                </p:nvPicPr>
                <p:blipFill>
                  <a:blip r:embed="rId4" cstate="print"/>
                  <a:srcRect l="5566" t="15349" r="21150" b="58180"/>
                  <a:stretch>
                    <a:fillRect/>
                  </a:stretch>
                </p:blipFill>
                <p:spPr bwMode="auto">
                  <a:xfrm>
                    <a:off x="1290" y="2387"/>
                    <a:ext cx="2849" cy="237"/>
                  </a:xfrm>
                  <a:prstGeom prst="rect">
                    <a:avLst/>
                  </a:prstGeom>
                  <a:solidFill>
                    <a:schemeClr val="tx1"/>
                  </a:solidFill>
                  <a:ln w="50800">
                    <a:solidFill>
                      <a:schemeClr val="bg1"/>
                    </a:solidFill>
                    <a:miter lim="800000"/>
                    <a:headEnd/>
                    <a:tailEnd/>
                  </a:ln>
                </p:spPr>
              </p:pic>
            </p:grpSp>
            <p:sp>
              <p:nvSpPr>
                <p:cNvPr id="11" name="Rectangle 10"/>
                <p:cNvSpPr>
                  <a:spLocks noChangeArrowheads="1"/>
                </p:cNvSpPr>
                <p:nvPr/>
              </p:nvSpPr>
              <p:spPr bwMode="auto">
                <a:xfrm>
                  <a:off x="48" y="3687"/>
                  <a:ext cx="192" cy="240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3" name="Line 12"/>
                <p:cNvSpPr>
                  <a:spLocks noChangeShapeType="1"/>
                </p:cNvSpPr>
                <p:nvPr/>
              </p:nvSpPr>
              <p:spPr bwMode="auto">
                <a:xfrm rot="-782810">
                  <a:off x="1711" y="3601"/>
                  <a:ext cx="144" cy="39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" name="Line 14"/>
                <p:cNvSpPr>
                  <a:spLocks noChangeShapeType="1"/>
                </p:cNvSpPr>
                <p:nvPr/>
              </p:nvSpPr>
              <p:spPr bwMode="auto">
                <a:xfrm rot="21244645" flipH="1">
                  <a:off x="366" y="3063"/>
                  <a:ext cx="18" cy="174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" name="Line 15"/>
                <p:cNvSpPr>
                  <a:spLocks noChangeShapeType="1"/>
                </p:cNvSpPr>
                <p:nvPr/>
              </p:nvSpPr>
              <p:spPr bwMode="auto">
                <a:xfrm rot="21244645" flipH="1">
                  <a:off x="888" y="3063"/>
                  <a:ext cx="18" cy="174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" name="Line 16"/>
                <p:cNvSpPr>
                  <a:spLocks noChangeShapeType="1"/>
                </p:cNvSpPr>
                <p:nvPr/>
              </p:nvSpPr>
              <p:spPr bwMode="auto">
                <a:xfrm rot="21244645" flipH="1">
                  <a:off x="1650" y="3064"/>
                  <a:ext cx="18" cy="174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8" name="Line 17"/>
                <p:cNvSpPr>
                  <a:spLocks noChangeShapeType="1"/>
                </p:cNvSpPr>
                <p:nvPr/>
              </p:nvSpPr>
              <p:spPr bwMode="auto">
                <a:xfrm rot="21244645" flipH="1">
                  <a:off x="3966" y="3063"/>
                  <a:ext cx="18" cy="174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" name="Line 18"/>
                <p:cNvSpPr>
                  <a:spLocks noChangeShapeType="1"/>
                </p:cNvSpPr>
                <p:nvPr/>
              </p:nvSpPr>
              <p:spPr bwMode="auto">
                <a:xfrm rot="21244645" flipH="1">
                  <a:off x="5094" y="3063"/>
                  <a:ext cx="18" cy="174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" name="Text Box 19"/>
                <p:cNvSpPr txBox="1">
                  <a:spLocks noChangeArrowheads="1"/>
                </p:cNvSpPr>
                <p:nvPr/>
              </p:nvSpPr>
              <p:spPr bwMode="auto">
                <a:xfrm>
                  <a:off x="120" y="2775"/>
                  <a:ext cx="694" cy="25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eaLnBrk="0" hangingPunct="0"/>
                  <a:r>
                    <a:rPr lang="en-US" sz="2000" dirty="0" smtClean="0">
                      <a:solidFill>
                        <a:prstClr val="white"/>
                      </a:solidFill>
                    </a:rPr>
                    <a:t>1064 nm</a:t>
                  </a:r>
                  <a:endParaRPr lang="en-US" sz="20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" name="Text Box 20"/>
                <p:cNvSpPr txBox="1">
                  <a:spLocks noChangeArrowheads="1"/>
                </p:cNvSpPr>
                <p:nvPr/>
              </p:nvSpPr>
              <p:spPr bwMode="auto">
                <a:xfrm>
                  <a:off x="780" y="2781"/>
                  <a:ext cx="612" cy="25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eaLnBrk="0" hangingPunct="0"/>
                  <a:r>
                    <a:rPr lang="en-US" sz="2000" dirty="0">
                      <a:solidFill>
                        <a:prstClr val="white"/>
                      </a:solidFill>
                    </a:rPr>
                    <a:t>410 nm</a:t>
                  </a:r>
                </a:p>
              </p:txBody>
            </p:sp>
            <p:sp>
              <p:nvSpPr>
                <p:cNvPr id="22" name="Text Box 21"/>
                <p:cNvSpPr txBox="1">
                  <a:spLocks noChangeArrowheads="1"/>
                </p:cNvSpPr>
                <p:nvPr/>
              </p:nvSpPr>
              <p:spPr bwMode="auto">
                <a:xfrm>
                  <a:off x="1416" y="2781"/>
                  <a:ext cx="612" cy="25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eaLnBrk="0" hangingPunct="0"/>
                  <a:r>
                    <a:rPr lang="en-US" sz="2000" dirty="0">
                      <a:solidFill>
                        <a:prstClr val="white"/>
                      </a:solidFill>
                    </a:rPr>
                    <a:t>275 nm</a:t>
                  </a:r>
                </a:p>
              </p:txBody>
            </p:sp>
            <p:sp>
              <p:nvSpPr>
                <p:cNvPr id="23" name="Text Box 22"/>
                <p:cNvSpPr txBox="1">
                  <a:spLocks noChangeArrowheads="1"/>
                </p:cNvSpPr>
                <p:nvPr/>
              </p:nvSpPr>
              <p:spPr bwMode="auto">
                <a:xfrm>
                  <a:off x="3726" y="2791"/>
                  <a:ext cx="612" cy="25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eaLnBrk="0" hangingPunct="0"/>
                  <a:r>
                    <a:rPr lang="en-US" sz="2000" dirty="0">
                      <a:solidFill>
                        <a:prstClr val="white"/>
                      </a:solidFill>
                    </a:rPr>
                    <a:t>205 nm</a:t>
                  </a:r>
                </a:p>
              </p:txBody>
            </p:sp>
            <p:sp>
              <p:nvSpPr>
                <p:cNvPr id="24" name="Text Box 23"/>
                <p:cNvSpPr txBox="1">
                  <a:spLocks noChangeArrowheads="1"/>
                </p:cNvSpPr>
                <p:nvPr/>
              </p:nvSpPr>
              <p:spPr bwMode="auto">
                <a:xfrm>
                  <a:off x="4824" y="2791"/>
                  <a:ext cx="612" cy="25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eaLnBrk="0" hangingPunct="0"/>
                  <a:r>
                    <a:rPr lang="en-US" sz="2000" dirty="0">
                      <a:solidFill>
                        <a:prstClr val="white"/>
                      </a:solidFill>
                    </a:rPr>
                    <a:t>195 nm</a:t>
                  </a:r>
                </a:p>
              </p:txBody>
            </p:sp>
          </p:grpSp>
          <p:sp>
            <p:nvSpPr>
              <p:cNvPr id="27" name="Left Brace 26"/>
              <p:cNvSpPr/>
              <p:nvPr/>
            </p:nvSpPr>
            <p:spPr>
              <a:xfrm rot="16200000">
                <a:off x="838200" y="3009900"/>
                <a:ext cx="342900" cy="1028700"/>
              </a:xfrm>
              <a:prstGeom prst="leftBrace">
                <a:avLst/>
              </a:prstGeom>
              <a:noFill/>
              <a:ln w="508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cxnSp>
          <p:nvCxnSpPr>
            <p:cNvPr id="30" name="Straight Arrow Connector 29"/>
            <p:cNvCxnSpPr/>
            <p:nvPr/>
          </p:nvCxnSpPr>
          <p:spPr>
            <a:xfrm>
              <a:off x="1040132" y="3290416"/>
              <a:ext cx="990600" cy="1588"/>
            </a:xfrm>
            <a:prstGeom prst="straightConnector1">
              <a:avLst/>
            </a:prstGeom>
            <a:ln w="57150" cap="rnd"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5400000">
              <a:off x="745270" y="2989194"/>
              <a:ext cx="571500" cy="0"/>
            </a:xfrm>
            <a:prstGeom prst="line">
              <a:avLst/>
            </a:prstGeom>
            <a:ln w="635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Group 33"/>
          <p:cNvGrpSpPr/>
          <p:nvPr/>
        </p:nvGrpSpPr>
        <p:grpSpPr>
          <a:xfrm>
            <a:off x="1905000" y="2286000"/>
            <a:ext cx="5181600" cy="4038600"/>
            <a:chOff x="304800" y="2514600"/>
            <a:chExt cx="4800600" cy="3886200"/>
          </a:xfrm>
        </p:grpSpPr>
        <p:grpSp>
          <p:nvGrpSpPr>
            <p:cNvPr id="28" name="Group 27"/>
            <p:cNvGrpSpPr/>
            <p:nvPr/>
          </p:nvGrpSpPr>
          <p:grpSpPr>
            <a:xfrm>
              <a:off x="457200" y="2514600"/>
              <a:ext cx="4648200" cy="3886200"/>
              <a:chOff x="901148" y="0"/>
              <a:chExt cx="7315200" cy="6858000"/>
            </a:xfrm>
          </p:grpSpPr>
          <p:pic>
            <p:nvPicPr>
              <p:cNvPr id="29" name="Picture 68" descr="ultrashort_pulse_plot2.eps                                     00061E3CSunduz                         ABA78158:"/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 bwMode="auto">
              <a:xfrm>
                <a:off x="901148" y="0"/>
                <a:ext cx="7315200" cy="685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1" name="Line 60"/>
              <p:cNvSpPr>
                <a:spLocks noChangeShapeType="1"/>
              </p:cNvSpPr>
              <p:nvPr/>
            </p:nvSpPr>
            <p:spPr bwMode="auto">
              <a:xfrm flipH="1">
                <a:off x="4763875" y="3429000"/>
                <a:ext cx="1636925" cy="0"/>
              </a:xfrm>
              <a:prstGeom prst="line">
                <a:avLst/>
              </a:prstGeom>
              <a:noFill/>
              <a:ln w="88900">
                <a:solidFill>
                  <a:schemeClr val="bg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kern="0">
                  <a:solidFill>
                    <a:sysClr val="windowText" lastClr="000000"/>
                  </a:solidFill>
                  <a:latin typeface="Times New Roman" charset="0"/>
                  <a:ea typeface="ＭＳ Ｐゴシック" charset="0"/>
                </a:endParaRPr>
              </a:p>
            </p:txBody>
          </p:sp>
          <p:sp>
            <p:nvSpPr>
              <p:cNvPr id="32" name="Line 61"/>
              <p:cNvSpPr>
                <a:spLocks noChangeShapeType="1"/>
              </p:cNvSpPr>
              <p:nvPr/>
            </p:nvSpPr>
            <p:spPr bwMode="auto">
              <a:xfrm>
                <a:off x="2716696" y="3429000"/>
                <a:ext cx="1636925" cy="0"/>
              </a:xfrm>
              <a:prstGeom prst="line">
                <a:avLst/>
              </a:prstGeom>
              <a:noFill/>
              <a:ln w="88900">
                <a:solidFill>
                  <a:schemeClr val="bg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kern="0">
                  <a:solidFill>
                    <a:sysClr val="windowText" lastClr="000000"/>
                  </a:solidFill>
                  <a:latin typeface="Times New Roman" charset="0"/>
                  <a:ea typeface="ＭＳ Ｐゴシック" charset="0"/>
                </a:endParaRPr>
              </a:p>
            </p:txBody>
          </p:sp>
        </p:grpSp>
        <p:sp>
          <p:nvSpPr>
            <p:cNvPr id="33" name="TextBox 32"/>
            <p:cNvSpPr txBox="1"/>
            <p:nvPr/>
          </p:nvSpPr>
          <p:spPr>
            <a:xfrm>
              <a:off x="304800" y="4186399"/>
              <a:ext cx="1295400" cy="5627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dirty="0" smtClean="0">
                  <a:solidFill>
                    <a:schemeClr val="bg1"/>
                  </a:solidFill>
                </a:rPr>
                <a:t>&lt;1 </a:t>
              </a:r>
              <a:r>
                <a:rPr lang="en-US" sz="3200" dirty="0" err="1" smtClean="0">
                  <a:solidFill>
                    <a:schemeClr val="bg1"/>
                  </a:solidFill>
                </a:rPr>
                <a:t>fs</a:t>
              </a:r>
              <a:endParaRPr lang="en-US" sz="32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:\DCIM\100OLYMP\PB1164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1252728" y="960120"/>
            <a:ext cx="6583680" cy="4937760"/>
          </a:xfrm>
          <a:prstGeom prst="rect">
            <a:avLst/>
          </a:prstGeom>
          <a:noFill/>
          <a:ln w="66675">
            <a:solidFill>
              <a:schemeClr val="bg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 l="4008" t="30283"/>
          <a:stretch>
            <a:fillRect/>
          </a:stretch>
        </p:blipFill>
        <p:spPr bwMode="auto">
          <a:xfrm>
            <a:off x="914400" y="533400"/>
            <a:ext cx="7018892" cy="5181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0" y="6477000"/>
            <a:ext cx="9043987" cy="3048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0" rIns="0" bIns="0"/>
          <a:lstStyle/>
          <a:p>
            <a:pPr algn="ctr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</a:pPr>
            <a:r>
              <a:rPr lang="en-GB" sz="1700" dirty="0" smtClean="0">
                <a:solidFill>
                  <a:schemeClr val="bg1"/>
                </a:solidFill>
                <a:latin typeface="Arial" charset="0"/>
                <a:ea typeface="msgothic" charset="0"/>
                <a:cs typeface="msgothic" charset="0"/>
              </a:rPr>
              <a:t>1. H </a:t>
            </a:r>
            <a:r>
              <a:rPr lang="en-GB" sz="1700" dirty="0">
                <a:solidFill>
                  <a:schemeClr val="bg1"/>
                </a:solidFill>
                <a:latin typeface="Arial" charset="0"/>
                <a:ea typeface="msgothic" charset="0"/>
                <a:cs typeface="msgothic" charset="0"/>
              </a:rPr>
              <a:t>Chan et al. </a:t>
            </a:r>
            <a:r>
              <a:rPr lang="en-GB" sz="1700" b="1" dirty="0">
                <a:solidFill>
                  <a:schemeClr val="bg1"/>
                </a:solidFill>
                <a:latin typeface="Arial" charset="0"/>
                <a:ea typeface="msgothic" charset="0"/>
                <a:cs typeface="msgothic" charset="0"/>
              </a:rPr>
              <a:t>Science </a:t>
            </a:r>
            <a:r>
              <a:rPr lang="en-GB" sz="1700" dirty="0" smtClean="0">
                <a:solidFill>
                  <a:schemeClr val="bg1"/>
                </a:solidFill>
                <a:latin typeface="Arial" charset="0"/>
                <a:ea typeface="msgothic" charset="0"/>
                <a:cs typeface="msgothic" charset="0"/>
              </a:rPr>
              <a:t>2011</a:t>
            </a:r>
            <a:r>
              <a:rPr lang="en-GB" sz="1700" b="1" dirty="0" smtClean="0">
                <a:solidFill>
                  <a:schemeClr val="bg1"/>
                </a:solidFill>
                <a:latin typeface="Arial" charset="0"/>
                <a:ea typeface="msgothic" charset="0"/>
                <a:cs typeface="msgothic" charset="0"/>
              </a:rPr>
              <a:t>;331</a:t>
            </a:r>
            <a:r>
              <a:rPr lang="en-GB" sz="1700" dirty="0" smtClean="0">
                <a:solidFill>
                  <a:schemeClr val="bg1"/>
                </a:solidFill>
                <a:latin typeface="Arial" charset="0"/>
                <a:ea typeface="msgothic" charset="0"/>
                <a:cs typeface="msgothic" charset="0"/>
              </a:rPr>
              <a:t>:1165-1168</a:t>
            </a:r>
            <a:endParaRPr lang="en-GB" sz="1700" dirty="0">
              <a:solidFill>
                <a:schemeClr val="bg1"/>
              </a:solidFill>
              <a:latin typeface="Arial" charset="0"/>
              <a:ea typeface="msgothic" charset="0"/>
              <a:cs typeface="msgothic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66700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400" dirty="0" smtClean="0">
                <a:solidFill>
                  <a:schemeClr val="bg1"/>
                </a:solidFill>
              </a:rPr>
              <a:t>Why bother with </a:t>
            </a:r>
            <a:br>
              <a:rPr lang="en-US" sz="5400" dirty="0" smtClean="0">
                <a:solidFill>
                  <a:schemeClr val="bg1"/>
                </a:solidFill>
              </a:rPr>
            </a:br>
            <a:r>
              <a:rPr lang="en-US" sz="5400" dirty="0" smtClean="0">
                <a:solidFill>
                  <a:schemeClr val="bg1"/>
                </a:solidFill>
              </a:rPr>
              <a:t>continuous-wave lasers?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457200"/>
            <a:ext cx="9144000" cy="587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0" dirty="0" smtClean="0">
                <a:solidFill>
                  <a:prstClr val="white"/>
                </a:solidFill>
              </a:rPr>
              <a:t>t</a:t>
            </a:r>
            <a:r>
              <a:rPr lang="en-US" sz="6000" baseline="-25000" dirty="0" smtClean="0">
                <a:solidFill>
                  <a:prstClr val="white"/>
                </a:solidFill>
              </a:rPr>
              <a:t>pulse </a:t>
            </a:r>
            <a:r>
              <a:rPr lang="en-US" sz="6000" dirty="0" smtClean="0">
                <a:solidFill>
                  <a:prstClr val="white"/>
                </a:solidFill>
              </a:rPr>
              <a:t>≈ 10 ns</a:t>
            </a:r>
          </a:p>
          <a:p>
            <a:pPr algn="ctr"/>
            <a:endParaRPr lang="en-US" sz="6000" dirty="0" smtClean="0">
              <a:solidFill>
                <a:prstClr val="white"/>
              </a:solidFill>
            </a:endParaRPr>
          </a:p>
          <a:p>
            <a:pPr algn="ctr"/>
            <a:endParaRPr lang="en-US" sz="6000" dirty="0" smtClean="0">
              <a:solidFill>
                <a:prstClr val="white"/>
              </a:solidFill>
            </a:endParaRPr>
          </a:p>
          <a:p>
            <a:pPr algn="ctr"/>
            <a:endParaRPr lang="en-US" sz="6000" dirty="0" smtClean="0">
              <a:solidFill>
                <a:prstClr val="white"/>
              </a:solidFill>
            </a:endParaRPr>
          </a:p>
          <a:p>
            <a:pPr algn="ctr"/>
            <a:endParaRPr lang="en-US" sz="6000" dirty="0" smtClean="0">
              <a:solidFill>
                <a:prstClr val="white"/>
              </a:solidFill>
            </a:endParaRPr>
          </a:p>
          <a:p>
            <a:pPr algn="ctr"/>
            <a:r>
              <a:rPr lang="en-US" sz="6000" baseline="30000" dirty="0" smtClean="0">
                <a:solidFill>
                  <a:prstClr val="white"/>
                </a:solidFill>
              </a:rPr>
              <a:t>pulses</a:t>
            </a:r>
            <a:r>
              <a:rPr lang="en-US" sz="6000" dirty="0" smtClean="0">
                <a:solidFill>
                  <a:prstClr val="white"/>
                </a:solidFill>
              </a:rPr>
              <a:t>/</a:t>
            </a:r>
            <a:r>
              <a:rPr lang="en-US" sz="6000" baseline="-25000" dirty="0" smtClean="0">
                <a:solidFill>
                  <a:prstClr val="white"/>
                </a:solidFill>
              </a:rPr>
              <a:t>second</a:t>
            </a:r>
            <a:r>
              <a:rPr lang="en-US" sz="6000" dirty="0" smtClean="0">
                <a:solidFill>
                  <a:prstClr val="white"/>
                </a:solidFill>
              </a:rPr>
              <a:t> ≈ 10</a:t>
            </a:r>
          </a:p>
          <a:p>
            <a:pPr algn="ctr"/>
            <a:endParaRPr lang="en-US" sz="1600" dirty="0" smtClean="0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457200"/>
            <a:ext cx="9144000" cy="587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6000" dirty="0" smtClean="0">
                <a:solidFill>
                  <a:schemeClr val="bg1"/>
                </a:solidFill>
              </a:rPr>
              <a:t>t</a:t>
            </a:r>
            <a:r>
              <a:rPr lang="en-US" sz="6000" baseline="-25000" dirty="0" smtClean="0">
                <a:solidFill>
                  <a:schemeClr val="bg1"/>
                </a:solidFill>
              </a:rPr>
              <a:t>pulse </a:t>
            </a:r>
            <a:r>
              <a:rPr lang="en-US" sz="6000" dirty="0" smtClean="0">
                <a:solidFill>
                  <a:prstClr val="white"/>
                </a:solidFill>
              </a:rPr>
              <a:t>≈ 10 ns</a:t>
            </a:r>
          </a:p>
          <a:p>
            <a:pPr lvl="0" algn="ctr"/>
            <a:endParaRPr lang="en-US" sz="6000" dirty="0" smtClean="0">
              <a:solidFill>
                <a:prstClr val="white"/>
              </a:solidFill>
            </a:endParaRPr>
          </a:p>
          <a:p>
            <a:pPr lvl="0" algn="ctr"/>
            <a:endParaRPr lang="en-US" sz="6000" dirty="0" smtClean="0">
              <a:solidFill>
                <a:prstClr val="white"/>
              </a:solidFill>
            </a:endParaRPr>
          </a:p>
          <a:p>
            <a:pPr lvl="0" algn="ctr"/>
            <a:endParaRPr lang="en-US" sz="6000" dirty="0" smtClean="0">
              <a:solidFill>
                <a:prstClr val="white"/>
              </a:solidFill>
            </a:endParaRPr>
          </a:p>
          <a:p>
            <a:pPr lvl="0" algn="ctr"/>
            <a:endParaRPr lang="en-US" sz="6000" dirty="0" smtClean="0">
              <a:solidFill>
                <a:prstClr val="white"/>
              </a:solidFill>
            </a:endParaRPr>
          </a:p>
          <a:p>
            <a:pPr lvl="0" algn="ctr"/>
            <a:r>
              <a:rPr lang="en-US" sz="6000" baseline="30000" dirty="0" smtClean="0">
                <a:solidFill>
                  <a:prstClr val="white"/>
                </a:solidFill>
              </a:rPr>
              <a:t>pulses</a:t>
            </a:r>
            <a:r>
              <a:rPr lang="en-US" sz="6000" dirty="0" smtClean="0">
                <a:solidFill>
                  <a:prstClr val="white"/>
                </a:solidFill>
              </a:rPr>
              <a:t>/</a:t>
            </a:r>
            <a:r>
              <a:rPr lang="en-US" sz="6000" baseline="-25000" dirty="0" smtClean="0">
                <a:solidFill>
                  <a:prstClr val="white"/>
                </a:solidFill>
              </a:rPr>
              <a:t>second</a:t>
            </a:r>
            <a:r>
              <a:rPr lang="en-US" sz="6000" dirty="0" smtClean="0">
                <a:solidFill>
                  <a:prstClr val="white"/>
                </a:solidFill>
              </a:rPr>
              <a:t> ≈ 10</a:t>
            </a:r>
          </a:p>
          <a:p>
            <a:pPr lvl="0" algn="ctr"/>
            <a:endParaRPr lang="en-US" sz="1600" dirty="0" smtClean="0">
              <a:solidFill>
                <a:prstClr val="white"/>
              </a:solidFill>
            </a:endParaRPr>
          </a:p>
        </p:txBody>
      </p:sp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3" cstate="print"/>
          <a:srcRect l="953" t="33638" r="3415" b="31064"/>
          <a:stretch>
            <a:fillRect/>
          </a:stretch>
        </p:blipFill>
        <p:spPr bwMode="auto">
          <a:xfrm>
            <a:off x="381000" y="2057400"/>
            <a:ext cx="8532813" cy="304357"/>
          </a:xfrm>
          <a:prstGeom prst="rect">
            <a:avLst/>
          </a:prstGeom>
          <a:solidFill>
            <a:schemeClr val="tx1"/>
          </a:solidFill>
          <a:ln w="5080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4" name="Picture 3" descr="square_waveform.pct"/>
          <p:cNvPicPr>
            <a:picLocks noChangeAspect="1"/>
          </p:cNvPicPr>
          <p:nvPr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lum bright="100000" contrast="-10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9429" y="2788920"/>
            <a:ext cx="2522251" cy="20551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457200"/>
            <a:ext cx="9144000" cy="587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6000" dirty="0" smtClean="0">
                <a:solidFill>
                  <a:schemeClr val="bg1"/>
                </a:solidFill>
              </a:rPr>
              <a:t>t</a:t>
            </a:r>
            <a:r>
              <a:rPr lang="en-US" sz="6000" baseline="-25000" dirty="0" smtClean="0">
                <a:solidFill>
                  <a:schemeClr val="bg1"/>
                </a:solidFill>
              </a:rPr>
              <a:t>pulse </a:t>
            </a:r>
            <a:r>
              <a:rPr lang="en-US" sz="6000" dirty="0" smtClean="0">
                <a:solidFill>
                  <a:prstClr val="white"/>
                </a:solidFill>
              </a:rPr>
              <a:t>≈ 10 ns</a:t>
            </a:r>
          </a:p>
          <a:p>
            <a:pPr lvl="0" algn="ctr"/>
            <a:endParaRPr lang="en-US" sz="6000" dirty="0" smtClean="0">
              <a:solidFill>
                <a:prstClr val="white"/>
              </a:solidFill>
            </a:endParaRPr>
          </a:p>
          <a:p>
            <a:pPr lvl="0" algn="ctr"/>
            <a:endParaRPr lang="en-US" sz="6000" dirty="0" smtClean="0">
              <a:solidFill>
                <a:prstClr val="white"/>
              </a:solidFill>
            </a:endParaRPr>
          </a:p>
          <a:p>
            <a:pPr lvl="0" algn="ctr"/>
            <a:endParaRPr lang="en-US" sz="6000" dirty="0" smtClean="0">
              <a:solidFill>
                <a:prstClr val="white"/>
              </a:solidFill>
            </a:endParaRPr>
          </a:p>
          <a:p>
            <a:pPr lvl="0" algn="ctr"/>
            <a:endParaRPr lang="en-US" sz="6000" dirty="0" smtClean="0">
              <a:solidFill>
                <a:prstClr val="white"/>
              </a:solidFill>
            </a:endParaRPr>
          </a:p>
          <a:p>
            <a:pPr lvl="0" algn="ctr"/>
            <a:r>
              <a:rPr lang="en-US" sz="6000" baseline="30000" dirty="0" smtClean="0">
                <a:solidFill>
                  <a:prstClr val="white"/>
                </a:solidFill>
              </a:rPr>
              <a:t>pulses</a:t>
            </a:r>
            <a:r>
              <a:rPr lang="en-US" sz="6000" dirty="0" smtClean="0">
                <a:solidFill>
                  <a:prstClr val="white"/>
                </a:solidFill>
              </a:rPr>
              <a:t>/</a:t>
            </a:r>
            <a:r>
              <a:rPr lang="en-US" sz="6000" baseline="-25000" dirty="0" smtClean="0">
                <a:solidFill>
                  <a:prstClr val="white"/>
                </a:solidFill>
              </a:rPr>
              <a:t>second</a:t>
            </a:r>
            <a:r>
              <a:rPr lang="en-US" sz="6000" dirty="0" smtClean="0">
                <a:solidFill>
                  <a:prstClr val="white"/>
                </a:solidFill>
              </a:rPr>
              <a:t> ≈ 10</a:t>
            </a:r>
          </a:p>
          <a:p>
            <a:pPr lvl="0" algn="ctr"/>
            <a:endParaRPr lang="en-US" sz="1600" dirty="0" smtClean="0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2667000"/>
            <a:ext cx="9144000" cy="1143000"/>
          </a:xfrm>
        </p:spPr>
        <p:txBody>
          <a:bodyPr>
            <a:noAutofit/>
          </a:bodyPr>
          <a:lstStyle/>
          <a:p>
            <a:pPr algn="ctr"/>
            <a:r>
              <a:rPr lang="en-US" sz="5400" dirty="0" smtClean="0">
                <a:solidFill>
                  <a:schemeClr val="bg1"/>
                </a:solidFill>
              </a:rPr>
              <a:t>And even more importantly…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533400"/>
            <a:ext cx="9144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solidFill>
                  <a:schemeClr val="bg1"/>
                </a:solidFill>
              </a:rPr>
              <a:t>Δ</a:t>
            </a:r>
            <a:r>
              <a:rPr lang="el-GR" sz="6600" dirty="0" smtClean="0">
                <a:solidFill>
                  <a:schemeClr val="bg1"/>
                </a:solidFill>
              </a:rPr>
              <a:t>ν</a:t>
            </a:r>
            <a:r>
              <a:rPr lang="en-US" sz="6600" dirty="0" smtClean="0">
                <a:solidFill>
                  <a:schemeClr val="bg1"/>
                </a:solidFill>
              </a:rPr>
              <a:t> ≈1/</a:t>
            </a:r>
            <a:r>
              <a:rPr lang="en-US" sz="6600" dirty="0" err="1" smtClean="0">
                <a:solidFill>
                  <a:schemeClr val="bg1"/>
                </a:solidFill>
              </a:rPr>
              <a:t>t</a:t>
            </a:r>
            <a:r>
              <a:rPr lang="en-US" sz="6600" baseline="-25000" dirty="0" err="1" smtClean="0">
                <a:solidFill>
                  <a:schemeClr val="bg1"/>
                </a:solidFill>
              </a:rPr>
              <a:t>pulse</a:t>
            </a:r>
            <a:endParaRPr lang="en-US" sz="6600" baseline="-25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533400"/>
            <a:ext cx="9144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solidFill>
                  <a:schemeClr val="bg1"/>
                </a:solidFill>
              </a:rPr>
              <a:t>Δ</a:t>
            </a:r>
            <a:r>
              <a:rPr lang="el-GR" sz="6600" dirty="0" smtClean="0">
                <a:solidFill>
                  <a:schemeClr val="bg1"/>
                </a:solidFill>
              </a:rPr>
              <a:t>ν</a:t>
            </a:r>
            <a:r>
              <a:rPr lang="en-US" sz="6600" dirty="0" smtClean="0">
                <a:solidFill>
                  <a:schemeClr val="bg1"/>
                </a:solidFill>
              </a:rPr>
              <a:t> ≈1/</a:t>
            </a:r>
            <a:r>
              <a:rPr lang="en-US" sz="6600" dirty="0" err="1" smtClean="0">
                <a:solidFill>
                  <a:schemeClr val="bg1"/>
                </a:solidFill>
              </a:rPr>
              <a:t>t</a:t>
            </a:r>
            <a:r>
              <a:rPr lang="en-US" sz="6600" baseline="-25000" dirty="0" err="1" smtClean="0">
                <a:solidFill>
                  <a:schemeClr val="bg1"/>
                </a:solidFill>
              </a:rPr>
              <a:t>pulse</a:t>
            </a:r>
            <a:endParaRPr lang="en-US" sz="6600" baseline="-25000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" y="2776716"/>
            <a:ext cx="9144000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6000" dirty="0" smtClean="0">
                <a:solidFill>
                  <a:schemeClr val="bg1"/>
                </a:solidFill>
              </a:rPr>
              <a:t>t</a:t>
            </a:r>
            <a:r>
              <a:rPr lang="en-US" sz="6000" baseline="-25000" dirty="0" smtClean="0">
                <a:solidFill>
                  <a:schemeClr val="bg1"/>
                </a:solidFill>
              </a:rPr>
              <a:t>pulse </a:t>
            </a:r>
            <a:r>
              <a:rPr lang="en-US" sz="6000" dirty="0" smtClean="0">
                <a:solidFill>
                  <a:prstClr val="white"/>
                </a:solidFill>
              </a:rPr>
              <a:t>≈ 10 ns </a:t>
            </a:r>
          </a:p>
          <a:p>
            <a:pPr lvl="0" algn="ctr"/>
            <a:endParaRPr lang="en-US" sz="1600" dirty="0" smtClean="0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533400"/>
            <a:ext cx="9144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solidFill>
                  <a:schemeClr val="bg1"/>
                </a:solidFill>
              </a:rPr>
              <a:t>Δ</a:t>
            </a:r>
            <a:r>
              <a:rPr lang="el-GR" sz="6600" dirty="0" smtClean="0">
                <a:solidFill>
                  <a:schemeClr val="bg1"/>
                </a:solidFill>
              </a:rPr>
              <a:t>ν</a:t>
            </a:r>
            <a:r>
              <a:rPr lang="en-US" sz="6600" dirty="0" smtClean="0">
                <a:solidFill>
                  <a:schemeClr val="bg1"/>
                </a:solidFill>
              </a:rPr>
              <a:t> ≈1/</a:t>
            </a:r>
            <a:r>
              <a:rPr lang="en-US" sz="6600" dirty="0" err="1" smtClean="0">
                <a:solidFill>
                  <a:schemeClr val="bg1"/>
                </a:solidFill>
              </a:rPr>
              <a:t>t</a:t>
            </a:r>
            <a:r>
              <a:rPr lang="en-US" sz="6600" baseline="-25000" dirty="0" err="1" smtClean="0">
                <a:solidFill>
                  <a:schemeClr val="bg1"/>
                </a:solidFill>
              </a:rPr>
              <a:t>pulse</a:t>
            </a:r>
            <a:endParaRPr lang="en-US" sz="6600" baseline="-25000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" y="2776716"/>
            <a:ext cx="9144000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6000" dirty="0" smtClean="0">
                <a:solidFill>
                  <a:schemeClr val="bg1"/>
                </a:solidFill>
              </a:rPr>
              <a:t>t</a:t>
            </a:r>
            <a:r>
              <a:rPr lang="en-US" sz="6000" baseline="-25000" dirty="0" smtClean="0">
                <a:solidFill>
                  <a:schemeClr val="bg1"/>
                </a:solidFill>
              </a:rPr>
              <a:t>pulse </a:t>
            </a:r>
            <a:r>
              <a:rPr lang="en-US" sz="6000" dirty="0" smtClean="0">
                <a:solidFill>
                  <a:prstClr val="white"/>
                </a:solidFill>
              </a:rPr>
              <a:t>≈ 10 ns </a:t>
            </a:r>
          </a:p>
          <a:p>
            <a:pPr lvl="0" algn="ctr"/>
            <a:endParaRPr lang="en-US" sz="1600" dirty="0" smtClean="0">
              <a:solidFill>
                <a:prstClr val="white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105400"/>
            <a:ext cx="9144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solidFill>
                  <a:schemeClr val="bg1"/>
                </a:solidFill>
              </a:rPr>
              <a:t>Δ</a:t>
            </a:r>
            <a:r>
              <a:rPr lang="el-GR" sz="6600" dirty="0" smtClean="0">
                <a:solidFill>
                  <a:schemeClr val="bg1"/>
                </a:solidFill>
              </a:rPr>
              <a:t>ν</a:t>
            </a:r>
            <a:r>
              <a:rPr lang="en-US" sz="6600" dirty="0" smtClean="0">
                <a:solidFill>
                  <a:schemeClr val="bg1"/>
                </a:solidFill>
              </a:rPr>
              <a:t> ≈ 1/10ns = </a:t>
            </a:r>
            <a:r>
              <a:rPr lang="en-US" sz="6600" b="1" dirty="0" smtClean="0">
                <a:solidFill>
                  <a:schemeClr val="bg1"/>
                </a:solidFill>
              </a:rPr>
              <a:t>100MHz</a:t>
            </a:r>
            <a:endParaRPr lang="en-US" sz="6600" b="1" baseline="-25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152400"/>
            <a:ext cx="9144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solidFill>
                  <a:schemeClr val="bg1"/>
                </a:solidFill>
              </a:rPr>
              <a:t>Continuous-Wave</a:t>
            </a:r>
            <a:endParaRPr lang="en-US" sz="6600" baseline="-25000" dirty="0">
              <a:solidFill>
                <a:schemeClr val="bg1"/>
              </a:solidFill>
            </a:endParaRPr>
          </a:p>
        </p:txBody>
      </p:sp>
      <p:grpSp>
        <p:nvGrpSpPr>
          <p:cNvPr id="2" name="Group 13"/>
          <p:cNvGrpSpPr/>
          <p:nvPr/>
        </p:nvGrpSpPr>
        <p:grpSpPr>
          <a:xfrm>
            <a:off x="609600" y="1676400"/>
            <a:ext cx="7924800" cy="1981492"/>
            <a:chOff x="609600" y="2362200"/>
            <a:chExt cx="9646920" cy="1752892"/>
          </a:xfrm>
        </p:grpSpPr>
        <p:grpSp>
          <p:nvGrpSpPr>
            <p:cNvPr id="3" name="Group 9"/>
            <p:cNvGrpSpPr>
              <a:grpSpLocks noChangeAspect="1"/>
            </p:cNvGrpSpPr>
            <p:nvPr/>
          </p:nvGrpSpPr>
          <p:grpSpPr>
            <a:xfrm>
              <a:off x="609600" y="2362200"/>
              <a:ext cx="4816321" cy="1752892"/>
              <a:chOff x="838200" y="2361908"/>
              <a:chExt cx="2177133" cy="792364"/>
            </a:xfrm>
          </p:grpSpPr>
          <p:sp>
            <p:nvSpPr>
              <p:cNvPr id="5" name="Freeform 33"/>
              <p:cNvSpPr>
                <a:spLocks/>
              </p:cNvSpPr>
              <p:nvPr/>
            </p:nvSpPr>
            <p:spPr bwMode="auto">
              <a:xfrm>
                <a:off x="838200" y="2362200"/>
                <a:ext cx="1085214" cy="792072"/>
              </a:xfrm>
              <a:custGeom>
                <a:avLst/>
                <a:gdLst>
                  <a:gd name="T0" fmla="*/ 25 w 2023"/>
                  <a:gd name="T1" fmla="*/ 1 h 997"/>
                  <a:gd name="T2" fmla="*/ 75 w 2023"/>
                  <a:gd name="T3" fmla="*/ 13 h 997"/>
                  <a:gd name="T4" fmla="*/ 126 w 2023"/>
                  <a:gd name="T5" fmla="*/ 38 h 997"/>
                  <a:gd name="T6" fmla="*/ 177 w 2023"/>
                  <a:gd name="T7" fmla="*/ 73 h 997"/>
                  <a:gd name="T8" fmla="*/ 228 w 2023"/>
                  <a:gd name="T9" fmla="*/ 119 h 997"/>
                  <a:gd name="T10" fmla="*/ 278 w 2023"/>
                  <a:gd name="T11" fmla="*/ 174 h 997"/>
                  <a:gd name="T12" fmla="*/ 328 w 2023"/>
                  <a:gd name="T13" fmla="*/ 238 h 997"/>
                  <a:gd name="T14" fmla="*/ 379 w 2023"/>
                  <a:gd name="T15" fmla="*/ 307 h 997"/>
                  <a:gd name="T16" fmla="*/ 429 w 2023"/>
                  <a:gd name="T17" fmla="*/ 381 h 997"/>
                  <a:gd name="T18" fmla="*/ 480 w 2023"/>
                  <a:gd name="T19" fmla="*/ 459 h 997"/>
                  <a:gd name="T20" fmla="*/ 531 w 2023"/>
                  <a:gd name="T21" fmla="*/ 537 h 997"/>
                  <a:gd name="T22" fmla="*/ 581 w 2023"/>
                  <a:gd name="T23" fmla="*/ 615 h 997"/>
                  <a:gd name="T24" fmla="*/ 632 w 2023"/>
                  <a:gd name="T25" fmla="*/ 689 h 997"/>
                  <a:gd name="T26" fmla="*/ 682 w 2023"/>
                  <a:gd name="T27" fmla="*/ 758 h 997"/>
                  <a:gd name="T28" fmla="*/ 733 w 2023"/>
                  <a:gd name="T29" fmla="*/ 822 h 997"/>
                  <a:gd name="T30" fmla="*/ 784 w 2023"/>
                  <a:gd name="T31" fmla="*/ 877 h 997"/>
                  <a:gd name="T32" fmla="*/ 834 w 2023"/>
                  <a:gd name="T33" fmla="*/ 923 h 997"/>
                  <a:gd name="T34" fmla="*/ 884 w 2023"/>
                  <a:gd name="T35" fmla="*/ 958 h 997"/>
                  <a:gd name="T36" fmla="*/ 935 w 2023"/>
                  <a:gd name="T37" fmla="*/ 983 h 997"/>
                  <a:gd name="T38" fmla="*/ 986 w 2023"/>
                  <a:gd name="T39" fmla="*/ 995 h 997"/>
                  <a:gd name="T40" fmla="*/ 1036 w 2023"/>
                  <a:gd name="T41" fmla="*/ 995 h 997"/>
                  <a:gd name="T42" fmla="*/ 1087 w 2023"/>
                  <a:gd name="T43" fmla="*/ 983 h 997"/>
                  <a:gd name="T44" fmla="*/ 1138 w 2023"/>
                  <a:gd name="T45" fmla="*/ 958 h 997"/>
                  <a:gd name="T46" fmla="*/ 1188 w 2023"/>
                  <a:gd name="T47" fmla="*/ 923 h 997"/>
                  <a:gd name="T48" fmla="*/ 1238 w 2023"/>
                  <a:gd name="T49" fmla="*/ 877 h 997"/>
                  <a:gd name="T50" fmla="*/ 1289 w 2023"/>
                  <a:gd name="T51" fmla="*/ 822 h 997"/>
                  <a:gd name="T52" fmla="*/ 1340 w 2023"/>
                  <a:gd name="T53" fmla="*/ 758 h 997"/>
                  <a:gd name="T54" fmla="*/ 1390 w 2023"/>
                  <a:gd name="T55" fmla="*/ 689 h 997"/>
                  <a:gd name="T56" fmla="*/ 1440 w 2023"/>
                  <a:gd name="T57" fmla="*/ 615 h 997"/>
                  <a:gd name="T58" fmla="*/ 1491 w 2023"/>
                  <a:gd name="T59" fmla="*/ 537 h 997"/>
                  <a:gd name="T60" fmla="*/ 1542 w 2023"/>
                  <a:gd name="T61" fmla="*/ 459 h 997"/>
                  <a:gd name="T62" fmla="*/ 1592 w 2023"/>
                  <a:gd name="T63" fmla="*/ 381 h 997"/>
                  <a:gd name="T64" fmla="*/ 1643 w 2023"/>
                  <a:gd name="T65" fmla="*/ 307 h 997"/>
                  <a:gd name="T66" fmla="*/ 1694 w 2023"/>
                  <a:gd name="T67" fmla="*/ 238 h 997"/>
                  <a:gd name="T68" fmla="*/ 1744 w 2023"/>
                  <a:gd name="T69" fmla="*/ 174 h 997"/>
                  <a:gd name="T70" fmla="*/ 1794 w 2023"/>
                  <a:gd name="T71" fmla="*/ 119 h 997"/>
                  <a:gd name="T72" fmla="*/ 1845 w 2023"/>
                  <a:gd name="T73" fmla="*/ 73 h 997"/>
                  <a:gd name="T74" fmla="*/ 1896 w 2023"/>
                  <a:gd name="T75" fmla="*/ 38 h 997"/>
                  <a:gd name="T76" fmla="*/ 1946 w 2023"/>
                  <a:gd name="T77" fmla="*/ 13 h 997"/>
                  <a:gd name="T78" fmla="*/ 1997 w 2023"/>
                  <a:gd name="T79" fmla="*/ 1 h 997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2023"/>
                  <a:gd name="T121" fmla="*/ 0 h 997"/>
                  <a:gd name="T122" fmla="*/ 2023 w 2023"/>
                  <a:gd name="T123" fmla="*/ 997 h 997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2023" h="997">
                    <a:moveTo>
                      <a:pt x="0" y="0"/>
                    </a:moveTo>
                    <a:lnTo>
                      <a:pt x="25" y="1"/>
                    </a:lnTo>
                    <a:lnTo>
                      <a:pt x="50" y="6"/>
                    </a:lnTo>
                    <a:lnTo>
                      <a:pt x="75" y="13"/>
                    </a:lnTo>
                    <a:lnTo>
                      <a:pt x="101" y="24"/>
                    </a:lnTo>
                    <a:lnTo>
                      <a:pt x="126" y="38"/>
                    </a:lnTo>
                    <a:lnTo>
                      <a:pt x="152" y="54"/>
                    </a:lnTo>
                    <a:lnTo>
                      <a:pt x="177" y="73"/>
                    </a:lnTo>
                    <a:lnTo>
                      <a:pt x="202" y="95"/>
                    </a:lnTo>
                    <a:lnTo>
                      <a:pt x="228" y="119"/>
                    </a:lnTo>
                    <a:lnTo>
                      <a:pt x="252" y="146"/>
                    </a:lnTo>
                    <a:lnTo>
                      <a:pt x="278" y="174"/>
                    </a:lnTo>
                    <a:lnTo>
                      <a:pt x="303" y="205"/>
                    </a:lnTo>
                    <a:lnTo>
                      <a:pt x="328" y="238"/>
                    </a:lnTo>
                    <a:lnTo>
                      <a:pt x="354" y="272"/>
                    </a:lnTo>
                    <a:lnTo>
                      <a:pt x="379" y="307"/>
                    </a:lnTo>
                    <a:lnTo>
                      <a:pt x="404" y="344"/>
                    </a:lnTo>
                    <a:lnTo>
                      <a:pt x="429" y="381"/>
                    </a:lnTo>
                    <a:lnTo>
                      <a:pt x="455" y="420"/>
                    </a:lnTo>
                    <a:lnTo>
                      <a:pt x="480" y="459"/>
                    </a:lnTo>
                    <a:lnTo>
                      <a:pt x="506" y="498"/>
                    </a:lnTo>
                    <a:lnTo>
                      <a:pt x="531" y="537"/>
                    </a:lnTo>
                    <a:lnTo>
                      <a:pt x="556" y="576"/>
                    </a:lnTo>
                    <a:lnTo>
                      <a:pt x="581" y="615"/>
                    </a:lnTo>
                    <a:lnTo>
                      <a:pt x="606" y="652"/>
                    </a:lnTo>
                    <a:lnTo>
                      <a:pt x="632" y="689"/>
                    </a:lnTo>
                    <a:lnTo>
                      <a:pt x="657" y="724"/>
                    </a:lnTo>
                    <a:lnTo>
                      <a:pt x="682" y="758"/>
                    </a:lnTo>
                    <a:lnTo>
                      <a:pt x="707" y="791"/>
                    </a:lnTo>
                    <a:lnTo>
                      <a:pt x="733" y="822"/>
                    </a:lnTo>
                    <a:lnTo>
                      <a:pt x="758" y="850"/>
                    </a:lnTo>
                    <a:lnTo>
                      <a:pt x="784" y="877"/>
                    </a:lnTo>
                    <a:lnTo>
                      <a:pt x="809" y="901"/>
                    </a:lnTo>
                    <a:lnTo>
                      <a:pt x="834" y="923"/>
                    </a:lnTo>
                    <a:lnTo>
                      <a:pt x="860" y="942"/>
                    </a:lnTo>
                    <a:lnTo>
                      <a:pt x="884" y="958"/>
                    </a:lnTo>
                    <a:lnTo>
                      <a:pt x="910" y="972"/>
                    </a:lnTo>
                    <a:lnTo>
                      <a:pt x="935" y="983"/>
                    </a:lnTo>
                    <a:lnTo>
                      <a:pt x="960" y="990"/>
                    </a:lnTo>
                    <a:lnTo>
                      <a:pt x="986" y="995"/>
                    </a:lnTo>
                    <a:lnTo>
                      <a:pt x="1011" y="996"/>
                    </a:lnTo>
                    <a:lnTo>
                      <a:pt x="1036" y="995"/>
                    </a:lnTo>
                    <a:lnTo>
                      <a:pt x="1062" y="990"/>
                    </a:lnTo>
                    <a:lnTo>
                      <a:pt x="1087" y="983"/>
                    </a:lnTo>
                    <a:lnTo>
                      <a:pt x="1112" y="972"/>
                    </a:lnTo>
                    <a:lnTo>
                      <a:pt x="1138" y="958"/>
                    </a:lnTo>
                    <a:lnTo>
                      <a:pt x="1162" y="942"/>
                    </a:lnTo>
                    <a:lnTo>
                      <a:pt x="1188" y="923"/>
                    </a:lnTo>
                    <a:lnTo>
                      <a:pt x="1213" y="901"/>
                    </a:lnTo>
                    <a:lnTo>
                      <a:pt x="1238" y="877"/>
                    </a:lnTo>
                    <a:lnTo>
                      <a:pt x="1264" y="850"/>
                    </a:lnTo>
                    <a:lnTo>
                      <a:pt x="1289" y="822"/>
                    </a:lnTo>
                    <a:lnTo>
                      <a:pt x="1314" y="791"/>
                    </a:lnTo>
                    <a:lnTo>
                      <a:pt x="1340" y="758"/>
                    </a:lnTo>
                    <a:lnTo>
                      <a:pt x="1365" y="724"/>
                    </a:lnTo>
                    <a:lnTo>
                      <a:pt x="1390" y="689"/>
                    </a:lnTo>
                    <a:lnTo>
                      <a:pt x="1416" y="652"/>
                    </a:lnTo>
                    <a:lnTo>
                      <a:pt x="1440" y="615"/>
                    </a:lnTo>
                    <a:lnTo>
                      <a:pt x="1466" y="576"/>
                    </a:lnTo>
                    <a:lnTo>
                      <a:pt x="1491" y="537"/>
                    </a:lnTo>
                    <a:lnTo>
                      <a:pt x="1516" y="498"/>
                    </a:lnTo>
                    <a:lnTo>
                      <a:pt x="1542" y="459"/>
                    </a:lnTo>
                    <a:lnTo>
                      <a:pt x="1567" y="420"/>
                    </a:lnTo>
                    <a:lnTo>
                      <a:pt x="1592" y="381"/>
                    </a:lnTo>
                    <a:lnTo>
                      <a:pt x="1618" y="344"/>
                    </a:lnTo>
                    <a:lnTo>
                      <a:pt x="1643" y="307"/>
                    </a:lnTo>
                    <a:lnTo>
                      <a:pt x="1668" y="272"/>
                    </a:lnTo>
                    <a:lnTo>
                      <a:pt x="1694" y="238"/>
                    </a:lnTo>
                    <a:lnTo>
                      <a:pt x="1718" y="205"/>
                    </a:lnTo>
                    <a:lnTo>
                      <a:pt x="1744" y="174"/>
                    </a:lnTo>
                    <a:lnTo>
                      <a:pt x="1770" y="146"/>
                    </a:lnTo>
                    <a:lnTo>
                      <a:pt x="1794" y="119"/>
                    </a:lnTo>
                    <a:lnTo>
                      <a:pt x="1820" y="95"/>
                    </a:lnTo>
                    <a:lnTo>
                      <a:pt x="1845" y="73"/>
                    </a:lnTo>
                    <a:lnTo>
                      <a:pt x="1870" y="54"/>
                    </a:lnTo>
                    <a:lnTo>
                      <a:pt x="1896" y="38"/>
                    </a:lnTo>
                    <a:lnTo>
                      <a:pt x="1921" y="24"/>
                    </a:lnTo>
                    <a:lnTo>
                      <a:pt x="1946" y="13"/>
                    </a:lnTo>
                    <a:lnTo>
                      <a:pt x="1972" y="6"/>
                    </a:lnTo>
                    <a:lnTo>
                      <a:pt x="1997" y="1"/>
                    </a:lnTo>
                    <a:lnTo>
                      <a:pt x="2022" y="0"/>
                    </a:lnTo>
                  </a:path>
                </a:pathLst>
              </a:custGeom>
              <a:noFill/>
              <a:ln w="66675" cap="rnd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" name="Freeform 34"/>
              <p:cNvSpPr>
                <a:spLocks/>
              </p:cNvSpPr>
              <p:nvPr/>
            </p:nvSpPr>
            <p:spPr bwMode="auto">
              <a:xfrm>
                <a:off x="1930119" y="2361908"/>
                <a:ext cx="1085214" cy="792072"/>
              </a:xfrm>
              <a:custGeom>
                <a:avLst/>
                <a:gdLst>
                  <a:gd name="T0" fmla="*/ 25 w 2023"/>
                  <a:gd name="T1" fmla="*/ 1 h 997"/>
                  <a:gd name="T2" fmla="*/ 75 w 2023"/>
                  <a:gd name="T3" fmla="*/ 13 h 997"/>
                  <a:gd name="T4" fmla="*/ 126 w 2023"/>
                  <a:gd name="T5" fmla="*/ 38 h 997"/>
                  <a:gd name="T6" fmla="*/ 177 w 2023"/>
                  <a:gd name="T7" fmla="*/ 73 h 997"/>
                  <a:gd name="T8" fmla="*/ 228 w 2023"/>
                  <a:gd name="T9" fmla="*/ 119 h 997"/>
                  <a:gd name="T10" fmla="*/ 278 w 2023"/>
                  <a:gd name="T11" fmla="*/ 174 h 997"/>
                  <a:gd name="T12" fmla="*/ 328 w 2023"/>
                  <a:gd name="T13" fmla="*/ 238 h 997"/>
                  <a:gd name="T14" fmla="*/ 379 w 2023"/>
                  <a:gd name="T15" fmla="*/ 307 h 997"/>
                  <a:gd name="T16" fmla="*/ 429 w 2023"/>
                  <a:gd name="T17" fmla="*/ 381 h 997"/>
                  <a:gd name="T18" fmla="*/ 480 w 2023"/>
                  <a:gd name="T19" fmla="*/ 459 h 997"/>
                  <a:gd name="T20" fmla="*/ 531 w 2023"/>
                  <a:gd name="T21" fmla="*/ 537 h 997"/>
                  <a:gd name="T22" fmla="*/ 581 w 2023"/>
                  <a:gd name="T23" fmla="*/ 615 h 997"/>
                  <a:gd name="T24" fmla="*/ 632 w 2023"/>
                  <a:gd name="T25" fmla="*/ 689 h 997"/>
                  <a:gd name="T26" fmla="*/ 682 w 2023"/>
                  <a:gd name="T27" fmla="*/ 758 h 997"/>
                  <a:gd name="T28" fmla="*/ 733 w 2023"/>
                  <a:gd name="T29" fmla="*/ 822 h 997"/>
                  <a:gd name="T30" fmla="*/ 784 w 2023"/>
                  <a:gd name="T31" fmla="*/ 877 h 997"/>
                  <a:gd name="T32" fmla="*/ 834 w 2023"/>
                  <a:gd name="T33" fmla="*/ 923 h 997"/>
                  <a:gd name="T34" fmla="*/ 884 w 2023"/>
                  <a:gd name="T35" fmla="*/ 958 h 997"/>
                  <a:gd name="T36" fmla="*/ 935 w 2023"/>
                  <a:gd name="T37" fmla="*/ 983 h 997"/>
                  <a:gd name="T38" fmla="*/ 986 w 2023"/>
                  <a:gd name="T39" fmla="*/ 995 h 997"/>
                  <a:gd name="T40" fmla="*/ 1036 w 2023"/>
                  <a:gd name="T41" fmla="*/ 995 h 997"/>
                  <a:gd name="T42" fmla="*/ 1087 w 2023"/>
                  <a:gd name="T43" fmla="*/ 983 h 997"/>
                  <a:gd name="T44" fmla="*/ 1138 w 2023"/>
                  <a:gd name="T45" fmla="*/ 958 h 997"/>
                  <a:gd name="T46" fmla="*/ 1188 w 2023"/>
                  <a:gd name="T47" fmla="*/ 923 h 997"/>
                  <a:gd name="T48" fmla="*/ 1238 w 2023"/>
                  <a:gd name="T49" fmla="*/ 877 h 997"/>
                  <a:gd name="T50" fmla="*/ 1289 w 2023"/>
                  <a:gd name="T51" fmla="*/ 822 h 997"/>
                  <a:gd name="T52" fmla="*/ 1340 w 2023"/>
                  <a:gd name="T53" fmla="*/ 758 h 997"/>
                  <a:gd name="T54" fmla="*/ 1390 w 2023"/>
                  <a:gd name="T55" fmla="*/ 689 h 997"/>
                  <a:gd name="T56" fmla="*/ 1440 w 2023"/>
                  <a:gd name="T57" fmla="*/ 615 h 997"/>
                  <a:gd name="T58" fmla="*/ 1491 w 2023"/>
                  <a:gd name="T59" fmla="*/ 537 h 997"/>
                  <a:gd name="T60" fmla="*/ 1542 w 2023"/>
                  <a:gd name="T61" fmla="*/ 459 h 997"/>
                  <a:gd name="T62" fmla="*/ 1592 w 2023"/>
                  <a:gd name="T63" fmla="*/ 381 h 997"/>
                  <a:gd name="T64" fmla="*/ 1643 w 2023"/>
                  <a:gd name="T65" fmla="*/ 307 h 997"/>
                  <a:gd name="T66" fmla="*/ 1694 w 2023"/>
                  <a:gd name="T67" fmla="*/ 238 h 997"/>
                  <a:gd name="T68" fmla="*/ 1744 w 2023"/>
                  <a:gd name="T69" fmla="*/ 174 h 997"/>
                  <a:gd name="T70" fmla="*/ 1794 w 2023"/>
                  <a:gd name="T71" fmla="*/ 119 h 997"/>
                  <a:gd name="T72" fmla="*/ 1845 w 2023"/>
                  <a:gd name="T73" fmla="*/ 73 h 997"/>
                  <a:gd name="T74" fmla="*/ 1896 w 2023"/>
                  <a:gd name="T75" fmla="*/ 38 h 997"/>
                  <a:gd name="T76" fmla="*/ 1946 w 2023"/>
                  <a:gd name="T77" fmla="*/ 13 h 997"/>
                  <a:gd name="T78" fmla="*/ 1997 w 2023"/>
                  <a:gd name="T79" fmla="*/ 1 h 997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2023"/>
                  <a:gd name="T121" fmla="*/ 0 h 997"/>
                  <a:gd name="T122" fmla="*/ 2023 w 2023"/>
                  <a:gd name="T123" fmla="*/ 997 h 997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2023" h="997">
                    <a:moveTo>
                      <a:pt x="0" y="0"/>
                    </a:moveTo>
                    <a:lnTo>
                      <a:pt x="25" y="1"/>
                    </a:lnTo>
                    <a:lnTo>
                      <a:pt x="50" y="6"/>
                    </a:lnTo>
                    <a:lnTo>
                      <a:pt x="75" y="13"/>
                    </a:lnTo>
                    <a:lnTo>
                      <a:pt x="101" y="24"/>
                    </a:lnTo>
                    <a:lnTo>
                      <a:pt x="126" y="38"/>
                    </a:lnTo>
                    <a:lnTo>
                      <a:pt x="152" y="54"/>
                    </a:lnTo>
                    <a:lnTo>
                      <a:pt x="177" y="73"/>
                    </a:lnTo>
                    <a:lnTo>
                      <a:pt x="202" y="95"/>
                    </a:lnTo>
                    <a:lnTo>
                      <a:pt x="228" y="119"/>
                    </a:lnTo>
                    <a:lnTo>
                      <a:pt x="252" y="146"/>
                    </a:lnTo>
                    <a:lnTo>
                      <a:pt x="278" y="174"/>
                    </a:lnTo>
                    <a:lnTo>
                      <a:pt x="303" y="205"/>
                    </a:lnTo>
                    <a:lnTo>
                      <a:pt x="328" y="238"/>
                    </a:lnTo>
                    <a:lnTo>
                      <a:pt x="354" y="272"/>
                    </a:lnTo>
                    <a:lnTo>
                      <a:pt x="379" y="307"/>
                    </a:lnTo>
                    <a:lnTo>
                      <a:pt x="404" y="344"/>
                    </a:lnTo>
                    <a:lnTo>
                      <a:pt x="429" y="381"/>
                    </a:lnTo>
                    <a:lnTo>
                      <a:pt x="455" y="420"/>
                    </a:lnTo>
                    <a:lnTo>
                      <a:pt x="480" y="459"/>
                    </a:lnTo>
                    <a:lnTo>
                      <a:pt x="506" y="498"/>
                    </a:lnTo>
                    <a:lnTo>
                      <a:pt x="531" y="537"/>
                    </a:lnTo>
                    <a:lnTo>
                      <a:pt x="556" y="576"/>
                    </a:lnTo>
                    <a:lnTo>
                      <a:pt x="581" y="615"/>
                    </a:lnTo>
                    <a:lnTo>
                      <a:pt x="606" y="652"/>
                    </a:lnTo>
                    <a:lnTo>
                      <a:pt x="632" y="689"/>
                    </a:lnTo>
                    <a:lnTo>
                      <a:pt x="657" y="724"/>
                    </a:lnTo>
                    <a:lnTo>
                      <a:pt x="682" y="758"/>
                    </a:lnTo>
                    <a:lnTo>
                      <a:pt x="707" y="791"/>
                    </a:lnTo>
                    <a:lnTo>
                      <a:pt x="733" y="822"/>
                    </a:lnTo>
                    <a:lnTo>
                      <a:pt x="758" y="850"/>
                    </a:lnTo>
                    <a:lnTo>
                      <a:pt x="784" y="877"/>
                    </a:lnTo>
                    <a:lnTo>
                      <a:pt x="809" y="901"/>
                    </a:lnTo>
                    <a:lnTo>
                      <a:pt x="834" y="923"/>
                    </a:lnTo>
                    <a:lnTo>
                      <a:pt x="860" y="942"/>
                    </a:lnTo>
                    <a:lnTo>
                      <a:pt x="884" y="958"/>
                    </a:lnTo>
                    <a:lnTo>
                      <a:pt x="910" y="972"/>
                    </a:lnTo>
                    <a:lnTo>
                      <a:pt x="935" y="983"/>
                    </a:lnTo>
                    <a:lnTo>
                      <a:pt x="960" y="990"/>
                    </a:lnTo>
                    <a:lnTo>
                      <a:pt x="986" y="995"/>
                    </a:lnTo>
                    <a:lnTo>
                      <a:pt x="1011" y="996"/>
                    </a:lnTo>
                    <a:lnTo>
                      <a:pt x="1036" y="995"/>
                    </a:lnTo>
                    <a:lnTo>
                      <a:pt x="1062" y="990"/>
                    </a:lnTo>
                    <a:lnTo>
                      <a:pt x="1087" y="983"/>
                    </a:lnTo>
                    <a:lnTo>
                      <a:pt x="1112" y="972"/>
                    </a:lnTo>
                    <a:lnTo>
                      <a:pt x="1138" y="958"/>
                    </a:lnTo>
                    <a:lnTo>
                      <a:pt x="1162" y="942"/>
                    </a:lnTo>
                    <a:lnTo>
                      <a:pt x="1188" y="923"/>
                    </a:lnTo>
                    <a:lnTo>
                      <a:pt x="1213" y="901"/>
                    </a:lnTo>
                    <a:lnTo>
                      <a:pt x="1238" y="877"/>
                    </a:lnTo>
                    <a:lnTo>
                      <a:pt x="1264" y="850"/>
                    </a:lnTo>
                    <a:lnTo>
                      <a:pt x="1289" y="822"/>
                    </a:lnTo>
                    <a:lnTo>
                      <a:pt x="1314" y="791"/>
                    </a:lnTo>
                    <a:lnTo>
                      <a:pt x="1340" y="758"/>
                    </a:lnTo>
                    <a:lnTo>
                      <a:pt x="1365" y="724"/>
                    </a:lnTo>
                    <a:lnTo>
                      <a:pt x="1390" y="689"/>
                    </a:lnTo>
                    <a:lnTo>
                      <a:pt x="1416" y="652"/>
                    </a:lnTo>
                    <a:lnTo>
                      <a:pt x="1440" y="615"/>
                    </a:lnTo>
                    <a:lnTo>
                      <a:pt x="1466" y="576"/>
                    </a:lnTo>
                    <a:lnTo>
                      <a:pt x="1491" y="537"/>
                    </a:lnTo>
                    <a:lnTo>
                      <a:pt x="1516" y="498"/>
                    </a:lnTo>
                    <a:lnTo>
                      <a:pt x="1542" y="459"/>
                    </a:lnTo>
                    <a:lnTo>
                      <a:pt x="1567" y="420"/>
                    </a:lnTo>
                    <a:lnTo>
                      <a:pt x="1592" y="381"/>
                    </a:lnTo>
                    <a:lnTo>
                      <a:pt x="1618" y="344"/>
                    </a:lnTo>
                    <a:lnTo>
                      <a:pt x="1643" y="307"/>
                    </a:lnTo>
                    <a:lnTo>
                      <a:pt x="1668" y="272"/>
                    </a:lnTo>
                    <a:lnTo>
                      <a:pt x="1694" y="238"/>
                    </a:lnTo>
                    <a:lnTo>
                      <a:pt x="1718" y="205"/>
                    </a:lnTo>
                    <a:lnTo>
                      <a:pt x="1744" y="174"/>
                    </a:lnTo>
                    <a:lnTo>
                      <a:pt x="1770" y="146"/>
                    </a:lnTo>
                    <a:lnTo>
                      <a:pt x="1794" y="119"/>
                    </a:lnTo>
                    <a:lnTo>
                      <a:pt x="1820" y="95"/>
                    </a:lnTo>
                    <a:lnTo>
                      <a:pt x="1845" y="73"/>
                    </a:lnTo>
                    <a:lnTo>
                      <a:pt x="1870" y="54"/>
                    </a:lnTo>
                    <a:lnTo>
                      <a:pt x="1896" y="38"/>
                    </a:lnTo>
                    <a:lnTo>
                      <a:pt x="1921" y="24"/>
                    </a:lnTo>
                    <a:lnTo>
                      <a:pt x="1946" y="13"/>
                    </a:lnTo>
                    <a:lnTo>
                      <a:pt x="1972" y="6"/>
                    </a:lnTo>
                    <a:lnTo>
                      <a:pt x="1997" y="1"/>
                    </a:lnTo>
                    <a:lnTo>
                      <a:pt x="2022" y="0"/>
                    </a:lnTo>
                  </a:path>
                </a:pathLst>
              </a:custGeom>
              <a:noFill/>
              <a:ln w="66675" cap="rnd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" name="Group 10"/>
            <p:cNvGrpSpPr>
              <a:grpSpLocks noChangeAspect="1"/>
            </p:cNvGrpSpPr>
            <p:nvPr/>
          </p:nvGrpSpPr>
          <p:grpSpPr>
            <a:xfrm>
              <a:off x="5440199" y="2362200"/>
              <a:ext cx="4816321" cy="1752892"/>
              <a:chOff x="838200" y="2361908"/>
              <a:chExt cx="2177133" cy="792364"/>
            </a:xfrm>
          </p:grpSpPr>
          <p:sp>
            <p:nvSpPr>
              <p:cNvPr id="12" name="Freeform 33"/>
              <p:cNvSpPr>
                <a:spLocks/>
              </p:cNvSpPr>
              <p:nvPr/>
            </p:nvSpPr>
            <p:spPr bwMode="auto">
              <a:xfrm>
                <a:off x="838200" y="2362200"/>
                <a:ext cx="1085214" cy="792072"/>
              </a:xfrm>
              <a:custGeom>
                <a:avLst/>
                <a:gdLst>
                  <a:gd name="T0" fmla="*/ 25 w 2023"/>
                  <a:gd name="T1" fmla="*/ 1 h 997"/>
                  <a:gd name="T2" fmla="*/ 75 w 2023"/>
                  <a:gd name="T3" fmla="*/ 13 h 997"/>
                  <a:gd name="T4" fmla="*/ 126 w 2023"/>
                  <a:gd name="T5" fmla="*/ 38 h 997"/>
                  <a:gd name="T6" fmla="*/ 177 w 2023"/>
                  <a:gd name="T7" fmla="*/ 73 h 997"/>
                  <a:gd name="T8" fmla="*/ 228 w 2023"/>
                  <a:gd name="T9" fmla="*/ 119 h 997"/>
                  <a:gd name="T10" fmla="*/ 278 w 2023"/>
                  <a:gd name="T11" fmla="*/ 174 h 997"/>
                  <a:gd name="T12" fmla="*/ 328 w 2023"/>
                  <a:gd name="T13" fmla="*/ 238 h 997"/>
                  <a:gd name="T14" fmla="*/ 379 w 2023"/>
                  <a:gd name="T15" fmla="*/ 307 h 997"/>
                  <a:gd name="T16" fmla="*/ 429 w 2023"/>
                  <a:gd name="T17" fmla="*/ 381 h 997"/>
                  <a:gd name="T18" fmla="*/ 480 w 2023"/>
                  <a:gd name="T19" fmla="*/ 459 h 997"/>
                  <a:gd name="T20" fmla="*/ 531 w 2023"/>
                  <a:gd name="T21" fmla="*/ 537 h 997"/>
                  <a:gd name="T22" fmla="*/ 581 w 2023"/>
                  <a:gd name="T23" fmla="*/ 615 h 997"/>
                  <a:gd name="T24" fmla="*/ 632 w 2023"/>
                  <a:gd name="T25" fmla="*/ 689 h 997"/>
                  <a:gd name="T26" fmla="*/ 682 w 2023"/>
                  <a:gd name="T27" fmla="*/ 758 h 997"/>
                  <a:gd name="T28" fmla="*/ 733 w 2023"/>
                  <a:gd name="T29" fmla="*/ 822 h 997"/>
                  <a:gd name="T30" fmla="*/ 784 w 2023"/>
                  <a:gd name="T31" fmla="*/ 877 h 997"/>
                  <a:gd name="T32" fmla="*/ 834 w 2023"/>
                  <a:gd name="T33" fmla="*/ 923 h 997"/>
                  <a:gd name="T34" fmla="*/ 884 w 2023"/>
                  <a:gd name="T35" fmla="*/ 958 h 997"/>
                  <a:gd name="T36" fmla="*/ 935 w 2023"/>
                  <a:gd name="T37" fmla="*/ 983 h 997"/>
                  <a:gd name="T38" fmla="*/ 986 w 2023"/>
                  <a:gd name="T39" fmla="*/ 995 h 997"/>
                  <a:gd name="T40" fmla="*/ 1036 w 2023"/>
                  <a:gd name="T41" fmla="*/ 995 h 997"/>
                  <a:gd name="T42" fmla="*/ 1087 w 2023"/>
                  <a:gd name="T43" fmla="*/ 983 h 997"/>
                  <a:gd name="T44" fmla="*/ 1138 w 2023"/>
                  <a:gd name="T45" fmla="*/ 958 h 997"/>
                  <a:gd name="T46" fmla="*/ 1188 w 2023"/>
                  <a:gd name="T47" fmla="*/ 923 h 997"/>
                  <a:gd name="T48" fmla="*/ 1238 w 2023"/>
                  <a:gd name="T49" fmla="*/ 877 h 997"/>
                  <a:gd name="T50" fmla="*/ 1289 w 2023"/>
                  <a:gd name="T51" fmla="*/ 822 h 997"/>
                  <a:gd name="T52" fmla="*/ 1340 w 2023"/>
                  <a:gd name="T53" fmla="*/ 758 h 997"/>
                  <a:gd name="T54" fmla="*/ 1390 w 2023"/>
                  <a:gd name="T55" fmla="*/ 689 h 997"/>
                  <a:gd name="T56" fmla="*/ 1440 w 2023"/>
                  <a:gd name="T57" fmla="*/ 615 h 997"/>
                  <a:gd name="T58" fmla="*/ 1491 w 2023"/>
                  <a:gd name="T59" fmla="*/ 537 h 997"/>
                  <a:gd name="T60" fmla="*/ 1542 w 2023"/>
                  <a:gd name="T61" fmla="*/ 459 h 997"/>
                  <a:gd name="T62" fmla="*/ 1592 w 2023"/>
                  <a:gd name="T63" fmla="*/ 381 h 997"/>
                  <a:gd name="T64" fmla="*/ 1643 w 2023"/>
                  <a:gd name="T65" fmla="*/ 307 h 997"/>
                  <a:gd name="T66" fmla="*/ 1694 w 2023"/>
                  <a:gd name="T67" fmla="*/ 238 h 997"/>
                  <a:gd name="T68" fmla="*/ 1744 w 2023"/>
                  <a:gd name="T69" fmla="*/ 174 h 997"/>
                  <a:gd name="T70" fmla="*/ 1794 w 2023"/>
                  <a:gd name="T71" fmla="*/ 119 h 997"/>
                  <a:gd name="T72" fmla="*/ 1845 w 2023"/>
                  <a:gd name="T73" fmla="*/ 73 h 997"/>
                  <a:gd name="T74" fmla="*/ 1896 w 2023"/>
                  <a:gd name="T75" fmla="*/ 38 h 997"/>
                  <a:gd name="T76" fmla="*/ 1946 w 2023"/>
                  <a:gd name="T77" fmla="*/ 13 h 997"/>
                  <a:gd name="T78" fmla="*/ 1997 w 2023"/>
                  <a:gd name="T79" fmla="*/ 1 h 997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2023"/>
                  <a:gd name="T121" fmla="*/ 0 h 997"/>
                  <a:gd name="T122" fmla="*/ 2023 w 2023"/>
                  <a:gd name="T123" fmla="*/ 997 h 997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2023" h="997">
                    <a:moveTo>
                      <a:pt x="0" y="0"/>
                    </a:moveTo>
                    <a:lnTo>
                      <a:pt x="25" y="1"/>
                    </a:lnTo>
                    <a:lnTo>
                      <a:pt x="50" y="6"/>
                    </a:lnTo>
                    <a:lnTo>
                      <a:pt x="75" y="13"/>
                    </a:lnTo>
                    <a:lnTo>
                      <a:pt x="101" y="24"/>
                    </a:lnTo>
                    <a:lnTo>
                      <a:pt x="126" y="38"/>
                    </a:lnTo>
                    <a:lnTo>
                      <a:pt x="152" y="54"/>
                    </a:lnTo>
                    <a:lnTo>
                      <a:pt x="177" y="73"/>
                    </a:lnTo>
                    <a:lnTo>
                      <a:pt x="202" y="95"/>
                    </a:lnTo>
                    <a:lnTo>
                      <a:pt x="228" y="119"/>
                    </a:lnTo>
                    <a:lnTo>
                      <a:pt x="252" y="146"/>
                    </a:lnTo>
                    <a:lnTo>
                      <a:pt x="278" y="174"/>
                    </a:lnTo>
                    <a:lnTo>
                      <a:pt x="303" y="205"/>
                    </a:lnTo>
                    <a:lnTo>
                      <a:pt x="328" y="238"/>
                    </a:lnTo>
                    <a:lnTo>
                      <a:pt x="354" y="272"/>
                    </a:lnTo>
                    <a:lnTo>
                      <a:pt x="379" y="307"/>
                    </a:lnTo>
                    <a:lnTo>
                      <a:pt x="404" y="344"/>
                    </a:lnTo>
                    <a:lnTo>
                      <a:pt x="429" y="381"/>
                    </a:lnTo>
                    <a:lnTo>
                      <a:pt x="455" y="420"/>
                    </a:lnTo>
                    <a:lnTo>
                      <a:pt x="480" y="459"/>
                    </a:lnTo>
                    <a:lnTo>
                      <a:pt x="506" y="498"/>
                    </a:lnTo>
                    <a:lnTo>
                      <a:pt x="531" y="537"/>
                    </a:lnTo>
                    <a:lnTo>
                      <a:pt x="556" y="576"/>
                    </a:lnTo>
                    <a:lnTo>
                      <a:pt x="581" y="615"/>
                    </a:lnTo>
                    <a:lnTo>
                      <a:pt x="606" y="652"/>
                    </a:lnTo>
                    <a:lnTo>
                      <a:pt x="632" y="689"/>
                    </a:lnTo>
                    <a:lnTo>
                      <a:pt x="657" y="724"/>
                    </a:lnTo>
                    <a:lnTo>
                      <a:pt x="682" y="758"/>
                    </a:lnTo>
                    <a:lnTo>
                      <a:pt x="707" y="791"/>
                    </a:lnTo>
                    <a:lnTo>
                      <a:pt x="733" y="822"/>
                    </a:lnTo>
                    <a:lnTo>
                      <a:pt x="758" y="850"/>
                    </a:lnTo>
                    <a:lnTo>
                      <a:pt x="784" y="877"/>
                    </a:lnTo>
                    <a:lnTo>
                      <a:pt x="809" y="901"/>
                    </a:lnTo>
                    <a:lnTo>
                      <a:pt x="834" y="923"/>
                    </a:lnTo>
                    <a:lnTo>
                      <a:pt x="860" y="942"/>
                    </a:lnTo>
                    <a:lnTo>
                      <a:pt x="884" y="958"/>
                    </a:lnTo>
                    <a:lnTo>
                      <a:pt x="910" y="972"/>
                    </a:lnTo>
                    <a:lnTo>
                      <a:pt x="935" y="983"/>
                    </a:lnTo>
                    <a:lnTo>
                      <a:pt x="960" y="990"/>
                    </a:lnTo>
                    <a:lnTo>
                      <a:pt x="986" y="995"/>
                    </a:lnTo>
                    <a:lnTo>
                      <a:pt x="1011" y="996"/>
                    </a:lnTo>
                    <a:lnTo>
                      <a:pt x="1036" y="995"/>
                    </a:lnTo>
                    <a:lnTo>
                      <a:pt x="1062" y="990"/>
                    </a:lnTo>
                    <a:lnTo>
                      <a:pt x="1087" y="983"/>
                    </a:lnTo>
                    <a:lnTo>
                      <a:pt x="1112" y="972"/>
                    </a:lnTo>
                    <a:lnTo>
                      <a:pt x="1138" y="958"/>
                    </a:lnTo>
                    <a:lnTo>
                      <a:pt x="1162" y="942"/>
                    </a:lnTo>
                    <a:lnTo>
                      <a:pt x="1188" y="923"/>
                    </a:lnTo>
                    <a:lnTo>
                      <a:pt x="1213" y="901"/>
                    </a:lnTo>
                    <a:lnTo>
                      <a:pt x="1238" y="877"/>
                    </a:lnTo>
                    <a:lnTo>
                      <a:pt x="1264" y="850"/>
                    </a:lnTo>
                    <a:lnTo>
                      <a:pt x="1289" y="822"/>
                    </a:lnTo>
                    <a:lnTo>
                      <a:pt x="1314" y="791"/>
                    </a:lnTo>
                    <a:lnTo>
                      <a:pt x="1340" y="758"/>
                    </a:lnTo>
                    <a:lnTo>
                      <a:pt x="1365" y="724"/>
                    </a:lnTo>
                    <a:lnTo>
                      <a:pt x="1390" y="689"/>
                    </a:lnTo>
                    <a:lnTo>
                      <a:pt x="1416" y="652"/>
                    </a:lnTo>
                    <a:lnTo>
                      <a:pt x="1440" y="615"/>
                    </a:lnTo>
                    <a:lnTo>
                      <a:pt x="1466" y="576"/>
                    </a:lnTo>
                    <a:lnTo>
                      <a:pt x="1491" y="537"/>
                    </a:lnTo>
                    <a:lnTo>
                      <a:pt x="1516" y="498"/>
                    </a:lnTo>
                    <a:lnTo>
                      <a:pt x="1542" y="459"/>
                    </a:lnTo>
                    <a:lnTo>
                      <a:pt x="1567" y="420"/>
                    </a:lnTo>
                    <a:lnTo>
                      <a:pt x="1592" y="381"/>
                    </a:lnTo>
                    <a:lnTo>
                      <a:pt x="1618" y="344"/>
                    </a:lnTo>
                    <a:lnTo>
                      <a:pt x="1643" y="307"/>
                    </a:lnTo>
                    <a:lnTo>
                      <a:pt x="1668" y="272"/>
                    </a:lnTo>
                    <a:lnTo>
                      <a:pt x="1694" y="238"/>
                    </a:lnTo>
                    <a:lnTo>
                      <a:pt x="1718" y="205"/>
                    </a:lnTo>
                    <a:lnTo>
                      <a:pt x="1744" y="174"/>
                    </a:lnTo>
                    <a:lnTo>
                      <a:pt x="1770" y="146"/>
                    </a:lnTo>
                    <a:lnTo>
                      <a:pt x="1794" y="119"/>
                    </a:lnTo>
                    <a:lnTo>
                      <a:pt x="1820" y="95"/>
                    </a:lnTo>
                    <a:lnTo>
                      <a:pt x="1845" y="73"/>
                    </a:lnTo>
                    <a:lnTo>
                      <a:pt x="1870" y="54"/>
                    </a:lnTo>
                    <a:lnTo>
                      <a:pt x="1896" y="38"/>
                    </a:lnTo>
                    <a:lnTo>
                      <a:pt x="1921" y="24"/>
                    </a:lnTo>
                    <a:lnTo>
                      <a:pt x="1946" y="13"/>
                    </a:lnTo>
                    <a:lnTo>
                      <a:pt x="1972" y="6"/>
                    </a:lnTo>
                    <a:lnTo>
                      <a:pt x="1997" y="1"/>
                    </a:lnTo>
                    <a:lnTo>
                      <a:pt x="2022" y="0"/>
                    </a:lnTo>
                  </a:path>
                </a:pathLst>
              </a:custGeom>
              <a:noFill/>
              <a:ln w="66675" cap="rnd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" name="Freeform 34"/>
              <p:cNvSpPr>
                <a:spLocks/>
              </p:cNvSpPr>
              <p:nvPr/>
            </p:nvSpPr>
            <p:spPr bwMode="auto">
              <a:xfrm>
                <a:off x="1930119" y="2361908"/>
                <a:ext cx="1085214" cy="792072"/>
              </a:xfrm>
              <a:custGeom>
                <a:avLst/>
                <a:gdLst>
                  <a:gd name="T0" fmla="*/ 25 w 2023"/>
                  <a:gd name="T1" fmla="*/ 1 h 997"/>
                  <a:gd name="T2" fmla="*/ 75 w 2023"/>
                  <a:gd name="T3" fmla="*/ 13 h 997"/>
                  <a:gd name="T4" fmla="*/ 126 w 2023"/>
                  <a:gd name="T5" fmla="*/ 38 h 997"/>
                  <a:gd name="T6" fmla="*/ 177 w 2023"/>
                  <a:gd name="T7" fmla="*/ 73 h 997"/>
                  <a:gd name="T8" fmla="*/ 228 w 2023"/>
                  <a:gd name="T9" fmla="*/ 119 h 997"/>
                  <a:gd name="T10" fmla="*/ 278 w 2023"/>
                  <a:gd name="T11" fmla="*/ 174 h 997"/>
                  <a:gd name="T12" fmla="*/ 328 w 2023"/>
                  <a:gd name="T13" fmla="*/ 238 h 997"/>
                  <a:gd name="T14" fmla="*/ 379 w 2023"/>
                  <a:gd name="T15" fmla="*/ 307 h 997"/>
                  <a:gd name="T16" fmla="*/ 429 w 2023"/>
                  <a:gd name="T17" fmla="*/ 381 h 997"/>
                  <a:gd name="T18" fmla="*/ 480 w 2023"/>
                  <a:gd name="T19" fmla="*/ 459 h 997"/>
                  <a:gd name="T20" fmla="*/ 531 w 2023"/>
                  <a:gd name="T21" fmla="*/ 537 h 997"/>
                  <a:gd name="T22" fmla="*/ 581 w 2023"/>
                  <a:gd name="T23" fmla="*/ 615 h 997"/>
                  <a:gd name="T24" fmla="*/ 632 w 2023"/>
                  <a:gd name="T25" fmla="*/ 689 h 997"/>
                  <a:gd name="T26" fmla="*/ 682 w 2023"/>
                  <a:gd name="T27" fmla="*/ 758 h 997"/>
                  <a:gd name="T28" fmla="*/ 733 w 2023"/>
                  <a:gd name="T29" fmla="*/ 822 h 997"/>
                  <a:gd name="T30" fmla="*/ 784 w 2023"/>
                  <a:gd name="T31" fmla="*/ 877 h 997"/>
                  <a:gd name="T32" fmla="*/ 834 w 2023"/>
                  <a:gd name="T33" fmla="*/ 923 h 997"/>
                  <a:gd name="T34" fmla="*/ 884 w 2023"/>
                  <a:gd name="T35" fmla="*/ 958 h 997"/>
                  <a:gd name="T36" fmla="*/ 935 w 2023"/>
                  <a:gd name="T37" fmla="*/ 983 h 997"/>
                  <a:gd name="T38" fmla="*/ 986 w 2023"/>
                  <a:gd name="T39" fmla="*/ 995 h 997"/>
                  <a:gd name="T40" fmla="*/ 1036 w 2023"/>
                  <a:gd name="T41" fmla="*/ 995 h 997"/>
                  <a:gd name="T42" fmla="*/ 1087 w 2023"/>
                  <a:gd name="T43" fmla="*/ 983 h 997"/>
                  <a:gd name="T44" fmla="*/ 1138 w 2023"/>
                  <a:gd name="T45" fmla="*/ 958 h 997"/>
                  <a:gd name="T46" fmla="*/ 1188 w 2023"/>
                  <a:gd name="T47" fmla="*/ 923 h 997"/>
                  <a:gd name="T48" fmla="*/ 1238 w 2023"/>
                  <a:gd name="T49" fmla="*/ 877 h 997"/>
                  <a:gd name="T50" fmla="*/ 1289 w 2023"/>
                  <a:gd name="T51" fmla="*/ 822 h 997"/>
                  <a:gd name="T52" fmla="*/ 1340 w 2023"/>
                  <a:gd name="T53" fmla="*/ 758 h 997"/>
                  <a:gd name="T54" fmla="*/ 1390 w 2023"/>
                  <a:gd name="T55" fmla="*/ 689 h 997"/>
                  <a:gd name="T56" fmla="*/ 1440 w 2023"/>
                  <a:gd name="T57" fmla="*/ 615 h 997"/>
                  <a:gd name="T58" fmla="*/ 1491 w 2023"/>
                  <a:gd name="T59" fmla="*/ 537 h 997"/>
                  <a:gd name="T60" fmla="*/ 1542 w 2023"/>
                  <a:gd name="T61" fmla="*/ 459 h 997"/>
                  <a:gd name="T62" fmla="*/ 1592 w 2023"/>
                  <a:gd name="T63" fmla="*/ 381 h 997"/>
                  <a:gd name="T64" fmla="*/ 1643 w 2023"/>
                  <a:gd name="T65" fmla="*/ 307 h 997"/>
                  <a:gd name="T66" fmla="*/ 1694 w 2023"/>
                  <a:gd name="T67" fmla="*/ 238 h 997"/>
                  <a:gd name="T68" fmla="*/ 1744 w 2023"/>
                  <a:gd name="T69" fmla="*/ 174 h 997"/>
                  <a:gd name="T70" fmla="*/ 1794 w 2023"/>
                  <a:gd name="T71" fmla="*/ 119 h 997"/>
                  <a:gd name="T72" fmla="*/ 1845 w 2023"/>
                  <a:gd name="T73" fmla="*/ 73 h 997"/>
                  <a:gd name="T74" fmla="*/ 1896 w 2023"/>
                  <a:gd name="T75" fmla="*/ 38 h 997"/>
                  <a:gd name="T76" fmla="*/ 1946 w 2023"/>
                  <a:gd name="T77" fmla="*/ 13 h 997"/>
                  <a:gd name="T78" fmla="*/ 1997 w 2023"/>
                  <a:gd name="T79" fmla="*/ 1 h 997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2023"/>
                  <a:gd name="T121" fmla="*/ 0 h 997"/>
                  <a:gd name="T122" fmla="*/ 2023 w 2023"/>
                  <a:gd name="T123" fmla="*/ 997 h 997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2023" h="997">
                    <a:moveTo>
                      <a:pt x="0" y="0"/>
                    </a:moveTo>
                    <a:lnTo>
                      <a:pt x="25" y="1"/>
                    </a:lnTo>
                    <a:lnTo>
                      <a:pt x="50" y="6"/>
                    </a:lnTo>
                    <a:lnTo>
                      <a:pt x="75" y="13"/>
                    </a:lnTo>
                    <a:lnTo>
                      <a:pt x="101" y="24"/>
                    </a:lnTo>
                    <a:lnTo>
                      <a:pt x="126" y="38"/>
                    </a:lnTo>
                    <a:lnTo>
                      <a:pt x="152" y="54"/>
                    </a:lnTo>
                    <a:lnTo>
                      <a:pt x="177" y="73"/>
                    </a:lnTo>
                    <a:lnTo>
                      <a:pt x="202" y="95"/>
                    </a:lnTo>
                    <a:lnTo>
                      <a:pt x="228" y="119"/>
                    </a:lnTo>
                    <a:lnTo>
                      <a:pt x="252" y="146"/>
                    </a:lnTo>
                    <a:lnTo>
                      <a:pt x="278" y="174"/>
                    </a:lnTo>
                    <a:lnTo>
                      <a:pt x="303" y="205"/>
                    </a:lnTo>
                    <a:lnTo>
                      <a:pt x="328" y="238"/>
                    </a:lnTo>
                    <a:lnTo>
                      <a:pt x="354" y="272"/>
                    </a:lnTo>
                    <a:lnTo>
                      <a:pt x="379" y="307"/>
                    </a:lnTo>
                    <a:lnTo>
                      <a:pt x="404" y="344"/>
                    </a:lnTo>
                    <a:lnTo>
                      <a:pt x="429" y="381"/>
                    </a:lnTo>
                    <a:lnTo>
                      <a:pt x="455" y="420"/>
                    </a:lnTo>
                    <a:lnTo>
                      <a:pt x="480" y="459"/>
                    </a:lnTo>
                    <a:lnTo>
                      <a:pt x="506" y="498"/>
                    </a:lnTo>
                    <a:lnTo>
                      <a:pt x="531" y="537"/>
                    </a:lnTo>
                    <a:lnTo>
                      <a:pt x="556" y="576"/>
                    </a:lnTo>
                    <a:lnTo>
                      <a:pt x="581" y="615"/>
                    </a:lnTo>
                    <a:lnTo>
                      <a:pt x="606" y="652"/>
                    </a:lnTo>
                    <a:lnTo>
                      <a:pt x="632" y="689"/>
                    </a:lnTo>
                    <a:lnTo>
                      <a:pt x="657" y="724"/>
                    </a:lnTo>
                    <a:lnTo>
                      <a:pt x="682" y="758"/>
                    </a:lnTo>
                    <a:lnTo>
                      <a:pt x="707" y="791"/>
                    </a:lnTo>
                    <a:lnTo>
                      <a:pt x="733" y="822"/>
                    </a:lnTo>
                    <a:lnTo>
                      <a:pt x="758" y="850"/>
                    </a:lnTo>
                    <a:lnTo>
                      <a:pt x="784" y="877"/>
                    </a:lnTo>
                    <a:lnTo>
                      <a:pt x="809" y="901"/>
                    </a:lnTo>
                    <a:lnTo>
                      <a:pt x="834" y="923"/>
                    </a:lnTo>
                    <a:lnTo>
                      <a:pt x="860" y="942"/>
                    </a:lnTo>
                    <a:lnTo>
                      <a:pt x="884" y="958"/>
                    </a:lnTo>
                    <a:lnTo>
                      <a:pt x="910" y="972"/>
                    </a:lnTo>
                    <a:lnTo>
                      <a:pt x="935" y="983"/>
                    </a:lnTo>
                    <a:lnTo>
                      <a:pt x="960" y="990"/>
                    </a:lnTo>
                    <a:lnTo>
                      <a:pt x="986" y="995"/>
                    </a:lnTo>
                    <a:lnTo>
                      <a:pt x="1011" y="996"/>
                    </a:lnTo>
                    <a:lnTo>
                      <a:pt x="1036" y="995"/>
                    </a:lnTo>
                    <a:lnTo>
                      <a:pt x="1062" y="990"/>
                    </a:lnTo>
                    <a:lnTo>
                      <a:pt x="1087" y="983"/>
                    </a:lnTo>
                    <a:lnTo>
                      <a:pt x="1112" y="972"/>
                    </a:lnTo>
                    <a:lnTo>
                      <a:pt x="1138" y="958"/>
                    </a:lnTo>
                    <a:lnTo>
                      <a:pt x="1162" y="942"/>
                    </a:lnTo>
                    <a:lnTo>
                      <a:pt x="1188" y="923"/>
                    </a:lnTo>
                    <a:lnTo>
                      <a:pt x="1213" y="901"/>
                    </a:lnTo>
                    <a:lnTo>
                      <a:pt x="1238" y="877"/>
                    </a:lnTo>
                    <a:lnTo>
                      <a:pt x="1264" y="850"/>
                    </a:lnTo>
                    <a:lnTo>
                      <a:pt x="1289" y="822"/>
                    </a:lnTo>
                    <a:lnTo>
                      <a:pt x="1314" y="791"/>
                    </a:lnTo>
                    <a:lnTo>
                      <a:pt x="1340" y="758"/>
                    </a:lnTo>
                    <a:lnTo>
                      <a:pt x="1365" y="724"/>
                    </a:lnTo>
                    <a:lnTo>
                      <a:pt x="1390" y="689"/>
                    </a:lnTo>
                    <a:lnTo>
                      <a:pt x="1416" y="652"/>
                    </a:lnTo>
                    <a:lnTo>
                      <a:pt x="1440" y="615"/>
                    </a:lnTo>
                    <a:lnTo>
                      <a:pt x="1466" y="576"/>
                    </a:lnTo>
                    <a:lnTo>
                      <a:pt x="1491" y="537"/>
                    </a:lnTo>
                    <a:lnTo>
                      <a:pt x="1516" y="498"/>
                    </a:lnTo>
                    <a:lnTo>
                      <a:pt x="1542" y="459"/>
                    </a:lnTo>
                    <a:lnTo>
                      <a:pt x="1567" y="420"/>
                    </a:lnTo>
                    <a:lnTo>
                      <a:pt x="1592" y="381"/>
                    </a:lnTo>
                    <a:lnTo>
                      <a:pt x="1618" y="344"/>
                    </a:lnTo>
                    <a:lnTo>
                      <a:pt x="1643" y="307"/>
                    </a:lnTo>
                    <a:lnTo>
                      <a:pt x="1668" y="272"/>
                    </a:lnTo>
                    <a:lnTo>
                      <a:pt x="1694" y="238"/>
                    </a:lnTo>
                    <a:lnTo>
                      <a:pt x="1718" y="205"/>
                    </a:lnTo>
                    <a:lnTo>
                      <a:pt x="1744" y="174"/>
                    </a:lnTo>
                    <a:lnTo>
                      <a:pt x="1770" y="146"/>
                    </a:lnTo>
                    <a:lnTo>
                      <a:pt x="1794" y="119"/>
                    </a:lnTo>
                    <a:lnTo>
                      <a:pt x="1820" y="95"/>
                    </a:lnTo>
                    <a:lnTo>
                      <a:pt x="1845" y="73"/>
                    </a:lnTo>
                    <a:lnTo>
                      <a:pt x="1870" y="54"/>
                    </a:lnTo>
                    <a:lnTo>
                      <a:pt x="1896" y="38"/>
                    </a:lnTo>
                    <a:lnTo>
                      <a:pt x="1921" y="24"/>
                    </a:lnTo>
                    <a:lnTo>
                      <a:pt x="1946" y="13"/>
                    </a:lnTo>
                    <a:lnTo>
                      <a:pt x="1972" y="6"/>
                    </a:lnTo>
                    <a:lnTo>
                      <a:pt x="1997" y="1"/>
                    </a:lnTo>
                    <a:lnTo>
                      <a:pt x="2022" y="0"/>
                    </a:lnTo>
                  </a:path>
                </a:pathLst>
              </a:custGeom>
              <a:noFill/>
              <a:ln w="66675" cap="rnd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1447800"/>
            <a:ext cx="9144000" cy="2971800"/>
          </a:xfrm>
        </p:spPr>
        <p:txBody>
          <a:bodyPr anchor="t">
            <a:noAutofit/>
          </a:bodyPr>
          <a:lstStyle/>
          <a:p>
            <a:r>
              <a:rPr lang="en-US" sz="5400" dirty="0" smtClean="0">
                <a:solidFill>
                  <a:schemeClr val="bg1"/>
                </a:solidFill>
              </a:rPr>
              <a:t>Sub-</a:t>
            </a:r>
            <a:r>
              <a:rPr lang="en-US" sz="5400" dirty="0" err="1" smtClean="0">
                <a:solidFill>
                  <a:schemeClr val="bg1"/>
                </a:solidFill>
              </a:rPr>
              <a:t>Femtosecond</a:t>
            </a:r>
            <a:r>
              <a:rPr lang="en-US" sz="5400" dirty="0" smtClean="0">
                <a:solidFill>
                  <a:schemeClr val="bg1"/>
                </a:solidFill>
              </a:rPr>
              <a:t> Time Scales</a:t>
            </a:r>
            <a:br>
              <a:rPr lang="en-US" sz="5400" dirty="0" smtClean="0">
                <a:solidFill>
                  <a:schemeClr val="bg1"/>
                </a:solidFill>
              </a:rPr>
            </a:br>
            <a:r>
              <a:rPr lang="en-US" sz="5400" dirty="0" smtClean="0">
                <a:solidFill>
                  <a:schemeClr val="bg1"/>
                </a:solidFill>
              </a:rPr>
              <a:t/>
            </a:r>
            <a:br>
              <a:rPr lang="en-US" sz="5400" dirty="0" smtClean="0">
                <a:solidFill>
                  <a:schemeClr val="bg1"/>
                </a:solidFill>
              </a:rPr>
            </a:br>
            <a:endParaRPr lang="en-US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152400"/>
            <a:ext cx="9144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solidFill>
                  <a:schemeClr val="bg1"/>
                </a:solidFill>
              </a:rPr>
              <a:t>Continuous-Wave</a:t>
            </a:r>
            <a:endParaRPr lang="en-US" sz="6600" baseline="-250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3962400"/>
            <a:ext cx="91440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solidFill>
                  <a:schemeClr val="bg1"/>
                </a:solidFill>
              </a:rPr>
              <a:t>Δ</a:t>
            </a:r>
            <a:r>
              <a:rPr lang="el-GR" sz="6600" dirty="0" smtClean="0">
                <a:solidFill>
                  <a:schemeClr val="bg1"/>
                </a:solidFill>
              </a:rPr>
              <a:t>ν</a:t>
            </a:r>
            <a:r>
              <a:rPr lang="en-US" sz="6600" baseline="-25000" dirty="0" smtClean="0">
                <a:solidFill>
                  <a:schemeClr val="bg1"/>
                </a:solidFill>
              </a:rPr>
              <a:t>experiment </a:t>
            </a:r>
            <a:r>
              <a:rPr lang="en-US" sz="6600" dirty="0" smtClean="0">
                <a:solidFill>
                  <a:prstClr val="white"/>
                </a:solidFill>
              </a:rPr>
              <a:t>≈ 100 kHz</a:t>
            </a:r>
          </a:p>
          <a:p>
            <a:pPr algn="ctr"/>
            <a:endParaRPr lang="en-US" sz="2800" dirty="0" smtClean="0">
              <a:solidFill>
                <a:prstClr val="white"/>
              </a:solidFill>
            </a:endParaRPr>
          </a:p>
          <a:p>
            <a:pPr algn="ctr"/>
            <a:r>
              <a:rPr lang="en-US" sz="6600" dirty="0" smtClean="0">
                <a:solidFill>
                  <a:schemeClr val="bg1"/>
                </a:solidFill>
              </a:rPr>
              <a:t>Δ</a:t>
            </a:r>
            <a:r>
              <a:rPr lang="el-GR" sz="6600" dirty="0" smtClean="0">
                <a:solidFill>
                  <a:schemeClr val="bg1"/>
                </a:solidFill>
              </a:rPr>
              <a:t>ν</a:t>
            </a:r>
            <a:r>
              <a:rPr lang="en-US" sz="6600" baseline="-25000" dirty="0" smtClean="0">
                <a:solidFill>
                  <a:schemeClr val="bg1"/>
                </a:solidFill>
              </a:rPr>
              <a:t>in principle</a:t>
            </a:r>
            <a:r>
              <a:rPr lang="en-US" sz="6600" dirty="0" smtClean="0">
                <a:solidFill>
                  <a:schemeClr val="bg1"/>
                </a:solidFill>
              </a:rPr>
              <a:t> </a:t>
            </a:r>
            <a:r>
              <a:rPr lang="en-US" sz="6600" dirty="0" smtClean="0">
                <a:solidFill>
                  <a:prstClr val="white"/>
                </a:solidFill>
              </a:rPr>
              <a:t>≈ 1 Hz</a:t>
            </a:r>
            <a:r>
              <a:rPr lang="en-US" sz="6600" dirty="0" smtClean="0">
                <a:solidFill>
                  <a:schemeClr val="bg1"/>
                </a:solidFill>
              </a:rPr>
              <a:t>  </a:t>
            </a:r>
            <a:endParaRPr lang="en-US" sz="6600" b="1" baseline="-25000" dirty="0">
              <a:solidFill>
                <a:schemeClr val="bg1"/>
              </a:solidFill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609600" y="1676400"/>
            <a:ext cx="7924800" cy="1981492"/>
            <a:chOff x="609600" y="2362200"/>
            <a:chExt cx="9646920" cy="1752892"/>
          </a:xfrm>
        </p:grpSpPr>
        <p:grpSp>
          <p:nvGrpSpPr>
            <p:cNvPr id="10" name="Group 9"/>
            <p:cNvGrpSpPr>
              <a:grpSpLocks noChangeAspect="1"/>
            </p:cNvGrpSpPr>
            <p:nvPr/>
          </p:nvGrpSpPr>
          <p:grpSpPr>
            <a:xfrm>
              <a:off x="609600" y="2362200"/>
              <a:ext cx="4816321" cy="1752892"/>
              <a:chOff x="838200" y="2361908"/>
              <a:chExt cx="2177133" cy="792364"/>
            </a:xfrm>
          </p:grpSpPr>
          <p:sp>
            <p:nvSpPr>
              <p:cNvPr id="5" name="Freeform 33"/>
              <p:cNvSpPr>
                <a:spLocks/>
              </p:cNvSpPr>
              <p:nvPr/>
            </p:nvSpPr>
            <p:spPr bwMode="auto">
              <a:xfrm>
                <a:off x="838200" y="2362200"/>
                <a:ext cx="1085214" cy="792072"/>
              </a:xfrm>
              <a:custGeom>
                <a:avLst/>
                <a:gdLst>
                  <a:gd name="T0" fmla="*/ 25 w 2023"/>
                  <a:gd name="T1" fmla="*/ 1 h 997"/>
                  <a:gd name="T2" fmla="*/ 75 w 2023"/>
                  <a:gd name="T3" fmla="*/ 13 h 997"/>
                  <a:gd name="T4" fmla="*/ 126 w 2023"/>
                  <a:gd name="T5" fmla="*/ 38 h 997"/>
                  <a:gd name="T6" fmla="*/ 177 w 2023"/>
                  <a:gd name="T7" fmla="*/ 73 h 997"/>
                  <a:gd name="T8" fmla="*/ 228 w 2023"/>
                  <a:gd name="T9" fmla="*/ 119 h 997"/>
                  <a:gd name="T10" fmla="*/ 278 w 2023"/>
                  <a:gd name="T11" fmla="*/ 174 h 997"/>
                  <a:gd name="T12" fmla="*/ 328 w 2023"/>
                  <a:gd name="T13" fmla="*/ 238 h 997"/>
                  <a:gd name="T14" fmla="*/ 379 w 2023"/>
                  <a:gd name="T15" fmla="*/ 307 h 997"/>
                  <a:gd name="T16" fmla="*/ 429 w 2023"/>
                  <a:gd name="T17" fmla="*/ 381 h 997"/>
                  <a:gd name="T18" fmla="*/ 480 w 2023"/>
                  <a:gd name="T19" fmla="*/ 459 h 997"/>
                  <a:gd name="T20" fmla="*/ 531 w 2023"/>
                  <a:gd name="T21" fmla="*/ 537 h 997"/>
                  <a:gd name="T22" fmla="*/ 581 w 2023"/>
                  <a:gd name="T23" fmla="*/ 615 h 997"/>
                  <a:gd name="T24" fmla="*/ 632 w 2023"/>
                  <a:gd name="T25" fmla="*/ 689 h 997"/>
                  <a:gd name="T26" fmla="*/ 682 w 2023"/>
                  <a:gd name="T27" fmla="*/ 758 h 997"/>
                  <a:gd name="T28" fmla="*/ 733 w 2023"/>
                  <a:gd name="T29" fmla="*/ 822 h 997"/>
                  <a:gd name="T30" fmla="*/ 784 w 2023"/>
                  <a:gd name="T31" fmla="*/ 877 h 997"/>
                  <a:gd name="T32" fmla="*/ 834 w 2023"/>
                  <a:gd name="T33" fmla="*/ 923 h 997"/>
                  <a:gd name="T34" fmla="*/ 884 w 2023"/>
                  <a:gd name="T35" fmla="*/ 958 h 997"/>
                  <a:gd name="T36" fmla="*/ 935 w 2023"/>
                  <a:gd name="T37" fmla="*/ 983 h 997"/>
                  <a:gd name="T38" fmla="*/ 986 w 2023"/>
                  <a:gd name="T39" fmla="*/ 995 h 997"/>
                  <a:gd name="T40" fmla="*/ 1036 w 2023"/>
                  <a:gd name="T41" fmla="*/ 995 h 997"/>
                  <a:gd name="T42" fmla="*/ 1087 w 2023"/>
                  <a:gd name="T43" fmla="*/ 983 h 997"/>
                  <a:gd name="T44" fmla="*/ 1138 w 2023"/>
                  <a:gd name="T45" fmla="*/ 958 h 997"/>
                  <a:gd name="T46" fmla="*/ 1188 w 2023"/>
                  <a:gd name="T47" fmla="*/ 923 h 997"/>
                  <a:gd name="T48" fmla="*/ 1238 w 2023"/>
                  <a:gd name="T49" fmla="*/ 877 h 997"/>
                  <a:gd name="T50" fmla="*/ 1289 w 2023"/>
                  <a:gd name="T51" fmla="*/ 822 h 997"/>
                  <a:gd name="T52" fmla="*/ 1340 w 2023"/>
                  <a:gd name="T53" fmla="*/ 758 h 997"/>
                  <a:gd name="T54" fmla="*/ 1390 w 2023"/>
                  <a:gd name="T55" fmla="*/ 689 h 997"/>
                  <a:gd name="T56" fmla="*/ 1440 w 2023"/>
                  <a:gd name="T57" fmla="*/ 615 h 997"/>
                  <a:gd name="T58" fmla="*/ 1491 w 2023"/>
                  <a:gd name="T59" fmla="*/ 537 h 997"/>
                  <a:gd name="T60" fmla="*/ 1542 w 2023"/>
                  <a:gd name="T61" fmla="*/ 459 h 997"/>
                  <a:gd name="T62" fmla="*/ 1592 w 2023"/>
                  <a:gd name="T63" fmla="*/ 381 h 997"/>
                  <a:gd name="T64" fmla="*/ 1643 w 2023"/>
                  <a:gd name="T65" fmla="*/ 307 h 997"/>
                  <a:gd name="T66" fmla="*/ 1694 w 2023"/>
                  <a:gd name="T67" fmla="*/ 238 h 997"/>
                  <a:gd name="T68" fmla="*/ 1744 w 2023"/>
                  <a:gd name="T69" fmla="*/ 174 h 997"/>
                  <a:gd name="T70" fmla="*/ 1794 w 2023"/>
                  <a:gd name="T71" fmla="*/ 119 h 997"/>
                  <a:gd name="T72" fmla="*/ 1845 w 2023"/>
                  <a:gd name="T73" fmla="*/ 73 h 997"/>
                  <a:gd name="T74" fmla="*/ 1896 w 2023"/>
                  <a:gd name="T75" fmla="*/ 38 h 997"/>
                  <a:gd name="T76" fmla="*/ 1946 w 2023"/>
                  <a:gd name="T77" fmla="*/ 13 h 997"/>
                  <a:gd name="T78" fmla="*/ 1997 w 2023"/>
                  <a:gd name="T79" fmla="*/ 1 h 997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2023"/>
                  <a:gd name="T121" fmla="*/ 0 h 997"/>
                  <a:gd name="T122" fmla="*/ 2023 w 2023"/>
                  <a:gd name="T123" fmla="*/ 997 h 997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2023" h="997">
                    <a:moveTo>
                      <a:pt x="0" y="0"/>
                    </a:moveTo>
                    <a:lnTo>
                      <a:pt x="25" y="1"/>
                    </a:lnTo>
                    <a:lnTo>
                      <a:pt x="50" y="6"/>
                    </a:lnTo>
                    <a:lnTo>
                      <a:pt x="75" y="13"/>
                    </a:lnTo>
                    <a:lnTo>
                      <a:pt x="101" y="24"/>
                    </a:lnTo>
                    <a:lnTo>
                      <a:pt x="126" y="38"/>
                    </a:lnTo>
                    <a:lnTo>
                      <a:pt x="152" y="54"/>
                    </a:lnTo>
                    <a:lnTo>
                      <a:pt x="177" y="73"/>
                    </a:lnTo>
                    <a:lnTo>
                      <a:pt x="202" y="95"/>
                    </a:lnTo>
                    <a:lnTo>
                      <a:pt x="228" y="119"/>
                    </a:lnTo>
                    <a:lnTo>
                      <a:pt x="252" y="146"/>
                    </a:lnTo>
                    <a:lnTo>
                      <a:pt x="278" y="174"/>
                    </a:lnTo>
                    <a:lnTo>
                      <a:pt x="303" y="205"/>
                    </a:lnTo>
                    <a:lnTo>
                      <a:pt x="328" y="238"/>
                    </a:lnTo>
                    <a:lnTo>
                      <a:pt x="354" y="272"/>
                    </a:lnTo>
                    <a:lnTo>
                      <a:pt x="379" y="307"/>
                    </a:lnTo>
                    <a:lnTo>
                      <a:pt x="404" y="344"/>
                    </a:lnTo>
                    <a:lnTo>
                      <a:pt x="429" y="381"/>
                    </a:lnTo>
                    <a:lnTo>
                      <a:pt x="455" y="420"/>
                    </a:lnTo>
                    <a:lnTo>
                      <a:pt x="480" y="459"/>
                    </a:lnTo>
                    <a:lnTo>
                      <a:pt x="506" y="498"/>
                    </a:lnTo>
                    <a:lnTo>
                      <a:pt x="531" y="537"/>
                    </a:lnTo>
                    <a:lnTo>
                      <a:pt x="556" y="576"/>
                    </a:lnTo>
                    <a:lnTo>
                      <a:pt x="581" y="615"/>
                    </a:lnTo>
                    <a:lnTo>
                      <a:pt x="606" y="652"/>
                    </a:lnTo>
                    <a:lnTo>
                      <a:pt x="632" y="689"/>
                    </a:lnTo>
                    <a:lnTo>
                      <a:pt x="657" y="724"/>
                    </a:lnTo>
                    <a:lnTo>
                      <a:pt x="682" y="758"/>
                    </a:lnTo>
                    <a:lnTo>
                      <a:pt x="707" y="791"/>
                    </a:lnTo>
                    <a:lnTo>
                      <a:pt x="733" y="822"/>
                    </a:lnTo>
                    <a:lnTo>
                      <a:pt x="758" y="850"/>
                    </a:lnTo>
                    <a:lnTo>
                      <a:pt x="784" y="877"/>
                    </a:lnTo>
                    <a:lnTo>
                      <a:pt x="809" y="901"/>
                    </a:lnTo>
                    <a:lnTo>
                      <a:pt x="834" y="923"/>
                    </a:lnTo>
                    <a:lnTo>
                      <a:pt x="860" y="942"/>
                    </a:lnTo>
                    <a:lnTo>
                      <a:pt x="884" y="958"/>
                    </a:lnTo>
                    <a:lnTo>
                      <a:pt x="910" y="972"/>
                    </a:lnTo>
                    <a:lnTo>
                      <a:pt x="935" y="983"/>
                    </a:lnTo>
                    <a:lnTo>
                      <a:pt x="960" y="990"/>
                    </a:lnTo>
                    <a:lnTo>
                      <a:pt x="986" y="995"/>
                    </a:lnTo>
                    <a:lnTo>
                      <a:pt x="1011" y="996"/>
                    </a:lnTo>
                    <a:lnTo>
                      <a:pt x="1036" y="995"/>
                    </a:lnTo>
                    <a:lnTo>
                      <a:pt x="1062" y="990"/>
                    </a:lnTo>
                    <a:lnTo>
                      <a:pt x="1087" y="983"/>
                    </a:lnTo>
                    <a:lnTo>
                      <a:pt x="1112" y="972"/>
                    </a:lnTo>
                    <a:lnTo>
                      <a:pt x="1138" y="958"/>
                    </a:lnTo>
                    <a:lnTo>
                      <a:pt x="1162" y="942"/>
                    </a:lnTo>
                    <a:lnTo>
                      <a:pt x="1188" y="923"/>
                    </a:lnTo>
                    <a:lnTo>
                      <a:pt x="1213" y="901"/>
                    </a:lnTo>
                    <a:lnTo>
                      <a:pt x="1238" y="877"/>
                    </a:lnTo>
                    <a:lnTo>
                      <a:pt x="1264" y="850"/>
                    </a:lnTo>
                    <a:lnTo>
                      <a:pt x="1289" y="822"/>
                    </a:lnTo>
                    <a:lnTo>
                      <a:pt x="1314" y="791"/>
                    </a:lnTo>
                    <a:lnTo>
                      <a:pt x="1340" y="758"/>
                    </a:lnTo>
                    <a:lnTo>
                      <a:pt x="1365" y="724"/>
                    </a:lnTo>
                    <a:lnTo>
                      <a:pt x="1390" y="689"/>
                    </a:lnTo>
                    <a:lnTo>
                      <a:pt x="1416" y="652"/>
                    </a:lnTo>
                    <a:lnTo>
                      <a:pt x="1440" y="615"/>
                    </a:lnTo>
                    <a:lnTo>
                      <a:pt x="1466" y="576"/>
                    </a:lnTo>
                    <a:lnTo>
                      <a:pt x="1491" y="537"/>
                    </a:lnTo>
                    <a:lnTo>
                      <a:pt x="1516" y="498"/>
                    </a:lnTo>
                    <a:lnTo>
                      <a:pt x="1542" y="459"/>
                    </a:lnTo>
                    <a:lnTo>
                      <a:pt x="1567" y="420"/>
                    </a:lnTo>
                    <a:lnTo>
                      <a:pt x="1592" y="381"/>
                    </a:lnTo>
                    <a:lnTo>
                      <a:pt x="1618" y="344"/>
                    </a:lnTo>
                    <a:lnTo>
                      <a:pt x="1643" y="307"/>
                    </a:lnTo>
                    <a:lnTo>
                      <a:pt x="1668" y="272"/>
                    </a:lnTo>
                    <a:lnTo>
                      <a:pt x="1694" y="238"/>
                    </a:lnTo>
                    <a:lnTo>
                      <a:pt x="1718" y="205"/>
                    </a:lnTo>
                    <a:lnTo>
                      <a:pt x="1744" y="174"/>
                    </a:lnTo>
                    <a:lnTo>
                      <a:pt x="1770" y="146"/>
                    </a:lnTo>
                    <a:lnTo>
                      <a:pt x="1794" y="119"/>
                    </a:lnTo>
                    <a:lnTo>
                      <a:pt x="1820" y="95"/>
                    </a:lnTo>
                    <a:lnTo>
                      <a:pt x="1845" y="73"/>
                    </a:lnTo>
                    <a:lnTo>
                      <a:pt x="1870" y="54"/>
                    </a:lnTo>
                    <a:lnTo>
                      <a:pt x="1896" y="38"/>
                    </a:lnTo>
                    <a:lnTo>
                      <a:pt x="1921" y="24"/>
                    </a:lnTo>
                    <a:lnTo>
                      <a:pt x="1946" y="13"/>
                    </a:lnTo>
                    <a:lnTo>
                      <a:pt x="1972" y="6"/>
                    </a:lnTo>
                    <a:lnTo>
                      <a:pt x="1997" y="1"/>
                    </a:lnTo>
                    <a:lnTo>
                      <a:pt x="2022" y="0"/>
                    </a:lnTo>
                  </a:path>
                </a:pathLst>
              </a:custGeom>
              <a:noFill/>
              <a:ln w="66675" cap="rnd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" name="Freeform 34"/>
              <p:cNvSpPr>
                <a:spLocks/>
              </p:cNvSpPr>
              <p:nvPr/>
            </p:nvSpPr>
            <p:spPr bwMode="auto">
              <a:xfrm>
                <a:off x="1930119" y="2361908"/>
                <a:ext cx="1085214" cy="792072"/>
              </a:xfrm>
              <a:custGeom>
                <a:avLst/>
                <a:gdLst>
                  <a:gd name="T0" fmla="*/ 25 w 2023"/>
                  <a:gd name="T1" fmla="*/ 1 h 997"/>
                  <a:gd name="T2" fmla="*/ 75 w 2023"/>
                  <a:gd name="T3" fmla="*/ 13 h 997"/>
                  <a:gd name="T4" fmla="*/ 126 w 2023"/>
                  <a:gd name="T5" fmla="*/ 38 h 997"/>
                  <a:gd name="T6" fmla="*/ 177 w 2023"/>
                  <a:gd name="T7" fmla="*/ 73 h 997"/>
                  <a:gd name="T8" fmla="*/ 228 w 2023"/>
                  <a:gd name="T9" fmla="*/ 119 h 997"/>
                  <a:gd name="T10" fmla="*/ 278 w 2023"/>
                  <a:gd name="T11" fmla="*/ 174 h 997"/>
                  <a:gd name="T12" fmla="*/ 328 w 2023"/>
                  <a:gd name="T13" fmla="*/ 238 h 997"/>
                  <a:gd name="T14" fmla="*/ 379 w 2023"/>
                  <a:gd name="T15" fmla="*/ 307 h 997"/>
                  <a:gd name="T16" fmla="*/ 429 w 2023"/>
                  <a:gd name="T17" fmla="*/ 381 h 997"/>
                  <a:gd name="T18" fmla="*/ 480 w 2023"/>
                  <a:gd name="T19" fmla="*/ 459 h 997"/>
                  <a:gd name="T20" fmla="*/ 531 w 2023"/>
                  <a:gd name="T21" fmla="*/ 537 h 997"/>
                  <a:gd name="T22" fmla="*/ 581 w 2023"/>
                  <a:gd name="T23" fmla="*/ 615 h 997"/>
                  <a:gd name="T24" fmla="*/ 632 w 2023"/>
                  <a:gd name="T25" fmla="*/ 689 h 997"/>
                  <a:gd name="T26" fmla="*/ 682 w 2023"/>
                  <a:gd name="T27" fmla="*/ 758 h 997"/>
                  <a:gd name="T28" fmla="*/ 733 w 2023"/>
                  <a:gd name="T29" fmla="*/ 822 h 997"/>
                  <a:gd name="T30" fmla="*/ 784 w 2023"/>
                  <a:gd name="T31" fmla="*/ 877 h 997"/>
                  <a:gd name="T32" fmla="*/ 834 w 2023"/>
                  <a:gd name="T33" fmla="*/ 923 h 997"/>
                  <a:gd name="T34" fmla="*/ 884 w 2023"/>
                  <a:gd name="T35" fmla="*/ 958 h 997"/>
                  <a:gd name="T36" fmla="*/ 935 w 2023"/>
                  <a:gd name="T37" fmla="*/ 983 h 997"/>
                  <a:gd name="T38" fmla="*/ 986 w 2023"/>
                  <a:gd name="T39" fmla="*/ 995 h 997"/>
                  <a:gd name="T40" fmla="*/ 1036 w 2023"/>
                  <a:gd name="T41" fmla="*/ 995 h 997"/>
                  <a:gd name="T42" fmla="*/ 1087 w 2023"/>
                  <a:gd name="T43" fmla="*/ 983 h 997"/>
                  <a:gd name="T44" fmla="*/ 1138 w 2023"/>
                  <a:gd name="T45" fmla="*/ 958 h 997"/>
                  <a:gd name="T46" fmla="*/ 1188 w 2023"/>
                  <a:gd name="T47" fmla="*/ 923 h 997"/>
                  <a:gd name="T48" fmla="*/ 1238 w 2023"/>
                  <a:gd name="T49" fmla="*/ 877 h 997"/>
                  <a:gd name="T50" fmla="*/ 1289 w 2023"/>
                  <a:gd name="T51" fmla="*/ 822 h 997"/>
                  <a:gd name="T52" fmla="*/ 1340 w 2023"/>
                  <a:gd name="T53" fmla="*/ 758 h 997"/>
                  <a:gd name="T54" fmla="*/ 1390 w 2023"/>
                  <a:gd name="T55" fmla="*/ 689 h 997"/>
                  <a:gd name="T56" fmla="*/ 1440 w 2023"/>
                  <a:gd name="T57" fmla="*/ 615 h 997"/>
                  <a:gd name="T58" fmla="*/ 1491 w 2023"/>
                  <a:gd name="T59" fmla="*/ 537 h 997"/>
                  <a:gd name="T60" fmla="*/ 1542 w 2023"/>
                  <a:gd name="T61" fmla="*/ 459 h 997"/>
                  <a:gd name="T62" fmla="*/ 1592 w 2023"/>
                  <a:gd name="T63" fmla="*/ 381 h 997"/>
                  <a:gd name="T64" fmla="*/ 1643 w 2023"/>
                  <a:gd name="T65" fmla="*/ 307 h 997"/>
                  <a:gd name="T66" fmla="*/ 1694 w 2023"/>
                  <a:gd name="T67" fmla="*/ 238 h 997"/>
                  <a:gd name="T68" fmla="*/ 1744 w 2023"/>
                  <a:gd name="T69" fmla="*/ 174 h 997"/>
                  <a:gd name="T70" fmla="*/ 1794 w 2023"/>
                  <a:gd name="T71" fmla="*/ 119 h 997"/>
                  <a:gd name="T72" fmla="*/ 1845 w 2023"/>
                  <a:gd name="T73" fmla="*/ 73 h 997"/>
                  <a:gd name="T74" fmla="*/ 1896 w 2023"/>
                  <a:gd name="T75" fmla="*/ 38 h 997"/>
                  <a:gd name="T76" fmla="*/ 1946 w 2023"/>
                  <a:gd name="T77" fmla="*/ 13 h 997"/>
                  <a:gd name="T78" fmla="*/ 1997 w 2023"/>
                  <a:gd name="T79" fmla="*/ 1 h 997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2023"/>
                  <a:gd name="T121" fmla="*/ 0 h 997"/>
                  <a:gd name="T122" fmla="*/ 2023 w 2023"/>
                  <a:gd name="T123" fmla="*/ 997 h 997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2023" h="997">
                    <a:moveTo>
                      <a:pt x="0" y="0"/>
                    </a:moveTo>
                    <a:lnTo>
                      <a:pt x="25" y="1"/>
                    </a:lnTo>
                    <a:lnTo>
                      <a:pt x="50" y="6"/>
                    </a:lnTo>
                    <a:lnTo>
                      <a:pt x="75" y="13"/>
                    </a:lnTo>
                    <a:lnTo>
                      <a:pt x="101" y="24"/>
                    </a:lnTo>
                    <a:lnTo>
                      <a:pt x="126" y="38"/>
                    </a:lnTo>
                    <a:lnTo>
                      <a:pt x="152" y="54"/>
                    </a:lnTo>
                    <a:lnTo>
                      <a:pt x="177" y="73"/>
                    </a:lnTo>
                    <a:lnTo>
                      <a:pt x="202" y="95"/>
                    </a:lnTo>
                    <a:lnTo>
                      <a:pt x="228" y="119"/>
                    </a:lnTo>
                    <a:lnTo>
                      <a:pt x="252" y="146"/>
                    </a:lnTo>
                    <a:lnTo>
                      <a:pt x="278" y="174"/>
                    </a:lnTo>
                    <a:lnTo>
                      <a:pt x="303" y="205"/>
                    </a:lnTo>
                    <a:lnTo>
                      <a:pt x="328" y="238"/>
                    </a:lnTo>
                    <a:lnTo>
                      <a:pt x="354" y="272"/>
                    </a:lnTo>
                    <a:lnTo>
                      <a:pt x="379" y="307"/>
                    </a:lnTo>
                    <a:lnTo>
                      <a:pt x="404" y="344"/>
                    </a:lnTo>
                    <a:lnTo>
                      <a:pt x="429" y="381"/>
                    </a:lnTo>
                    <a:lnTo>
                      <a:pt x="455" y="420"/>
                    </a:lnTo>
                    <a:lnTo>
                      <a:pt x="480" y="459"/>
                    </a:lnTo>
                    <a:lnTo>
                      <a:pt x="506" y="498"/>
                    </a:lnTo>
                    <a:lnTo>
                      <a:pt x="531" y="537"/>
                    </a:lnTo>
                    <a:lnTo>
                      <a:pt x="556" y="576"/>
                    </a:lnTo>
                    <a:lnTo>
                      <a:pt x="581" y="615"/>
                    </a:lnTo>
                    <a:lnTo>
                      <a:pt x="606" y="652"/>
                    </a:lnTo>
                    <a:lnTo>
                      <a:pt x="632" y="689"/>
                    </a:lnTo>
                    <a:lnTo>
                      <a:pt x="657" y="724"/>
                    </a:lnTo>
                    <a:lnTo>
                      <a:pt x="682" y="758"/>
                    </a:lnTo>
                    <a:lnTo>
                      <a:pt x="707" y="791"/>
                    </a:lnTo>
                    <a:lnTo>
                      <a:pt x="733" y="822"/>
                    </a:lnTo>
                    <a:lnTo>
                      <a:pt x="758" y="850"/>
                    </a:lnTo>
                    <a:lnTo>
                      <a:pt x="784" y="877"/>
                    </a:lnTo>
                    <a:lnTo>
                      <a:pt x="809" y="901"/>
                    </a:lnTo>
                    <a:lnTo>
                      <a:pt x="834" y="923"/>
                    </a:lnTo>
                    <a:lnTo>
                      <a:pt x="860" y="942"/>
                    </a:lnTo>
                    <a:lnTo>
                      <a:pt x="884" y="958"/>
                    </a:lnTo>
                    <a:lnTo>
                      <a:pt x="910" y="972"/>
                    </a:lnTo>
                    <a:lnTo>
                      <a:pt x="935" y="983"/>
                    </a:lnTo>
                    <a:lnTo>
                      <a:pt x="960" y="990"/>
                    </a:lnTo>
                    <a:lnTo>
                      <a:pt x="986" y="995"/>
                    </a:lnTo>
                    <a:lnTo>
                      <a:pt x="1011" y="996"/>
                    </a:lnTo>
                    <a:lnTo>
                      <a:pt x="1036" y="995"/>
                    </a:lnTo>
                    <a:lnTo>
                      <a:pt x="1062" y="990"/>
                    </a:lnTo>
                    <a:lnTo>
                      <a:pt x="1087" y="983"/>
                    </a:lnTo>
                    <a:lnTo>
                      <a:pt x="1112" y="972"/>
                    </a:lnTo>
                    <a:lnTo>
                      <a:pt x="1138" y="958"/>
                    </a:lnTo>
                    <a:lnTo>
                      <a:pt x="1162" y="942"/>
                    </a:lnTo>
                    <a:lnTo>
                      <a:pt x="1188" y="923"/>
                    </a:lnTo>
                    <a:lnTo>
                      <a:pt x="1213" y="901"/>
                    </a:lnTo>
                    <a:lnTo>
                      <a:pt x="1238" y="877"/>
                    </a:lnTo>
                    <a:lnTo>
                      <a:pt x="1264" y="850"/>
                    </a:lnTo>
                    <a:lnTo>
                      <a:pt x="1289" y="822"/>
                    </a:lnTo>
                    <a:lnTo>
                      <a:pt x="1314" y="791"/>
                    </a:lnTo>
                    <a:lnTo>
                      <a:pt x="1340" y="758"/>
                    </a:lnTo>
                    <a:lnTo>
                      <a:pt x="1365" y="724"/>
                    </a:lnTo>
                    <a:lnTo>
                      <a:pt x="1390" y="689"/>
                    </a:lnTo>
                    <a:lnTo>
                      <a:pt x="1416" y="652"/>
                    </a:lnTo>
                    <a:lnTo>
                      <a:pt x="1440" y="615"/>
                    </a:lnTo>
                    <a:lnTo>
                      <a:pt x="1466" y="576"/>
                    </a:lnTo>
                    <a:lnTo>
                      <a:pt x="1491" y="537"/>
                    </a:lnTo>
                    <a:lnTo>
                      <a:pt x="1516" y="498"/>
                    </a:lnTo>
                    <a:lnTo>
                      <a:pt x="1542" y="459"/>
                    </a:lnTo>
                    <a:lnTo>
                      <a:pt x="1567" y="420"/>
                    </a:lnTo>
                    <a:lnTo>
                      <a:pt x="1592" y="381"/>
                    </a:lnTo>
                    <a:lnTo>
                      <a:pt x="1618" y="344"/>
                    </a:lnTo>
                    <a:lnTo>
                      <a:pt x="1643" y="307"/>
                    </a:lnTo>
                    <a:lnTo>
                      <a:pt x="1668" y="272"/>
                    </a:lnTo>
                    <a:lnTo>
                      <a:pt x="1694" y="238"/>
                    </a:lnTo>
                    <a:lnTo>
                      <a:pt x="1718" y="205"/>
                    </a:lnTo>
                    <a:lnTo>
                      <a:pt x="1744" y="174"/>
                    </a:lnTo>
                    <a:lnTo>
                      <a:pt x="1770" y="146"/>
                    </a:lnTo>
                    <a:lnTo>
                      <a:pt x="1794" y="119"/>
                    </a:lnTo>
                    <a:lnTo>
                      <a:pt x="1820" y="95"/>
                    </a:lnTo>
                    <a:lnTo>
                      <a:pt x="1845" y="73"/>
                    </a:lnTo>
                    <a:lnTo>
                      <a:pt x="1870" y="54"/>
                    </a:lnTo>
                    <a:lnTo>
                      <a:pt x="1896" y="38"/>
                    </a:lnTo>
                    <a:lnTo>
                      <a:pt x="1921" y="24"/>
                    </a:lnTo>
                    <a:lnTo>
                      <a:pt x="1946" y="13"/>
                    </a:lnTo>
                    <a:lnTo>
                      <a:pt x="1972" y="6"/>
                    </a:lnTo>
                    <a:lnTo>
                      <a:pt x="1997" y="1"/>
                    </a:lnTo>
                    <a:lnTo>
                      <a:pt x="2022" y="0"/>
                    </a:lnTo>
                  </a:path>
                </a:pathLst>
              </a:custGeom>
              <a:noFill/>
              <a:ln w="66675" cap="rnd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1" name="Group 10"/>
            <p:cNvGrpSpPr>
              <a:grpSpLocks noChangeAspect="1"/>
            </p:cNvGrpSpPr>
            <p:nvPr/>
          </p:nvGrpSpPr>
          <p:grpSpPr>
            <a:xfrm>
              <a:off x="5440199" y="2362200"/>
              <a:ext cx="4816321" cy="1752892"/>
              <a:chOff x="838200" y="2361908"/>
              <a:chExt cx="2177133" cy="792364"/>
            </a:xfrm>
          </p:grpSpPr>
          <p:sp>
            <p:nvSpPr>
              <p:cNvPr id="12" name="Freeform 33"/>
              <p:cNvSpPr>
                <a:spLocks/>
              </p:cNvSpPr>
              <p:nvPr/>
            </p:nvSpPr>
            <p:spPr bwMode="auto">
              <a:xfrm>
                <a:off x="838200" y="2362200"/>
                <a:ext cx="1085214" cy="792072"/>
              </a:xfrm>
              <a:custGeom>
                <a:avLst/>
                <a:gdLst>
                  <a:gd name="T0" fmla="*/ 25 w 2023"/>
                  <a:gd name="T1" fmla="*/ 1 h 997"/>
                  <a:gd name="T2" fmla="*/ 75 w 2023"/>
                  <a:gd name="T3" fmla="*/ 13 h 997"/>
                  <a:gd name="T4" fmla="*/ 126 w 2023"/>
                  <a:gd name="T5" fmla="*/ 38 h 997"/>
                  <a:gd name="T6" fmla="*/ 177 w 2023"/>
                  <a:gd name="T7" fmla="*/ 73 h 997"/>
                  <a:gd name="T8" fmla="*/ 228 w 2023"/>
                  <a:gd name="T9" fmla="*/ 119 h 997"/>
                  <a:gd name="T10" fmla="*/ 278 w 2023"/>
                  <a:gd name="T11" fmla="*/ 174 h 997"/>
                  <a:gd name="T12" fmla="*/ 328 w 2023"/>
                  <a:gd name="T13" fmla="*/ 238 h 997"/>
                  <a:gd name="T14" fmla="*/ 379 w 2023"/>
                  <a:gd name="T15" fmla="*/ 307 h 997"/>
                  <a:gd name="T16" fmla="*/ 429 w 2023"/>
                  <a:gd name="T17" fmla="*/ 381 h 997"/>
                  <a:gd name="T18" fmla="*/ 480 w 2023"/>
                  <a:gd name="T19" fmla="*/ 459 h 997"/>
                  <a:gd name="T20" fmla="*/ 531 w 2023"/>
                  <a:gd name="T21" fmla="*/ 537 h 997"/>
                  <a:gd name="T22" fmla="*/ 581 w 2023"/>
                  <a:gd name="T23" fmla="*/ 615 h 997"/>
                  <a:gd name="T24" fmla="*/ 632 w 2023"/>
                  <a:gd name="T25" fmla="*/ 689 h 997"/>
                  <a:gd name="T26" fmla="*/ 682 w 2023"/>
                  <a:gd name="T27" fmla="*/ 758 h 997"/>
                  <a:gd name="T28" fmla="*/ 733 w 2023"/>
                  <a:gd name="T29" fmla="*/ 822 h 997"/>
                  <a:gd name="T30" fmla="*/ 784 w 2023"/>
                  <a:gd name="T31" fmla="*/ 877 h 997"/>
                  <a:gd name="T32" fmla="*/ 834 w 2023"/>
                  <a:gd name="T33" fmla="*/ 923 h 997"/>
                  <a:gd name="T34" fmla="*/ 884 w 2023"/>
                  <a:gd name="T35" fmla="*/ 958 h 997"/>
                  <a:gd name="T36" fmla="*/ 935 w 2023"/>
                  <a:gd name="T37" fmla="*/ 983 h 997"/>
                  <a:gd name="T38" fmla="*/ 986 w 2023"/>
                  <a:gd name="T39" fmla="*/ 995 h 997"/>
                  <a:gd name="T40" fmla="*/ 1036 w 2023"/>
                  <a:gd name="T41" fmla="*/ 995 h 997"/>
                  <a:gd name="T42" fmla="*/ 1087 w 2023"/>
                  <a:gd name="T43" fmla="*/ 983 h 997"/>
                  <a:gd name="T44" fmla="*/ 1138 w 2023"/>
                  <a:gd name="T45" fmla="*/ 958 h 997"/>
                  <a:gd name="T46" fmla="*/ 1188 w 2023"/>
                  <a:gd name="T47" fmla="*/ 923 h 997"/>
                  <a:gd name="T48" fmla="*/ 1238 w 2023"/>
                  <a:gd name="T49" fmla="*/ 877 h 997"/>
                  <a:gd name="T50" fmla="*/ 1289 w 2023"/>
                  <a:gd name="T51" fmla="*/ 822 h 997"/>
                  <a:gd name="T52" fmla="*/ 1340 w 2023"/>
                  <a:gd name="T53" fmla="*/ 758 h 997"/>
                  <a:gd name="T54" fmla="*/ 1390 w 2023"/>
                  <a:gd name="T55" fmla="*/ 689 h 997"/>
                  <a:gd name="T56" fmla="*/ 1440 w 2023"/>
                  <a:gd name="T57" fmla="*/ 615 h 997"/>
                  <a:gd name="T58" fmla="*/ 1491 w 2023"/>
                  <a:gd name="T59" fmla="*/ 537 h 997"/>
                  <a:gd name="T60" fmla="*/ 1542 w 2023"/>
                  <a:gd name="T61" fmla="*/ 459 h 997"/>
                  <a:gd name="T62" fmla="*/ 1592 w 2023"/>
                  <a:gd name="T63" fmla="*/ 381 h 997"/>
                  <a:gd name="T64" fmla="*/ 1643 w 2023"/>
                  <a:gd name="T65" fmla="*/ 307 h 997"/>
                  <a:gd name="T66" fmla="*/ 1694 w 2023"/>
                  <a:gd name="T67" fmla="*/ 238 h 997"/>
                  <a:gd name="T68" fmla="*/ 1744 w 2023"/>
                  <a:gd name="T69" fmla="*/ 174 h 997"/>
                  <a:gd name="T70" fmla="*/ 1794 w 2023"/>
                  <a:gd name="T71" fmla="*/ 119 h 997"/>
                  <a:gd name="T72" fmla="*/ 1845 w 2023"/>
                  <a:gd name="T73" fmla="*/ 73 h 997"/>
                  <a:gd name="T74" fmla="*/ 1896 w 2023"/>
                  <a:gd name="T75" fmla="*/ 38 h 997"/>
                  <a:gd name="T76" fmla="*/ 1946 w 2023"/>
                  <a:gd name="T77" fmla="*/ 13 h 997"/>
                  <a:gd name="T78" fmla="*/ 1997 w 2023"/>
                  <a:gd name="T79" fmla="*/ 1 h 997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2023"/>
                  <a:gd name="T121" fmla="*/ 0 h 997"/>
                  <a:gd name="T122" fmla="*/ 2023 w 2023"/>
                  <a:gd name="T123" fmla="*/ 997 h 997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2023" h="997">
                    <a:moveTo>
                      <a:pt x="0" y="0"/>
                    </a:moveTo>
                    <a:lnTo>
                      <a:pt x="25" y="1"/>
                    </a:lnTo>
                    <a:lnTo>
                      <a:pt x="50" y="6"/>
                    </a:lnTo>
                    <a:lnTo>
                      <a:pt x="75" y="13"/>
                    </a:lnTo>
                    <a:lnTo>
                      <a:pt x="101" y="24"/>
                    </a:lnTo>
                    <a:lnTo>
                      <a:pt x="126" y="38"/>
                    </a:lnTo>
                    <a:lnTo>
                      <a:pt x="152" y="54"/>
                    </a:lnTo>
                    <a:lnTo>
                      <a:pt x="177" y="73"/>
                    </a:lnTo>
                    <a:lnTo>
                      <a:pt x="202" y="95"/>
                    </a:lnTo>
                    <a:lnTo>
                      <a:pt x="228" y="119"/>
                    </a:lnTo>
                    <a:lnTo>
                      <a:pt x="252" y="146"/>
                    </a:lnTo>
                    <a:lnTo>
                      <a:pt x="278" y="174"/>
                    </a:lnTo>
                    <a:lnTo>
                      <a:pt x="303" y="205"/>
                    </a:lnTo>
                    <a:lnTo>
                      <a:pt x="328" y="238"/>
                    </a:lnTo>
                    <a:lnTo>
                      <a:pt x="354" y="272"/>
                    </a:lnTo>
                    <a:lnTo>
                      <a:pt x="379" y="307"/>
                    </a:lnTo>
                    <a:lnTo>
                      <a:pt x="404" y="344"/>
                    </a:lnTo>
                    <a:lnTo>
                      <a:pt x="429" y="381"/>
                    </a:lnTo>
                    <a:lnTo>
                      <a:pt x="455" y="420"/>
                    </a:lnTo>
                    <a:lnTo>
                      <a:pt x="480" y="459"/>
                    </a:lnTo>
                    <a:lnTo>
                      <a:pt x="506" y="498"/>
                    </a:lnTo>
                    <a:lnTo>
                      <a:pt x="531" y="537"/>
                    </a:lnTo>
                    <a:lnTo>
                      <a:pt x="556" y="576"/>
                    </a:lnTo>
                    <a:lnTo>
                      <a:pt x="581" y="615"/>
                    </a:lnTo>
                    <a:lnTo>
                      <a:pt x="606" y="652"/>
                    </a:lnTo>
                    <a:lnTo>
                      <a:pt x="632" y="689"/>
                    </a:lnTo>
                    <a:lnTo>
                      <a:pt x="657" y="724"/>
                    </a:lnTo>
                    <a:lnTo>
                      <a:pt x="682" y="758"/>
                    </a:lnTo>
                    <a:lnTo>
                      <a:pt x="707" y="791"/>
                    </a:lnTo>
                    <a:lnTo>
                      <a:pt x="733" y="822"/>
                    </a:lnTo>
                    <a:lnTo>
                      <a:pt x="758" y="850"/>
                    </a:lnTo>
                    <a:lnTo>
                      <a:pt x="784" y="877"/>
                    </a:lnTo>
                    <a:lnTo>
                      <a:pt x="809" y="901"/>
                    </a:lnTo>
                    <a:lnTo>
                      <a:pt x="834" y="923"/>
                    </a:lnTo>
                    <a:lnTo>
                      <a:pt x="860" y="942"/>
                    </a:lnTo>
                    <a:lnTo>
                      <a:pt x="884" y="958"/>
                    </a:lnTo>
                    <a:lnTo>
                      <a:pt x="910" y="972"/>
                    </a:lnTo>
                    <a:lnTo>
                      <a:pt x="935" y="983"/>
                    </a:lnTo>
                    <a:lnTo>
                      <a:pt x="960" y="990"/>
                    </a:lnTo>
                    <a:lnTo>
                      <a:pt x="986" y="995"/>
                    </a:lnTo>
                    <a:lnTo>
                      <a:pt x="1011" y="996"/>
                    </a:lnTo>
                    <a:lnTo>
                      <a:pt x="1036" y="995"/>
                    </a:lnTo>
                    <a:lnTo>
                      <a:pt x="1062" y="990"/>
                    </a:lnTo>
                    <a:lnTo>
                      <a:pt x="1087" y="983"/>
                    </a:lnTo>
                    <a:lnTo>
                      <a:pt x="1112" y="972"/>
                    </a:lnTo>
                    <a:lnTo>
                      <a:pt x="1138" y="958"/>
                    </a:lnTo>
                    <a:lnTo>
                      <a:pt x="1162" y="942"/>
                    </a:lnTo>
                    <a:lnTo>
                      <a:pt x="1188" y="923"/>
                    </a:lnTo>
                    <a:lnTo>
                      <a:pt x="1213" y="901"/>
                    </a:lnTo>
                    <a:lnTo>
                      <a:pt x="1238" y="877"/>
                    </a:lnTo>
                    <a:lnTo>
                      <a:pt x="1264" y="850"/>
                    </a:lnTo>
                    <a:lnTo>
                      <a:pt x="1289" y="822"/>
                    </a:lnTo>
                    <a:lnTo>
                      <a:pt x="1314" y="791"/>
                    </a:lnTo>
                    <a:lnTo>
                      <a:pt x="1340" y="758"/>
                    </a:lnTo>
                    <a:lnTo>
                      <a:pt x="1365" y="724"/>
                    </a:lnTo>
                    <a:lnTo>
                      <a:pt x="1390" y="689"/>
                    </a:lnTo>
                    <a:lnTo>
                      <a:pt x="1416" y="652"/>
                    </a:lnTo>
                    <a:lnTo>
                      <a:pt x="1440" y="615"/>
                    </a:lnTo>
                    <a:lnTo>
                      <a:pt x="1466" y="576"/>
                    </a:lnTo>
                    <a:lnTo>
                      <a:pt x="1491" y="537"/>
                    </a:lnTo>
                    <a:lnTo>
                      <a:pt x="1516" y="498"/>
                    </a:lnTo>
                    <a:lnTo>
                      <a:pt x="1542" y="459"/>
                    </a:lnTo>
                    <a:lnTo>
                      <a:pt x="1567" y="420"/>
                    </a:lnTo>
                    <a:lnTo>
                      <a:pt x="1592" y="381"/>
                    </a:lnTo>
                    <a:lnTo>
                      <a:pt x="1618" y="344"/>
                    </a:lnTo>
                    <a:lnTo>
                      <a:pt x="1643" y="307"/>
                    </a:lnTo>
                    <a:lnTo>
                      <a:pt x="1668" y="272"/>
                    </a:lnTo>
                    <a:lnTo>
                      <a:pt x="1694" y="238"/>
                    </a:lnTo>
                    <a:lnTo>
                      <a:pt x="1718" y="205"/>
                    </a:lnTo>
                    <a:lnTo>
                      <a:pt x="1744" y="174"/>
                    </a:lnTo>
                    <a:lnTo>
                      <a:pt x="1770" y="146"/>
                    </a:lnTo>
                    <a:lnTo>
                      <a:pt x="1794" y="119"/>
                    </a:lnTo>
                    <a:lnTo>
                      <a:pt x="1820" y="95"/>
                    </a:lnTo>
                    <a:lnTo>
                      <a:pt x="1845" y="73"/>
                    </a:lnTo>
                    <a:lnTo>
                      <a:pt x="1870" y="54"/>
                    </a:lnTo>
                    <a:lnTo>
                      <a:pt x="1896" y="38"/>
                    </a:lnTo>
                    <a:lnTo>
                      <a:pt x="1921" y="24"/>
                    </a:lnTo>
                    <a:lnTo>
                      <a:pt x="1946" y="13"/>
                    </a:lnTo>
                    <a:lnTo>
                      <a:pt x="1972" y="6"/>
                    </a:lnTo>
                    <a:lnTo>
                      <a:pt x="1997" y="1"/>
                    </a:lnTo>
                    <a:lnTo>
                      <a:pt x="2022" y="0"/>
                    </a:lnTo>
                  </a:path>
                </a:pathLst>
              </a:custGeom>
              <a:noFill/>
              <a:ln w="66675" cap="rnd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" name="Freeform 34"/>
              <p:cNvSpPr>
                <a:spLocks/>
              </p:cNvSpPr>
              <p:nvPr/>
            </p:nvSpPr>
            <p:spPr bwMode="auto">
              <a:xfrm>
                <a:off x="1930119" y="2361908"/>
                <a:ext cx="1085214" cy="792072"/>
              </a:xfrm>
              <a:custGeom>
                <a:avLst/>
                <a:gdLst>
                  <a:gd name="T0" fmla="*/ 25 w 2023"/>
                  <a:gd name="T1" fmla="*/ 1 h 997"/>
                  <a:gd name="T2" fmla="*/ 75 w 2023"/>
                  <a:gd name="T3" fmla="*/ 13 h 997"/>
                  <a:gd name="T4" fmla="*/ 126 w 2023"/>
                  <a:gd name="T5" fmla="*/ 38 h 997"/>
                  <a:gd name="T6" fmla="*/ 177 w 2023"/>
                  <a:gd name="T7" fmla="*/ 73 h 997"/>
                  <a:gd name="T8" fmla="*/ 228 w 2023"/>
                  <a:gd name="T9" fmla="*/ 119 h 997"/>
                  <a:gd name="T10" fmla="*/ 278 w 2023"/>
                  <a:gd name="T11" fmla="*/ 174 h 997"/>
                  <a:gd name="T12" fmla="*/ 328 w 2023"/>
                  <a:gd name="T13" fmla="*/ 238 h 997"/>
                  <a:gd name="T14" fmla="*/ 379 w 2023"/>
                  <a:gd name="T15" fmla="*/ 307 h 997"/>
                  <a:gd name="T16" fmla="*/ 429 w 2023"/>
                  <a:gd name="T17" fmla="*/ 381 h 997"/>
                  <a:gd name="T18" fmla="*/ 480 w 2023"/>
                  <a:gd name="T19" fmla="*/ 459 h 997"/>
                  <a:gd name="T20" fmla="*/ 531 w 2023"/>
                  <a:gd name="T21" fmla="*/ 537 h 997"/>
                  <a:gd name="T22" fmla="*/ 581 w 2023"/>
                  <a:gd name="T23" fmla="*/ 615 h 997"/>
                  <a:gd name="T24" fmla="*/ 632 w 2023"/>
                  <a:gd name="T25" fmla="*/ 689 h 997"/>
                  <a:gd name="T26" fmla="*/ 682 w 2023"/>
                  <a:gd name="T27" fmla="*/ 758 h 997"/>
                  <a:gd name="T28" fmla="*/ 733 w 2023"/>
                  <a:gd name="T29" fmla="*/ 822 h 997"/>
                  <a:gd name="T30" fmla="*/ 784 w 2023"/>
                  <a:gd name="T31" fmla="*/ 877 h 997"/>
                  <a:gd name="T32" fmla="*/ 834 w 2023"/>
                  <a:gd name="T33" fmla="*/ 923 h 997"/>
                  <a:gd name="T34" fmla="*/ 884 w 2023"/>
                  <a:gd name="T35" fmla="*/ 958 h 997"/>
                  <a:gd name="T36" fmla="*/ 935 w 2023"/>
                  <a:gd name="T37" fmla="*/ 983 h 997"/>
                  <a:gd name="T38" fmla="*/ 986 w 2023"/>
                  <a:gd name="T39" fmla="*/ 995 h 997"/>
                  <a:gd name="T40" fmla="*/ 1036 w 2023"/>
                  <a:gd name="T41" fmla="*/ 995 h 997"/>
                  <a:gd name="T42" fmla="*/ 1087 w 2023"/>
                  <a:gd name="T43" fmla="*/ 983 h 997"/>
                  <a:gd name="T44" fmla="*/ 1138 w 2023"/>
                  <a:gd name="T45" fmla="*/ 958 h 997"/>
                  <a:gd name="T46" fmla="*/ 1188 w 2023"/>
                  <a:gd name="T47" fmla="*/ 923 h 997"/>
                  <a:gd name="T48" fmla="*/ 1238 w 2023"/>
                  <a:gd name="T49" fmla="*/ 877 h 997"/>
                  <a:gd name="T50" fmla="*/ 1289 w 2023"/>
                  <a:gd name="T51" fmla="*/ 822 h 997"/>
                  <a:gd name="T52" fmla="*/ 1340 w 2023"/>
                  <a:gd name="T53" fmla="*/ 758 h 997"/>
                  <a:gd name="T54" fmla="*/ 1390 w 2023"/>
                  <a:gd name="T55" fmla="*/ 689 h 997"/>
                  <a:gd name="T56" fmla="*/ 1440 w 2023"/>
                  <a:gd name="T57" fmla="*/ 615 h 997"/>
                  <a:gd name="T58" fmla="*/ 1491 w 2023"/>
                  <a:gd name="T59" fmla="*/ 537 h 997"/>
                  <a:gd name="T60" fmla="*/ 1542 w 2023"/>
                  <a:gd name="T61" fmla="*/ 459 h 997"/>
                  <a:gd name="T62" fmla="*/ 1592 w 2023"/>
                  <a:gd name="T63" fmla="*/ 381 h 997"/>
                  <a:gd name="T64" fmla="*/ 1643 w 2023"/>
                  <a:gd name="T65" fmla="*/ 307 h 997"/>
                  <a:gd name="T66" fmla="*/ 1694 w 2023"/>
                  <a:gd name="T67" fmla="*/ 238 h 997"/>
                  <a:gd name="T68" fmla="*/ 1744 w 2023"/>
                  <a:gd name="T69" fmla="*/ 174 h 997"/>
                  <a:gd name="T70" fmla="*/ 1794 w 2023"/>
                  <a:gd name="T71" fmla="*/ 119 h 997"/>
                  <a:gd name="T72" fmla="*/ 1845 w 2023"/>
                  <a:gd name="T73" fmla="*/ 73 h 997"/>
                  <a:gd name="T74" fmla="*/ 1896 w 2023"/>
                  <a:gd name="T75" fmla="*/ 38 h 997"/>
                  <a:gd name="T76" fmla="*/ 1946 w 2023"/>
                  <a:gd name="T77" fmla="*/ 13 h 997"/>
                  <a:gd name="T78" fmla="*/ 1997 w 2023"/>
                  <a:gd name="T79" fmla="*/ 1 h 997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2023"/>
                  <a:gd name="T121" fmla="*/ 0 h 997"/>
                  <a:gd name="T122" fmla="*/ 2023 w 2023"/>
                  <a:gd name="T123" fmla="*/ 997 h 997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2023" h="997">
                    <a:moveTo>
                      <a:pt x="0" y="0"/>
                    </a:moveTo>
                    <a:lnTo>
                      <a:pt x="25" y="1"/>
                    </a:lnTo>
                    <a:lnTo>
                      <a:pt x="50" y="6"/>
                    </a:lnTo>
                    <a:lnTo>
                      <a:pt x="75" y="13"/>
                    </a:lnTo>
                    <a:lnTo>
                      <a:pt x="101" y="24"/>
                    </a:lnTo>
                    <a:lnTo>
                      <a:pt x="126" y="38"/>
                    </a:lnTo>
                    <a:lnTo>
                      <a:pt x="152" y="54"/>
                    </a:lnTo>
                    <a:lnTo>
                      <a:pt x="177" y="73"/>
                    </a:lnTo>
                    <a:lnTo>
                      <a:pt x="202" y="95"/>
                    </a:lnTo>
                    <a:lnTo>
                      <a:pt x="228" y="119"/>
                    </a:lnTo>
                    <a:lnTo>
                      <a:pt x="252" y="146"/>
                    </a:lnTo>
                    <a:lnTo>
                      <a:pt x="278" y="174"/>
                    </a:lnTo>
                    <a:lnTo>
                      <a:pt x="303" y="205"/>
                    </a:lnTo>
                    <a:lnTo>
                      <a:pt x="328" y="238"/>
                    </a:lnTo>
                    <a:lnTo>
                      <a:pt x="354" y="272"/>
                    </a:lnTo>
                    <a:lnTo>
                      <a:pt x="379" y="307"/>
                    </a:lnTo>
                    <a:lnTo>
                      <a:pt x="404" y="344"/>
                    </a:lnTo>
                    <a:lnTo>
                      <a:pt x="429" y="381"/>
                    </a:lnTo>
                    <a:lnTo>
                      <a:pt x="455" y="420"/>
                    </a:lnTo>
                    <a:lnTo>
                      <a:pt x="480" y="459"/>
                    </a:lnTo>
                    <a:lnTo>
                      <a:pt x="506" y="498"/>
                    </a:lnTo>
                    <a:lnTo>
                      <a:pt x="531" y="537"/>
                    </a:lnTo>
                    <a:lnTo>
                      <a:pt x="556" y="576"/>
                    </a:lnTo>
                    <a:lnTo>
                      <a:pt x="581" y="615"/>
                    </a:lnTo>
                    <a:lnTo>
                      <a:pt x="606" y="652"/>
                    </a:lnTo>
                    <a:lnTo>
                      <a:pt x="632" y="689"/>
                    </a:lnTo>
                    <a:lnTo>
                      <a:pt x="657" y="724"/>
                    </a:lnTo>
                    <a:lnTo>
                      <a:pt x="682" y="758"/>
                    </a:lnTo>
                    <a:lnTo>
                      <a:pt x="707" y="791"/>
                    </a:lnTo>
                    <a:lnTo>
                      <a:pt x="733" y="822"/>
                    </a:lnTo>
                    <a:lnTo>
                      <a:pt x="758" y="850"/>
                    </a:lnTo>
                    <a:lnTo>
                      <a:pt x="784" y="877"/>
                    </a:lnTo>
                    <a:lnTo>
                      <a:pt x="809" y="901"/>
                    </a:lnTo>
                    <a:lnTo>
                      <a:pt x="834" y="923"/>
                    </a:lnTo>
                    <a:lnTo>
                      <a:pt x="860" y="942"/>
                    </a:lnTo>
                    <a:lnTo>
                      <a:pt x="884" y="958"/>
                    </a:lnTo>
                    <a:lnTo>
                      <a:pt x="910" y="972"/>
                    </a:lnTo>
                    <a:lnTo>
                      <a:pt x="935" y="983"/>
                    </a:lnTo>
                    <a:lnTo>
                      <a:pt x="960" y="990"/>
                    </a:lnTo>
                    <a:lnTo>
                      <a:pt x="986" y="995"/>
                    </a:lnTo>
                    <a:lnTo>
                      <a:pt x="1011" y="996"/>
                    </a:lnTo>
                    <a:lnTo>
                      <a:pt x="1036" y="995"/>
                    </a:lnTo>
                    <a:lnTo>
                      <a:pt x="1062" y="990"/>
                    </a:lnTo>
                    <a:lnTo>
                      <a:pt x="1087" y="983"/>
                    </a:lnTo>
                    <a:lnTo>
                      <a:pt x="1112" y="972"/>
                    </a:lnTo>
                    <a:lnTo>
                      <a:pt x="1138" y="958"/>
                    </a:lnTo>
                    <a:lnTo>
                      <a:pt x="1162" y="942"/>
                    </a:lnTo>
                    <a:lnTo>
                      <a:pt x="1188" y="923"/>
                    </a:lnTo>
                    <a:lnTo>
                      <a:pt x="1213" y="901"/>
                    </a:lnTo>
                    <a:lnTo>
                      <a:pt x="1238" y="877"/>
                    </a:lnTo>
                    <a:lnTo>
                      <a:pt x="1264" y="850"/>
                    </a:lnTo>
                    <a:lnTo>
                      <a:pt x="1289" y="822"/>
                    </a:lnTo>
                    <a:lnTo>
                      <a:pt x="1314" y="791"/>
                    </a:lnTo>
                    <a:lnTo>
                      <a:pt x="1340" y="758"/>
                    </a:lnTo>
                    <a:lnTo>
                      <a:pt x="1365" y="724"/>
                    </a:lnTo>
                    <a:lnTo>
                      <a:pt x="1390" y="689"/>
                    </a:lnTo>
                    <a:lnTo>
                      <a:pt x="1416" y="652"/>
                    </a:lnTo>
                    <a:lnTo>
                      <a:pt x="1440" y="615"/>
                    </a:lnTo>
                    <a:lnTo>
                      <a:pt x="1466" y="576"/>
                    </a:lnTo>
                    <a:lnTo>
                      <a:pt x="1491" y="537"/>
                    </a:lnTo>
                    <a:lnTo>
                      <a:pt x="1516" y="498"/>
                    </a:lnTo>
                    <a:lnTo>
                      <a:pt x="1542" y="459"/>
                    </a:lnTo>
                    <a:lnTo>
                      <a:pt x="1567" y="420"/>
                    </a:lnTo>
                    <a:lnTo>
                      <a:pt x="1592" y="381"/>
                    </a:lnTo>
                    <a:lnTo>
                      <a:pt x="1618" y="344"/>
                    </a:lnTo>
                    <a:lnTo>
                      <a:pt x="1643" y="307"/>
                    </a:lnTo>
                    <a:lnTo>
                      <a:pt x="1668" y="272"/>
                    </a:lnTo>
                    <a:lnTo>
                      <a:pt x="1694" y="238"/>
                    </a:lnTo>
                    <a:lnTo>
                      <a:pt x="1718" y="205"/>
                    </a:lnTo>
                    <a:lnTo>
                      <a:pt x="1744" y="174"/>
                    </a:lnTo>
                    <a:lnTo>
                      <a:pt x="1770" y="146"/>
                    </a:lnTo>
                    <a:lnTo>
                      <a:pt x="1794" y="119"/>
                    </a:lnTo>
                    <a:lnTo>
                      <a:pt x="1820" y="95"/>
                    </a:lnTo>
                    <a:lnTo>
                      <a:pt x="1845" y="73"/>
                    </a:lnTo>
                    <a:lnTo>
                      <a:pt x="1870" y="54"/>
                    </a:lnTo>
                    <a:lnTo>
                      <a:pt x="1896" y="38"/>
                    </a:lnTo>
                    <a:lnTo>
                      <a:pt x="1921" y="24"/>
                    </a:lnTo>
                    <a:lnTo>
                      <a:pt x="1946" y="13"/>
                    </a:lnTo>
                    <a:lnTo>
                      <a:pt x="1972" y="6"/>
                    </a:lnTo>
                    <a:lnTo>
                      <a:pt x="1997" y="1"/>
                    </a:lnTo>
                    <a:lnTo>
                      <a:pt x="2022" y="0"/>
                    </a:lnTo>
                  </a:path>
                </a:pathLst>
              </a:custGeom>
              <a:noFill/>
              <a:ln w="66675" cap="rnd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1447800" y="152400"/>
            <a:ext cx="6172200" cy="1200329"/>
          </a:xfrm>
          <a:prstGeom prst="rect">
            <a:avLst/>
          </a:prstGeom>
          <a:solidFill>
            <a:schemeClr val="tx1"/>
          </a:solidFill>
          <a:ln w="92075">
            <a:solidFill>
              <a:schemeClr val="bg1"/>
            </a:solidFill>
            <a:miter lim="800000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7200" dirty="0" smtClean="0">
                <a:solidFill>
                  <a:schemeClr val="bg1"/>
                </a:solidFill>
              </a:rPr>
              <a:t>CW Modulation</a:t>
            </a:r>
            <a:endParaRPr lang="en-US" sz="7200" dirty="0">
              <a:solidFill>
                <a:schemeClr val="bg1"/>
              </a:solidFill>
            </a:endParaRPr>
          </a:p>
        </p:txBody>
      </p:sp>
      <p:pic>
        <p:nvPicPr>
          <p:cNvPr id="19" name="Picture 2" descr="C:\Users\Lab User\AppData\Local\Microsoft\Windows\Temporary Internet Files\Content.IE5\I8E2NEBV\MC900083017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2800" y="4800600"/>
            <a:ext cx="1476327" cy="1524000"/>
          </a:xfrm>
          <a:prstGeom prst="rect">
            <a:avLst/>
          </a:prstGeom>
          <a:noFill/>
        </p:spPr>
      </p:pic>
      <p:sp>
        <p:nvSpPr>
          <p:cNvPr id="20" name="TextBox 19"/>
          <p:cNvSpPr txBox="1"/>
          <p:nvPr/>
        </p:nvSpPr>
        <p:spPr>
          <a:xfrm>
            <a:off x="0" y="1905000"/>
            <a:ext cx="91440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solidFill>
                  <a:schemeClr val="bg1"/>
                </a:solidFill>
              </a:rPr>
              <a:t>Simulations Suggest Efficient Conversion with CW Modulators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0" y="152400"/>
            <a:ext cx="9144000" cy="2585323"/>
          </a:xfrm>
          <a:prstGeom prst="rect">
            <a:avLst/>
          </a:prstGeom>
          <a:solidFill>
            <a:schemeClr val="tx1"/>
          </a:solidFill>
          <a:ln w="92075">
            <a:noFill/>
            <a:miter lim="800000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solidFill>
                  <a:schemeClr val="bg1"/>
                </a:solidFill>
              </a:rPr>
              <a:t>Simulation Parameters Comparable to Our </a:t>
            </a:r>
            <a:r>
              <a:rPr lang="en-US" sz="5400" u="sng" dirty="0" smtClean="0">
                <a:solidFill>
                  <a:schemeClr val="bg1"/>
                </a:solidFill>
              </a:rPr>
              <a:t>Experimental Parameters</a:t>
            </a:r>
            <a:endParaRPr lang="en-US" sz="5400" u="sng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28600" y="3505200"/>
            <a:ext cx="89154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</a:rPr>
              <a:t>-Two 20 W Lasers		-Cavity Finesse 10,000</a:t>
            </a:r>
          </a:p>
          <a:p>
            <a:endParaRPr lang="en-US" sz="3200" dirty="0" smtClean="0">
              <a:solidFill>
                <a:schemeClr val="bg1"/>
              </a:solidFill>
            </a:endParaRPr>
          </a:p>
          <a:p>
            <a:r>
              <a:rPr lang="en-US" sz="3200" dirty="0" smtClean="0">
                <a:solidFill>
                  <a:schemeClr val="bg1"/>
                </a:solidFill>
              </a:rPr>
              <a:t>-</a:t>
            </a:r>
            <a:r>
              <a:rPr lang="en-US" sz="3200" dirty="0" err="1" smtClean="0">
                <a:solidFill>
                  <a:schemeClr val="bg1"/>
                </a:solidFill>
              </a:rPr>
              <a:t>I</a:t>
            </a:r>
            <a:r>
              <a:rPr lang="en-US" sz="3200" baseline="-25000" dirty="0" err="1" smtClean="0">
                <a:solidFill>
                  <a:schemeClr val="bg1"/>
                </a:solidFill>
              </a:rPr>
              <a:t>circ</a:t>
            </a:r>
            <a:r>
              <a:rPr lang="en-US" sz="3200" dirty="0" smtClean="0">
                <a:solidFill>
                  <a:schemeClr val="bg1"/>
                </a:solidFill>
              </a:rPr>
              <a:t> ≈ 500 MW/cm</a:t>
            </a:r>
            <a:r>
              <a:rPr lang="en-US" sz="3200" baseline="30000" dirty="0" smtClean="0">
                <a:solidFill>
                  <a:schemeClr val="bg1"/>
                </a:solidFill>
              </a:rPr>
              <a:t>2		</a:t>
            </a:r>
            <a:r>
              <a:rPr lang="en-US" sz="3200" dirty="0" smtClean="0">
                <a:solidFill>
                  <a:schemeClr val="bg1"/>
                </a:solidFill>
              </a:rPr>
              <a:t>-Deuterium-Filled Cavity</a:t>
            </a:r>
          </a:p>
          <a:p>
            <a:endParaRPr lang="en-US" sz="3200" dirty="0" smtClean="0">
              <a:solidFill>
                <a:schemeClr val="bg1"/>
              </a:solidFill>
            </a:endParaRPr>
          </a:p>
          <a:p>
            <a:pPr algn="ctr"/>
            <a:r>
              <a:rPr lang="en-US" sz="3200" dirty="0" smtClean="0">
                <a:solidFill>
                  <a:schemeClr val="bg1"/>
                </a:solidFill>
              </a:rPr>
              <a:t>-90 THz </a:t>
            </a:r>
            <a:r>
              <a:rPr lang="en-US" sz="3200" dirty="0" err="1" smtClean="0">
                <a:solidFill>
                  <a:schemeClr val="bg1"/>
                </a:solidFill>
              </a:rPr>
              <a:t>Vibrational</a:t>
            </a:r>
            <a:r>
              <a:rPr lang="en-US" sz="3200" dirty="0" smtClean="0">
                <a:solidFill>
                  <a:schemeClr val="bg1"/>
                </a:solidFill>
              </a:rPr>
              <a:t> Transition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321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9200" y="638175"/>
            <a:ext cx="6642590" cy="561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 Box 48"/>
          <p:cNvSpPr txBox="1">
            <a:spLocks noChangeArrowheads="1"/>
          </p:cNvSpPr>
          <p:nvPr/>
        </p:nvSpPr>
        <p:spPr bwMode="auto">
          <a:xfrm>
            <a:off x="3253408" y="6197025"/>
            <a:ext cx="317574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prstClr val="white"/>
                </a:solidFill>
              </a:rPr>
              <a:t>D</a:t>
            </a:r>
            <a:r>
              <a:rPr lang="en-US" sz="3200" baseline="-25000" dirty="0" smtClean="0">
                <a:solidFill>
                  <a:prstClr val="white"/>
                </a:solidFill>
              </a:rPr>
              <a:t>2</a:t>
            </a:r>
            <a:r>
              <a:rPr lang="en-US" sz="3200" dirty="0" smtClean="0">
                <a:solidFill>
                  <a:prstClr val="white"/>
                </a:solidFill>
              </a:rPr>
              <a:t> Pressure </a:t>
            </a:r>
            <a:r>
              <a:rPr lang="en-US" sz="3200" dirty="0">
                <a:solidFill>
                  <a:prstClr val="white"/>
                </a:solidFill>
              </a:rPr>
              <a:t>(</a:t>
            </a:r>
            <a:r>
              <a:rPr lang="en-US" sz="3200" dirty="0" err="1">
                <a:solidFill>
                  <a:prstClr val="white"/>
                </a:solidFill>
              </a:rPr>
              <a:t>atm</a:t>
            </a:r>
            <a:r>
              <a:rPr lang="en-US" sz="3200" dirty="0">
                <a:solidFill>
                  <a:prstClr val="white"/>
                </a:solidFill>
              </a:rPr>
              <a:t>)</a:t>
            </a:r>
            <a:endParaRPr lang="en-US" sz="3200" baseline="-25000" dirty="0">
              <a:solidFill>
                <a:prstClr val="white"/>
              </a:solidFill>
            </a:endParaRPr>
          </a:p>
        </p:txBody>
      </p:sp>
      <p:sp>
        <p:nvSpPr>
          <p:cNvPr id="11" name="Text Box 49"/>
          <p:cNvSpPr txBox="1">
            <a:spLocks noChangeArrowheads="1"/>
          </p:cNvSpPr>
          <p:nvPr/>
        </p:nvSpPr>
        <p:spPr bwMode="auto">
          <a:xfrm rot="16200000">
            <a:off x="-714659" y="3111198"/>
            <a:ext cx="305160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prstClr val="white"/>
                </a:solidFill>
              </a:rPr>
              <a:t>Relative Intensity</a:t>
            </a:r>
            <a:endParaRPr lang="en-US" sz="3200" baseline="-25000" dirty="0">
              <a:solidFill>
                <a:prstClr val="white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653208" y="152400"/>
            <a:ext cx="5791200" cy="707886"/>
          </a:xfrm>
          <a:prstGeom prst="rect">
            <a:avLst/>
          </a:prstGeom>
          <a:solidFill>
            <a:schemeClr val="tx1"/>
          </a:solidFill>
          <a:ln w="92075">
            <a:solidFill>
              <a:schemeClr val="bg1"/>
            </a:solidFill>
            <a:miter lim="800000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bg1"/>
                </a:solidFill>
              </a:rPr>
              <a:t>CW Modulation Simulation</a:t>
            </a:r>
            <a:endParaRPr lang="en-US" sz="4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66700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400" dirty="0" smtClean="0">
                <a:solidFill>
                  <a:schemeClr val="bg1"/>
                </a:solidFill>
              </a:rPr>
              <a:t>How does continuous-wave molecular modulation work?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66700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400" dirty="0" smtClean="0">
                <a:solidFill>
                  <a:schemeClr val="bg1"/>
                </a:solidFill>
              </a:rPr>
              <a:t>Semi-Classical View:</a:t>
            </a:r>
            <a:br>
              <a:rPr lang="en-US" sz="5400" dirty="0" smtClean="0">
                <a:solidFill>
                  <a:schemeClr val="bg1"/>
                </a:solidFill>
              </a:rPr>
            </a:br>
            <a:r>
              <a:rPr lang="en-US" sz="4000" dirty="0" smtClean="0">
                <a:solidFill>
                  <a:schemeClr val="bg1"/>
                </a:solidFill>
              </a:rPr>
              <a:t>Coherent Rotations and Vibrations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5"/>
          <p:cNvGrpSpPr/>
          <p:nvPr/>
        </p:nvGrpSpPr>
        <p:grpSpPr>
          <a:xfrm>
            <a:off x="381000" y="2057400"/>
            <a:ext cx="8534400" cy="2743200"/>
            <a:chOff x="304800" y="2057400"/>
            <a:chExt cx="8534400" cy="2743200"/>
          </a:xfrm>
        </p:grpSpPr>
        <p:sp>
          <p:nvSpPr>
            <p:cNvPr id="18" name="Rounded Rectangle 17"/>
            <p:cNvSpPr/>
            <p:nvPr/>
          </p:nvSpPr>
          <p:spPr>
            <a:xfrm>
              <a:off x="2667000" y="2057400"/>
              <a:ext cx="2743200" cy="2743200"/>
            </a:xfrm>
            <a:prstGeom prst="roundRect">
              <a:avLst/>
            </a:prstGeom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dirty="0" smtClean="0">
                  <a:solidFill>
                    <a:prstClr val="white"/>
                  </a:solidFill>
                </a:rPr>
                <a:t>Optical Modulator</a:t>
              </a:r>
            </a:p>
            <a:p>
              <a:pPr algn="ctr"/>
              <a:endParaRPr lang="en-US" dirty="0" smtClean="0">
                <a:solidFill>
                  <a:prstClr val="white"/>
                </a:solidFill>
              </a:endParaRPr>
            </a:p>
            <a:p>
              <a:pPr algn="ctr"/>
              <a:r>
                <a:rPr lang="en-US" sz="2000" dirty="0" smtClean="0">
                  <a:solidFill>
                    <a:prstClr val="white"/>
                  </a:solidFill>
                </a:rPr>
                <a:t>Modulation Frequency of </a:t>
              </a:r>
              <a:r>
                <a:rPr lang="el-GR" sz="2000" dirty="0" smtClean="0">
                  <a:solidFill>
                    <a:prstClr val="white"/>
                  </a:solidFill>
                </a:rPr>
                <a:t>ν</a:t>
              </a:r>
              <a:r>
                <a:rPr lang="en-US" sz="2000" baseline="-25000" dirty="0" smtClean="0">
                  <a:solidFill>
                    <a:prstClr val="white"/>
                  </a:solidFill>
                </a:rPr>
                <a:t>m</a:t>
              </a:r>
            </a:p>
          </p:txBody>
        </p:sp>
        <p:cxnSp>
          <p:nvCxnSpPr>
            <p:cNvPr id="19" name="Straight Arrow Connector 18"/>
            <p:cNvCxnSpPr/>
            <p:nvPr/>
          </p:nvCxnSpPr>
          <p:spPr>
            <a:xfrm>
              <a:off x="838200" y="3439180"/>
              <a:ext cx="1600200" cy="1588"/>
            </a:xfrm>
            <a:prstGeom prst="straightConnector1">
              <a:avLst/>
            </a:prstGeom>
            <a:ln w="76200" cap="rnd">
              <a:solidFill>
                <a:srgbClr val="2C05D1"/>
              </a:solidFill>
              <a:tailEnd type="arrow"/>
            </a:ln>
            <a:effectLst>
              <a:outerShdw sx="1000" sy="1000" algn="ctr" rotWithShape="0">
                <a:srgbClr val="000000"/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304800" y="3134380"/>
              <a:ext cx="609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sz="2800" dirty="0" smtClean="0">
                  <a:solidFill>
                    <a:prstClr val="white"/>
                  </a:solidFill>
                </a:rPr>
                <a:t>ν</a:t>
              </a:r>
              <a:r>
                <a:rPr lang="en-US" sz="2800" baseline="-25000" dirty="0" smtClean="0">
                  <a:solidFill>
                    <a:prstClr val="white"/>
                  </a:solidFill>
                </a:rPr>
                <a:t>0</a:t>
              </a:r>
              <a:endParaRPr lang="en-US" sz="2800" baseline="-25000" dirty="0">
                <a:solidFill>
                  <a:prstClr val="white"/>
                </a:solidFill>
              </a:endParaRPr>
            </a:p>
          </p:txBody>
        </p:sp>
        <p:cxnSp>
          <p:nvCxnSpPr>
            <p:cNvPr id="21" name="Straight Arrow Connector 20"/>
            <p:cNvCxnSpPr/>
            <p:nvPr/>
          </p:nvCxnSpPr>
          <p:spPr>
            <a:xfrm>
              <a:off x="5562600" y="3429000"/>
              <a:ext cx="1600200" cy="1588"/>
            </a:xfrm>
            <a:prstGeom prst="straightConnector1">
              <a:avLst/>
            </a:prstGeom>
            <a:ln w="76200" cap="rnd">
              <a:solidFill>
                <a:srgbClr val="2C05D1"/>
              </a:solidFill>
              <a:tailEnd type="arrow"/>
            </a:ln>
            <a:effectLst>
              <a:outerShdw sx="1000" sy="1000" algn="ctr" rotWithShape="0">
                <a:srgbClr val="000000"/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/>
            <p:cNvCxnSpPr/>
            <p:nvPr/>
          </p:nvCxnSpPr>
          <p:spPr>
            <a:xfrm>
              <a:off x="5562600" y="3046412"/>
              <a:ext cx="1600200" cy="1588"/>
            </a:xfrm>
            <a:prstGeom prst="straightConnector1">
              <a:avLst/>
            </a:prstGeom>
            <a:ln w="76200" cap="rnd">
              <a:solidFill>
                <a:srgbClr val="6609CD"/>
              </a:solidFill>
              <a:tailEnd type="arrow"/>
            </a:ln>
            <a:effectLst>
              <a:outerShdw sx="1000" sy="1000" algn="ctr" rotWithShape="0">
                <a:srgbClr val="000000"/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/>
            <p:cNvCxnSpPr/>
            <p:nvPr/>
          </p:nvCxnSpPr>
          <p:spPr>
            <a:xfrm>
              <a:off x="5562600" y="3810000"/>
              <a:ext cx="1600200" cy="1588"/>
            </a:xfrm>
            <a:prstGeom prst="straightConnector1">
              <a:avLst/>
            </a:prstGeom>
            <a:ln w="76200" cap="rnd">
              <a:solidFill>
                <a:srgbClr val="14ADC2"/>
              </a:solidFill>
              <a:tailEnd type="arrow"/>
            </a:ln>
            <a:effectLst>
              <a:outerShdw sx="1000" sy="1000" algn="ctr" rotWithShape="0">
                <a:srgbClr val="000000"/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/>
            <p:cNvCxnSpPr/>
            <p:nvPr/>
          </p:nvCxnSpPr>
          <p:spPr>
            <a:xfrm>
              <a:off x="5562600" y="2665412"/>
              <a:ext cx="1600200" cy="1588"/>
            </a:xfrm>
            <a:prstGeom prst="straightConnector1">
              <a:avLst/>
            </a:prstGeom>
            <a:ln w="76200" cap="rnd">
              <a:solidFill>
                <a:srgbClr val="A103D3"/>
              </a:solidFill>
              <a:tailEnd type="arrow"/>
            </a:ln>
            <a:effectLst>
              <a:outerShdw sx="1000" sy="1000" algn="ctr" rotWithShape="0">
                <a:srgbClr val="000000"/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Arrow Connector 24"/>
            <p:cNvCxnSpPr/>
            <p:nvPr/>
          </p:nvCxnSpPr>
          <p:spPr>
            <a:xfrm>
              <a:off x="5562600" y="4191000"/>
              <a:ext cx="1600200" cy="1588"/>
            </a:xfrm>
            <a:prstGeom prst="straightConnector1">
              <a:avLst/>
            </a:prstGeom>
            <a:ln w="76200" cap="rnd">
              <a:solidFill>
                <a:srgbClr val="08CE4A"/>
              </a:solidFill>
              <a:tailEnd type="arrow"/>
            </a:ln>
            <a:effectLst>
              <a:outerShdw sx="1000" sy="1000" algn="ctr" rotWithShape="0">
                <a:srgbClr val="000000"/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25"/>
            <p:cNvSpPr txBox="1"/>
            <p:nvPr/>
          </p:nvSpPr>
          <p:spPr>
            <a:xfrm>
              <a:off x="7162800" y="3134380"/>
              <a:ext cx="609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sz="2800" dirty="0" smtClean="0">
                  <a:solidFill>
                    <a:prstClr val="white"/>
                  </a:solidFill>
                </a:rPr>
                <a:t>ν</a:t>
              </a:r>
              <a:r>
                <a:rPr lang="en-US" sz="2800" baseline="-25000" dirty="0" smtClean="0">
                  <a:solidFill>
                    <a:prstClr val="white"/>
                  </a:solidFill>
                </a:rPr>
                <a:t>0</a:t>
              </a:r>
              <a:endParaRPr lang="en-US" sz="2800" baseline="-25000" dirty="0">
                <a:solidFill>
                  <a:prstClr val="white"/>
                </a:solidFill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7162800" y="2743200"/>
              <a:ext cx="14478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sz="2800" dirty="0" smtClean="0">
                  <a:solidFill>
                    <a:prstClr val="white"/>
                  </a:solidFill>
                </a:rPr>
                <a:t>ν</a:t>
              </a:r>
              <a:r>
                <a:rPr lang="en-US" sz="2800" baseline="-25000" dirty="0" smtClean="0">
                  <a:solidFill>
                    <a:prstClr val="white"/>
                  </a:solidFill>
                </a:rPr>
                <a:t>0</a:t>
              </a:r>
              <a:r>
                <a:rPr lang="en-US" sz="2800" dirty="0" smtClean="0">
                  <a:solidFill>
                    <a:prstClr val="white"/>
                  </a:solidFill>
                </a:rPr>
                <a:t>+ </a:t>
              </a:r>
              <a:r>
                <a:rPr lang="el-GR" sz="2800" dirty="0" smtClean="0">
                  <a:solidFill>
                    <a:prstClr val="white"/>
                  </a:solidFill>
                </a:rPr>
                <a:t>ν</a:t>
              </a:r>
              <a:r>
                <a:rPr lang="en-US" sz="2800" baseline="-25000" dirty="0" smtClean="0">
                  <a:solidFill>
                    <a:prstClr val="white"/>
                  </a:solidFill>
                </a:rPr>
                <a:t>m</a:t>
              </a:r>
              <a:endParaRPr lang="en-US" sz="2800" baseline="-25000" dirty="0">
                <a:solidFill>
                  <a:prstClr val="white"/>
                </a:solidFill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7162800" y="3515380"/>
              <a:ext cx="14478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sz="2800" dirty="0" smtClean="0">
                  <a:solidFill>
                    <a:prstClr val="white"/>
                  </a:solidFill>
                </a:rPr>
                <a:t>ν</a:t>
              </a:r>
              <a:r>
                <a:rPr lang="en-US" sz="2800" baseline="-25000" dirty="0" smtClean="0">
                  <a:solidFill>
                    <a:prstClr val="white"/>
                  </a:solidFill>
                </a:rPr>
                <a:t>0</a:t>
              </a:r>
              <a:r>
                <a:rPr lang="en-US" sz="2800" dirty="0" smtClean="0">
                  <a:solidFill>
                    <a:prstClr val="white"/>
                  </a:solidFill>
                </a:rPr>
                <a:t>- </a:t>
              </a:r>
              <a:r>
                <a:rPr lang="el-GR" sz="2800" dirty="0" smtClean="0">
                  <a:solidFill>
                    <a:prstClr val="white"/>
                  </a:solidFill>
                </a:rPr>
                <a:t>ν</a:t>
              </a:r>
              <a:r>
                <a:rPr lang="en-US" sz="2800" baseline="-25000" dirty="0" smtClean="0">
                  <a:solidFill>
                    <a:prstClr val="white"/>
                  </a:solidFill>
                </a:rPr>
                <a:t>m</a:t>
              </a:r>
              <a:endParaRPr lang="en-US" sz="2800" baseline="-25000" dirty="0">
                <a:solidFill>
                  <a:prstClr val="white"/>
                </a:solidFill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7162800" y="3896380"/>
              <a:ext cx="16002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sz="2800" dirty="0" smtClean="0">
                  <a:solidFill>
                    <a:prstClr val="white"/>
                  </a:solidFill>
                </a:rPr>
                <a:t>ν</a:t>
              </a:r>
              <a:r>
                <a:rPr lang="en-US" sz="2800" baseline="-25000" dirty="0" smtClean="0">
                  <a:solidFill>
                    <a:prstClr val="white"/>
                  </a:solidFill>
                </a:rPr>
                <a:t>0</a:t>
              </a:r>
              <a:r>
                <a:rPr lang="en-US" sz="2800" dirty="0" smtClean="0">
                  <a:solidFill>
                    <a:prstClr val="white"/>
                  </a:solidFill>
                </a:rPr>
                <a:t> -</a:t>
              </a:r>
              <a:r>
                <a:rPr lang="el-GR" sz="2800" dirty="0" smtClean="0">
                  <a:solidFill>
                    <a:prstClr val="white"/>
                  </a:solidFill>
                </a:rPr>
                <a:t> </a:t>
              </a:r>
              <a:r>
                <a:rPr lang="en-US" sz="2800" dirty="0" smtClean="0">
                  <a:solidFill>
                    <a:prstClr val="white"/>
                  </a:solidFill>
                </a:rPr>
                <a:t>2</a:t>
              </a:r>
              <a:r>
                <a:rPr lang="el-GR" sz="2800" dirty="0" smtClean="0">
                  <a:solidFill>
                    <a:prstClr val="white"/>
                  </a:solidFill>
                </a:rPr>
                <a:t>ν</a:t>
              </a:r>
              <a:r>
                <a:rPr lang="en-US" sz="2800" baseline="-25000" dirty="0" smtClean="0">
                  <a:solidFill>
                    <a:prstClr val="white"/>
                  </a:solidFill>
                </a:rPr>
                <a:t>m</a:t>
              </a:r>
              <a:endParaRPr lang="en-US" sz="2800" baseline="-25000" dirty="0">
                <a:solidFill>
                  <a:prstClr val="white"/>
                </a:solidFill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7162800" y="2362200"/>
              <a:ext cx="16764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sz="2800" dirty="0" smtClean="0">
                  <a:solidFill>
                    <a:prstClr val="white"/>
                  </a:solidFill>
                </a:rPr>
                <a:t>ν</a:t>
              </a:r>
              <a:r>
                <a:rPr lang="en-US" sz="2800" baseline="-25000" dirty="0" smtClean="0">
                  <a:solidFill>
                    <a:prstClr val="white"/>
                  </a:solidFill>
                </a:rPr>
                <a:t>0</a:t>
              </a:r>
              <a:r>
                <a:rPr lang="en-US" sz="2800" dirty="0" smtClean="0">
                  <a:solidFill>
                    <a:prstClr val="white"/>
                  </a:solidFill>
                </a:rPr>
                <a:t>+ 2</a:t>
              </a:r>
              <a:r>
                <a:rPr lang="el-GR" sz="2800" dirty="0" smtClean="0">
                  <a:solidFill>
                    <a:prstClr val="white"/>
                  </a:solidFill>
                </a:rPr>
                <a:t>ν</a:t>
              </a:r>
              <a:r>
                <a:rPr lang="en-US" sz="2800" baseline="-25000" dirty="0" smtClean="0">
                  <a:solidFill>
                    <a:prstClr val="white"/>
                  </a:solidFill>
                </a:rPr>
                <a:t>m</a:t>
              </a:r>
              <a:endParaRPr lang="en-US" sz="2800" baseline="-25000" dirty="0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Rectangle 91"/>
          <p:cNvSpPr/>
          <p:nvPr/>
        </p:nvSpPr>
        <p:spPr>
          <a:xfrm>
            <a:off x="2819400" y="1752600"/>
            <a:ext cx="2590800" cy="32766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2" name="Group 35"/>
          <p:cNvGrpSpPr/>
          <p:nvPr/>
        </p:nvGrpSpPr>
        <p:grpSpPr>
          <a:xfrm>
            <a:off x="2710149" y="1905000"/>
            <a:ext cx="2819400" cy="2971800"/>
            <a:chOff x="2590800" y="5181599"/>
            <a:chExt cx="2819400" cy="1371600"/>
          </a:xfrm>
        </p:grpSpPr>
        <p:sp>
          <p:nvSpPr>
            <p:cNvPr id="90" name="Flowchart: Stored Data 17"/>
            <p:cNvSpPr/>
            <p:nvPr/>
          </p:nvSpPr>
          <p:spPr>
            <a:xfrm>
              <a:off x="2590800" y="5181599"/>
              <a:ext cx="304800" cy="1371600"/>
            </a:xfrm>
            <a:prstGeom prst="flowChartOnlineStorage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1" name="Flowchart: Stored Data 90"/>
            <p:cNvSpPr/>
            <p:nvPr/>
          </p:nvSpPr>
          <p:spPr>
            <a:xfrm rot="10800000">
              <a:off x="5105400" y="5181599"/>
              <a:ext cx="304800" cy="1371600"/>
            </a:xfrm>
            <a:prstGeom prst="flowChartOnlineStorage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" name="Group 93"/>
          <p:cNvGrpSpPr/>
          <p:nvPr/>
        </p:nvGrpSpPr>
        <p:grpSpPr>
          <a:xfrm rot="1458886">
            <a:off x="3137467" y="2204138"/>
            <a:ext cx="762000" cy="228600"/>
            <a:chOff x="914399" y="3197904"/>
            <a:chExt cx="2362201" cy="764495"/>
          </a:xfrm>
        </p:grpSpPr>
        <p:grpSp>
          <p:nvGrpSpPr>
            <p:cNvPr id="4" name="Group 54"/>
            <p:cNvGrpSpPr/>
            <p:nvPr/>
          </p:nvGrpSpPr>
          <p:grpSpPr>
            <a:xfrm>
              <a:off x="914399" y="3197911"/>
              <a:ext cx="2012242" cy="764496"/>
              <a:chOff x="838200" y="3502702"/>
              <a:chExt cx="1314437" cy="459696"/>
            </a:xfrm>
          </p:grpSpPr>
          <p:grpSp>
            <p:nvGrpSpPr>
              <p:cNvPr id="5" name="Group 44"/>
              <p:cNvGrpSpPr/>
              <p:nvPr/>
            </p:nvGrpSpPr>
            <p:grpSpPr>
              <a:xfrm>
                <a:off x="838200" y="3502702"/>
                <a:ext cx="1314437" cy="459696"/>
                <a:chOff x="847726" y="4572000"/>
                <a:chExt cx="1314437" cy="459696"/>
              </a:xfrm>
            </p:grpSpPr>
            <p:pic>
              <p:nvPicPr>
                <p:cNvPr id="99" name="Picture 98"/>
                <p:cNvPicPr/>
                <p:nvPr/>
              </p:nvPicPr>
              <p:blipFill>
                <a:blip r:embed="rId3" cstate="print"/>
                <a:stretch>
                  <a:fillRect/>
                </a:stretch>
              </p:blipFill>
              <p:spPr bwMode="auto">
                <a:xfrm>
                  <a:off x="1419213" y="4648617"/>
                  <a:ext cx="381000" cy="38307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6" name="Group 38"/>
                <p:cNvGrpSpPr/>
                <p:nvPr/>
              </p:nvGrpSpPr>
              <p:grpSpPr>
                <a:xfrm>
                  <a:off x="847726" y="4572000"/>
                  <a:ext cx="1314437" cy="457200"/>
                  <a:chOff x="695326" y="3581400"/>
                  <a:chExt cx="1314437" cy="457200"/>
                </a:xfrm>
              </p:grpSpPr>
              <p:cxnSp>
                <p:nvCxnSpPr>
                  <p:cNvPr id="101" name="Straight Connector 100"/>
                  <p:cNvCxnSpPr/>
                  <p:nvPr/>
                </p:nvCxnSpPr>
                <p:spPr>
                  <a:xfrm rot="10800000" flipV="1">
                    <a:off x="1624008" y="3809999"/>
                    <a:ext cx="385755" cy="4763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02" name="Oval 101"/>
                  <p:cNvSpPr/>
                  <p:nvPr/>
                </p:nvSpPr>
                <p:spPr>
                  <a:xfrm>
                    <a:off x="695326" y="3581400"/>
                    <a:ext cx="457200" cy="457200"/>
                  </a:xfrm>
                  <a:prstGeom prst="ellipse">
                    <a:avLst/>
                  </a:prstGeom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>
                    <a:bevelT w="387350" h="158750"/>
                    <a:bevelB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</p:grpSp>
          <p:cxnSp>
            <p:nvCxnSpPr>
              <p:cNvPr id="98" name="Straight Connector 97"/>
              <p:cNvCxnSpPr/>
              <p:nvPr/>
            </p:nvCxnSpPr>
            <p:spPr>
              <a:xfrm rot="10800000">
                <a:off x="1266821" y="3732550"/>
                <a:ext cx="171449" cy="2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6" name="Oval 95"/>
            <p:cNvSpPr/>
            <p:nvPr/>
          </p:nvSpPr>
          <p:spPr>
            <a:xfrm>
              <a:off x="2576683" y="3200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" name="Group 102"/>
          <p:cNvGrpSpPr/>
          <p:nvPr/>
        </p:nvGrpSpPr>
        <p:grpSpPr>
          <a:xfrm rot="18383644">
            <a:off x="3898197" y="2547150"/>
            <a:ext cx="1143000" cy="228600"/>
            <a:chOff x="381000" y="4724400"/>
            <a:chExt cx="3519317" cy="761998"/>
          </a:xfrm>
        </p:grpSpPr>
        <p:grpSp>
          <p:nvGrpSpPr>
            <p:cNvPr id="8" name="Group 40"/>
            <p:cNvGrpSpPr/>
            <p:nvPr/>
          </p:nvGrpSpPr>
          <p:grpSpPr>
            <a:xfrm>
              <a:off x="1073329" y="4850708"/>
              <a:ext cx="2119484" cy="635690"/>
              <a:chOff x="1289720" y="4648200"/>
              <a:chExt cx="1382272" cy="383498"/>
            </a:xfrm>
          </p:grpSpPr>
          <p:pic>
            <p:nvPicPr>
              <p:cNvPr id="107" name="Picture 106"/>
              <p:cNvPicPr/>
              <p:nvPr/>
            </p:nvPicPr>
            <p:blipFill>
              <a:blip r:embed="rId4" cstate="print"/>
              <a:stretch>
                <a:fillRect/>
              </a:stretch>
            </p:blipFill>
            <p:spPr bwMode="auto">
              <a:xfrm>
                <a:off x="1386969" y="4648200"/>
                <a:ext cx="1188462" cy="3834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9" name="Group 38"/>
              <p:cNvGrpSpPr/>
              <p:nvPr/>
            </p:nvGrpSpPr>
            <p:grpSpPr>
              <a:xfrm>
                <a:off x="1289720" y="4800601"/>
                <a:ext cx="1382272" cy="1247"/>
                <a:chOff x="1137320" y="3810001"/>
                <a:chExt cx="1382272" cy="1247"/>
              </a:xfrm>
            </p:grpSpPr>
            <p:cxnSp>
              <p:nvCxnSpPr>
                <p:cNvPr id="109" name="Straight Connector 108"/>
                <p:cNvCxnSpPr/>
                <p:nvPr/>
              </p:nvCxnSpPr>
              <p:spPr>
                <a:xfrm rot="10800000">
                  <a:off x="1137320" y="3810752"/>
                  <a:ext cx="176693" cy="496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0" name="Straight Connector 109"/>
                <p:cNvCxnSpPr/>
                <p:nvPr/>
              </p:nvCxnSpPr>
              <p:spPr>
                <a:xfrm rot="10800000">
                  <a:off x="2357255" y="3810001"/>
                  <a:ext cx="162337" cy="751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05" name="Oval 104"/>
            <p:cNvSpPr/>
            <p:nvPr/>
          </p:nvSpPr>
          <p:spPr>
            <a:xfrm>
              <a:off x="3810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6" name="Oval 105"/>
            <p:cNvSpPr/>
            <p:nvPr/>
          </p:nvSpPr>
          <p:spPr>
            <a:xfrm>
              <a:off x="32004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Group 110"/>
          <p:cNvGrpSpPr/>
          <p:nvPr/>
        </p:nvGrpSpPr>
        <p:grpSpPr>
          <a:xfrm rot="2024217">
            <a:off x="3123517" y="2935552"/>
            <a:ext cx="762000" cy="228600"/>
            <a:chOff x="914399" y="3197904"/>
            <a:chExt cx="2362201" cy="764495"/>
          </a:xfrm>
        </p:grpSpPr>
        <p:grpSp>
          <p:nvGrpSpPr>
            <p:cNvPr id="11" name="Group 54"/>
            <p:cNvGrpSpPr/>
            <p:nvPr/>
          </p:nvGrpSpPr>
          <p:grpSpPr>
            <a:xfrm>
              <a:off x="914399" y="3197911"/>
              <a:ext cx="2012242" cy="764496"/>
              <a:chOff x="838200" y="3502702"/>
              <a:chExt cx="1314437" cy="459696"/>
            </a:xfrm>
          </p:grpSpPr>
          <p:grpSp>
            <p:nvGrpSpPr>
              <p:cNvPr id="12" name="Group 44"/>
              <p:cNvGrpSpPr/>
              <p:nvPr/>
            </p:nvGrpSpPr>
            <p:grpSpPr>
              <a:xfrm>
                <a:off x="838200" y="3502702"/>
                <a:ext cx="1314437" cy="459696"/>
                <a:chOff x="847726" y="4572000"/>
                <a:chExt cx="1314437" cy="459696"/>
              </a:xfrm>
            </p:grpSpPr>
            <p:pic>
              <p:nvPicPr>
                <p:cNvPr id="116" name="Picture 115"/>
                <p:cNvPicPr/>
                <p:nvPr/>
              </p:nvPicPr>
              <p:blipFill>
                <a:blip r:embed="rId3" cstate="print"/>
                <a:stretch>
                  <a:fillRect/>
                </a:stretch>
              </p:blipFill>
              <p:spPr bwMode="auto">
                <a:xfrm>
                  <a:off x="1419213" y="4648617"/>
                  <a:ext cx="381000" cy="38307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13" name="Group 38"/>
                <p:cNvGrpSpPr/>
                <p:nvPr/>
              </p:nvGrpSpPr>
              <p:grpSpPr>
                <a:xfrm>
                  <a:off x="847726" y="4572000"/>
                  <a:ext cx="1314437" cy="457200"/>
                  <a:chOff x="695326" y="3581400"/>
                  <a:chExt cx="1314437" cy="457200"/>
                </a:xfrm>
              </p:grpSpPr>
              <p:cxnSp>
                <p:nvCxnSpPr>
                  <p:cNvPr id="118" name="Straight Connector 117"/>
                  <p:cNvCxnSpPr/>
                  <p:nvPr/>
                </p:nvCxnSpPr>
                <p:spPr>
                  <a:xfrm rot="10800000" flipV="1">
                    <a:off x="1624008" y="3809999"/>
                    <a:ext cx="385755" cy="4763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19" name="Oval 118"/>
                  <p:cNvSpPr/>
                  <p:nvPr/>
                </p:nvSpPr>
                <p:spPr>
                  <a:xfrm>
                    <a:off x="695326" y="3581400"/>
                    <a:ext cx="457200" cy="457200"/>
                  </a:xfrm>
                  <a:prstGeom prst="ellipse">
                    <a:avLst/>
                  </a:prstGeom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>
                    <a:bevelT w="387350" h="158750"/>
                    <a:bevelB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</p:grpSp>
          <p:cxnSp>
            <p:nvCxnSpPr>
              <p:cNvPr id="115" name="Straight Connector 114"/>
              <p:cNvCxnSpPr/>
              <p:nvPr/>
            </p:nvCxnSpPr>
            <p:spPr>
              <a:xfrm rot="10800000">
                <a:off x="1266821" y="3732550"/>
                <a:ext cx="171449" cy="2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3" name="Oval 112"/>
            <p:cNvSpPr/>
            <p:nvPr/>
          </p:nvSpPr>
          <p:spPr>
            <a:xfrm>
              <a:off x="2576683" y="3200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" name="Group 119"/>
          <p:cNvGrpSpPr/>
          <p:nvPr/>
        </p:nvGrpSpPr>
        <p:grpSpPr>
          <a:xfrm rot="18528693">
            <a:off x="4290260" y="4216618"/>
            <a:ext cx="762000" cy="228600"/>
            <a:chOff x="914399" y="3197904"/>
            <a:chExt cx="2362201" cy="764495"/>
          </a:xfrm>
        </p:grpSpPr>
        <p:grpSp>
          <p:nvGrpSpPr>
            <p:cNvPr id="15" name="Group 54"/>
            <p:cNvGrpSpPr/>
            <p:nvPr/>
          </p:nvGrpSpPr>
          <p:grpSpPr>
            <a:xfrm>
              <a:off x="914399" y="3197911"/>
              <a:ext cx="2012242" cy="764496"/>
              <a:chOff x="838200" y="3502702"/>
              <a:chExt cx="1314437" cy="459696"/>
            </a:xfrm>
          </p:grpSpPr>
          <p:grpSp>
            <p:nvGrpSpPr>
              <p:cNvPr id="16" name="Group 44"/>
              <p:cNvGrpSpPr/>
              <p:nvPr/>
            </p:nvGrpSpPr>
            <p:grpSpPr>
              <a:xfrm>
                <a:off x="838200" y="3502702"/>
                <a:ext cx="1314437" cy="459696"/>
                <a:chOff x="847726" y="4572000"/>
                <a:chExt cx="1314437" cy="459696"/>
              </a:xfrm>
            </p:grpSpPr>
            <p:pic>
              <p:nvPicPr>
                <p:cNvPr id="125" name="Picture 124"/>
                <p:cNvPicPr/>
                <p:nvPr/>
              </p:nvPicPr>
              <p:blipFill>
                <a:blip r:embed="rId3" cstate="print"/>
                <a:stretch>
                  <a:fillRect/>
                </a:stretch>
              </p:blipFill>
              <p:spPr bwMode="auto">
                <a:xfrm>
                  <a:off x="1419213" y="4648617"/>
                  <a:ext cx="381000" cy="38307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17" name="Group 38"/>
                <p:cNvGrpSpPr/>
                <p:nvPr/>
              </p:nvGrpSpPr>
              <p:grpSpPr>
                <a:xfrm>
                  <a:off x="847726" y="4572000"/>
                  <a:ext cx="1314437" cy="457200"/>
                  <a:chOff x="695326" y="3581400"/>
                  <a:chExt cx="1314437" cy="457200"/>
                </a:xfrm>
              </p:grpSpPr>
              <p:cxnSp>
                <p:nvCxnSpPr>
                  <p:cNvPr id="127" name="Straight Connector 126"/>
                  <p:cNvCxnSpPr/>
                  <p:nvPr/>
                </p:nvCxnSpPr>
                <p:spPr>
                  <a:xfrm rot="10800000" flipV="1">
                    <a:off x="1624008" y="3809999"/>
                    <a:ext cx="385755" cy="4763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28" name="Oval 127"/>
                  <p:cNvSpPr/>
                  <p:nvPr/>
                </p:nvSpPr>
                <p:spPr>
                  <a:xfrm>
                    <a:off x="695326" y="3581400"/>
                    <a:ext cx="457200" cy="457200"/>
                  </a:xfrm>
                  <a:prstGeom prst="ellipse">
                    <a:avLst/>
                  </a:prstGeom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>
                    <a:bevelT w="387350" h="158750"/>
                    <a:bevelB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</p:grpSp>
          <p:cxnSp>
            <p:nvCxnSpPr>
              <p:cNvPr id="124" name="Straight Connector 123"/>
              <p:cNvCxnSpPr/>
              <p:nvPr/>
            </p:nvCxnSpPr>
            <p:spPr>
              <a:xfrm rot="10800000">
                <a:off x="1266821" y="3732550"/>
                <a:ext cx="171449" cy="2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2" name="Oval 121"/>
            <p:cNvSpPr/>
            <p:nvPr/>
          </p:nvSpPr>
          <p:spPr>
            <a:xfrm>
              <a:off x="2576683" y="3200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8" name="Group 128"/>
          <p:cNvGrpSpPr/>
          <p:nvPr/>
        </p:nvGrpSpPr>
        <p:grpSpPr>
          <a:xfrm rot="2435704">
            <a:off x="3136198" y="4147351"/>
            <a:ext cx="1143000" cy="228600"/>
            <a:chOff x="381000" y="4724400"/>
            <a:chExt cx="3519317" cy="761998"/>
          </a:xfrm>
        </p:grpSpPr>
        <p:grpSp>
          <p:nvGrpSpPr>
            <p:cNvPr id="19" name="Group 40"/>
            <p:cNvGrpSpPr/>
            <p:nvPr/>
          </p:nvGrpSpPr>
          <p:grpSpPr>
            <a:xfrm>
              <a:off x="1073329" y="4850708"/>
              <a:ext cx="2119484" cy="635690"/>
              <a:chOff x="1289720" y="4648200"/>
              <a:chExt cx="1382272" cy="383498"/>
            </a:xfrm>
          </p:grpSpPr>
          <p:pic>
            <p:nvPicPr>
              <p:cNvPr id="133" name="Picture 132"/>
              <p:cNvPicPr/>
              <p:nvPr/>
            </p:nvPicPr>
            <p:blipFill>
              <a:blip r:embed="rId4" cstate="print"/>
              <a:stretch>
                <a:fillRect/>
              </a:stretch>
            </p:blipFill>
            <p:spPr bwMode="auto">
              <a:xfrm>
                <a:off x="1386969" y="4648200"/>
                <a:ext cx="1188462" cy="3834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20" name="Group 38"/>
              <p:cNvGrpSpPr/>
              <p:nvPr/>
            </p:nvGrpSpPr>
            <p:grpSpPr>
              <a:xfrm>
                <a:off x="1289720" y="4800601"/>
                <a:ext cx="1382272" cy="1247"/>
                <a:chOff x="1137320" y="3810001"/>
                <a:chExt cx="1382272" cy="1247"/>
              </a:xfrm>
            </p:grpSpPr>
            <p:cxnSp>
              <p:nvCxnSpPr>
                <p:cNvPr id="135" name="Straight Connector 134"/>
                <p:cNvCxnSpPr/>
                <p:nvPr/>
              </p:nvCxnSpPr>
              <p:spPr>
                <a:xfrm rot="10800000">
                  <a:off x="1137320" y="3810752"/>
                  <a:ext cx="176693" cy="496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6" name="Straight Connector 135"/>
                <p:cNvCxnSpPr/>
                <p:nvPr/>
              </p:nvCxnSpPr>
              <p:spPr>
                <a:xfrm rot="10800000">
                  <a:off x="2357255" y="3810001"/>
                  <a:ext cx="162337" cy="751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31" name="Oval 130"/>
            <p:cNvSpPr/>
            <p:nvPr/>
          </p:nvSpPr>
          <p:spPr>
            <a:xfrm>
              <a:off x="3810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32" name="Oval 131"/>
            <p:cNvSpPr/>
            <p:nvPr/>
          </p:nvSpPr>
          <p:spPr>
            <a:xfrm>
              <a:off x="32004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1" name="Group 136"/>
          <p:cNvGrpSpPr/>
          <p:nvPr/>
        </p:nvGrpSpPr>
        <p:grpSpPr>
          <a:xfrm rot="20206403">
            <a:off x="3884956" y="3492718"/>
            <a:ext cx="1143000" cy="228600"/>
            <a:chOff x="381000" y="4724400"/>
            <a:chExt cx="3519317" cy="761998"/>
          </a:xfrm>
        </p:grpSpPr>
        <p:grpSp>
          <p:nvGrpSpPr>
            <p:cNvPr id="22" name="Group 40"/>
            <p:cNvGrpSpPr/>
            <p:nvPr/>
          </p:nvGrpSpPr>
          <p:grpSpPr>
            <a:xfrm>
              <a:off x="1073329" y="4850708"/>
              <a:ext cx="2119484" cy="635690"/>
              <a:chOff x="1289720" y="4648200"/>
              <a:chExt cx="1382272" cy="383498"/>
            </a:xfrm>
          </p:grpSpPr>
          <p:pic>
            <p:nvPicPr>
              <p:cNvPr id="141" name="Picture 140"/>
              <p:cNvPicPr/>
              <p:nvPr/>
            </p:nvPicPr>
            <p:blipFill>
              <a:blip r:embed="rId4" cstate="print"/>
              <a:stretch>
                <a:fillRect/>
              </a:stretch>
            </p:blipFill>
            <p:spPr bwMode="auto">
              <a:xfrm>
                <a:off x="1386969" y="4648200"/>
                <a:ext cx="1188462" cy="3834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23" name="Group 38"/>
              <p:cNvGrpSpPr/>
              <p:nvPr/>
            </p:nvGrpSpPr>
            <p:grpSpPr>
              <a:xfrm>
                <a:off x="1289720" y="4800601"/>
                <a:ext cx="1382272" cy="1247"/>
                <a:chOff x="1137320" y="3810001"/>
                <a:chExt cx="1382272" cy="1247"/>
              </a:xfrm>
            </p:grpSpPr>
            <p:cxnSp>
              <p:nvCxnSpPr>
                <p:cNvPr id="143" name="Straight Connector 142"/>
                <p:cNvCxnSpPr/>
                <p:nvPr/>
              </p:nvCxnSpPr>
              <p:spPr>
                <a:xfrm rot="10800000">
                  <a:off x="1137320" y="3810752"/>
                  <a:ext cx="176693" cy="496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4" name="Straight Connector 143"/>
                <p:cNvCxnSpPr/>
                <p:nvPr/>
              </p:nvCxnSpPr>
              <p:spPr>
                <a:xfrm rot="10800000">
                  <a:off x="2357255" y="3810001"/>
                  <a:ext cx="162337" cy="751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39" name="Oval 138"/>
            <p:cNvSpPr/>
            <p:nvPr/>
          </p:nvSpPr>
          <p:spPr>
            <a:xfrm>
              <a:off x="3810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40" name="Oval 139"/>
            <p:cNvSpPr/>
            <p:nvPr/>
          </p:nvSpPr>
          <p:spPr>
            <a:xfrm>
              <a:off x="32004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Rectangle 91"/>
          <p:cNvSpPr/>
          <p:nvPr/>
        </p:nvSpPr>
        <p:spPr>
          <a:xfrm>
            <a:off x="2819400" y="1752600"/>
            <a:ext cx="2590800" cy="32766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2" name="Group 35"/>
          <p:cNvGrpSpPr/>
          <p:nvPr/>
        </p:nvGrpSpPr>
        <p:grpSpPr>
          <a:xfrm>
            <a:off x="2710149" y="1905000"/>
            <a:ext cx="2819400" cy="2971800"/>
            <a:chOff x="2590800" y="5181599"/>
            <a:chExt cx="2819400" cy="1371600"/>
          </a:xfrm>
        </p:grpSpPr>
        <p:sp>
          <p:nvSpPr>
            <p:cNvPr id="90" name="Flowchart: Stored Data 17"/>
            <p:cNvSpPr/>
            <p:nvPr/>
          </p:nvSpPr>
          <p:spPr>
            <a:xfrm>
              <a:off x="2590800" y="5181599"/>
              <a:ext cx="304800" cy="1371600"/>
            </a:xfrm>
            <a:prstGeom prst="flowChartOnlineStorage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1" name="Flowchart: Stored Data 90"/>
            <p:cNvSpPr/>
            <p:nvPr/>
          </p:nvSpPr>
          <p:spPr>
            <a:xfrm rot="10800000">
              <a:off x="5105400" y="5181599"/>
              <a:ext cx="304800" cy="1371600"/>
            </a:xfrm>
            <a:prstGeom prst="flowChartOnlineStorage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" name="Group 93"/>
          <p:cNvGrpSpPr/>
          <p:nvPr/>
        </p:nvGrpSpPr>
        <p:grpSpPr>
          <a:xfrm rot="1458886">
            <a:off x="3137467" y="2204138"/>
            <a:ext cx="762000" cy="228600"/>
            <a:chOff x="914399" y="3197904"/>
            <a:chExt cx="2362201" cy="764495"/>
          </a:xfrm>
        </p:grpSpPr>
        <p:grpSp>
          <p:nvGrpSpPr>
            <p:cNvPr id="4" name="Group 54"/>
            <p:cNvGrpSpPr/>
            <p:nvPr/>
          </p:nvGrpSpPr>
          <p:grpSpPr>
            <a:xfrm>
              <a:off x="914399" y="3197911"/>
              <a:ext cx="2012242" cy="764496"/>
              <a:chOff x="838200" y="3502702"/>
              <a:chExt cx="1314437" cy="459696"/>
            </a:xfrm>
          </p:grpSpPr>
          <p:grpSp>
            <p:nvGrpSpPr>
              <p:cNvPr id="5" name="Group 44"/>
              <p:cNvGrpSpPr/>
              <p:nvPr/>
            </p:nvGrpSpPr>
            <p:grpSpPr>
              <a:xfrm>
                <a:off x="838200" y="3502702"/>
                <a:ext cx="1314437" cy="459696"/>
                <a:chOff x="847726" y="4572000"/>
                <a:chExt cx="1314437" cy="459696"/>
              </a:xfrm>
            </p:grpSpPr>
            <p:pic>
              <p:nvPicPr>
                <p:cNvPr id="99" name="Picture 98"/>
                <p:cNvPicPr/>
                <p:nvPr/>
              </p:nvPicPr>
              <p:blipFill>
                <a:blip r:embed="rId3" cstate="print"/>
                <a:stretch>
                  <a:fillRect/>
                </a:stretch>
              </p:blipFill>
              <p:spPr bwMode="auto">
                <a:xfrm>
                  <a:off x="1419213" y="4648617"/>
                  <a:ext cx="381000" cy="38307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6" name="Group 38"/>
                <p:cNvGrpSpPr/>
                <p:nvPr/>
              </p:nvGrpSpPr>
              <p:grpSpPr>
                <a:xfrm>
                  <a:off x="847726" y="4572000"/>
                  <a:ext cx="1314437" cy="457200"/>
                  <a:chOff x="695326" y="3581400"/>
                  <a:chExt cx="1314437" cy="457200"/>
                </a:xfrm>
              </p:grpSpPr>
              <p:cxnSp>
                <p:nvCxnSpPr>
                  <p:cNvPr id="101" name="Straight Connector 100"/>
                  <p:cNvCxnSpPr/>
                  <p:nvPr/>
                </p:nvCxnSpPr>
                <p:spPr>
                  <a:xfrm rot="10800000" flipV="1">
                    <a:off x="1624008" y="3809999"/>
                    <a:ext cx="385755" cy="4763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02" name="Oval 101"/>
                  <p:cNvSpPr/>
                  <p:nvPr/>
                </p:nvSpPr>
                <p:spPr>
                  <a:xfrm>
                    <a:off x="695326" y="3581400"/>
                    <a:ext cx="457200" cy="457200"/>
                  </a:xfrm>
                  <a:prstGeom prst="ellipse">
                    <a:avLst/>
                  </a:prstGeom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>
                    <a:bevelT w="387350" h="158750"/>
                    <a:bevelB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</p:grpSp>
          <p:cxnSp>
            <p:nvCxnSpPr>
              <p:cNvPr id="98" name="Straight Connector 97"/>
              <p:cNvCxnSpPr/>
              <p:nvPr/>
            </p:nvCxnSpPr>
            <p:spPr>
              <a:xfrm rot="10800000">
                <a:off x="1266821" y="3732550"/>
                <a:ext cx="171449" cy="2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6" name="Oval 95"/>
            <p:cNvSpPr/>
            <p:nvPr/>
          </p:nvSpPr>
          <p:spPr>
            <a:xfrm>
              <a:off x="2576683" y="3200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" name="Group 102"/>
          <p:cNvGrpSpPr/>
          <p:nvPr/>
        </p:nvGrpSpPr>
        <p:grpSpPr>
          <a:xfrm rot="18383644">
            <a:off x="3898197" y="2547150"/>
            <a:ext cx="1143000" cy="228600"/>
            <a:chOff x="381000" y="4724400"/>
            <a:chExt cx="3519317" cy="761998"/>
          </a:xfrm>
        </p:grpSpPr>
        <p:grpSp>
          <p:nvGrpSpPr>
            <p:cNvPr id="8" name="Group 40"/>
            <p:cNvGrpSpPr/>
            <p:nvPr/>
          </p:nvGrpSpPr>
          <p:grpSpPr>
            <a:xfrm>
              <a:off x="1073329" y="4850708"/>
              <a:ext cx="2119484" cy="635690"/>
              <a:chOff x="1289720" y="4648200"/>
              <a:chExt cx="1382272" cy="383498"/>
            </a:xfrm>
          </p:grpSpPr>
          <p:pic>
            <p:nvPicPr>
              <p:cNvPr id="107" name="Picture 106"/>
              <p:cNvPicPr/>
              <p:nvPr/>
            </p:nvPicPr>
            <p:blipFill>
              <a:blip r:embed="rId4" cstate="print"/>
              <a:stretch>
                <a:fillRect/>
              </a:stretch>
            </p:blipFill>
            <p:spPr bwMode="auto">
              <a:xfrm>
                <a:off x="1386969" y="4648200"/>
                <a:ext cx="1188462" cy="3834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9" name="Group 38"/>
              <p:cNvGrpSpPr/>
              <p:nvPr/>
            </p:nvGrpSpPr>
            <p:grpSpPr>
              <a:xfrm>
                <a:off x="1289720" y="4800601"/>
                <a:ext cx="1382272" cy="1247"/>
                <a:chOff x="1137320" y="3810001"/>
                <a:chExt cx="1382272" cy="1247"/>
              </a:xfrm>
            </p:grpSpPr>
            <p:cxnSp>
              <p:nvCxnSpPr>
                <p:cNvPr id="109" name="Straight Connector 108"/>
                <p:cNvCxnSpPr/>
                <p:nvPr/>
              </p:nvCxnSpPr>
              <p:spPr>
                <a:xfrm rot="10800000">
                  <a:off x="1137320" y="3810752"/>
                  <a:ext cx="176693" cy="496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0" name="Straight Connector 109"/>
                <p:cNvCxnSpPr/>
                <p:nvPr/>
              </p:nvCxnSpPr>
              <p:spPr>
                <a:xfrm rot="10800000">
                  <a:off x="2357255" y="3810001"/>
                  <a:ext cx="162337" cy="751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05" name="Oval 104"/>
            <p:cNvSpPr/>
            <p:nvPr/>
          </p:nvSpPr>
          <p:spPr>
            <a:xfrm>
              <a:off x="3810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6" name="Oval 105"/>
            <p:cNvSpPr/>
            <p:nvPr/>
          </p:nvSpPr>
          <p:spPr>
            <a:xfrm>
              <a:off x="32004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Group 110"/>
          <p:cNvGrpSpPr/>
          <p:nvPr/>
        </p:nvGrpSpPr>
        <p:grpSpPr>
          <a:xfrm rot="2024217">
            <a:off x="3123517" y="2935552"/>
            <a:ext cx="762000" cy="228600"/>
            <a:chOff x="914399" y="3197904"/>
            <a:chExt cx="2362201" cy="764495"/>
          </a:xfrm>
        </p:grpSpPr>
        <p:grpSp>
          <p:nvGrpSpPr>
            <p:cNvPr id="11" name="Group 54"/>
            <p:cNvGrpSpPr/>
            <p:nvPr/>
          </p:nvGrpSpPr>
          <p:grpSpPr>
            <a:xfrm>
              <a:off x="914399" y="3197911"/>
              <a:ext cx="2012242" cy="764496"/>
              <a:chOff x="838200" y="3502702"/>
              <a:chExt cx="1314437" cy="459696"/>
            </a:xfrm>
          </p:grpSpPr>
          <p:grpSp>
            <p:nvGrpSpPr>
              <p:cNvPr id="12" name="Group 44"/>
              <p:cNvGrpSpPr/>
              <p:nvPr/>
            </p:nvGrpSpPr>
            <p:grpSpPr>
              <a:xfrm>
                <a:off x="838200" y="3502702"/>
                <a:ext cx="1314437" cy="459696"/>
                <a:chOff x="847726" y="4572000"/>
                <a:chExt cx="1314437" cy="459696"/>
              </a:xfrm>
            </p:grpSpPr>
            <p:pic>
              <p:nvPicPr>
                <p:cNvPr id="116" name="Picture 115"/>
                <p:cNvPicPr/>
                <p:nvPr/>
              </p:nvPicPr>
              <p:blipFill>
                <a:blip r:embed="rId3" cstate="print"/>
                <a:stretch>
                  <a:fillRect/>
                </a:stretch>
              </p:blipFill>
              <p:spPr bwMode="auto">
                <a:xfrm>
                  <a:off x="1419213" y="4648617"/>
                  <a:ext cx="381000" cy="38307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13" name="Group 38"/>
                <p:cNvGrpSpPr/>
                <p:nvPr/>
              </p:nvGrpSpPr>
              <p:grpSpPr>
                <a:xfrm>
                  <a:off x="847726" y="4572000"/>
                  <a:ext cx="1314437" cy="457200"/>
                  <a:chOff x="695326" y="3581400"/>
                  <a:chExt cx="1314437" cy="457200"/>
                </a:xfrm>
              </p:grpSpPr>
              <p:cxnSp>
                <p:nvCxnSpPr>
                  <p:cNvPr id="118" name="Straight Connector 117"/>
                  <p:cNvCxnSpPr/>
                  <p:nvPr/>
                </p:nvCxnSpPr>
                <p:spPr>
                  <a:xfrm rot="10800000" flipV="1">
                    <a:off x="1624008" y="3809999"/>
                    <a:ext cx="385755" cy="4763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19" name="Oval 118"/>
                  <p:cNvSpPr/>
                  <p:nvPr/>
                </p:nvSpPr>
                <p:spPr>
                  <a:xfrm>
                    <a:off x="695326" y="3581400"/>
                    <a:ext cx="457200" cy="457200"/>
                  </a:xfrm>
                  <a:prstGeom prst="ellipse">
                    <a:avLst/>
                  </a:prstGeom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>
                    <a:bevelT w="387350" h="158750"/>
                    <a:bevelB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</p:grpSp>
          <p:cxnSp>
            <p:nvCxnSpPr>
              <p:cNvPr id="115" name="Straight Connector 114"/>
              <p:cNvCxnSpPr/>
              <p:nvPr/>
            </p:nvCxnSpPr>
            <p:spPr>
              <a:xfrm rot="10800000">
                <a:off x="1266821" y="3732550"/>
                <a:ext cx="171449" cy="2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3" name="Oval 112"/>
            <p:cNvSpPr/>
            <p:nvPr/>
          </p:nvSpPr>
          <p:spPr>
            <a:xfrm>
              <a:off x="2576683" y="3200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" name="Group 119"/>
          <p:cNvGrpSpPr/>
          <p:nvPr/>
        </p:nvGrpSpPr>
        <p:grpSpPr>
          <a:xfrm rot="18528693">
            <a:off x="4290260" y="4216618"/>
            <a:ext cx="762000" cy="228600"/>
            <a:chOff x="914399" y="3197904"/>
            <a:chExt cx="2362201" cy="764495"/>
          </a:xfrm>
        </p:grpSpPr>
        <p:grpSp>
          <p:nvGrpSpPr>
            <p:cNvPr id="15" name="Group 54"/>
            <p:cNvGrpSpPr/>
            <p:nvPr/>
          </p:nvGrpSpPr>
          <p:grpSpPr>
            <a:xfrm>
              <a:off x="914399" y="3197911"/>
              <a:ext cx="2012242" cy="764496"/>
              <a:chOff x="838200" y="3502702"/>
              <a:chExt cx="1314437" cy="459696"/>
            </a:xfrm>
          </p:grpSpPr>
          <p:grpSp>
            <p:nvGrpSpPr>
              <p:cNvPr id="16" name="Group 44"/>
              <p:cNvGrpSpPr/>
              <p:nvPr/>
            </p:nvGrpSpPr>
            <p:grpSpPr>
              <a:xfrm>
                <a:off x="838200" y="3502702"/>
                <a:ext cx="1314437" cy="459696"/>
                <a:chOff x="847726" y="4572000"/>
                <a:chExt cx="1314437" cy="459696"/>
              </a:xfrm>
            </p:grpSpPr>
            <p:pic>
              <p:nvPicPr>
                <p:cNvPr id="125" name="Picture 124"/>
                <p:cNvPicPr/>
                <p:nvPr/>
              </p:nvPicPr>
              <p:blipFill>
                <a:blip r:embed="rId3" cstate="print"/>
                <a:stretch>
                  <a:fillRect/>
                </a:stretch>
              </p:blipFill>
              <p:spPr bwMode="auto">
                <a:xfrm>
                  <a:off x="1419213" y="4648617"/>
                  <a:ext cx="381000" cy="38307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17" name="Group 38"/>
                <p:cNvGrpSpPr/>
                <p:nvPr/>
              </p:nvGrpSpPr>
              <p:grpSpPr>
                <a:xfrm>
                  <a:off x="847726" y="4572000"/>
                  <a:ext cx="1314437" cy="457200"/>
                  <a:chOff x="695326" y="3581400"/>
                  <a:chExt cx="1314437" cy="457200"/>
                </a:xfrm>
              </p:grpSpPr>
              <p:cxnSp>
                <p:nvCxnSpPr>
                  <p:cNvPr id="127" name="Straight Connector 126"/>
                  <p:cNvCxnSpPr/>
                  <p:nvPr/>
                </p:nvCxnSpPr>
                <p:spPr>
                  <a:xfrm rot="10800000" flipV="1">
                    <a:off x="1624008" y="3809999"/>
                    <a:ext cx="385755" cy="4763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28" name="Oval 127"/>
                  <p:cNvSpPr/>
                  <p:nvPr/>
                </p:nvSpPr>
                <p:spPr>
                  <a:xfrm>
                    <a:off x="695326" y="3581400"/>
                    <a:ext cx="457200" cy="457200"/>
                  </a:xfrm>
                  <a:prstGeom prst="ellipse">
                    <a:avLst/>
                  </a:prstGeom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>
                    <a:bevelT w="387350" h="158750"/>
                    <a:bevelB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</p:grpSp>
          <p:cxnSp>
            <p:nvCxnSpPr>
              <p:cNvPr id="124" name="Straight Connector 123"/>
              <p:cNvCxnSpPr/>
              <p:nvPr/>
            </p:nvCxnSpPr>
            <p:spPr>
              <a:xfrm rot="10800000">
                <a:off x="1266821" y="3732550"/>
                <a:ext cx="171449" cy="2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2" name="Oval 121"/>
            <p:cNvSpPr/>
            <p:nvPr/>
          </p:nvSpPr>
          <p:spPr>
            <a:xfrm>
              <a:off x="2576683" y="3200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8" name="Group 128"/>
          <p:cNvGrpSpPr/>
          <p:nvPr/>
        </p:nvGrpSpPr>
        <p:grpSpPr>
          <a:xfrm rot="2435704">
            <a:off x="3136198" y="4147351"/>
            <a:ext cx="1143000" cy="228600"/>
            <a:chOff x="381000" y="4724400"/>
            <a:chExt cx="3519317" cy="761998"/>
          </a:xfrm>
        </p:grpSpPr>
        <p:grpSp>
          <p:nvGrpSpPr>
            <p:cNvPr id="19" name="Group 40"/>
            <p:cNvGrpSpPr/>
            <p:nvPr/>
          </p:nvGrpSpPr>
          <p:grpSpPr>
            <a:xfrm>
              <a:off x="1073329" y="4850708"/>
              <a:ext cx="2119484" cy="635690"/>
              <a:chOff x="1289720" y="4648200"/>
              <a:chExt cx="1382272" cy="383498"/>
            </a:xfrm>
          </p:grpSpPr>
          <p:pic>
            <p:nvPicPr>
              <p:cNvPr id="133" name="Picture 132"/>
              <p:cNvPicPr/>
              <p:nvPr/>
            </p:nvPicPr>
            <p:blipFill>
              <a:blip r:embed="rId4" cstate="print"/>
              <a:stretch>
                <a:fillRect/>
              </a:stretch>
            </p:blipFill>
            <p:spPr bwMode="auto">
              <a:xfrm>
                <a:off x="1386969" y="4648200"/>
                <a:ext cx="1188462" cy="3834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20" name="Group 38"/>
              <p:cNvGrpSpPr/>
              <p:nvPr/>
            </p:nvGrpSpPr>
            <p:grpSpPr>
              <a:xfrm>
                <a:off x="1289720" y="4800601"/>
                <a:ext cx="1382272" cy="1247"/>
                <a:chOff x="1137320" y="3810001"/>
                <a:chExt cx="1382272" cy="1247"/>
              </a:xfrm>
            </p:grpSpPr>
            <p:cxnSp>
              <p:nvCxnSpPr>
                <p:cNvPr id="135" name="Straight Connector 134"/>
                <p:cNvCxnSpPr/>
                <p:nvPr/>
              </p:nvCxnSpPr>
              <p:spPr>
                <a:xfrm rot="10800000">
                  <a:off x="1137320" y="3810752"/>
                  <a:ext cx="176693" cy="496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6" name="Straight Connector 135"/>
                <p:cNvCxnSpPr/>
                <p:nvPr/>
              </p:nvCxnSpPr>
              <p:spPr>
                <a:xfrm rot="10800000">
                  <a:off x="2357255" y="3810001"/>
                  <a:ext cx="162337" cy="751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31" name="Oval 130"/>
            <p:cNvSpPr/>
            <p:nvPr/>
          </p:nvSpPr>
          <p:spPr>
            <a:xfrm>
              <a:off x="3810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32" name="Oval 131"/>
            <p:cNvSpPr/>
            <p:nvPr/>
          </p:nvSpPr>
          <p:spPr>
            <a:xfrm>
              <a:off x="32004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1" name="Group 136"/>
          <p:cNvGrpSpPr/>
          <p:nvPr/>
        </p:nvGrpSpPr>
        <p:grpSpPr>
          <a:xfrm rot="20206403">
            <a:off x="3884956" y="3492718"/>
            <a:ext cx="1143000" cy="228600"/>
            <a:chOff x="381000" y="4724400"/>
            <a:chExt cx="3519317" cy="761998"/>
          </a:xfrm>
        </p:grpSpPr>
        <p:grpSp>
          <p:nvGrpSpPr>
            <p:cNvPr id="22" name="Group 40"/>
            <p:cNvGrpSpPr/>
            <p:nvPr/>
          </p:nvGrpSpPr>
          <p:grpSpPr>
            <a:xfrm>
              <a:off x="1073329" y="4850708"/>
              <a:ext cx="2119484" cy="635690"/>
              <a:chOff x="1289720" y="4648200"/>
              <a:chExt cx="1382272" cy="383498"/>
            </a:xfrm>
          </p:grpSpPr>
          <p:pic>
            <p:nvPicPr>
              <p:cNvPr id="141" name="Picture 140"/>
              <p:cNvPicPr/>
              <p:nvPr/>
            </p:nvPicPr>
            <p:blipFill>
              <a:blip r:embed="rId4" cstate="print"/>
              <a:stretch>
                <a:fillRect/>
              </a:stretch>
            </p:blipFill>
            <p:spPr bwMode="auto">
              <a:xfrm>
                <a:off x="1386969" y="4648200"/>
                <a:ext cx="1188462" cy="3834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23" name="Group 38"/>
              <p:cNvGrpSpPr/>
              <p:nvPr/>
            </p:nvGrpSpPr>
            <p:grpSpPr>
              <a:xfrm>
                <a:off x="1289720" y="4800601"/>
                <a:ext cx="1382272" cy="1247"/>
                <a:chOff x="1137320" y="3810001"/>
                <a:chExt cx="1382272" cy="1247"/>
              </a:xfrm>
            </p:grpSpPr>
            <p:cxnSp>
              <p:nvCxnSpPr>
                <p:cNvPr id="143" name="Straight Connector 142"/>
                <p:cNvCxnSpPr/>
                <p:nvPr/>
              </p:nvCxnSpPr>
              <p:spPr>
                <a:xfrm rot="10800000">
                  <a:off x="1137320" y="3810752"/>
                  <a:ext cx="176693" cy="496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4" name="Straight Connector 143"/>
                <p:cNvCxnSpPr/>
                <p:nvPr/>
              </p:nvCxnSpPr>
              <p:spPr>
                <a:xfrm rot="10800000">
                  <a:off x="2357255" y="3810001"/>
                  <a:ext cx="162337" cy="751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39" name="Oval 138"/>
            <p:cNvSpPr/>
            <p:nvPr/>
          </p:nvSpPr>
          <p:spPr>
            <a:xfrm>
              <a:off x="3810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40" name="Oval 139"/>
            <p:cNvSpPr/>
            <p:nvPr/>
          </p:nvSpPr>
          <p:spPr>
            <a:xfrm>
              <a:off x="32004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57" name="Straight Arrow Connector 56"/>
          <p:cNvCxnSpPr/>
          <p:nvPr/>
        </p:nvCxnSpPr>
        <p:spPr>
          <a:xfrm>
            <a:off x="914400" y="3048000"/>
            <a:ext cx="1600200" cy="1588"/>
          </a:xfrm>
          <a:prstGeom prst="straightConnector1">
            <a:avLst/>
          </a:prstGeom>
          <a:ln w="101600" cap="rnd">
            <a:solidFill>
              <a:srgbClr val="FF3300"/>
            </a:solidFill>
            <a:tailEnd type="arrow"/>
          </a:ln>
          <a:effectLst>
            <a:outerShdw sx="1000" sy="1000" algn="ctr" rotWithShape="0">
              <a:srgbClr val="000000"/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/>
          <p:nvPr/>
        </p:nvCxnSpPr>
        <p:spPr>
          <a:xfrm>
            <a:off x="914400" y="3810000"/>
            <a:ext cx="1600200" cy="1588"/>
          </a:xfrm>
          <a:prstGeom prst="straightConnector1">
            <a:avLst/>
          </a:prstGeom>
          <a:ln w="101600" cap="rnd">
            <a:solidFill>
              <a:srgbClr val="C00000"/>
            </a:solidFill>
            <a:tailEnd type="arrow"/>
          </a:ln>
          <a:effectLst>
            <a:outerShdw sx="1000" sy="1000" algn="ctr" rotWithShape="0">
              <a:srgbClr val="000000"/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>
            <a:off x="0" y="3515380"/>
            <a:ext cx="99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800" dirty="0" smtClean="0">
                <a:solidFill>
                  <a:prstClr val="white"/>
                </a:solidFill>
              </a:rPr>
              <a:t>ν</a:t>
            </a:r>
            <a:r>
              <a:rPr lang="en-US" sz="2800" baseline="-25000" dirty="0" smtClean="0">
                <a:solidFill>
                  <a:prstClr val="white"/>
                </a:solidFill>
              </a:rPr>
              <a:t>Stokes</a:t>
            </a:r>
            <a:endParaRPr lang="en-US" sz="2800" baseline="-25000" dirty="0">
              <a:solidFill>
                <a:prstClr val="white"/>
              </a:solidFill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0" y="2743200"/>
            <a:ext cx="99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800" dirty="0" smtClean="0">
                <a:solidFill>
                  <a:prstClr val="white"/>
                </a:solidFill>
              </a:rPr>
              <a:t>ν</a:t>
            </a:r>
            <a:r>
              <a:rPr lang="en-US" sz="2800" baseline="-25000" dirty="0" smtClean="0">
                <a:solidFill>
                  <a:prstClr val="white"/>
                </a:solidFill>
              </a:rPr>
              <a:t>pump</a:t>
            </a:r>
            <a:endParaRPr lang="en-US" sz="2800" baseline="-25000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1" name="Straight Arrow Connector 60"/>
          <p:cNvCxnSpPr/>
          <p:nvPr/>
        </p:nvCxnSpPr>
        <p:spPr>
          <a:xfrm>
            <a:off x="3048000" y="3048000"/>
            <a:ext cx="2133600" cy="1588"/>
          </a:xfrm>
          <a:prstGeom prst="straightConnector1">
            <a:avLst/>
          </a:prstGeom>
          <a:ln w="215900" cap="rnd">
            <a:solidFill>
              <a:srgbClr val="FF3300"/>
            </a:solidFill>
            <a:headEnd type="arrow"/>
            <a:tailEnd type="arrow"/>
          </a:ln>
          <a:effectLst>
            <a:outerShdw sx="1000" sy="1000" algn="ctr" rotWithShape="0">
              <a:srgbClr val="000000"/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/>
          <p:nvPr/>
        </p:nvCxnSpPr>
        <p:spPr>
          <a:xfrm>
            <a:off x="3048000" y="3808412"/>
            <a:ext cx="2133600" cy="1588"/>
          </a:xfrm>
          <a:prstGeom prst="straightConnector1">
            <a:avLst/>
          </a:prstGeom>
          <a:ln w="215900" cap="rnd">
            <a:solidFill>
              <a:srgbClr val="C00000"/>
            </a:solidFill>
            <a:headEnd type="arrow"/>
            <a:tailEnd type="arrow"/>
          </a:ln>
          <a:effectLst>
            <a:outerShdw sx="1000" sy="1000" algn="ctr" rotWithShape="0">
              <a:srgbClr val="000000"/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Rectangle 91"/>
          <p:cNvSpPr/>
          <p:nvPr/>
        </p:nvSpPr>
        <p:spPr>
          <a:xfrm>
            <a:off x="2819400" y="1752600"/>
            <a:ext cx="2590800" cy="32766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2" name="Group 35"/>
          <p:cNvGrpSpPr/>
          <p:nvPr/>
        </p:nvGrpSpPr>
        <p:grpSpPr>
          <a:xfrm>
            <a:off x="2710149" y="1905000"/>
            <a:ext cx="2819400" cy="2971800"/>
            <a:chOff x="2590800" y="5181599"/>
            <a:chExt cx="2819400" cy="1371600"/>
          </a:xfrm>
        </p:grpSpPr>
        <p:sp>
          <p:nvSpPr>
            <p:cNvPr id="90" name="Flowchart: Stored Data 17"/>
            <p:cNvSpPr/>
            <p:nvPr/>
          </p:nvSpPr>
          <p:spPr>
            <a:xfrm>
              <a:off x="2590800" y="5181599"/>
              <a:ext cx="304800" cy="1371600"/>
            </a:xfrm>
            <a:prstGeom prst="flowChartOnlineStorage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1" name="Flowchart: Stored Data 90"/>
            <p:cNvSpPr/>
            <p:nvPr/>
          </p:nvSpPr>
          <p:spPr>
            <a:xfrm rot="10800000">
              <a:off x="5105400" y="5181599"/>
              <a:ext cx="304800" cy="1371600"/>
            </a:xfrm>
            <a:prstGeom prst="flowChartOnlineStorage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" name="Group 93"/>
          <p:cNvGrpSpPr/>
          <p:nvPr/>
        </p:nvGrpSpPr>
        <p:grpSpPr>
          <a:xfrm rot="1458886">
            <a:off x="3137467" y="2204138"/>
            <a:ext cx="762000" cy="228600"/>
            <a:chOff x="914399" y="3197904"/>
            <a:chExt cx="2362201" cy="764495"/>
          </a:xfrm>
        </p:grpSpPr>
        <p:grpSp>
          <p:nvGrpSpPr>
            <p:cNvPr id="4" name="Group 54"/>
            <p:cNvGrpSpPr/>
            <p:nvPr/>
          </p:nvGrpSpPr>
          <p:grpSpPr>
            <a:xfrm>
              <a:off x="914399" y="3197911"/>
              <a:ext cx="2012242" cy="764496"/>
              <a:chOff x="838200" y="3502702"/>
              <a:chExt cx="1314437" cy="459696"/>
            </a:xfrm>
          </p:grpSpPr>
          <p:grpSp>
            <p:nvGrpSpPr>
              <p:cNvPr id="5" name="Group 44"/>
              <p:cNvGrpSpPr/>
              <p:nvPr/>
            </p:nvGrpSpPr>
            <p:grpSpPr>
              <a:xfrm>
                <a:off x="838200" y="3502702"/>
                <a:ext cx="1314437" cy="459696"/>
                <a:chOff x="847726" y="4572000"/>
                <a:chExt cx="1314437" cy="459696"/>
              </a:xfrm>
            </p:grpSpPr>
            <p:pic>
              <p:nvPicPr>
                <p:cNvPr id="99" name="Picture 98"/>
                <p:cNvPicPr/>
                <p:nvPr/>
              </p:nvPicPr>
              <p:blipFill>
                <a:blip r:embed="rId3" cstate="print"/>
                <a:stretch>
                  <a:fillRect/>
                </a:stretch>
              </p:blipFill>
              <p:spPr bwMode="auto">
                <a:xfrm>
                  <a:off x="1419213" y="4648617"/>
                  <a:ext cx="381000" cy="38307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6" name="Group 38"/>
                <p:cNvGrpSpPr/>
                <p:nvPr/>
              </p:nvGrpSpPr>
              <p:grpSpPr>
                <a:xfrm>
                  <a:off x="847726" y="4572000"/>
                  <a:ext cx="1314437" cy="457200"/>
                  <a:chOff x="695326" y="3581400"/>
                  <a:chExt cx="1314437" cy="457200"/>
                </a:xfrm>
              </p:grpSpPr>
              <p:cxnSp>
                <p:nvCxnSpPr>
                  <p:cNvPr id="101" name="Straight Connector 100"/>
                  <p:cNvCxnSpPr/>
                  <p:nvPr/>
                </p:nvCxnSpPr>
                <p:spPr>
                  <a:xfrm rot="10800000" flipV="1">
                    <a:off x="1624008" y="3809999"/>
                    <a:ext cx="385755" cy="4763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02" name="Oval 101"/>
                  <p:cNvSpPr/>
                  <p:nvPr/>
                </p:nvSpPr>
                <p:spPr>
                  <a:xfrm>
                    <a:off x="695326" y="3581400"/>
                    <a:ext cx="457200" cy="457200"/>
                  </a:xfrm>
                  <a:prstGeom prst="ellipse">
                    <a:avLst/>
                  </a:prstGeom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>
                    <a:bevelT w="387350" h="158750"/>
                    <a:bevelB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</p:grpSp>
          <p:cxnSp>
            <p:nvCxnSpPr>
              <p:cNvPr id="98" name="Straight Connector 97"/>
              <p:cNvCxnSpPr/>
              <p:nvPr/>
            </p:nvCxnSpPr>
            <p:spPr>
              <a:xfrm rot="10800000">
                <a:off x="1266821" y="3732550"/>
                <a:ext cx="171449" cy="2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6" name="Oval 95"/>
            <p:cNvSpPr/>
            <p:nvPr/>
          </p:nvSpPr>
          <p:spPr>
            <a:xfrm>
              <a:off x="2576683" y="3200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" name="Group 102"/>
          <p:cNvGrpSpPr/>
          <p:nvPr/>
        </p:nvGrpSpPr>
        <p:grpSpPr>
          <a:xfrm rot="18383644">
            <a:off x="3898197" y="2547150"/>
            <a:ext cx="1143000" cy="228600"/>
            <a:chOff x="381000" y="4724400"/>
            <a:chExt cx="3519317" cy="761998"/>
          </a:xfrm>
        </p:grpSpPr>
        <p:grpSp>
          <p:nvGrpSpPr>
            <p:cNvPr id="8" name="Group 40"/>
            <p:cNvGrpSpPr/>
            <p:nvPr/>
          </p:nvGrpSpPr>
          <p:grpSpPr>
            <a:xfrm>
              <a:off x="1073329" y="4850708"/>
              <a:ext cx="2119484" cy="635690"/>
              <a:chOff x="1289720" y="4648200"/>
              <a:chExt cx="1382272" cy="383498"/>
            </a:xfrm>
          </p:grpSpPr>
          <p:pic>
            <p:nvPicPr>
              <p:cNvPr id="107" name="Picture 106"/>
              <p:cNvPicPr/>
              <p:nvPr/>
            </p:nvPicPr>
            <p:blipFill>
              <a:blip r:embed="rId4" cstate="print">
                <a:clrChange>
                  <a:clrFrom>
                    <a:srgbClr val="010002"/>
                  </a:clrFrom>
                  <a:clrTo>
                    <a:srgbClr val="010002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 bwMode="auto">
              <a:xfrm>
                <a:off x="1386969" y="4648200"/>
                <a:ext cx="1188462" cy="3834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9" name="Group 38"/>
              <p:cNvGrpSpPr/>
              <p:nvPr/>
            </p:nvGrpSpPr>
            <p:grpSpPr>
              <a:xfrm>
                <a:off x="1289720" y="4800601"/>
                <a:ext cx="1382272" cy="1247"/>
                <a:chOff x="1137320" y="3810001"/>
                <a:chExt cx="1382272" cy="1247"/>
              </a:xfrm>
            </p:grpSpPr>
            <p:cxnSp>
              <p:nvCxnSpPr>
                <p:cNvPr id="109" name="Straight Connector 108"/>
                <p:cNvCxnSpPr/>
                <p:nvPr/>
              </p:nvCxnSpPr>
              <p:spPr>
                <a:xfrm rot="10800000">
                  <a:off x="1137320" y="3810752"/>
                  <a:ext cx="176693" cy="496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0" name="Straight Connector 109"/>
                <p:cNvCxnSpPr/>
                <p:nvPr/>
              </p:nvCxnSpPr>
              <p:spPr>
                <a:xfrm rot="10800000">
                  <a:off x="2357255" y="3810001"/>
                  <a:ext cx="162337" cy="751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05" name="Oval 104"/>
            <p:cNvSpPr/>
            <p:nvPr/>
          </p:nvSpPr>
          <p:spPr>
            <a:xfrm>
              <a:off x="3810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6" name="Oval 105"/>
            <p:cNvSpPr/>
            <p:nvPr/>
          </p:nvSpPr>
          <p:spPr>
            <a:xfrm>
              <a:off x="32004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Group 110"/>
          <p:cNvGrpSpPr/>
          <p:nvPr/>
        </p:nvGrpSpPr>
        <p:grpSpPr>
          <a:xfrm rot="2024217">
            <a:off x="3123517" y="2935552"/>
            <a:ext cx="762000" cy="228600"/>
            <a:chOff x="914399" y="3197904"/>
            <a:chExt cx="2362201" cy="764495"/>
          </a:xfrm>
        </p:grpSpPr>
        <p:grpSp>
          <p:nvGrpSpPr>
            <p:cNvPr id="11" name="Group 54"/>
            <p:cNvGrpSpPr/>
            <p:nvPr/>
          </p:nvGrpSpPr>
          <p:grpSpPr>
            <a:xfrm>
              <a:off x="914399" y="3197911"/>
              <a:ext cx="2012242" cy="764496"/>
              <a:chOff x="838200" y="3502702"/>
              <a:chExt cx="1314437" cy="459696"/>
            </a:xfrm>
          </p:grpSpPr>
          <p:grpSp>
            <p:nvGrpSpPr>
              <p:cNvPr id="12" name="Group 44"/>
              <p:cNvGrpSpPr/>
              <p:nvPr/>
            </p:nvGrpSpPr>
            <p:grpSpPr>
              <a:xfrm>
                <a:off x="838200" y="3502702"/>
                <a:ext cx="1314437" cy="459696"/>
                <a:chOff x="847726" y="4572000"/>
                <a:chExt cx="1314437" cy="459696"/>
              </a:xfrm>
            </p:grpSpPr>
            <p:pic>
              <p:nvPicPr>
                <p:cNvPr id="116" name="Picture 115"/>
                <p:cNvPicPr/>
                <p:nvPr/>
              </p:nvPicPr>
              <p:blipFill>
                <a:blip r:embed="rId3" cstate="print">
                  <a:clrChange>
                    <a:clrFrom>
                      <a:srgbClr val="000205"/>
                    </a:clrFrom>
                    <a:clrTo>
                      <a:srgbClr val="000205">
                        <a:alpha val="0"/>
                      </a:srgbClr>
                    </a:clrTo>
                  </a:clrChange>
                </a:blip>
                <a:stretch>
                  <a:fillRect/>
                </a:stretch>
              </p:blipFill>
              <p:spPr bwMode="auto">
                <a:xfrm>
                  <a:off x="1419213" y="4648617"/>
                  <a:ext cx="381000" cy="38307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13" name="Group 38"/>
                <p:cNvGrpSpPr/>
                <p:nvPr/>
              </p:nvGrpSpPr>
              <p:grpSpPr>
                <a:xfrm>
                  <a:off x="847726" y="4572000"/>
                  <a:ext cx="1314437" cy="457200"/>
                  <a:chOff x="695326" y="3581400"/>
                  <a:chExt cx="1314437" cy="457200"/>
                </a:xfrm>
              </p:grpSpPr>
              <p:cxnSp>
                <p:nvCxnSpPr>
                  <p:cNvPr id="118" name="Straight Connector 117"/>
                  <p:cNvCxnSpPr/>
                  <p:nvPr/>
                </p:nvCxnSpPr>
                <p:spPr>
                  <a:xfrm rot="10800000" flipV="1">
                    <a:off x="1624008" y="3809999"/>
                    <a:ext cx="385755" cy="4763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19" name="Oval 118"/>
                  <p:cNvSpPr/>
                  <p:nvPr/>
                </p:nvSpPr>
                <p:spPr>
                  <a:xfrm>
                    <a:off x="695326" y="3581400"/>
                    <a:ext cx="457200" cy="457200"/>
                  </a:xfrm>
                  <a:prstGeom prst="ellipse">
                    <a:avLst/>
                  </a:prstGeom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>
                    <a:bevelT w="387350" h="158750"/>
                    <a:bevelB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</p:grpSp>
          <p:cxnSp>
            <p:nvCxnSpPr>
              <p:cNvPr id="115" name="Straight Connector 114"/>
              <p:cNvCxnSpPr/>
              <p:nvPr/>
            </p:nvCxnSpPr>
            <p:spPr>
              <a:xfrm rot="10800000">
                <a:off x="1266821" y="3732550"/>
                <a:ext cx="171449" cy="2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3" name="Oval 112"/>
            <p:cNvSpPr/>
            <p:nvPr/>
          </p:nvSpPr>
          <p:spPr>
            <a:xfrm>
              <a:off x="2576683" y="3200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" name="Group 119"/>
          <p:cNvGrpSpPr/>
          <p:nvPr/>
        </p:nvGrpSpPr>
        <p:grpSpPr>
          <a:xfrm rot="18528693">
            <a:off x="4290260" y="4216618"/>
            <a:ext cx="762000" cy="228600"/>
            <a:chOff x="914399" y="3197904"/>
            <a:chExt cx="2362201" cy="764495"/>
          </a:xfrm>
        </p:grpSpPr>
        <p:grpSp>
          <p:nvGrpSpPr>
            <p:cNvPr id="15" name="Group 54"/>
            <p:cNvGrpSpPr/>
            <p:nvPr/>
          </p:nvGrpSpPr>
          <p:grpSpPr>
            <a:xfrm>
              <a:off x="914399" y="3197911"/>
              <a:ext cx="2012242" cy="764496"/>
              <a:chOff x="838200" y="3502702"/>
              <a:chExt cx="1314437" cy="459696"/>
            </a:xfrm>
          </p:grpSpPr>
          <p:grpSp>
            <p:nvGrpSpPr>
              <p:cNvPr id="16" name="Group 44"/>
              <p:cNvGrpSpPr/>
              <p:nvPr/>
            </p:nvGrpSpPr>
            <p:grpSpPr>
              <a:xfrm>
                <a:off x="838200" y="3502702"/>
                <a:ext cx="1314437" cy="459696"/>
                <a:chOff x="847726" y="4572000"/>
                <a:chExt cx="1314437" cy="459696"/>
              </a:xfrm>
            </p:grpSpPr>
            <p:pic>
              <p:nvPicPr>
                <p:cNvPr id="125" name="Picture 124"/>
                <p:cNvPicPr/>
                <p:nvPr/>
              </p:nvPicPr>
              <p:blipFill>
                <a:blip r:embed="rId3" cstate="print"/>
                <a:stretch>
                  <a:fillRect/>
                </a:stretch>
              </p:blipFill>
              <p:spPr bwMode="auto">
                <a:xfrm>
                  <a:off x="1419213" y="4648617"/>
                  <a:ext cx="381000" cy="38307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17" name="Group 38"/>
                <p:cNvGrpSpPr/>
                <p:nvPr/>
              </p:nvGrpSpPr>
              <p:grpSpPr>
                <a:xfrm>
                  <a:off x="847726" y="4572000"/>
                  <a:ext cx="1314437" cy="457200"/>
                  <a:chOff x="695326" y="3581400"/>
                  <a:chExt cx="1314437" cy="457200"/>
                </a:xfrm>
              </p:grpSpPr>
              <p:cxnSp>
                <p:nvCxnSpPr>
                  <p:cNvPr id="127" name="Straight Connector 126"/>
                  <p:cNvCxnSpPr/>
                  <p:nvPr/>
                </p:nvCxnSpPr>
                <p:spPr>
                  <a:xfrm rot="10800000" flipV="1">
                    <a:off x="1624008" y="3809999"/>
                    <a:ext cx="385755" cy="4763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28" name="Oval 127"/>
                  <p:cNvSpPr/>
                  <p:nvPr/>
                </p:nvSpPr>
                <p:spPr>
                  <a:xfrm>
                    <a:off x="695326" y="3581400"/>
                    <a:ext cx="457200" cy="457200"/>
                  </a:xfrm>
                  <a:prstGeom prst="ellipse">
                    <a:avLst/>
                  </a:prstGeom>
                  <a:ln>
                    <a:noFill/>
                  </a:ln>
                  <a:scene3d>
                    <a:camera prst="orthographicFront"/>
                    <a:lightRig rig="threePt" dir="t"/>
                  </a:scene3d>
                  <a:sp3d>
                    <a:bevelT w="387350" h="158750"/>
                    <a:bevelB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</p:grpSp>
          <p:cxnSp>
            <p:nvCxnSpPr>
              <p:cNvPr id="124" name="Straight Connector 123"/>
              <p:cNvCxnSpPr/>
              <p:nvPr/>
            </p:nvCxnSpPr>
            <p:spPr>
              <a:xfrm rot="10800000">
                <a:off x="1266821" y="3732550"/>
                <a:ext cx="171449" cy="2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2" name="Oval 121"/>
            <p:cNvSpPr/>
            <p:nvPr/>
          </p:nvSpPr>
          <p:spPr>
            <a:xfrm>
              <a:off x="2576683" y="3200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8" name="Group 128"/>
          <p:cNvGrpSpPr/>
          <p:nvPr/>
        </p:nvGrpSpPr>
        <p:grpSpPr>
          <a:xfrm rot="2435704">
            <a:off x="3136198" y="4147351"/>
            <a:ext cx="1143000" cy="228600"/>
            <a:chOff x="381000" y="4724400"/>
            <a:chExt cx="3519317" cy="761998"/>
          </a:xfrm>
        </p:grpSpPr>
        <p:grpSp>
          <p:nvGrpSpPr>
            <p:cNvPr id="19" name="Group 40"/>
            <p:cNvGrpSpPr/>
            <p:nvPr/>
          </p:nvGrpSpPr>
          <p:grpSpPr>
            <a:xfrm>
              <a:off x="1073329" y="4850708"/>
              <a:ext cx="2119484" cy="635690"/>
              <a:chOff x="1289720" y="4648200"/>
              <a:chExt cx="1382272" cy="383498"/>
            </a:xfrm>
          </p:grpSpPr>
          <p:pic>
            <p:nvPicPr>
              <p:cNvPr id="133" name="Picture 132"/>
              <p:cNvPicPr/>
              <p:nvPr/>
            </p:nvPicPr>
            <p:blipFill>
              <a:blip r:embed="rId4" cstate="print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 bwMode="auto">
              <a:xfrm>
                <a:off x="1386969" y="4648200"/>
                <a:ext cx="1188462" cy="3834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20" name="Group 38"/>
              <p:cNvGrpSpPr/>
              <p:nvPr/>
            </p:nvGrpSpPr>
            <p:grpSpPr>
              <a:xfrm>
                <a:off x="1289720" y="4800601"/>
                <a:ext cx="1382272" cy="1247"/>
                <a:chOff x="1137320" y="3810001"/>
                <a:chExt cx="1382272" cy="1247"/>
              </a:xfrm>
            </p:grpSpPr>
            <p:cxnSp>
              <p:nvCxnSpPr>
                <p:cNvPr id="135" name="Straight Connector 134"/>
                <p:cNvCxnSpPr/>
                <p:nvPr/>
              </p:nvCxnSpPr>
              <p:spPr>
                <a:xfrm rot="10800000">
                  <a:off x="1137320" y="3810752"/>
                  <a:ext cx="176693" cy="496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6" name="Straight Connector 135"/>
                <p:cNvCxnSpPr/>
                <p:nvPr/>
              </p:nvCxnSpPr>
              <p:spPr>
                <a:xfrm rot="10800000">
                  <a:off x="2357255" y="3810001"/>
                  <a:ext cx="162337" cy="751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31" name="Oval 130"/>
            <p:cNvSpPr/>
            <p:nvPr/>
          </p:nvSpPr>
          <p:spPr>
            <a:xfrm>
              <a:off x="3810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32" name="Oval 131"/>
            <p:cNvSpPr/>
            <p:nvPr/>
          </p:nvSpPr>
          <p:spPr>
            <a:xfrm>
              <a:off x="32004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1" name="Group 136"/>
          <p:cNvGrpSpPr/>
          <p:nvPr/>
        </p:nvGrpSpPr>
        <p:grpSpPr>
          <a:xfrm rot="20206403">
            <a:off x="3884956" y="3492718"/>
            <a:ext cx="1143000" cy="228600"/>
            <a:chOff x="381000" y="4724400"/>
            <a:chExt cx="3519317" cy="761998"/>
          </a:xfrm>
        </p:grpSpPr>
        <p:grpSp>
          <p:nvGrpSpPr>
            <p:cNvPr id="22" name="Group 40"/>
            <p:cNvGrpSpPr/>
            <p:nvPr/>
          </p:nvGrpSpPr>
          <p:grpSpPr>
            <a:xfrm>
              <a:off x="1073329" y="4850708"/>
              <a:ext cx="2119484" cy="635690"/>
              <a:chOff x="1289720" y="4648200"/>
              <a:chExt cx="1382272" cy="383498"/>
            </a:xfrm>
          </p:grpSpPr>
          <p:pic>
            <p:nvPicPr>
              <p:cNvPr id="141" name="Picture 140"/>
              <p:cNvPicPr/>
              <p:nvPr/>
            </p:nvPicPr>
            <p:blipFill>
              <a:blip r:embed="rId4" cstate="print">
                <a:clrChange>
                  <a:clrFrom>
                    <a:srgbClr val="010002"/>
                  </a:clrFrom>
                  <a:clrTo>
                    <a:srgbClr val="010002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 bwMode="auto">
              <a:xfrm>
                <a:off x="1386969" y="4648200"/>
                <a:ext cx="1188462" cy="3834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23" name="Group 38"/>
              <p:cNvGrpSpPr/>
              <p:nvPr/>
            </p:nvGrpSpPr>
            <p:grpSpPr>
              <a:xfrm>
                <a:off x="1289720" y="4800601"/>
                <a:ext cx="1382272" cy="1247"/>
                <a:chOff x="1137320" y="3810001"/>
                <a:chExt cx="1382272" cy="1247"/>
              </a:xfrm>
            </p:grpSpPr>
            <p:cxnSp>
              <p:nvCxnSpPr>
                <p:cNvPr id="143" name="Straight Connector 142"/>
                <p:cNvCxnSpPr/>
                <p:nvPr/>
              </p:nvCxnSpPr>
              <p:spPr>
                <a:xfrm rot="10800000">
                  <a:off x="1137320" y="3810752"/>
                  <a:ext cx="176693" cy="496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4" name="Straight Connector 143"/>
                <p:cNvCxnSpPr/>
                <p:nvPr/>
              </p:nvCxnSpPr>
              <p:spPr>
                <a:xfrm rot="10800000">
                  <a:off x="2357255" y="3810001"/>
                  <a:ext cx="162337" cy="751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39" name="Oval 138"/>
            <p:cNvSpPr/>
            <p:nvPr/>
          </p:nvSpPr>
          <p:spPr>
            <a:xfrm>
              <a:off x="3810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40" name="Oval 139"/>
            <p:cNvSpPr/>
            <p:nvPr/>
          </p:nvSpPr>
          <p:spPr>
            <a:xfrm>
              <a:off x="32004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57" name="Straight Arrow Connector 56"/>
          <p:cNvCxnSpPr/>
          <p:nvPr/>
        </p:nvCxnSpPr>
        <p:spPr>
          <a:xfrm>
            <a:off x="914400" y="3048000"/>
            <a:ext cx="1600200" cy="1588"/>
          </a:xfrm>
          <a:prstGeom prst="straightConnector1">
            <a:avLst/>
          </a:prstGeom>
          <a:ln w="101600" cap="rnd">
            <a:solidFill>
              <a:srgbClr val="FF3300"/>
            </a:solidFill>
            <a:tailEnd type="arrow"/>
          </a:ln>
          <a:effectLst>
            <a:outerShdw sx="1000" sy="1000" algn="ctr" rotWithShape="0">
              <a:srgbClr val="000000"/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/>
          <p:nvPr/>
        </p:nvCxnSpPr>
        <p:spPr>
          <a:xfrm>
            <a:off x="914400" y="3810000"/>
            <a:ext cx="1600200" cy="1588"/>
          </a:xfrm>
          <a:prstGeom prst="straightConnector1">
            <a:avLst/>
          </a:prstGeom>
          <a:ln w="101600" cap="rnd">
            <a:solidFill>
              <a:srgbClr val="C00000"/>
            </a:solidFill>
            <a:tailEnd type="arrow"/>
          </a:ln>
          <a:effectLst>
            <a:outerShdw sx="1000" sy="1000" algn="ctr" rotWithShape="0">
              <a:srgbClr val="000000"/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0" y="3515380"/>
            <a:ext cx="99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800" dirty="0" smtClean="0">
                <a:solidFill>
                  <a:prstClr val="white"/>
                </a:solidFill>
              </a:rPr>
              <a:t>ν</a:t>
            </a:r>
            <a:r>
              <a:rPr lang="en-US" sz="2800" baseline="-25000" dirty="0" smtClean="0">
                <a:solidFill>
                  <a:prstClr val="white"/>
                </a:solidFill>
              </a:rPr>
              <a:t>Stokes</a:t>
            </a:r>
            <a:endParaRPr lang="en-US" sz="2800" baseline="-25000" dirty="0">
              <a:solidFill>
                <a:prstClr val="white"/>
              </a:solidFill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0" y="2743200"/>
            <a:ext cx="99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800" dirty="0" smtClean="0">
                <a:solidFill>
                  <a:prstClr val="white"/>
                </a:solidFill>
              </a:rPr>
              <a:t>ν</a:t>
            </a:r>
            <a:r>
              <a:rPr lang="en-US" sz="2800" baseline="-25000" dirty="0" smtClean="0">
                <a:solidFill>
                  <a:prstClr val="white"/>
                </a:solidFill>
              </a:rPr>
              <a:t>pump</a:t>
            </a:r>
            <a:endParaRPr lang="en-US" sz="2800" baseline="-25000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1447800"/>
            <a:ext cx="9144000" cy="2971800"/>
          </a:xfrm>
        </p:spPr>
        <p:txBody>
          <a:bodyPr anchor="t">
            <a:noAutofit/>
          </a:bodyPr>
          <a:lstStyle/>
          <a:p>
            <a:r>
              <a:rPr lang="en-US" sz="5400" dirty="0" smtClean="0">
                <a:solidFill>
                  <a:schemeClr val="bg1"/>
                </a:solidFill>
              </a:rPr>
              <a:t>Sub-</a:t>
            </a:r>
            <a:r>
              <a:rPr lang="en-US" sz="5400" dirty="0" err="1" smtClean="0">
                <a:solidFill>
                  <a:schemeClr val="bg1"/>
                </a:solidFill>
              </a:rPr>
              <a:t>Femtosecond</a:t>
            </a:r>
            <a:r>
              <a:rPr lang="en-US" sz="5400" dirty="0" smtClean="0">
                <a:solidFill>
                  <a:schemeClr val="bg1"/>
                </a:solidFill>
              </a:rPr>
              <a:t> Time Scales</a:t>
            </a:r>
            <a:br>
              <a:rPr lang="en-US" sz="5400" dirty="0" smtClean="0">
                <a:solidFill>
                  <a:schemeClr val="bg1"/>
                </a:solidFill>
              </a:rPr>
            </a:br>
            <a:r>
              <a:rPr lang="en-US" sz="5400" dirty="0" smtClean="0">
                <a:solidFill>
                  <a:schemeClr val="bg1"/>
                </a:solidFill>
              </a:rPr>
              <a:t/>
            </a:r>
            <a:br>
              <a:rPr lang="en-US" sz="5400" dirty="0" smtClean="0">
                <a:solidFill>
                  <a:schemeClr val="bg1"/>
                </a:solidFill>
              </a:rPr>
            </a:br>
            <a:r>
              <a:rPr lang="en-US" sz="5400" dirty="0" smtClean="0">
                <a:solidFill>
                  <a:schemeClr val="bg1"/>
                </a:solidFill>
              </a:rPr>
              <a:t>1 </a:t>
            </a:r>
            <a:r>
              <a:rPr lang="en-US" sz="5400" dirty="0" err="1" smtClean="0">
                <a:solidFill>
                  <a:schemeClr val="bg1"/>
                </a:solidFill>
              </a:rPr>
              <a:t>fs</a:t>
            </a:r>
            <a:r>
              <a:rPr lang="en-US" sz="5400" dirty="0" smtClean="0">
                <a:solidFill>
                  <a:schemeClr val="bg1"/>
                </a:solidFill>
              </a:rPr>
              <a:t> = 1 x 10</a:t>
            </a:r>
            <a:r>
              <a:rPr lang="en-US" sz="5400" baseline="30000" dirty="0" smtClean="0">
                <a:solidFill>
                  <a:schemeClr val="bg1"/>
                </a:solidFill>
              </a:rPr>
              <a:t>-15</a:t>
            </a:r>
            <a:r>
              <a:rPr lang="en-US" sz="5400" dirty="0" smtClean="0">
                <a:solidFill>
                  <a:schemeClr val="bg1"/>
                </a:solidFill>
              </a:rPr>
              <a:t> s</a:t>
            </a:r>
            <a:br>
              <a:rPr lang="en-US" sz="5400" dirty="0" smtClean="0">
                <a:solidFill>
                  <a:schemeClr val="bg1"/>
                </a:solidFill>
              </a:rPr>
            </a:br>
            <a:endParaRPr lang="en-US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1" name="Straight Arrow Connector 60"/>
          <p:cNvCxnSpPr/>
          <p:nvPr/>
        </p:nvCxnSpPr>
        <p:spPr>
          <a:xfrm>
            <a:off x="3048000" y="3048000"/>
            <a:ext cx="2133600" cy="1588"/>
          </a:xfrm>
          <a:prstGeom prst="straightConnector1">
            <a:avLst/>
          </a:prstGeom>
          <a:ln w="215900" cap="rnd">
            <a:solidFill>
              <a:srgbClr val="FF3300"/>
            </a:solidFill>
            <a:headEnd type="arrow"/>
            <a:tailEnd type="arrow"/>
          </a:ln>
          <a:effectLst>
            <a:outerShdw sx="1000" sy="1000" algn="ctr" rotWithShape="0">
              <a:srgbClr val="000000"/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/>
          <p:nvPr/>
        </p:nvCxnSpPr>
        <p:spPr>
          <a:xfrm>
            <a:off x="3048000" y="3808412"/>
            <a:ext cx="2133600" cy="1588"/>
          </a:xfrm>
          <a:prstGeom prst="straightConnector1">
            <a:avLst/>
          </a:prstGeom>
          <a:ln w="215900" cap="rnd">
            <a:solidFill>
              <a:srgbClr val="C00000"/>
            </a:solidFill>
            <a:headEnd type="arrow"/>
            <a:tailEnd type="arrow"/>
          </a:ln>
          <a:effectLst>
            <a:outerShdw sx="1000" sy="1000" algn="ctr" rotWithShape="0">
              <a:srgbClr val="000000"/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Rectangle 91"/>
          <p:cNvSpPr/>
          <p:nvPr/>
        </p:nvSpPr>
        <p:spPr>
          <a:xfrm>
            <a:off x="2819400" y="1752600"/>
            <a:ext cx="2590800" cy="32766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2" name="Group 35"/>
          <p:cNvGrpSpPr/>
          <p:nvPr/>
        </p:nvGrpSpPr>
        <p:grpSpPr>
          <a:xfrm>
            <a:off x="2710149" y="1905000"/>
            <a:ext cx="2819400" cy="2971800"/>
            <a:chOff x="2590800" y="5181599"/>
            <a:chExt cx="2819400" cy="1371600"/>
          </a:xfrm>
        </p:grpSpPr>
        <p:sp>
          <p:nvSpPr>
            <p:cNvPr id="90" name="Flowchart: Stored Data 17"/>
            <p:cNvSpPr/>
            <p:nvPr/>
          </p:nvSpPr>
          <p:spPr>
            <a:xfrm>
              <a:off x="2590800" y="5181599"/>
              <a:ext cx="304800" cy="1371600"/>
            </a:xfrm>
            <a:prstGeom prst="flowChartOnlineStorage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1" name="Flowchart: Stored Data 90"/>
            <p:cNvSpPr/>
            <p:nvPr/>
          </p:nvSpPr>
          <p:spPr>
            <a:xfrm rot="10800000">
              <a:off x="5105400" y="5181599"/>
              <a:ext cx="304800" cy="1371600"/>
            </a:xfrm>
            <a:prstGeom prst="flowChartOnlineStorage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" name="Group 102"/>
          <p:cNvGrpSpPr/>
          <p:nvPr/>
        </p:nvGrpSpPr>
        <p:grpSpPr>
          <a:xfrm>
            <a:off x="3962400" y="3962400"/>
            <a:ext cx="1143000" cy="228600"/>
            <a:chOff x="381000" y="4724400"/>
            <a:chExt cx="3519317" cy="761998"/>
          </a:xfrm>
        </p:grpSpPr>
        <p:grpSp>
          <p:nvGrpSpPr>
            <p:cNvPr id="4" name="Group 40"/>
            <p:cNvGrpSpPr/>
            <p:nvPr/>
          </p:nvGrpSpPr>
          <p:grpSpPr>
            <a:xfrm>
              <a:off x="1073329" y="4850708"/>
              <a:ext cx="2119484" cy="635690"/>
              <a:chOff x="1289720" y="4648200"/>
              <a:chExt cx="1382272" cy="383498"/>
            </a:xfrm>
          </p:grpSpPr>
          <p:pic>
            <p:nvPicPr>
              <p:cNvPr id="107" name="Picture 106"/>
              <p:cNvPicPr/>
              <p:nvPr/>
            </p:nvPicPr>
            <p:blipFill>
              <a:blip r:embed="rId2" cstate="print">
                <a:clrChange>
                  <a:clrFrom>
                    <a:srgbClr val="010002"/>
                  </a:clrFrom>
                  <a:clrTo>
                    <a:srgbClr val="010002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 bwMode="auto">
              <a:xfrm>
                <a:off x="1386969" y="4648200"/>
                <a:ext cx="1188462" cy="3834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5" name="Group 38"/>
              <p:cNvGrpSpPr/>
              <p:nvPr/>
            </p:nvGrpSpPr>
            <p:grpSpPr>
              <a:xfrm>
                <a:off x="1289720" y="4800601"/>
                <a:ext cx="1382272" cy="1247"/>
                <a:chOff x="1137320" y="3810001"/>
                <a:chExt cx="1382272" cy="1247"/>
              </a:xfrm>
            </p:grpSpPr>
            <p:cxnSp>
              <p:nvCxnSpPr>
                <p:cNvPr id="109" name="Straight Connector 108"/>
                <p:cNvCxnSpPr/>
                <p:nvPr/>
              </p:nvCxnSpPr>
              <p:spPr>
                <a:xfrm rot="10800000">
                  <a:off x="1137320" y="3810752"/>
                  <a:ext cx="176693" cy="496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0" name="Straight Connector 109"/>
                <p:cNvCxnSpPr/>
                <p:nvPr/>
              </p:nvCxnSpPr>
              <p:spPr>
                <a:xfrm rot="10800000">
                  <a:off x="2357255" y="3810001"/>
                  <a:ext cx="162337" cy="751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05" name="Oval 104"/>
            <p:cNvSpPr/>
            <p:nvPr/>
          </p:nvSpPr>
          <p:spPr>
            <a:xfrm>
              <a:off x="3810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6" name="Oval 105"/>
            <p:cNvSpPr/>
            <p:nvPr/>
          </p:nvSpPr>
          <p:spPr>
            <a:xfrm>
              <a:off x="32004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57" name="Straight Arrow Connector 56"/>
          <p:cNvCxnSpPr/>
          <p:nvPr/>
        </p:nvCxnSpPr>
        <p:spPr>
          <a:xfrm>
            <a:off x="914400" y="3048000"/>
            <a:ext cx="1600200" cy="1588"/>
          </a:xfrm>
          <a:prstGeom prst="straightConnector1">
            <a:avLst/>
          </a:prstGeom>
          <a:ln w="101600" cap="rnd">
            <a:solidFill>
              <a:srgbClr val="FF3300"/>
            </a:solidFill>
            <a:tailEnd type="arrow"/>
          </a:ln>
          <a:effectLst>
            <a:outerShdw sx="1000" sy="1000" algn="ctr" rotWithShape="0">
              <a:srgbClr val="000000"/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/>
          <p:nvPr/>
        </p:nvCxnSpPr>
        <p:spPr>
          <a:xfrm>
            <a:off x="914400" y="3810000"/>
            <a:ext cx="1600200" cy="1588"/>
          </a:xfrm>
          <a:prstGeom prst="straightConnector1">
            <a:avLst/>
          </a:prstGeom>
          <a:ln w="101600" cap="rnd">
            <a:solidFill>
              <a:srgbClr val="C00000"/>
            </a:solidFill>
            <a:tailEnd type="arrow"/>
          </a:ln>
          <a:effectLst>
            <a:outerShdw sx="1000" sy="1000" algn="ctr" rotWithShape="0">
              <a:srgbClr val="000000"/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11"/>
          <p:cNvCxnSpPr/>
          <p:nvPr/>
        </p:nvCxnSpPr>
        <p:spPr>
          <a:xfrm>
            <a:off x="4267200" y="3810000"/>
            <a:ext cx="533400" cy="1588"/>
          </a:xfrm>
          <a:prstGeom prst="straightConnector1">
            <a:avLst/>
          </a:prstGeom>
          <a:ln w="31750" cap="rnd">
            <a:solidFill>
              <a:schemeClr val="bg1"/>
            </a:solidFill>
            <a:bevel/>
            <a:headEnd type="arrow"/>
            <a:tailEnd type="arrow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102"/>
          <p:cNvGrpSpPr/>
          <p:nvPr/>
        </p:nvGrpSpPr>
        <p:grpSpPr>
          <a:xfrm>
            <a:off x="3048000" y="2971800"/>
            <a:ext cx="1143000" cy="228600"/>
            <a:chOff x="381000" y="4724400"/>
            <a:chExt cx="3519317" cy="761998"/>
          </a:xfrm>
        </p:grpSpPr>
        <p:grpSp>
          <p:nvGrpSpPr>
            <p:cNvPr id="7" name="Group 40"/>
            <p:cNvGrpSpPr/>
            <p:nvPr/>
          </p:nvGrpSpPr>
          <p:grpSpPr>
            <a:xfrm>
              <a:off x="1073329" y="4850708"/>
              <a:ext cx="2119484" cy="635690"/>
              <a:chOff x="1289720" y="4648200"/>
              <a:chExt cx="1382272" cy="383498"/>
            </a:xfrm>
          </p:grpSpPr>
          <p:pic>
            <p:nvPicPr>
              <p:cNvPr id="80" name="Picture 79"/>
              <p:cNvPicPr/>
              <p:nvPr/>
            </p:nvPicPr>
            <p:blipFill>
              <a:blip r:embed="rId2" cstate="print">
                <a:clrChange>
                  <a:clrFrom>
                    <a:srgbClr val="010002"/>
                  </a:clrFrom>
                  <a:clrTo>
                    <a:srgbClr val="010002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 bwMode="auto">
              <a:xfrm>
                <a:off x="1386969" y="4648200"/>
                <a:ext cx="1188462" cy="3834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8" name="Group 38"/>
              <p:cNvGrpSpPr/>
              <p:nvPr/>
            </p:nvGrpSpPr>
            <p:grpSpPr>
              <a:xfrm>
                <a:off x="1289720" y="4800601"/>
                <a:ext cx="1382272" cy="1247"/>
                <a:chOff x="1137320" y="3810001"/>
                <a:chExt cx="1382272" cy="1247"/>
              </a:xfrm>
            </p:grpSpPr>
            <p:cxnSp>
              <p:nvCxnSpPr>
                <p:cNvPr id="82" name="Straight Connector 81"/>
                <p:cNvCxnSpPr/>
                <p:nvPr/>
              </p:nvCxnSpPr>
              <p:spPr>
                <a:xfrm rot="10800000">
                  <a:off x="1137320" y="3810752"/>
                  <a:ext cx="176693" cy="496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3" name="Straight Connector 82"/>
                <p:cNvCxnSpPr/>
                <p:nvPr/>
              </p:nvCxnSpPr>
              <p:spPr>
                <a:xfrm rot="10800000">
                  <a:off x="2357255" y="3810001"/>
                  <a:ext cx="162337" cy="751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78" name="Oval 77"/>
            <p:cNvSpPr/>
            <p:nvPr/>
          </p:nvSpPr>
          <p:spPr>
            <a:xfrm>
              <a:off x="3810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9" name="Oval 78"/>
            <p:cNvSpPr/>
            <p:nvPr/>
          </p:nvSpPr>
          <p:spPr>
            <a:xfrm>
              <a:off x="32004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84" name="Straight Arrow Connector 11"/>
          <p:cNvCxnSpPr/>
          <p:nvPr/>
        </p:nvCxnSpPr>
        <p:spPr>
          <a:xfrm>
            <a:off x="3352800" y="2819400"/>
            <a:ext cx="533400" cy="1588"/>
          </a:xfrm>
          <a:prstGeom prst="straightConnector1">
            <a:avLst/>
          </a:prstGeom>
          <a:ln w="31750" cap="rnd">
            <a:solidFill>
              <a:schemeClr val="bg1"/>
            </a:solidFill>
            <a:bevel/>
            <a:headEnd type="arrow"/>
            <a:tailEnd type="arrow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102"/>
          <p:cNvGrpSpPr/>
          <p:nvPr/>
        </p:nvGrpSpPr>
        <p:grpSpPr>
          <a:xfrm>
            <a:off x="3581400" y="3505200"/>
            <a:ext cx="1143000" cy="228600"/>
            <a:chOff x="381000" y="4724400"/>
            <a:chExt cx="3519317" cy="761998"/>
          </a:xfrm>
        </p:grpSpPr>
        <p:grpSp>
          <p:nvGrpSpPr>
            <p:cNvPr id="10" name="Group 40"/>
            <p:cNvGrpSpPr/>
            <p:nvPr/>
          </p:nvGrpSpPr>
          <p:grpSpPr>
            <a:xfrm>
              <a:off x="1073329" y="4850708"/>
              <a:ext cx="2119484" cy="635690"/>
              <a:chOff x="1289720" y="4648200"/>
              <a:chExt cx="1382272" cy="383498"/>
            </a:xfrm>
          </p:grpSpPr>
          <p:pic>
            <p:nvPicPr>
              <p:cNvPr id="89" name="Picture 88"/>
              <p:cNvPicPr/>
              <p:nvPr/>
            </p:nvPicPr>
            <p:blipFill>
              <a:blip r:embed="rId2" cstate="print">
                <a:clrChange>
                  <a:clrFrom>
                    <a:srgbClr val="010002"/>
                  </a:clrFrom>
                  <a:clrTo>
                    <a:srgbClr val="010002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 bwMode="auto">
              <a:xfrm>
                <a:off x="1386969" y="4648200"/>
                <a:ext cx="1188462" cy="3834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11" name="Group 38"/>
              <p:cNvGrpSpPr/>
              <p:nvPr/>
            </p:nvGrpSpPr>
            <p:grpSpPr>
              <a:xfrm>
                <a:off x="1289720" y="4800601"/>
                <a:ext cx="1382272" cy="1247"/>
                <a:chOff x="1137320" y="3810001"/>
                <a:chExt cx="1382272" cy="1247"/>
              </a:xfrm>
            </p:grpSpPr>
            <p:cxnSp>
              <p:nvCxnSpPr>
                <p:cNvPr id="94" name="Straight Connector 93"/>
                <p:cNvCxnSpPr/>
                <p:nvPr/>
              </p:nvCxnSpPr>
              <p:spPr>
                <a:xfrm rot="10800000">
                  <a:off x="1137320" y="3810752"/>
                  <a:ext cx="176693" cy="496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5" name="Straight Connector 94"/>
                <p:cNvCxnSpPr/>
                <p:nvPr/>
              </p:nvCxnSpPr>
              <p:spPr>
                <a:xfrm rot="10800000">
                  <a:off x="2357255" y="3810001"/>
                  <a:ext cx="162337" cy="751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87" name="Oval 86"/>
            <p:cNvSpPr/>
            <p:nvPr/>
          </p:nvSpPr>
          <p:spPr>
            <a:xfrm>
              <a:off x="3810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8" name="Oval 87"/>
            <p:cNvSpPr/>
            <p:nvPr/>
          </p:nvSpPr>
          <p:spPr>
            <a:xfrm>
              <a:off x="32004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97" name="Straight Arrow Connector 11"/>
          <p:cNvCxnSpPr/>
          <p:nvPr/>
        </p:nvCxnSpPr>
        <p:spPr>
          <a:xfrm>
            <a:off x="3886200" y="3352800"/>
            <a:ext cx="533400" cy="1588"/>
          </a:xfrm>
          <a:prstGeom prst="straightConnector1">
            <a:avLst/>
          </a:prstGeom>
          <a:ln w="31750" cap="rnd">
            <a:solidFill>
              <a:schemeClr val="bg1"/>
            </a:solidFill>
            <a:bevel/>
            <a:headEnd type="arrow"/>
            <a:tailEnd type="arrow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102"/>
          <p:cNvGrpSpPr/>
          <p:nvPr/>
        </p:nvGrpSpPr>
        <p:grpSpPr>
          <a:xfrm>
            <a:off x="4114800" y="2667000"/>
            <a:ext cx="1143000" cy="228600"/>
            <a:chOff x="381000" y="4724400"/>
            <a:chExt cx="3519317" cy="761998"/>
          </a:xfrm>
        </p:grpSpPr>
        <p:grpSp>
          <p:nvGrpSpPr>
            <p:cNvPr id="13" name="Group 40"/>
            <p:cNvGrpSpPr/>
            <p:nvPr/>
          </p:nvGrpSpPr>
          <p:grpSpPr>
            <a:xfrm>
              <a:off x="1073329" y="4850708"/>
              <a:ext cx="2119484" cy="635690"/>
              <a:chOff x="1289720" y="4648200"/>
              <a:chExt cx="1382272" cy="383498"/>
            </a:xfrm>
          </p:grpSpPr>
          <p:pic>
            <p:nvPicPr>
              <p:cNvPr id="111" name="Picture 110"/>
              <p:cNvPicPr/>
              <p:nvPr/>
            </p:nvPicPr>
            <p:blipFill>
              <a:blip r:embed="rId2" cstate="print">
                <a:clrChange>
                  <a:clrFrom>
                    <a:srgbClr val="010002"/>
                  </a:clrFrom>
                  <a:clrTo>
                    <a:srgbClr val="010002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 bwMode="auto">
              <a:xfrm>
                <a:off x="1386969" y="4648200"/>
                <a:ext cx="1188462" cy="3834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14" name="Group 38"/>
              <p:cNvGrpSpPr/>
              <p:nvPr/>
            </p:nvGrpSpPr>
            <p:grpSpPr>
              <a:xfrm>
                <a:off x="1289720" y="4800601"/>
                <a:ext cx="1382272" cy="1247"/>
                <a:chOff x="1137320" y="3810001"/>
                <a:chExt cx="1382272" cy="1247"/>
              </a:xfrm>
            </p:grpSpPr>
            <p:cxnSp>
              <p:nvCxnSpPr>
                <p:cNvPr id="114" name="Straight Connector 113"/>
                <p:cNvCxnSpPr/>
                <p:nvPr/>
              </p:nvCxnSpPr>
              <p:spPr>
                <a:xfrm rot="10800000">
                  <a:off x="1137320" y="3810752"/>
                  <a:ext cx="176693" cy="496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7" name="Straight Connector 116"/>
                <p:cNvCxnSpPr/>
                <p:nvPr/>
              </p:nvCxnSpPr>
              <p:spPr>
                <a:xfrm rot="10800000">
                  <a:off x="2357255" y="3810001"/>
                  <a:ext cx="162337" cy="751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04" name="Oval 103"/>
            <p:cNvSpPr/>
            <p:nvPr/>
          </p:nvSpPr>
          <p:spPr>
            <a:xfrm>
              <a:off x="3810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8" name="Oval 107"/>
            <p:cNvSpPr/>
            <p:nvPr/>
          </p:nvSpPr>
          <p:spPr>
            <a:xfrm>
              <a:off x="32004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120" name="Straight Arrow Connector 11"/>
          <p:cNvCxnSpPr/>
          <p:nvPr/>
        </p:nvCxnSpPr>
        <p:spPr>
          <a:xfrm>
            <a:off x="4419600" y="2514600"/>
            <a:ext cx="533400" cy="1588"/>
          </a:xfrm>
          <a:prstGeom prst="straightConnector1">
            <a:avLst/>
          </a:prstGeom>
          <a:ln w="31750" cap="rnd">
            <a:solidFill>
              <a:schemeClr val="bg1"/>
            </a:solidFill>
            <a:bevel/>
            <a:headEnd type="arrow"/>
            <a:tailEnd type="arrow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102"/>
          <p:cNvGrpSpPr/>
          <p:nvPr/>
        </p:nvGrpSpPr>
        <p:grpSpPr>
          <a:xfrm>
            <a:off x="3124200" y="2286000"/>
            <a:ext cx="1143000" cy="228600"/>
            <a:chOff x="381000" y="4724400"/>
            <a:chExt cx="3519317" cy="761998"/>
          </a:xfrm>
        </p:grpSpPr>
        <p:grpSp>
          <p:nvGrpSpPr>
            <p:cNvPr id="16" name="Group 40"/>
            <p:cNvGrpSpPr/>
            <p:nvPr/>
          </p:nvGrpSpPr>
          <p:grpSpPr>
            <a:xfrm>
              <a:off x="1073329" y="4850708"/>
              <a:ext cx="2119484" cy="635690"/>
              <a:chOff x="1289720" y="4648200"/>
              <a:chExt cx="1382272" cy="383498"/>
            </a:xfrm>
          </p:grpSpPr>
          <p:pic>
            <p:nvPicPr>
              <p:cNvPr id="130" name="Picture 129"/>
              <p:cNvPicPr/>
              <p:nvPr/>
            </p:nvPicPr>
            <p:blipFill>
              <a:blip r:embed="rId2" cstate="print">
                <a:clrChange>
                  <a:clrFrom>
                    <a:srgbClr val="010002"/>
                  </a:clrFrom>
                  <a:clrTo>
                    <a:srgbClr val="010002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 bwMode="auto">
              <a:xfrm>
                <a:off x="1386969" y="4648200"/>
                <a:ext cx="1188462" cy="3834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17" name="Group 38"/>
              <p:cNvGrpSpPr/>
              <p:nvPr/>
            </p:nvGrpSpPr>
            <p:grpSpPr>
              <a:xfrm>
                <a:off x="1289720" y="4800601"/>
                <a:ext cx="1382272" cy="1247"/>
                <a:chOff x="1137320" y="3810001"/>
                <a:chExt cx="1382272" cy="1247"/>
              </a:xfrm>
            </p:grpSpPr>
            <p:cxnSp>
              <p:nvCxnSpPr>
                <p:cNvPr id="137" name="Straight Connector 136"/>
                <p:cNvCxnSpPr/>
                <p:nvPr/>
              </p:nvCxnSpPr>
              <p:spPr>
                <a:xfrm rot="10800000">
                  <a:off x="1137320" y="3810752"/>
                  <a:ext cx="176693" cy="496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8" name="Straight Connector 137"/>
                <p:cNvCxnSpPr/>
                <p:nvPr/>
              </p:nvCxnSpPr>
              <p:spPr>
                <a:xfrm rot="10800000">
                  <a:off x="2357255" y="3810001"/>
                  <a:ext cx="162337" cy="751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26" name="Oval 125"/>
            <p:cNvSpPr/>
            <p:nvPr/>
          </p:nvSpPr>
          <p:spPr>
            <a:xfrm>
              <a:off x="3810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29" name="Oval 128"/>
            <p:cNvSpPr/>
            <p:nvPr/>
          </p:nvSpPr>
          <p:spPr>
            <a:xfrm>
              <a:off x="32004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142" name="Straight Arrow Connector 11"/>
          <p:cNvCxnSpPr/>
          <p:nvPr/>
        </p:nvCxnSpPr>
        <p:spPr>
          <a:xfrm>
            <a:off x="3429000" y="2133600"/>
            <a:ext cx="533400" cy="1588"/>
          </a:xfrm>
          <a:prstGeom prst="straightConnector1">
            <a:avLst/>
          </a:prstGeom>
          <a:ln w="31750" cap="rnd">
            <a:solidFill>
              <a:schemeClr val="bg1"/>
            </a:solidFill>
            <a:bevel/>
            <a:headEnd type="arrow"/>
            <a:tailEnd type="arrow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102"/>
          <p:cNvGrpSpPr/>
          <p:nvPr/>
        </p:nvGrpSpPr>
        <p:grpSpPr>
          <a:xfrm>
            <a:off x="3048000" y="4495800"/>
            <a:ext cx="1143000" cy="228600"/>
            <a:chOff x="381000" y="4724400"/>
            <a:chExt cx="3519317" cy="761998"/>
          </a:xfrm>
        </p:grpSpPr>
        <p:grpSp>
          <p:nvGrpSpPr>
            <p:cNvPr id="19" name="Group 40"/>
            <p:cNvGrpSpPr/>
            <p:nvPr/>
          </p:nvGrpSpPr>
          <p:grpSpPr>
            <a:xfrm>
              <a:off x="1073329" y="4850708"/>
              <a:ext cx="2119484" cy="635690"/>
              <a:chOff x="1289720" y="4648200"/>
              <a:chExt cx="1382272" cy="383498"/>
            </a:xfrm>
          </p:grpSpPr>
          <p:pic>
            <p:nvPicPr>
              <p:cNvPr id="149" name="Picture 148"/>
              <p:cNvPicPr/>
              <p:nvPr/>
            </p:nvPicPr>
            <p:blipFill>
              <a:blip r:embed="rId2" cstate="print">
                <a:clrChange>
                  <a:clrFrom>
                    <a:srgbClr val="010002"/>
                  </a:clrFrom>
                  <a:clrTo>
                    <a:srgbClr val="010002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 bwMode="auto">
              <a:xfrm>
                <a:off x="1386969" y="4648200"/>
                <a:ext cx="1188462" cy="3834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20" name="Group 38"/>
              <p:cNvGrpSpPr/>
              <p:nvPr/>
            </p:nvGrpSpPr>
            <p:grpSpPr>
              <a:xfrm>
                <a:off x="1289720" y="4800601"/>
                <a:ext cx="1382272" cy="1247"/>
                <a:chOff x="1137320" y="3810001"/>
                <a:chExt cx="1382272" cy="1247"/>
              </a:xfrm>
            </p:grpSpPr>
            <p:cxnSp>
              <p:nvCxnSpPr>
                <p:cNvPr id="151" name="Straight Connector 150"/>
                <p:cNvCxnSpPr/>
                <p:nvPr/>
              </p:nvCxnSpPr>
              <p:spPr>
                <a:xfrm rot="10800000">
                  <a:off x="1137320" y="3810752"/>
                  <a:ext cx="176693" cy="496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2" name="Straight Connector 151"/>
                <p:cNvCxnSpPr/>
                <p:nvPr/>
              </p:nvCxnSpPr>
              <p:spPr>
                <a:xfrm rot="10800000">
                  <a:off x="2357255" y="3810001"/>
                  <a:ext cx="162337" cy="751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47" name="Oval 146"/>
            <p:cNvSpPr/>
            <p:nvPr/>
          </p:nvSpPr>
          <p:spPr>
            <a:xfrm>
              <a:off x="3810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48" name="Oval 147"/>
            <p:cNvSpPr/>
            <p:nvPr/>
          </p:nvSpPr>
          <p:spPr>
            <a:xfrm>
              <a:off x="32004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153" name="Straight Arrow Connector 11"/>
          <p:cNvCxnSpPr/>
          <p:nvPr/>
        </p:nvCxnSpPr>
        <p:spPr>
          <a:xfrm>
            <a:off x="3352800" y="4343400"/>
            <a:ext cx="533400" cy="1588"/>
          </a:xfrm>
          <a:prstGeom prst="straightConnector1">
            <a:avLst/>
          </a:prstGeom>
          <a:ln w="31750" cap="rnd">
            <a:solidFill>
              <a:schemeClr val="bg1"/>
            </a:solidFill>
            <a:bevel/>
            <a:headEnd type="arrow"/>
            <a:tailEnd type="arrow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0" y="3515380"/>
            <a:ext cx="99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800" dirty="0" smtClean="0">
                <a:solidFill>
                  <a:prstClr val="white"/>
                </a:solidFill>
              </a:rPr>
              <a:t>ν</a:t>
            </a:r>
            <a:r>
              <a:rPr lang="en-US" sz="2800" baseline="-25000" dirty="0" smtClean="0">
                <a:solidFill>
                  <a:prstClr val="white"/>
                </a:solidFill>
              </a:rPr>
              <a:t>Stokes</a:t>
            </a:r>
            <a:endParaRPr lang="en-US" sz="2800" baseline="-25000" dirty="0">
              <a:solidFill>
                <a:prstClr val="white"/>
              </a:solidFill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0" y="2743200"/>
            <a:ext cx="99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800" dirty="0" smtClean="0">
                <a:solidFill>
                  <a:prstClr val="white"/>
                </a:solidFill>
              </a:rPr>
              <a:t>ν</a:t>
            </a:r>
            <a:r>
              <a:rPr lang="en-US" sz="2800" baseline="-25000" dirty="0" smtClean="0">
                <a:solidFill>
                  <a:prstClr val="white"/>
                </a:solidFill>
              </a:rPr>
              <a:t>pump</a:t>
            </a:r>
            <a:endParaRPr lang="en-US" sz="2800" baseline="-25000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Rectangle 91"/>
          <p:cNvSpPr/>
          <p:nvPr/>
        </p:nvSpPr>
        <p:spPr>
          <a:xfrm>
            <a:off x="2819400" y="1752600"/>
            <a:ext cx="2590800" cy="32766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2" name="Group 35"/>
          <p:cNvGrpSpPr/>
          <p:nvPr/>
        </p:nvGrpSpPr>
        <p:grpSpPr>
          <a:xfrm>
            <a:off x="2710149" y="1905000"/>
            <a:ext cx="2819400" cy="2971800"/>
            <a:chOff x="2590800" y="5181599"/>
            <a:chExt cx="2819400" cy="1371600"/>
          </a:xfrm>
        </p:grpSpPr>
        <p:sp>
          <p:nvSpPr>
            <p:cNvPr id="90" name="Flowchart: Stored Data 17"/>
            <p:cNvSpPr/>
            <p:nvPr/>
          </p:nvSpPr>
          <p:spPr>
            <a:xfrm>
              <a:off x="2590800" y="5181599"/>
              <a:ext cx="304800" cy="1371600"/>
            </a:xfrm>
            <a:prstGeom prst="flowChartOnlineStorage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1" name="Flowchart: Stored Data 90"/>
            <p:cNvSpPr/>
            <p:nvPr/>
          </p:nvSpPr>
          <p:spPr>
            <a:xfrm rot="10800000">
              <a:off x="5105400" y="5181599"/>
              <a:ext cx="304800" cy="1371600"/>
            </a:xfrm>
            <a:prstGeom prst="flowChartOnlineStorage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" name="Group 102"/>
          <p:cNvGrpSpPr/>
          <p:nvPr/>
        </p:nvGrpSpPr>
        <p:grpSpPr>
          <a:xfrm>
            <a:off x="3962400" y="3962400"/>
            <a:ext cx="1143000" cy="228600"/>
            <a:chOff x="381000" y="4724400"/>
            <a:chExt cx="3519317" cy="761998"/>
          </a:xfrm>
        </p:grpSpPr>
        <p:grpSp>
          <p:nvGrpSpPr>
            <p:cNvPr id="4" name="Group 40"/>
            <p:cNvGrpSpPr/>
            <p:nvPr/>
          </p:nvGrpSpPr>
          <p:grpSpPr>
            <a:xfrm>
              <a:off x="1073329" y="4850708"/>
              <a:ext cx="2119484" cy="635690"/>
              <a:chOff x="1289720" y="4648200"/>
              <a:chExt cx="1382272" cy="383498"/>
            </a:xfrm>
          </p:grpSpPr>
          <p:pic>
            <p:nvPicPr>
              <p:cNvPr id="107" name="Picture 106"/>
              <p:cNvPicPr/>
              <p:nvPr/>
            </p:nvPicPr>
            <p:blipFill>
              <a:blip r:embed="rId2" cstate="print">
                <a:clrChange>
                  <a:clrFrom>
                    <a:srgbClr val="010002"/>
                  </a:clrFrom>
                  <a:clrTo>
                    <a:srgbClr val="010002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 bwMode="auto">
              <a:xfrm>
                <a:off x="1386969" y="4648200"/>
                <a:ext cx="1188462" cy="3834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5" name="Group 38"/>
              <p:cNvGrpSpPr/>
              <p:nvPr/>
            </p:nvGrpSpPr>
            <p:grpSpPr>
              <a:xfrm>
                <a:off x="1289720" y="4800601"/>
                <a:ext cx="1382272" cy="1247"/>
                <a:chOff x="1137320" y="3810001"/>
                <a:chExt cx="1382272" cy="1247"/>
              </a:xfrm>
            </p:grpSpPr>
            <p:cxnSp>
              <p:nvCxnSpPr>
                <p:cNvPr id="109" name="Straight Connector 108"/>
                <p:cNvCxnSpPr/>
                <p:nvPr/>
              </p:nvCxnSpPr>
              <p:spPr>
                <a:xfrm rot="10800000">
                  <a:off x="1137320" y="3810752"/>
                  <a:ext cx="176693" cy="496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0" name="Straight Connector 109"/>
                <p:cNvCxnSpPr/>
                <p:nvPr/>
              </p:nvCxnSpPr>
              <p:spPr>
                <a:xfrm rot="10800000">
                  <a:off x="2357255" y="3810001"/>
                  <a:ext cx="162337" cy="751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05" name="Oval 104"/>
            <p:cNvSpPr/>
            <p:nvPr/>
          </p:nvSpPr>
          <p:spPr>
            <a:xfrm>
              <a:off x="3810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6" name="Oval 105"/>
            <p:cNvSpPr/>
            <p:nvPr/>
          </p:nvSpPr>
          <p:spPr>
            <a:xfrm>
              <a:off x="32004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73" name="Straight Arrow Connector 11"/>
          <p:cNvCxnSpPr/>
          <p:nvPr/>
        </p:nvCxnSpPr>
        <p:spPr>
          <a:xfrm>
            <a:off x="4267200" y="3810000"/>
            <a:ext cx="533400" cy="1588"/>
          </a:xfrm>
          <a:prstGeom prst="straightConnector1">
            <a:avLst/>
          </a:prstGeom>
          <a:ln w="31750" cap="rnd">
            <a:solidFill>
              <a:schemeClr val="bg1"/>
            </a:solidFill>
            <a:bevel/>
            <a:headEnd type="arrow"/>
            <a:tailEnd type="arrow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102"/>
          <p:cNvGrpSpPr/>
          <p:nvPr/>
        </p:nvGrpSpPr>
        <p:grpSpPr>
          <a:xfrm>
            <a:off x="3048000" y="2971800"/>
            <a:ext cx="1143000" cy="228600"/>
            <a:chOff x="381000" y="4724400"/>
            <a:chExt cx="3519317" cy="761998"/>
          </a:xfrm>
        </p:grpSpPr>
        <p:grpSp>
          <p:nvGrpSpPr>
            <p:cNvPr id="7" name="Group 40"/>
            <p:cNvGrpSpPr/>
            <p:nvPr/>
          </p:nvGrpSpPr>
          <p:grpSpPr>
            <a:xfrm>
              <a:off x="1073329" y="4850708"/>
              <a:ext cx="2119484" cy="635690"/>
              <a:chOff x="1289720" y="4648200"/>
              <a:chExt cx="1382272" cy="383498"/>
            </a:xfrm>
          </p:grpSpPr>
          <p:pic>
            <p:nvPicPr>
              <p:cNvPr id="80" name="Picture 79"/>
              <p:cNvPicPr/>
              <p:nvPr/>
            </p:nvPicPr>
            <p:blipFill>
              <a:blip r:embed="rId2" cstate="print">
                <a:clrChange>
                  <a:clrFrom>
                    <a:srgbClr val="010002"/>
                  </a:clrFrom>
                  <a:clrTo>
                    <a:srgbClr val="010002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 bwMode="auto">
              <a:xfrm>
                <a:off x="1386969" y="4648200"/>
                <a:ext cx="1188462" cy="3834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8" name="Group 38"/>
              <p:cNvGrpSpPr/>
              <p:nvPr/>
            </p:nvGrpSpPr>
            <p:grpSpPr>
              <a:xfrm>
                <a:off x="1289720" y="4800601"/>
                <a:ext cx="1382272" cy="1247"/>
                <a:chOff x="1137320" y="3810001"/>
                <a:chExt cx="1382272" cy="1247"/>
              </a:xfrm>
            </p:grpSpPr>
            <p:cxnSp>
              <p:nvCxnSpPr>
                <p:cNvPr id="82" name="Straight Connector 81"/>
                <p:cNvCxnSpPr/>
                <p:nvPr/>
              </p:nvCxnSpPr>
              <p:spPr>
                <a:xfrm rot="10800000">
                  <a:off x="1137320" y="3810752"/>
                  <a:ext cx="176693" cy="496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3" name="Straight Connector 82"/>
                <p:cNvCxnSpPr/>
                <p:nvPr/>
              </p:nvCxnSpPr>
              <p:spPr>
                <a:xfrm rot="10800000">
                  <a:off x="2357255" y="3810001"/>
                  <a:ext cx="162337" cy="751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78" name="Oval 77"/>
            <p:cNvSpPr/>
            <p:nvPr/>
          </p:nvSpPr>
          <p:spPr>
            <a:xfrm>
              <a:off x="3810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9" name="Oval 78"/>
            <p:cNvSpPr/>
            <p:nvPr/>
          </p:nvSpPr>
          <p:spPr>
            <a:xfrm>
              <a:off x="32004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84" name="Straight Arrow Connector 11"/>
          <p:cNvCxnSpPr/>
          <p:nvPr/>
        </p:nvCxnSpPr>
        <p:spPr>
          <a:xfrm>
            <a:off x="3352800" y="2819400"/>
            <a:ext cx="533400" cy="1588"/>
          </a:xfrm>
          <a:prstGeom prst="straightConnector1">
            <a:avLst/>
          </a:prstGeom>
          <a:ln w="31750" cap="rnd">
            <a:solidFill>
              <a:schemeClr val="bg1"/>
            </a:solidFill>
            <a:bevel/>
            <a:headEnd type="arrow"/>
            <a:tailEnd type="arrow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102"/>
          <p:cNvGrpSpPr/>
          <p:nvPr/>
        </p:nvGrpSpPr>
        <p:grpSpPr>
          <a:xfrm>
            <a:off x="3581400" y="3505200"/>
            <a:ext cx="1143000" cy="228600"/>
            <a:chOff x="381000" y="4724400"/>
            <a:chExt cx="3519317" cy="761998"/>
          </a:xfrm>
        </p:grpSpPr>
        <p:grpSp>
          <p:nvGrpSpPr>
            <p:cNvPr id="10" name="Group 40"/>
            <p:cNvGrpSpPr/>
            <p:nvPr/>
          </p:nvGrpSpPr>
          <p:grpSpPr>
            <a:xfrm>
              <a:off x="1073329" y="4850708"/>
              <a:ext cx="2119484" cy="635690"/>
              <a:chOff x="1289720" y="4648200"/>
              <a:chExt cx="1382272" cy="383498"/>
            </a:xfrm>
          </p:grpSpPr>
          <p:pic>
            <p:nvPicPr>
              <p:cNvPr id="89" name="Picture 88"/>
              <p:cNvPicPr/>
              <p:nvPr/>
            </p:nvPicPr>
            <p:blipFill>
              <a:blip r:embed="rId2" cstate="print">
                <a:clrChange>
                  <a:clrFrom>
                    <a:srgbClr val="010002"/>
                  </a:clrFrom>
                  <a:clrTo>
                    <a:srgbClr val="010002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 bwMode="auto">
              <a:xfrm>
                <a:off x="1386969" y="4648200"/>
                <a:ext cx="1188462" cy="3834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11" name="Group 38"/>
              <p:cNvGrpSpPr/>
              <p:nvPr/>
            </p:nvGrpSpPr>
            <p:grpSpPr>
              <a:xfrm>
                <a:off x="1289720" y="4800601"/>
                <a:ext cx="1382272" cy="1247"/>
                <a:chOff x="1137320" y="3810001"/>
                <a:chExt cx="1382272" cy="1247"/>
              </a:xfrm>
            </p:grpSpPr>
            <p:cxnSp>
              <p:nvCxnSpPr>
                <p:cNvPr id="94" name="Straight Connector 93"/>
                <p:cNvCxnSpPr/>
                <p:nvPr/>
              </p:nvCxnSpPr>
              <p:spPr>
                <a:xfrm rot="10800000">
                  <a:off x="1137320" y="3810752"/>
                  <a:ext cx="176693" cy="496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5" name="Straight Connector 94"/>
                <p:cNvCxnSpPr/>
                <p:nvPr/>
              </p:nvCxnSpPr>
              <p:spPr>
                <a:xfrm rot="10800000">
                  <a:off x="2357255" y="3810001"/>
                  <a:ext cx="162337" cy="751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87" name="Oval 86"/>
            <p:cNvSpPr/>
            <p:nvPr/>
          </p:nvSpPr>
          <p:spPr>
            <a:xfrm>
              <a:off x="3810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8" name="Oval 87"/>
            <p:cNvSpPr/>
            <p:nvPr/>
          </p:nvSpPr>
          <p:spPr>
            <a:xfrm>
              <a:off x="32004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97" name="Straight Arrow Connector 11"/>
          <p:cNvCxnSpPr/>
          <p:nvPr/>
        </p:nvCxnSpPr>
        <p:spPr>
          <a:xfrm>
            <a:off x="3886200" y="3352800"/>
            <a:ext cx="533400" cy="1588"/>
          </a:xfrm>
          <a:prstGeom prst="straightConnector1">
            <a:avLst/>
          </a:prstGeom>
          <a:ln w="31750" cap="rnd">
            <a:solidFill>
              <a:schemeClr val="bg1"/>
            </a:solidFill>
            <a:bevel/>
            <a:headEnd type="arrow"/>
            <a:tailEnd type="arrow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102"/>
          <p:cNvGrpSpPr/>
          <p:nvPr/>
        </p:nvGrpSpPr>
        <p:grpSpPr>
          <a:xfrm>
            <a:off x="4114800" y="2667000"/>
            <a:ext cx="1143000" cy="228600"/>
            <a:chOff x="381000" y="4724400"/>
            <a:chExt cx="3519317" cy="761998"/>
          </a:xfrm>
        </p:grpSpPr>
        <p:grpSp>
          <p:nvGrpSpPr>
            <p:cNvPr id="13" name="Group 40"/>
            <p:cNvGrpSpPr/>
            <p:nvPr/>
          </p:nvGrpSpPr>
          <p:grpSpPr>
            <a:xfrm>
              <a:off x="1073329" y="4850708"/>
              <a:ext cx="2119484" cy="635690"/>
              <a:chOff x="1289720" y="4648200"/>
              <a:chExt cx="1382272" cy="383498"/>
            </a:xfrm>
          </p:grpSpPr>
          <p:pic>
            <p:nvPicPr>
              <p:cNvPr id="111" name="Picture 110"/>
              <p:cNvPicPr/>
              <p:nvPr/>
            </p:nvPicPr>
            <p:blipFill>
              <a:blip r:embed="rId2" cstate="print">
                <a:clrChange>
                  <a:clrFrom>
                    <a:srgbClr val="010002"/>
                  </a:clrFrom>
                  <a:clrTo>
                    <a:srgbClr val="010002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 bwMode="auto">
              <a:xfrm>
                <a:off x="1386969" y="4648200"/>
                <a:ext cx="1188462" cy="3834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14" name="Group 38"/>
              <p:cNvGrpSpPr/>
              <p:nvPr/>
            </p:nvGrpSpPr>
            <p:grpSpPr>
              <a:xfrm>
                <a:off x="1289720" y="4800601"/>
                <a:ext cx="1382272" cy="1247"/>
                <a:chOff x="1137320" y="3810001"/>
                <a:chExt cx="1382272" cy="1247"/>
              </a:xfrm>
            </p:grpSpPr>
            <p:cxnSp>
              <p:nvCxnSpPr>
                <p:cNvPr id="114" name="Straight Connector 113"/>
                <p:cNvCxnSpPr/>
                <p:nvPr/>
              </p:nvCxnSpPr>
              <p:spPr>
                <a:xfrm rot="10800000">
                  <a:off x="1137320" y="3810752"/>
                  <a:ext cx="176693" cy="496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7" name="Straight Connector 116"/>
                <p:cNvCxnSpPr/>
                <p:nvPr/>
              </p:nvCxnSpPr>
              <p:spPr>
                <a:xfrm rot="10800000">
                  <a:off x="2357255" y="3810001"/>
                  <a:ext cx="162337" cy="751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04" name="Oval 103"/>
            <p:cNvSpPr/>
            <p:nvPr/>
          </p:nvSpPr>
          <p:spPr>
            <a:xfrm>
              <a:off x="3810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8" name="Oval 107"/>
            <p:cNvSpPr/>
            <p:nvPr/>
          </p:nvSpPr>
          <p:spPr>
            <a:xfrm>
              <a:off x="32004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120" name="Straight Arrow Connector 11"/>
          <p:cNvCxnSpPr/>
          <p:nvPr/>
        </p:nvCxnSpPr>
        <p:spPr>
          <a:xfrm>
            <a:off x="4419600" y="2514600"/>
            <a:ext cx="533400" cy="1588"/>
          </a:xfrm>
          <a:prstGeom prst="straightConnector1">
            <a:avLst/>
          </a:prstGeom>
          <a:ln w="31750" cap="rnd">
            <a:solidFill>
              <a:schemeClr val="bg1"/>
            </a:solidFill>
            <a:bevel/>
            <a:headEnd type="arrow"/>
            <a:tailEnd type="arrow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102"/>
          <p:cNvGrpSpPr/>
          <p:nvPr/>
        </p:nvGrpSpPr>
        <p:grpSpPr>
          <a:xfrm>
            <a:off x="3124200" y="2286000"/>
            <a:ext cx="1143000" cy="228600"/>
            <a:chOff x="381000" y="4724400"/>
            <a:chExt cx="3519317" cy="761998"/>
          </a:xfrm>
        </p:grpSpPr>
        <p:grpSp>
          <p:nvGrpSpPr>
            <p:cNvPr id="16" name="Group 40"/>
            <p:cNvGrpSpPr/>
            <p:nvPr/>
          </p:nvGrpSpPr>
          <p:grpSpPr>
            <a:xfrm>
              <a:off x="1073329" y="4850708"/>
              <a:ext cx="2119484" cy="635690"/>
              <a:chOff x="1289720" y="4648200"/>
              <a:chExt cx="1382272" cy="383498"/>
            </a:xfrm>
          </p:grpSpPr>
          <p:pic>
            <p:nvPicPr>
              <p:cNvPr id="130" name="Picture 129"/>
              <p:cNvPicPr/>
              <p:nvPr/>
            </p:nvPicPr>
            <p:blipFill>
              <a:blip r:embed="rId2" cstate="print">
                <a:clrChange>
                  <a:clrFrom>
                    <a:srgbClr val="010002"/>
                  </a:clrFrom>
                  <a:clrTo>
                    <a:srgbClr val="010002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 bwMode="auto">
              <a:xfrm>
                <a:off x="1386969" y="4648200"/>
                <a:ext cx="1188462" cy="3834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17" name="Group 38"/>
              <p:cNvGrpSpPr/>
              <p:nvPr/>
            </p:nvGrpSpPr>
            <p:grpSpPr>
              <a:xfrm>
                <a:off x="1289720" y="4800601"/>
                <a:ext cx="1382272" cy="1247"/>
                <a:chOff x="1137320" y="3810001"/>
                <a:chExt cx="1382272" cy="1247"/>
              </a:xfrm>
            </p:grpSpPr>
            <p:cxnSp>
              <p:nvCxnSpPr>
                <p:cNvPr id="137" name="Straight Connector 136"/>
                <p:cNvCxnSpPr/>
                <p:nvPr/>
              </p:nvCxnSpPr>
              <p:spPr>
                <a:xfrm rot="10800000">
                  <a:off x="1137320" y="3810752"/>
                  <a:ext cx="176693" cy="496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8" name="Straight Connector 137"/>
                <p:cNvCxnSpPr/>
                <p:nvPr/>
              </p:nvCxnSpPr>
              <p:spPr>
                <a:xfrm rot="10800000">
                  <a:off x="2357255" y="3810001"/>
                  <a:ext cx="162337" cy="751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26" name="Oval 125"/>
            <p:cNvSpPr/>
            <p:nvPr/>
          </p:nvSpPr>
          <p:spPr>
            <a:xfrm>
              <a:off x="3810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29" name="Oval 128"/>
            <p:cNvSpPr/>
            <p:nvPr/>
          </p:nvSpPr>
          <p:spPr>
            <a:xfrm>
              <a:off x="32004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142" name="Straight Arrow Connector 11"/>
          <p:cNvCxnSpPr/>
          <p:nvPr/>
        </p:nvCxnSpPr>
        <p:spPr>
          <a:xfrm>
            <a:off x="3429000" y="2133600"/>
            <a:ext cx="533400" cy="1588"/>
          </a:xfrm>
          <a:prstGeom prst="straightConnector1">
            <a:avLst/>
          </a:prstGeom>
          <a:ln w="31750" cap="rnd">
            <a:solidFill>
              <a:schemeClr val="bg1"/>
            </a:solidFill>
            <a:bevel/>
            <a:headEnd type="arrow"/>
            <a:tailEnd type="arrow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102"/>
          <p:cNvGrpSpPr/>
          <p:nvPr/>
        </p:nvGrpSpPr>
        <p:grpSpPr>
          <a:xfrm>
            <a:off x="3048000" y="4495800"/>
            <a:ext cx="1143000" cy="228600"/>
            <a:chOff x="381000" y="4724400"/>
            <a:chExt cx="3519317" cy="761998"/>
          </a:xfrm>
        </p:grpSpPr>
        <p:grpSp>
          <p:nvGrpSpPr>
            <p:cNvPr id="19" name="Group 40"/>
            <p:cNvGrpSpPr/>
            <p:nvPr/>
          </p:nvGrpSpPr>
          <p:grpSpPr>
            <a:xfrm>
              <a:off x="1073329" y="4850708"/>
              <a:ext cx="2119484" cy="635690"/>
              <a:chOff x="1289720" y="4648200"/>
              <a:chExt cx="1382272" cy="383498"/>
            </a:xfrm>
          </p:grpSpPr>
          <p:pic>
            <p:nvPicPr>
              <p:cNvPr id="149" name="Picture 148"/>
              <p:cNvPicPr/>
              <p:nvPr/>
            </p:nvPicPr>
            <p:blipFill>
              <a:blip r:embed="rId2" cstate="print">
                <a:clrChange>
                  <a:clrFrom>
                    <a:srgbClr val="010002"/>
                  </a:clrFrom>
                  <a:clrTo>
                    <a:srgbClr val="010002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 bwMode="auto">
              <a:xfrm>
                <a:off x="1386969" y="4648200"/>
                <a:ext cx="1188462" cy="3834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20" name="Group 38"/>
              <p:cNvGrpSpPr/>
              <p:nvPr/>
            </p:nvGrpSpPr>
            <p:grpSpPr>
              <a:xfrm>
                <a:off x="1289720" y="4800601"/>
                <a:ext cx="1382272" cy="1247"/>
                <a:chOff x="1137320" y="3810001"/>
                <a:chExt cx="1382272" cy="1247"/>
              </a:xfrm>
            </p:grpSpPr>
            <p:cxnSp>
              <p:nvCxnSpPr>
                <p:cNvPr id="151" name="Straight Connector 150"/>
                <p:cNvCxnSpPr/>
                <p:nvPr/>
              </p:nvCxnSpPr>
              <p:spPr>
                <a:xfrm rot="10800000">
                  <a:off x="1137320" y="3810752"/>
                  <a:ext cx="176693" cy="496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2" name="Straight Connector 151"/>
                <p:cNvCxnSpPr/>
                <p:nvPr/>
              </p:nvCxnSpPr>
              <p:spPr>
                <a:xfrm rot="10800000">
                  <a:off x="2357255" y="3810001"/>
                  <a:ext cx="162337" cy="751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47" name="Oval 146"/>
            <p:cNvSpPr/>
            <p:nvPr/>
          </p:nvSpPr>
          <p:spPr>
            <a:xfrm>
              <a:off x="3810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48" name="Oval 147"/>
            <p:cNvSpPr/>
            <p:nvPr/>
          </p:nvSpPr>
          <p:spPr>
            <a:xfrm>
              <a:off x="32004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153" name="Straight Arrow Connector 11"/>
          <p:cNvCxnSpPr/>
          <p:nvPr/>
        </p:nvCxnSpPr>
        <p:spPr>
          <a:xfrm>
            <a:off x="3352800" y="4343400"/>
            <a:ext cx="533400" cy="1588"/>
          </a:xfrm>
          <a:prstGeom prst="straightConnector1">
            <a:avLst/>
          </a:prstGeom>
          <a:ln w="31750" cap="rnd">
            <a:solidFill>
              <a:schemeClr val="bg1"/>
            </a:solidFill>
            <a:bevel/>
            <a:headEnd type="arrow"/>
            <a:tailEnd type="arrow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565532" y="5562600"/>
            <a:ext cx="8001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prstClr val="white"/>
                </a:solidFill>
              </a:rPr>
              <a:t>Coherence results in varying index of refraction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Rectangle 91"/>
          <p:cNvSpPr/>
          <p:nvPr/>
        </p:nvSpPr>
        <p:spPr>
          <a:xfrm>
            <a:off x="2819400" y="1752600"/>
            <a:ext cx="2590800" cy="32766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2" name="Group 35"/>
          <p:cNvGrpSpPr/>
          <p:nvPr/>
        </p:nvGrpSpPr>
        <p:grpSpPr>
          <a:xfrm>
            <a:off x="2710149" y="1905000"/>
            <a:ext cx="2819400" cy="2971800"/>
            <a:chOff x="2590800" y="5181599"/>
            <a:chExt cx="2819400" cy="1371600"/>
          </a:xfrm>
        </p:grpSpPr>
        <p:sp>
          <p:nvSpPr>
            <p:cNvPr id="90" name="Flowchart: Stored Data 17"/>
            <p:cNvSpPr/>
            <p:nvPr/>
          </p:nvSpPr>
          <p:spPr>
            <a:xfrm>
              <a:off x="2590800" y="5181599"/>
              <a:ext cx="304800" cy="1371600"/>
            </a:xfrm>
            <a:prstGeom prst="flowChartOnlineStorage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1" name="Flowchart: Stored Data 90"/>
            <p:cNvSpPr/>
            <p:nvPr/>
          </p:nvSpPr>
          <p:spPr>
            <a:xfrm rot="10800000">
              <a:off x="5105400" y="5181599"/>
              <a:ext cx="304800" cy="1371600"/>
            </a:xfrm>
            <a:prstGeom prst="flowChartOnlineStorage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" name="Group 102"/>
          <p:cNvGrpSpPr/>
          <p:nvPr/>
        </p:nvGrpSpPr>
        <p:grpSpPr>
          <a:xfrm>
            <a:off x="3962400" y="3962400"/>
            <a:ext cx="1143000" cy="228600"/>
            <a:chOff x="381000" y="4724400"/>
            <a:chExt cx="3519317" cy="761998"/>
          </a:xfrm>
        </p:grpSpPr>
        <p:grpSp>
          <p:nvGrpSpPr>
            <p:cNvPr id="4" name="Group 40"/>
            <p:cNvGrpSpPr/>
            <p:nvPr/>
          </p:nvGrpSpPr>
          <p:grpSpPr>
            <a:xfrm>
              <a:off x="1073329" y="4850708"/>
              <a:ext cx="2119484" cy="635690"/>
              <a:chOff x="1289720" y="4648200"/>
              <a:chExt cx="1382272" cy="383498"/>
            </a:xfrm>
          </p:grpSpPr>
          <p:pic>
            <p:nvPicPr>
              <p:cNvPr id="107" name="Picture 106"/>
              <p:cNvPicPr/>
              <p:nvPr/>
            </p:nvPicPr>
            <p:blipFill>
              <a:blip r:embed="rId2" cstate="print">
                <a:clrChange>
                  <a:clrFrom>
                    <a:srgbClr val="010002"/>
                  </a:clrFrom>
                  <a:clrTo>
                    <a:srgbClr val="010002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 bwMode="auto">
              <a:xfrm>
                <a:off x="1386969" y="4648200"/>
                <a:ext cx="1188462" cy="3834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5" name="Group 38"/>
              <p:cNvGrpSpPr/>
              <p:nvPr/>
            </p:nvGrpSpPr>
            <p:grpSpPr>
              <a:xfrm>
                <a:off x="1289720" y="4800601"/>
                <a:ext cx="1382272" cy="1247"/>
                <a:chOff x="1137320" y="3810001"/>
                <a:chExt cx="1382272" cy="1247"/>
              </a:xfrm>
            </p:grpSpPr>
            <p:cxnSp>
              <p:nvCxnSpPr>
                <p:cNvPr id="109" name="Straight Connector 108"/>
                <p:cNvCxnSpPr/>
                <p:nvPr/>
              </p:nvCxnSpPr>
              <p:spPr>
                <a:xfrm rot="10800000">
                  <a:off x="1137320" y="3810752"/>
                  <a:ext cx="176693" cy="496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0" name="Straight Connector 109"/>
                <p:cNvCxnSpPr/>
                <p:nvPr/>
              </p:nvCxnSpPr>
              <p:spPr>
                <a:xfrm rot="10800000">
                  <a:off x="2357255" y="3810001"/>
                  <a:ext cx="162337" cy="751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05" name="Oval 104"/>
            <p:cNvSpPr/>
            <p:nvPr/>
          </p:nvSpPr>
          <p:spPr>
            <a:xfrm>
              <a:off x="3810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6" name="Oval 105"/>
            <p:cNvSpPr/>
            <p:nvPr/>
          </p:nvSpPr>
          <p:spPr>
            <a:xfrm>
              <a:off x="32004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73" name="Straight Arrow Connector 11"/>
          <p:cNvCxnSpPr/>
          <p:nvPr/>
        </p:nvCxnSpPr>
        <p:spPr>
          <a:xfrm>
            <a:off x="4267200" y="3810000"/>
            <a:ext cx="533400" cy="1588"/>
          </a:xfrm>
          <a:prstGeom prst="straightConnector1">
            <a:avLst/>
          </a:prstGeom>
          <a:ln w="31750" cap="rnd">
            <a:solidFill>
              <a:schemeClr val="bg1"/>
            </a:solidFill>
            <a:bevel/>
            <a:headEnd type="arrow"/>
            <a:tailEnd type="arrow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102"/>
          <p:cNvGrpSpPr/>
          <p:nvPr/>
        </p:nvGrpSpPr>
        <p:grpSpPr>
          <a:xfrm>
            <a:off x="3048000" y="2971800"/>
            <a:ext cx="1143000" cy="228600"/>
            <a:chOff x="381000" y="4724400"/>
            <a:chExt cx="3519317" cy="761998"/>
          </a:xfrm>
        </p:grpSpPr>
        <p:grpSp>
          <p:nvGrpSpPr>
            <p:cNvPr id="7" name="Group 40"/>
            <p:cNvGrpSpPr/>
            <p:nvPr/>
          </p:nvGrpSpPr>
          <p:grpSpPr>
            <a:xfrm>
              <a:off x="1073329" y="4850708"/>
              <a:ext cx="2119484" cy="635690"/>
              <a:chOff x="1289720" y="4648200"/>
              <a:chExt cx="1382272" cy="383498"/>
            </a:xfrm>
          </p:grpSpPr>
          <p:pic>
            <p:nvPicPr>
              <p:cNvPr id="80" name="Picture 79"/>
              <p:cNvPicPr/>
              <p:nvPr/>
            </p:nvPicPr>
            <p:blipFill>
              <a:blip r:embed="rId2" cstate="print">
                <a:clrChange>
                  <a:clrFrom>
                    <a:srgbClr val="010002"/>
                  </a:clrFrom>
                  <a:clrTo>
                    <a:srgbClr val="010002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 bwMode="auto">
              <a:xfrm>
                <a:off x="1386969" y="4648200"/>
                <a:ext cx="1188462" cy="3834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8" name="Group 38"/>
              <p:cNvGrpSpPr/>
              <p:nvPr/>
            </p:nvGrpSpPr>
            <p:grpSpPr>
              <a:xfrm>
                <a:off x="1289720" y="4800601"/>
                <a:ext cx="1382272" cy="1247"/>
                <a:chOff x="1137320" y="3810001"/>
                <a:chExt cx="1382272" cy="1247"/>
              </a:xfrm>
            </p:grpSpPr>
            <p:cxnSp>
              <p:nvCxnSpPr>
                <p:cNvPr id="82" name="Straight Connector 81"/>
                <p:cNvCxnSpPr/>
                <p:nvPr/>
              </p:nvCxnSpPr>
              <p:spPr>
                <a:xfrm rot="10800000">
                  <a:off x="1137320" y="3810752"/>
                  <a:ext cx="176693" cy="496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3" name="Straight Connector 82"/>
                <p:cNvCxnSpPr/>
                <p:nvPr/>
              </p:nvCxnSpPr>
              <p:spPr>
                <a:xfrm rot="10800000">
                  <a:off x="2357255" y="3810001"/>
                  <a:ext cx="162337" cy="751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78" name="Oval 77"/>
            <p:cNvSpPr/>
            <p:nvPr/>
          </p:nvSpPr>
          <p:spPr>
            <a:xfrm>
              <a:off x="3810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9" name="Oval 78"/>
            <p:cNvSpPr/>
            <p:nvPr/>
          </p:nvSpPr>
          <p:spPr>
            <a:xfrm>
              <a:off x="32004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84" name="Straight Arrow Connector 11"/>
          <p:cNvCxnSpPr/>
          <p:nvPr/>
        </p:nvCxnSpPr>
        <p:spPr>
          <a:xfrm>
            <a:off x="3352800" y="2819400"/>
            <a:ext cx="533400" cy="1588"/>
          </a:xfrm>
          <a:prstGeom prst="straightConnector1">
            <a:avLst/>
          </a:prstGeom>
          <a:ln w="31750" cap="rnd">
            <a:solidFill>
              <a:schemeClr val="bg1"/>
            </a:solidFill>
            <a:bevel/>
            <a:headEnd type="arrow"/>
            <a:tailEnd type="arrow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102"/>
          <p:cNvGrpSpPr/>
          <p:nvPr/>
        </p:nvGrpSpPr>
        <p:grpSpPr>
          <a:xfrm>
            <a:off x="3581400" y="3505200"/>
            <a:ext cx="1143000" cy="228600"/>
            <a:chOff x="381000" y="4724400"/>
            <a:chExt cx="3519317" cy="761998"/>
          </a:xfrm>
        </p:grpSpPr>
        <p:grpSp>
          <p:nvGrpSpPr>
            <p:cNvPr id="10" name="Group 40"/>
            <p:cNvGrpSpPr/>
            <p:nvPr/>
          </p:nvGrpSpPr>
          <p:grpSpPr>
            <a:xfrm>
              <a:off x="1073329" y="4850708"/>
              <a:ext cx="2119484" cy="635690"/>
              <a:chOff x="1289720" y="4648200"/>
              <a:chExt cx="1382272" cy="383498"/>
            </a:xfrm>
          </p:grpSpPr>
          <p:pic>
            <p:nvPicPr>
              <p:cNvPr id="89" name="Picture 88"/>
              <p:cNvPicPr/>
              <p:nvPr/>
            </p:nvPicPr>
            <p:blipFill>
              <a:blip r:embed="rId2" cstate="print">
                <a:clrChange>
                  <a:clrFrom>
                    <a:srgbClr val="010002"/>
                  </a:clrFrom>
                  <a:clrTo>
                    <a:srgbClr val="010002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 bwMode="auto">
              <a:xfrm>
                <a:off x="1386969" y="4648200"/>
                <a:ext cx="1188462" cy="3834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11" name="Group 38"/>
              <p:cNvGrpSpPr/>
              <p:nvPr/>
            </p:nvGrpSpPr>
            <p:grpSpPr>
              <a:xfrm>
                <a:off x="1289720" y="4800601"/>
                <a:ext cx="1382272" cy="1247"/>
                <a:chOff x="1137320" y="3810001"/>
                <a:chExt cx="1382272" cy="1247"/>
              </a:xfrm>
            </p:grpSpPr>
            <p:cxnSp>
              <p:nvCxnSpPr>
                <p:cNvPr id="94" name="Straight Connector 93"/>
                <p:cNvCxnSpPr/>
                <p:nvPr/>
              </p:nvCxnSpPr>
              <p:spPr>
                <a:xfrm rot="10800000">
                  <a:off x="1137320" y="3810752"/>
                  <a:ext cx="176693" cy="496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5" name="Straight Connector 94"/>
                <p:cNvCxnSpPr/>
                <p:nvPr/>
              </p:nvCxnSpPr>
              <p:spPr>
                <a:xfrm rot="10800000">
                  <a:off x="2357255" y="3810001"/>
                  <a:ext cx="162337" cy="751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87" name="Oval 86"/>
            <p:cNvSpPr/>
            <p:nvPr/>
          </p:nvSpPr>
          <p:spPr>
            <a:xfrm>
              <a:off x="3810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8" name="Oval 87"/>
            <p:cNvSpPr/>
            <p:nvPr/>
          </p:nvSpPr>
          <p:spPr>
            <a:xfrm>
              <a:off x="32004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97" name="Straight Arrow Connector 11"/>
          <p:cNvCxnSpPr/>
          <p:nvPr/>
        </p:nvCxnSpPr>
        <p:spPr>
          <a:xfrm>
            <a:off x="3886200" y="3352800"/>
            <a:ext cx="533400" cy="1588"/>
          </a:xfrm>
          <a:prstGeom prst="straightConnector1">
            <a:avLst/>
          </a:prstGeom>
          <a:ln w="31750" cap="rnd">
            <a:solidFill>
              <a:schemeClr val="bg1"/>
            </a:solidFill>
            <a:bevel/>
            <a:headEnd type="arrow"/>
            <a:tailEnd type="arrow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102"/>
          <p:cNvGrpSpPr/>
          <p:nvPr/>
        </p:nvGrpSpPr>
        <p:grpSpPr>
          <a:xfrm>
            <a:off x="4114800" y="2667000"/>
            <a:ext cx="1143000" cy="228600"/>
            <a:chOff x="381000" y="4724400"/>
            <a:chExt cx="3519317" cy="761998"/>
          </a:xfrm>
        </p:grpSpPr>
        <p:grpSp>
          <p:nvGrpSpPr>
            <p:cNvPr id="13" name="Group 40"/>
            <p:cNvGrpSpPr/>
            <p:nvPr/>
          </p:nvGrpSpPr>
          <p:grpSpPr>
            <a:xfrm>
              <a:off x="1073329" y="4850708"/>
              <a:ext cx="2119484" cy="635690"/>
              <a:chOff x="1289720" y="4648200"/>
              <a:chExt cx="1382272" cy="383498"/>
            </a:xfrm>
          </p:grpSpPr>
          <p:pic>
            <p:nvPicPr>
              <p:cNvPr id="111" name="Picture 110"/>
              <p:cNvPicPr/>
              <p:nvPr/>
            </p:nvPicPr>
            <p:blipFill>
              <a:blip r:embed="rId2" cstate="print">
                <a:clrChange>
                  <a:clrFrom>
                    <a:srgbClr val="010002"/>
                  </a:clrFrom>
                  <a:clrTo>
                    <a:srgbClr val="010002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 bwMode="auto">
              <a:xfrm>
                <a:off x="1386969" y="4648200"/>
                <a:ext cx="1188462" cy="3834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14" name="Group 38"/>
              <p:cNvGrpSpPr/>
              <p:nvPr/>
            </p:nvGrpSpPr>
            <p:grpSpPr>
              <a:xfrm>
                <a:off x="1289720" y="4800601"/>
                <a:ext cx="1382272" cy="1247"/>
                <a:chOff x="1137320" y="3810001"/>
                <a:chExt cx="1382272" cy="1247"/>
              </a:xfrm>
            </p:grpSpPr>
            <p:cxnSp>
              <p:nvCxnSpPr>
                <p:cNvPr id="114" name="Straight Connector 113"/>
                <p:cNvCxnSpPr/>
                <p:nvPr/>
              </p:nvCxnSpPr>
              <p:spPr>
                <a:xfrm rot="10800000">
                  <a:off x="1137320" y="3810752"/>
                  <a:ext cx="176693" cy="496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7" name="Straight Connector 116"/>
                <p:cNvCxnSpPr/>
                <p:nvPr/>
              </p:nvCxnSpPr>
              <p:spPr>
                <a:xfrm rot="10800000">
                  <a:off x="2357255" y="3810001"/>
                  <a:ext cx="162337" cy="751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04" name="Oval 103"/>
            <p:cNvSpPr/>
            <p:nvPr/>
          </p:nvSpPr>
          <p:spPr>
            <a:xfrm>
              <a:off x="3810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8" name="Oval 107"/>
            <p:cNvSpPr/>
            <p:nvPr/>
          </p:nvSpPr>
          <p:spPr>
            <a:xfrm>
              <a:off x="32004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120" name="Straight Arrow Connector 11"/>
          <p:cNvCxnSpPr/>
          <p:nvPr/>
        </p:nvCxnSpPr>
        <p:spPr>
          <a:xfrm>
            <a:off x="4419600" y="2514600"/>
            <a:ext cx="533400" cy="1588"/>
          </a:xfrm>
          <a:prstGeom prst="straightConnector1">
            <a:avLst/>
          </a:prstGeom>
          <a:ln w="31750" cap="rnd">
            <a:solidFill>
              <a:schemeClr val="bg1"/>
            </a:solidFill>
            <a:bevel/>
            <a:headEnd type="arrow"/>
            <a:tailEnd type="arrow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102"/>
          <p:cNvGrpSpPr/>
          <p:nvPr/>
        </p:nvGrpSpPr>
        <p:grpSpPr>
          <a:xfrm>
            <a:off x="3124200" y="2286000"/>
            <a:ext cx="1143000" cy="228600"/>
            <a:chOff x="381000" y="4724400"/>
            <a:chExt cx="3519317" cy="761998"/>
          </a:xfrm>
        </p:grpSpPr>
        <p:grpSp>
          <p:nvGrpSpPr>
            <p:cNvPr id="16" name="Group 40"/>
            <p:cNvGrpSpPr/>
            <p:nvPr/>
          </p:nvGrpSpPr>
          <p:grpSpPr>
            <a:xfrm>
              <a:off x="1073329" y="4850708"/>
              <a:ext cx="2119484" cy="635690"/>
              <a:chOff x="1289720" y="4648200"/>
              <a:chExt cx="1382272" cy="383498"/>
            </a:xfrm>
          </p:grpSpPr>
          <p:pic>
            <p:nvPicPr>
              <p:cNvPr id="130" name="Picture 129"/>
              <p:cNvPicPr/>
              <p:nvPr/>
            </p:nvPicPr>
            <p:blipFill>
              <a:blip r:embed="rId2" cstate="print">
                <a:clrChange>
                  <a:clrFrom>
                    <a:srgbClr val="010002"/>
                  </a:clrFrom>
                  <a:clrTo>
                    <a:srgbClr val="010002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 bwMode="auto">
              <a:xfrm>
                <a:off x="1386969" y="4648200"/>
                <a:ext cx="1188462" cy="3834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17" name="Group 38"/>
              <p:cNvGrpSpPr/>
              <p:nvPr/>
            </p:nvGrpSpPr>
            <p:grpSpPr>
              <a:xfrm>
                <a:off x="1289720" y="4800601"/>
                <a:ext cx="1382272" cy="1247"/>
                <a:chOff x="1137320" y="3810001"/>
                <a:chExt cx="1382272" cy="1247"/>
              </a:xfrm>
            </p:grpSpPr>
            <p:cxnSp>
              <p:nvCxnSpPr>
                <p:cNvPr id="137" name="Straight Connector 136"/>
                <p:cNvCxnSpPr/>
                <p:nvPr/>
              </p:nvCxnSpPr>
              <p:spPr>
                <a:xfrm rot="10800000">
                  <a:off x="1137320" y="3810752"/>
                  <a:ext cx="176693" cy="496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8" name="Straight Connector 137"/>
                <p:cNvCxnSpPr/>
                <p:nvPr/>
              </p:nvCxnSpPr>
              <p:spPr>
                <a:xfrm rot="10800000">
                  <a:off x="2357255" y="3810001"/>
                  <a:ext cx="162337" cy="751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26" name="Oval 125"/>
            <p:cNvSpPr/>
            <p:nvPr/>
          </p:nvSpPr>
          <p:spPr>
            <a:xfrm>
              <a:off x="3810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29" name="Oval 128"/>
            <p:cNvSpPr/>
            <p:nvPr/>
          </p:nvSpPr>
          <p:spPr>
            <a:xfrm>
              <a:off x="32004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142" name="Straight Arrow Connector 11"/>
          <p:cNvCxnSpPr/>
          <p:nvPr/>
        </p:nvCxnSpPr>
        <p:spPr>
          <a:xfrm>
            <a:off x="3429000" y="2133600"/>
            <a:ext cx="533400" cy="1588"/>
          </a:xfrm>
          <a:prstGeom prst="straightConnector1">
            <a:avLst/>
          </a:prstGeom>
          <a:ln w="31750" cap="rnd">
            <a:solidFill>
              <a:schemeClr val="bg1"/>
            </a:solidFill>
            <a:bevel/>
            <a:headEnd type="arrow"/>
            <a:tailEnd type="arrow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102"/>
          <p:cNvGrpSpPr/>
          <p:nvPr/>
        </p:nvGrpSpPr>
        <p:grpSpPr>
          <a:xfrm>
            <a:off x="3048000" y="4495800"/>
            <a:ext cx="1143000" cy="228600"/>
            <a:chOff x="381000" y="4724400"/>
            <a:chExt cx="3519317" cy="761998"/>
          </a:xfrm>
        </p:grpSpPr>
        <p:grpSp>
          <p:nvGrpSpPr>
            <p:cNvPr id="19" name="Group 40"/>
            <p:cNvGrpSpPr/>
            <p:nvPr/>
          </p:nvGrpSpPr>
          <p:grpSpPr>
            <a:xfrm>
              <a:off x="1073329" y="4850708"/>
              <a:ext cx="2119484" cy="635690"/>
              <a:chOff x="1289720" y="4648200"/>
              <a:chExt cx="1382272" cy="383498"/>
            </a:xfrm>
          </p:grpSpPr>
          <p:pic>
            <p:nvPicPr>
              <p:cNvPr id="149" name="Picture 148"/>
              <p:cNvPicPr/>
              <p:nvPr/>
            </p:nvPicPr>
            <p:blipFill>
              <a:blip r:embed="rId2" cstate="print">
                <a:clrChange>
                  <a:clrFrom>
                    <a:srgbClr val="010002"/>
                  </a:clrFrom>
                  <a:clrTo>
                    <a:srgbClr val="010002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 bwMode="auto">
              <a:xfrm>
                <a:off x="1386969" y="4648200"/>
                <a:ext cx="1188462" cy="3834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20" name="Group 38"/>
              <p:cNvGrpSpPr/>
              <p:nvPr/>
            </p:nvGrpSpPr>
            <p:grpSpPr>
              <a:xfrm>
                <a:off x="1289720" y="4800601"/>
                <a:ext cx="1382272" cy="1247"/>
                <a:chOff x="1137320" y="3810001"/>
                <a:chExt cx="1382272" cy="1247"/>
              </a:xfrm>
            </p:grpSpPr>
            <p:cxnSp>
              <p:nvCxnSpPr>
                <p:cNvPr id="151" name="Straight Connector 150"/>
                <p:cNvCxnSpPr/>
                <p:nvPr/>
              </p:nvCxnSpPr>
              <p:spPr>
                <a:xfrm rot="10800000">
                  <a:off x="1137320" y="3810752"/>
                  <a:ext cx="176693" cy="496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2" name="Straight Connector 151"/>
                <p:cNvCxnSpPr/>
                <p:nvPr/>
              </p:nvCxnSpPr>
              <p:spPr>
                <a:xfrm rot="10800000">
                  <a:off x="2357255" y="3810001"/>
                  <a:ext cx="162337" cy="751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47" name="Oval 146"/>
            <p:cNvSpPr/>
            <p:nvPr/>
          </p:nvSpPr>
          <p:spPr>
            <a:xfrm>
              <a:off x="3810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48" name="Oval 147"/>
            <p:cNvSpPr/>
            <p:nvPr/>
          </p:nvSpPr>
          <p:spPr>
            <a:xfrm>
              <a:off x="32004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153" name="Straight Arrow Connector 11"/>
          <p:cNvCxnSpPr/>
          <p:nvPr/>
        </p:nvCxnSpPr>
        <p:spPr>
          <a:xfrm>
            <a:off x="3352800" y="4343400"/>
            <a:ext cx="533400" cy="1588"/>
          </a:xfrm>
          <a:prstGeom prst="straightConnector1">
            <a:avLst/>
          </a:prstGeom>
          <a:ln w="31750" cap="rnd">
            <a:solidFill>
              <a:schemeClr val="bg1"/>
            </a:solidFill>
            <a:bevel/>
            <a:headEnd type="arrow"/>
            <a:tailEnd type="arrow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/>
          <p:nvPr/>
        </p:nvCxnSpPr>
        <p:spPr>
          <a:xfrm>
            <a:off x="914400" y="3440017"/>
            <a:ext cx="1600200" cy="1588"/>
          </a:xfrm>
          <a:prstGeom prst="straightConnector1">
            <a:avLst/>
          </a:prstGeom>
          <a:ln w="76200" cap="rnd">
            <a:solidFill>
              <a:srgbClr val="2C05D1"/>
            </a:solidFill>
            <a:tailEnd type="arrow"/>
          </a:ln>
          <a:effectLst>
            <a:outerShdw sx="1000" sy="1000" algn="ctr" rotWithShape="0">
              <a:srgbClr val="000000"/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381000" y="3135217"/>
            <a:ext cx="60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800" dirty="0" smtClean="0">
                <a:solidFill>
                  <a:prstClr val="white"/>
                </a:solidFill>
              </a:rPr>
              <a:t>ν</a:t>
            </a:r>
            <a:r>
              <a:rPr lang="en-US" sz="2800" baseline="-25000" dirty="0" smtClean="0">
                <a:solidFill>
                  <a:prstClr val="white"/>
                </a:solidFill>
              </a:rPr>
              <a:t>0</a:t>
            </a:r>
            <a:endParaRPr lang="en-US" sz="2800" baseline="-25000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Rectangle 91"/>
          <p:cNvSpPr/>
          <p:nvPr/>
        </p:nvSpPr>
        <p:spPr>
          <a:xfrm>
            <a:off x="2819400" y="1752600"/>
            <a:ext cx="2590800" cy="32766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2" name="Group 35"/>
          <p:cNvGrpSpPr/>
          <p:nvPr/>
        </p:nvGrpSpPr>
        <p:grpSpPr>
          <a:xfrm>
            <a:off x="2710149" y="1905000"/>
            <a:ext cx="2819400" cy="2971800"/>
            <a:chOff x="2590800" y="5181599"/>
            <a:chExt cx="2819400" cy="1371600"/>
          </a:xfrm>
        </p:grpSpPr>
        <p:sp>
          <p:nvSpPr>
            <p:cNvPr id="90" name="Flowchart: Stored Data 17"/>
            <p:cNvSpPr/>
            <p:nvPr/>
          </p:nvSpPr>
          <p:spPr>
            <a:xfrm>
              <a:off x="2590800" y="5181599"/>
              <a:ext cx="304800" cy="1371600"/>
            </a:xfrm>
            <a:prstGeom prst="flowChartOnlineStorage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1" name="Flowchart: Stored Data 90"/>
            <p:cNvSpPr/>
            <p:nvPr/>
          </p:nvSpPr>
          <p:spPr>
            <a:xfrm rot="10800000">
              <a:off x="5105400" y="5181599"/>
              <a:ext cx="304800" cy="1371600"/>
            </a:xfrm>
            <a:prstGeom prst="flowChartOnlineStorage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" name="Group 102"/>
          <p:cNvGrpSpPr/>
          <p:nvPr/>
        </p:nvGrpSpPr>
        <p:grpSpPr>
          <a:xfrm>
            <a:off x="3962400" y="3962400"/>
            <a:ext cx="1143000" cy="228600"/>
            <a:chOff x="381000" y="4724400"/>
            <a:chExt cx="3519317" cy="761998"/>
          </a:xfrm>
        </p:grpSpPr>
        <p:grpSp>
          <p:nvGrpSpPr>
            <p:cNvPr id="4" name="Group 40"/>
            <p:cNvGrpSpPr/>
            <p:nvPr/>
          </p:nvGrpSpPr>
          <p:grpSpPr>
            <a:xfrm>
              <a:off x="1073329" y="4850708"/>
              <a:ext cx="2119484" cy="635690"/>
              <a:chOff x="1289720" y="4648200"/>
              <a:chExt cx="1382272" cy="383498"/>
            </a:xfrm>
          </p:grpSpPr>
          <p:pic>
            <p:nvPicPr>
              <p:cNvPr id="107" name="Picture 106"/>
              <p:cNvPicPr/>
              <p:nvPr/>
            </p:nvPicPr>
            <p:blipFill>
              <a:blip r:embed="rId2" cstate="print">
                <a:clrChange>
                  <a:clrFrom>
                    <a:srgbClr val="010002"/>
                  </a:clrFrom>
                  <a:clrTo>
                    <a:srgbClr val="010002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 bwMode="auto">
              <a:xfrm>
                <a:off x="1386969" y="4648200"/>
                <a:ext cx="1188462" cy="3834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5" name="Group 38"/>
              <p:cNvGrpSpPr/>
              <p:nvPr/>
            </p:nvGrpSpPr>
            <p:grpSpPr>
              <a:xfrm>
                <a:off x="1289720" y="4800601"/>
                <a:ext cx="1382272" cy="1247"/>
                <a:chOff x="1137320" y="3810001"/>
                <a:chExt cx="1382272" cy="1247"/>
              </a:xfrm>
            </p:grpSpPr>
            <p:cxnSp>
              <p:nvCxnSpPr>
                <p:cNvPr id="109" name="Straight Connector 108"/>
                <p:cNvCxnSpPr/>
                <p:nvPr/>
              </p:nvCxnSpPr>
              <p:spPr>
                <a:xfrm rot="10800000">
                  <a:off x="1137320" y="3810752"/>
                  <a:ext cx="176693" cy="496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0" name="Straight Connector 109"/>
                <p:cNvCxnSpPr/>
                <p:nvPr/>
              </p:nvCxnSpPr>
              <p:spPr>
                <a:xfrm rot="10800000">
                  <a:off x="2357255" y="3810001"/>
                  <a:ext cx="162337" cy="751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05" name="Oval 104"/>
            <p:cNvSpPr/>
            <p:nvPr/>
          </p:nvSpPr>
          <p:spPr>
            <a:xfrm>
              <a:off x="3810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6" name="Oval 105"/>
            <p:cNvSpPr/>
            <p:nvPr/>
          </p:nvSpPr>
          <p:spPr>
            <a:xfrm>
              <a:off x="32004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73" name="Straight Arrow Connector 11"/>
          <p:cNvCxnSpPr/>
          <p:nvPr/>
        </p:nvCxnSpPr>
        <p:spPr>
          <a:xfrm>
            <a:off x="4267200" y="3810000"/>
            <a:ext cx="533400" cy="1588"/>
          </a:xfrm>
          <a:prstGeom prst="straightConnector1">
            <a:avLst/>
          </a:prstGeom>
          <a:ln w="31750" cap="rnd">
            <a:solidFill>
              <a:schemeClr val="bg1"/>
            </a:solidFill>
            <a:bevel/>
            <a:headEnd type="arrow"/>
            <a:tailEnd type="arrow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102"/>
          <p:cNvGrpSpPr/>
          <p:nvPr/>
        </p:nvGrpSpPr>
        <p:grpSpPr>
          <a:xfrm>
            <a:off x="3048000" y="2971800"/>
            <a:ext cx="1143000" cy="228600"/>
            <a:chOff x="381000" y="4724400"/>
            <a:chExt cx="3519317" cy="761998"/>
          </a:xfrm>
        </p:grpSpPr>
        <p:grpSp>
          <p:nvGrpSpPr>
            <p:cNvPr id="7" name="Group 40"/>
            <p:cNvGrpSpPr/>
            <p:nvPr/>
          </p:nvGrpSpPr>
          <p:grpSpPr>
            <a:xfrm>
              <a:off x="1073329" y="4850708"/>
              <a:ext cx="2119484" cy="635690"/>
              <a:chOff x="1289720" y="4648200"/>
              <a:chExt cx="1382272" cy="383498"/>
            </a:xfrm>
          </p:grpSpPr>
          <p:pic>
            <p:nvPicPr>
              <p:cNvPr id="80" name="Picture 79"/>
              <p:cNvPicPr/>
              <p:nvPr/>
            </p:nvPicPr>
            <p:blipFill>
              <a:blip r:embed="rId2" cstate="print">
                <a:clrChange>
                  <a:clrFrom>
                    <a:srgbClr val="010002"/>
                  </a:clrFrom>
                  <a:clrTo>
                    <a:srgbClr val="010002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 bwMode="auto">
              <a:xfrm>
                <a:off x="1386969" y="4648200"/>
                <a:ext cx="1188462" cy="3834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8" name="Group 38"/>
              <p:cNvGrpSpPr/>
              <p:nvPr/>
            </p:nvGrpSpPr>
            <p:grpSpPr>
              <a:xfrm>
                <a:off x="1289720" y="4800601"/>
                <a:ext cx="1382272" cy="1247"/>
                <a:chOff x="1137320" y="3810001"/>
                <a:chExt cx="1382272" cy="1247"/>
              </a:xfrm>
            </p:grpSpPr>
            <p:cxnSp>
              <p:nvCxnSpPr>
                <p:cNvPr id="82" name="Straight Connector 81"/>
                <p:cNvCxnSpPr/>
                <p:nvPr/>
              </p:nvCxnSpPr>
              <p:spPr>
                <a:xfrm rot="10800000">
                  <a:off x="1137320" y="3810752"/>
                  <a:ext cx="176693" cy="496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3" name="Straight Connector 82"/>
                <p:cNvCxnSpPr/>
                <p:nvPr/>
              </p:nvCxnSpPr>
              <p:spPr>
                <a:xfrm rot="10800000">
                  <a:off x="2357255" y="3810001"/>
                  <a:ext cx="162337" cy="751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78" name="Oval 77"/>
            <p:cNvSpPr/>
            <p:nvPr/>
          </p:nvSpPr>
          <p:spPr>
            <a:xfrm>
              <a:off x="3810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9" name="Oval 78"/>
            <p:cNvSpPr/>
            <p:nvPr/>
          </p:nvSpPr>
          <p:spPr>
            <a:xfrm>
              <a:off x="32004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84" name="Straight Arrow Connector 11"/>
          <p:cNvCxnSpPr/>
          <p:nvPr/>
        </p:nvCxnSpPr>
        <p:spPr>
          <a:xfrm>
            <a:off x="3352800" y="2819400"/>
            <a:ext cx="533400" cy="1588"/>
          </a:xfrm>
          <a:prstGeom prst="straightConnector1">
            <a:avLst/>
          </a:prstGeom>
          <a:ln w="31750" cap="rnd">
            <a:solidFill>
              <a:schemeClr val="bg1"/>
            </a:solidFill>
            <a:bevel/>
            <a:headEnd type="arrow"/>
            <a:tailEnd type="arrow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102"/>
          <p:cNvGrpSpPr/>
          <p:nvPr/>
        </p:nvGrpSpPr>
        <p:grpSpPr>
          <a:xfrm>
            <a:off x="3581400" y="3505200"/>
            <a:ext cx="1143000" cy="228600"/>
            <a:chOff x="381000" y="4724400"/>
            <a:chExt cx="3519317" cy="761998"/>
          </a:xfrm>
        </p:grpSpPr>
        <p:grpSp>
          <p:nvGrpSpPr>
            <p:cNvPr id="10" name="Group 40"/>
            <p:cNvGrpSpPr/>
            <p:nvPr/>
          </p:nvGrpSpPr>
          <p:grpSpPr>
            <a:xfrm>
              <a:off x="1073329" y="4850708"/>
              <a:ext cx="2119484" cy="635690"/>
              <a:chOff x="1289720" y="4648200"/>
              <a:chExt cx="1382272" cy="383498"/>
            </a:xfrm>
          </p:grpSpPr>
          <p:pic>
            <p:nvPicPr>
              <p:cNvPr id="89" name="Picture 88"/>
              <p:cNvPicPr/>
              <p:nvPr/>
            </p:nvPicPr>
            <p:blipFill>
              <a:blip r:embed="rId2" cstate="print">
                <a:clrChange>
                  <a:clrFrom>
                    <a:srgbClr val="010002"/>
                  </a:clrFrom>
                  <a:clrTo>
                    <a:srgbClr val="010002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 bwMode="auto">
              <a:xfrm>
                <a:off x="1386969" y="4648200"/>
                <a:ext cx="1188462" cy="3834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11" name="Group 38"/>
              <p:cNvGrpSpPr/>
              <p:nvPr/>
            </p:nvGrpSpPr>
            <p:grpSpPr>
              <a:xfrm>
                <a:off x="1289720" y="4800601"/>
                <a:ext cx="1382272" cy="1247"/>
                <a:chOff x="1137320" y="3810001"/>
                <a:chExt cx="1382272" cy="1247"/>
              </a:xfrm>
            </p:grpSpPr>
            <p:cxnSp>
              <p:nvCxnSpPr>
                <p:cNvPr id="94" name="Straight Connector 93"/>
                <p:cNvCxnSpPr/>
                <p:nvPr/>
              </p:nvCxnSpPr>
              <p:spPr>
                <a:xfrm rot="10800000">
                  <a:off x="1137320" y="3810752"/>
                  <a:ext cx="176693" cy="496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5" name="Straight Connector 94"/>
                <p:cNvCxnSpPr/>
                <p:nvPr/>
              </p:nvCxnSpPr>
              <p:spPr>
                <a:xfrm rot="10800000">
                  <a:off x="2357255" y="3810001"/>
                  <a:ext cx="162337" cy="751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87" name="Oval 86"/>
            <p:cNvSpPr/>
            <p:nvPr/>
          </p:nvSpPr>
          <p:spPr>
            <a:xfrm>
              <a:off x="3810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8" name="Oval 87"/>
            <p:cNvSpPr/>
            <p:nvPr/>
          </p:nvSpPr>
          <p:spPr>
            <a:xfrm>
              <a:off x="32004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97" name="Straight Arrow Connector 11"/>
          <p:cNvCxnSpPr/>
          <p:nvPr/>
        </p:nvCxnSpPr>
        <p:spPr>
          <a:xfrm>
            <a:off x="3886200" y="3352800"/>
            <a:ext cx="533400" cy="1588"/>
          </a:xfrm>
          <a:prstGeom prst="straightConnector1">
            <a:avLst/>
          </a:prstGeom>
          <a:ln w="31750" cap="rnd">
            <a:solidFill>
              <a:schemeClr val="bg1"/>
            </a:solidFill>
            <a:bevel/>
            <a:headEnd type="arrow"/>
            <a:tailEnd type="arrow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102"/>
          <p:cNvGrpSpPr/>
          <p:nvPr/>
        </p:nvGrpSpPr>
        <p:grpSpPr>
          <a:xfrm>
            <a:off x="4114800" y="2667000"/>
            <a:ext cx="1143000" cy="228600"/>
            <a:chOff x="381000" y="4724400"/>
            <a:chExt cx="3519317" cy="761998"/>
          </a:xfrm>
        </p:grpSpPr>
        <p:grpSp>
          <p:nvGrpSpPr>
            <p:cNvPr id="13" name="Group 40"/>
            <p:cNvGrpSpPr/>
            <p:nvPr/>
          </p:nvGrpSpPr>
          <p:grpSpPr>
            <a:xfrm>
              <a:off x="1073329" y="4850708"/>
              <a:ext cx="2119484" cy="635690"/>
              <a:chOff x="1289720" y="4648200"/>
              <a:chExt cx="1382272" cy="383498"/>
            </a:xfrm>
          </p:grpSpPr>
          <p:pic>
            <p:nvPicPr>
              <p:cNvPr id="111" name="Picture 110"/>
              <p:cNvPicPr/>
              <p:nvPr/>
            </p:nvPicPr>
            <p:blipFill>
              <a:blip r:embed="rId2" cstate="print">
                <a:clrChange>
                  <a:clrFrom>
                    <a:srgbClr val="010002"/>
                  </a:clrFrom>
                  <a:clrTo>
                    <a:srgbClr val="010002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 bwMode="auto">
              <a:xfrm>
                <a:off x="1386969" y="4648200"/>
                <a:ext cx="1188462" cy="3834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14" name="Group 38"/>
              <p:cNvGrpSpPr/>
              <p:nvPr/>
            </p:nvGrpSpPr>
            <p:grpSpPr>
              <a:xfrm>
                <a:off x="1289720" y="4800601"/>
                <a:ext cx="1382272" cy="1247"/>
                <a:chOff x="1137320" y="3810001"/>
                <a:chExt cx="1382272" cy="1247"/>
              </a:xfrm>
            </p:grpSpPr>
            <p:cxnSp>
              <p:nvCxnSpPr>
                <p:cNvPr id="114" name="Straight Connector 113"/>
                <p:cNvCxnSpPr/>
                <p:nvPr/>
              </p:nvCxnSpPr>
              <p:spPr>
                <a:xfrm rot="10800000">
                  <a:off x="1137320" y="3810752"/>
                  <a:ext cx="176693" cy="496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7" name="Straight Connector 116"/>
                <p:cNvCxnSpPr/>
                <p:nvPr/>
              </p:nvCxnSpPr>
              <p:spPr>
                <a:xfrm rot="10800000">
                  <a:off x="2357255" y="3810001"/>
                  <a:ext cx="162337" cy="751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04" name="Oval 103"/>
            <p:cNvSpPr/>
            <p:nvPr/>
          </p:nvSpPr>
          <p:spPr>
            <a:xfrm>
              <a:off x="3810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8" name="Oval 107"/>
            <p:cNvSpPr/>
            <p:nvPr/>
          </p:nvSpPr>
          <p:spPr>
            <a:xfrm>
              <a:off x="32004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120" name="Straight Arrow Connector 11"/>
          <p:cNvCxnSpPr/>
          <p:nvPr/>
        </p:nvCxnSpPr>
        <p:spPr>
          <a:xfrm>
            <a:off x="4419600" y="2514600"/>
            <a:ext cx="533400" cy="1588"/>
          </a:xfrm>
          <a:prstGeom prst="straightConnector1">
            <a:avLst/>
          </a:prstGeom>
          <a:ln w="31750" cap="rnd">
            <a:solidFill>
              <a:schemeClr val="bg1"/>
            </a:solidFill>
            <a:bevel/>
            <a:headEnd type="arrow"/>
            <a:tailEnd type="arrow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102"/>
          <p:cNvGrpSpPr/>
          <p:nvPr/>
        </p:nvGrpSpPr>
        <p:grpSpPr>
          <a:xfrm>
            <a:off x="3124200" y="2286000"/>
            <a:ext cx="1143000" cy="228600"/>
            <a:chOff x="381000" y="4724400"/>
            <a:chExt cx="3519317" cy="761998"/>
          </a:xfrm>
        </p:grpSpPr>
        <p:grpSp>
          <p:nvGrpSpPr>
            <p:cNvPr id="16" name="Group 40"/>
            <p:cNvGrpSpPr/>
            <p:nvPr/>
          </p:nvGrpSpPr>
          <p:grpSpPr>
            <a:xfrm>
              <a:off x="1073329" y="4850708"/>
              <a:ext cx="2119484" cy="635690"/>
              <a:chOff x="1289720" y="4648200"/>
              <a:chExt cx="1382272" cy="383498"/>
            </a:xfrm>
          </p:grpSpPr>
          <p:pic>
            <p:nvPicPr>
              <p:cNvPr id="130" name="Picture 129"/>
              <p:cNvPicPr/>
              <p:nvPr/>
            </p:nvPicPr>
            <p:blipFill>
              <a:blip r:embed="rId2" cstate="print">
                <a:clrChange>
                  <a:clrFrom>
                    <a:srgbClr val="010002"/>
                  </a:clrFrom>
                  <a:clrTo>
                    <a:srgbClr val="010002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 bwMode="auto">
              <a:xfrm>
                <a:off x="1386969" y="4648200"/>
                <a:ext cx="1188462" cy="3834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17" name="Group 38"/>
              <p:cNvGrpSpPr/>
              <p:nvPr/>
            </p:nvGrpSpPr>
            <p:grpSpPr>
              <a:xfrm>
                <a:off x="1289720" y="4800601"/>
                <a:ext cx="1382272" cy="1247"/>
                <a:chOff x="1137320" y="3810001"/>
                <a:chExt cx="1382272" cy="1247"/>
              </a:xfrm>
            </p:grpSpPr>
            <p:cxnSp>
              <p:nvCxnSpPr>
                <p:cNvPr id="137" name="Straight Connector 136"/>
                <p:cNvCxnSpPr/>
                <p:nvPr/>
              </p:nvCxnSpPr>
              <p:spPr>
                <a:xfrm rot="10800000">
                  <a:off x="1137320" y="3810752"/>
                  <a:ext cx="176693" cy="496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8" name="Straight Connector 137"/>
                <p:cNvCxnSpPr/>
                <p:nvPr/>
              </p:nvCxnSpPr>
              <p:spPr>
                <a:xfrm rot="10800000">
                  <a:off x="2357255" y="3810001"/>
                  <a:ext cx="162337" cy="751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26" name="Oval 125"/>
            <p:cNvSpPr/>
            <p:nvPr/>
          </p:nvSpPr>
          <p:spPr>
            <a:xfrm>
              <a:off x="3810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29" name="Oval 128"/>
            <p:cNvSpPr/>
            <p:nvPr/>
          </p:nvSpPr>
          <p:spPr>
            <a:xfrm>
              <a:off x="32004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142" name="Straight Arrow Connector 11"/>
          <p:cNvCxnSpPr/>
          <p:nvPr/>
        </p:nvCxnSpPr>
        <p:spPr>
          <a:xfrm>
            <a:off x="3429000" y="2133600"/>
            <a:ext cx="533400" cy="1588"/>
          </a:xfrm>
          <a:prstGeom prst="straightConnector1">
            <a:avLst/>
          </a:prstGeom>
          <a:ln w="31750" cap="rnd">
            <a:solidFill>
              <a:schemeClr val="bg1"/>
            </a:solidFill>
            <a:bevel/>
            <a:headEnd type="arrow"/>
            <a:tailEnd type="arrow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102"/>
          <p:cNvGrpSpPr/>
          <p:nvPr/>
        </p:nvGrpSpPr>
        <p:grpSpPr>
          <a:xfrm>
            <a:off x="3048000" y="4495800"/>
            <a:ext cx="1143000" cy="228600"/>
            <a:chOff x="381000" y="4724400"/>
            <a:chExt cx="3519317" cy="761998"/>
          </a:xfrm>
        </p:grpSpPr>
        <p:grpSp>
          <p:nvGrpSpPr>
            <p:cNvPr id="19" name="Group 40"/>
            <p:cNvGrpSpPr/>
            <p:nvPr/>
          </p:nvGrpSpPr>
          <p:grpSpPr>
            <a:xfrm>
              <a:off x="1073329" y="4850708"/>
              <a:ext cx="2119484" cy="635690"/>
              <a:chOff x="1289720" y="4648200"/>
              <a:chExt cx="1382272" cy="383498"/>
            </a:xfrm>
          </p:grpSpPr>
          <p:pic>
            <p:nvPicPr>
              <p:cNvPr id="149" name="Picture 148"/>
              <p:cNvPicPr/>
              <p:nvPr/>
            </p:nvPicPr>
            <p:blipFill>
              <a:blip r:embed="rId2" cstate="print">
                <a:clrChange>
                  <a:clrFrom>
                    <a:srgbClr val="010002"/>
                  </a:clrFrom>
                  <a:clrTo>
                    <a:srgbClr val="010002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 bwMode="auto">
              <a:xfrm>
                <a:off x="1386969" y="4648200"/>
                <a:ext cx="1188462" cy="3834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20" name="Group 38"/>
              <p:cNvGrpSpPr/>
              <p:nvPr/>
            </p:nvGrpSpPr>
            <p:grpSpPr>
              <a:xfrm>
                <a:off x="1289720" y="4800601"/>
                <a:ext cx="1382272" cy="1247"/>
                <a:chOff x="1137320" y="3810001"/>
                <a:chExt cx="1382272" cy="1247"/>
              </a:xfrm>
            </p:grpSpPr>
            <p:cxnSp>
              <p:nvCxnSpPr>
                <p:cNvPr id="151" name="Straight Connector 150"/>
                <p:cNvCxnSpPr/>
                <p:nvPr/>
              </p:nvCxnSpPr>
              <p:spPr>
                <a:xfrm rot="10800000">
                  <a:off x="1137320" y="3810752"/>
                  <a:ext cx="176693" cy="496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2" name="Straight Connector 151"/>
                <p:cNvCxnSpPr/>
                <p:nvPr/>
              </p:nvCxnSpPr>
              <p:spPr>
                <a:xfrm rot="10800000">
                  <a:off x="2357255" y="3810001"/>
                  <a:ext cx="162337" cy="751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47" name="Oval 146"/>
            <p:cNvSpPr/>
            <p:nvPr/>
          </p:nvSpPr>
          <p:spPr>
            <a:xfrm>
              <a:off x="3810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48" name="Oval 147"/>
            <p:cNvSpPr/>
            <p:nvPr/>
          </p:nvSpPr>
          <p:spPr>
            <a:xfrm>
              <a:off x="3200400" y="4724400"/>
              <a:ext cx="699917" cy="76034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 w="387350" h="15875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153" name="Straight Arrow Connector 11"/>
          <p:cNvCxnSpPr/>
          <p:nvPr/>
        </p:nvCxnSpPr>
        <p:spPr>
          <a:xfrm>
            <a:off x="3352800" y="4343400"/>
            <a:ext cx="533400" cy="1588"/>
          </a:xfrm>
          <a:prstGeom prst="straightConnector1">
            <a:avLst/>
          </a:prstGeom>
          <a:ln w="31750" cap="rnd">
            <a:solidFill>
              <a:schemeClr val="bg1"/>
            </a:solidFill>
            <a:bevel/>
            <a:headEnd type="arrow"/>
            <a:tailEnd type="arrow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/>
          <p:nvPr/>
        </p:nvCxnSpPr>
        <p:spPr>
          <a:xfrm>
            <a:off x="914400" y="3440017"/>
            <a:ext cx="1600200" cy="1588"/>
          </a:xfrm>
          <a:prstGeom prst="straightConnector1">
            <a:avLst/>
          </a:prstGeom>
          <a:ln w="76200" cap="rnd">
            <a:solidFill>
              <a:srgbClr val="2C05D1"/>
            </a:solidFill>
            <a:tailEnd type="arrow"/>
          </a:ln>
          <a:effectLst>
            <a:outerShdw sx="1000" sy="1000" algn="ctr" rotWithShape="0">
              <a:srgbClr val="000000"/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381000" y="3135217"/>
            <a:ext cx="60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800" dirty="0" smtClean="0">
                <a:solidFill>
                  <a:prstClr val="white"/>
                </a:solidFill>
              </a:rPr>
              <a:t>ν</a:t>
            </a:r>
            <a:r>
              <a:rPr lang="en-US" sz="2800" baseline="-25000" dirty="0" smtClean="0">
                <a:solidFill>
                  <a:prstClr val="white"/>
                </a:solidFill>
              </a:rPr>
              <a:t>0</a:t>
            </a:r>
            <a:endParaRPr lang="en-US" sz="2800" baseline="-25000" dirty="0">
              <a:solidFill>
                <a:prstClr val="white"/>
              </a:solidFill>
            </a:endParaRPr>
          </a:p>
        </p:txBody>
      </p:sp>
      <p:cxnSp>
        <p:nvCxnSpPr>
          <p:cNvPr id="63" name="Straight Arrow Connector 62"/>
          <p:cNvCxnSpPr/>
          <p:nvPr/>
        </p:nvCxnSpPr>
        <p:spPr>
          <a:xfrm>
            <a:off x="5638800" y="3429000"/>
            <a:ext cx="1600200" cy="1588"/>
          </a:xfrm>
          <a:prstGeom prst="straightConnector1">
            <a:avLst/>
          </a:prstGeom>
          <a:ln w="76200" cap="rnd">
            <a:solidFill>
              <a:srgbClr val="2C05D1"/>
            </a:solidFill>
            <a:tailEnd type="arrow"/>
          </a:ln>
          <a:effectLst>
            <a:outerShdw sx="1000" sy="1000" algn="ctr" rotWithShape="0">
              <a:srgbClr val="000000"/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/>
          <p:cNvCxnSpPr/>
          <p:nvPr/>
        </p:nvCxnSpPr>
        <p:spPr>
          <a:xfrm>
            <a:off x="5638800" y="3046412"/>
            <a:ext cx="1600200" cy="1588"/>
          </a:xfrm>
          <a:prstGeom prst="straightConnector1">
            <a:avLst/>
          </a:prstGeom>
          <a:ln w="76200" cap="rnd">
            <a:solidFill>
              <a:srgbClr val="6609CD"/>
            </a:solidFill>
            <a:tailEnd type="arrow"/>
          </a:ln>
          <a:effectLst>
            <a:outerShdw sx="1000" sy="1000" algn="ctr" rotWithShape="0">
              <a:srgbClr val="000000"/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/>
          <p:cNvCxnSpPr/>
          <p:nvPr/>
        </p:nvCxnSpPr>
        <p:spPr>
          <a:xfrm>
            <a:off x="5638800" y="3810000"/>
            <a:ext cx="1600200" cy="1588"/>
          </a:xfrm>
          <a:prstGeom prst="straightConnector1">
            <a:avLst/>
          </a:prstGeom>
          <a:ln w="76200" cap="rnd">
            <a:solidFill>
              <a:srgbClr val="14ADC2"/>
            </a:solidFill>
            <a:tailEnd type="arrow"/>
          </a:ln>
          <a:effectLst>
            <a:outerShdw sx="1000" sy="1000" algn="ctr" rotWithShape="0">
              <a:srgbClr val="000000"/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/>
          <p:cNvCxnSpPr/>
          <p:nvPr/>
        </p:nvCxnSpPr>
        <p:spPr>
          <a:xfrm>
            <a:off x="5638800" y="2665412"/>
            <a:ext cx="1600200" cy="1588"/>
          </a:xfrm>
          <a:prstGeom prst="straightConnector1">
            <a:avLst/>
          </a:prstGeom>
          <a:ln w="76200" cap="rnd">
            <a:solidFill>
              <a:srgbClr val="A103D3"/>
            </a:solidFill>
            <a:tailEnd type="arrow"/>
          </a:ln>
          <a:effectLst>
            <a:outerShdw sx="1000" sy="1000" algn="ctr" rotWithShape="0">
              <a:srgbClr val="000000"/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Arrow Connector 67"/>
          <p:cNvCxnSpPr/>
          <p:nvPr/>
        </p:nvCxnSpPr>
        <p:spPr>
          <a:xfrm>
            <a:off x="5638800" y="4191000"/>
            <a:ext cx="1600200" cy="1588"/>
          </a:xfrm>
          <a:prstGeom prst="straightConnector1">
            <a:avLst/>
          </a:prstGeom>
          <a:ln w="76200" cap="rnd">
            <a:solidFill>
              <a:srgbClr val="08CE4A"/>
            </a:solidFill>
            <a:tailEnd type="arrow"/>
          </a:ln>
          <a:effectLst>
            <a:outerShdw sx="1000" sy="1000" algn="ctr" rotWithShape="0">
              <a:srgbClr val="000000"/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/>
          <p:cNvSpPr txBox="1"/>
          <p:nvPr/>
        </p:nvSpPr>
        <p:spPr>
          <a:xfrm>
            <a:off x="7239000" y="3134380"/>
            <a:ext cx="60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800" dirty="0" smtClean="0">
                <a:solidFill>
                  <a:prstClr val="white"/>
                </a:solidFill>
              </a:rPr>
              <a:t>ν</a:t>
            </a:r>
            <a:r>
              <a:rPr lang="en-US" sz="2800" baseline="-25000" dirty="0" smtClean="0">
                <a:solidFill>
                  <a:prstClr val="white"/>
                </a:solidFill>
              </a:rPr>
              <a:t>0</a:t>
            </a:r>
            <a:endParaRPr lang="en-US" sz="2800" baseline="-25000" dirty="0">
              <a:solidFill>
                <a:prstClr val="white"/>
              </a:solidFill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7239000" y="2743200"/>
            <a:ext cx="1447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800" dirty="0" smtClean="0">
                <a:solidFill>
                  <a:prstClr val="white"/>
                </a:solidFill>
              </a:rPr>
              <a:t>ν</a:t>
            </a:r>
            <a:r>
              <a:rPr lang="en-US" sz="2800" baseline="-25000" dirty="0" smtClean="0">
                <a:solidFill>
                  <a:prstClr val="white"/>
                </a:solidFill>
              </a:rPr>
              <a:t>0</a:t>
            </a:r>
            <a:r>
              <a:rPr lang="en-US" sz="2800" dirty="0" smtClean="0">
                <a:solidFill>
                  <a:prstClr val="white"/>
                </a:solidFill>
              </a:rPr>
              <a:t>+ </a:t>
            </a:r>
            <a:r>
              <a:rPr lang="el-GR" sz="2800" dirty="0" smtClean="0">
                <a:solidFill>
                  <a:prstClr val="white"/>
                </a:solidFill>
              </a:rPr>
              <a:t>ν</a:t>
            </a:r>
            <a:r>
              <a:rPr lang="en-US" sz="2800" baseline="-25000" dirty="0" smtClean="0">
                <a:solidFill>
                  <a:prstClr val="white"/>
                </a:solidFill>
              </a:rPr>
              <a:t>m</a:t>
            </a:r>
            <a:endParaRPr lang="en-US" sz="2800" baseline="-25000" dirty="0">
              <a:solidFill>
                <a:prstClr val="white"/>
              </a:solidFill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7239000" y="3515380"/>
            <a:ext cx="1447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800" dirty="0" smtClean="0">
                <a:solidFill>
                  <a:prstClr val="white"/>
                </a:solidFill>
              </a:rPr>
              <a:t>ν</a:t>
            </a:r>
            <a:r>
              <a:rPr lang="en-US" sz="2800" baseline="-25000" dirty="0" smtClean="0">
                <a:solidFill>
                  <a:prstClr val="white"/>
                </a:solidFill>
              </a:rPr>
              <a:t>0</a:t>
            </a:r>
            <a:r>
              <a:rPr lang="en-US" sz="2800" dirty="0" smtClean="0">
                <a:solidFill>
                  <a:prstClr val="white"/>
                </a:solidFill>
              </a:rPr>
              <a:t>- </a:t>
            </a:r>
            <a:r>
              <a:rPr lang="el-GR" sz="2800" dirty="0" smtClean="0">
                <a:solidFill>
                  <a:prstClr val="white"/>
                </a:solidFill>
              </a:rPr>
              <a:t>ν</a:t>
            </a:r>
            <a:r>
              <a:rPr lang="en-US" sz="2800" baseline="-25000" dirty="0" smtClean="0">
                <a:solidFill>
                  <a:prstClr val="white"/>
                </a:solidFill>
              </a:rPr>
              <a:t>m</a:t>
            </a:r>
            <a:endParaRPr lang="en-US" sz="2800" baseline="-25000" dirty="0">
              <a:solidFill>
                <a:prstClr val="white"/>
              </a:solidFill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7239000" y="3896380"/>
            <a:ext cx="16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800" dirty="0" smtClean="0">
                <a:solidFill>
                  <a:prstClr val="white"/>
                </a:solidFill>
              </a:rPr>
              <a:t>ν</a:t>
            </a:r>
            <a:r>
              <a:rPr lang="en-US" sz="2800" baseline="-25000" dirty="0" smtClean="0">
                <a:solidFill>
                  <a:prstClr val="white"/>
                </a:solidFill>
              </a:rPr>
              <a:t>0</a:t>
            </a:r>
            <a:r>
              <a:rPr lang="en-US" sz="2800" dirty="0" smtClean="0">
                <a:solidFill>
                  <a:prstClr val="white"/>
                </a:solidFill>
              </a:rPr>
              <a:t> -</a:t>
            </a:r>
            <a:r>
              <a:rPr lang="el-GR" sz="2800" dirty="0" smtClean="0">
                <a:solidFill>
                  <a:prstClr val="white"/>
                </a:solidFill>
              </a:rPr>
              <a:t> </a:t>
            </a:r>
            <a:r>
              <a:rPr lang="en-US" sz="2800" dirty="0" smtClean="0">
                <a:solidFill>
                  <a:prstClr val="white"/>
                </a:solidFill>
              </a:rPr>
              <a:t>2</a:t>
            </a:r>
            <a:r>
              <a:rPr lang="el-GR" sz="2800" dirty="0" smtClean="0">
                <a:solidFill>
                  <a:prstClr val="white"/>
                </a:solidFill>
              </a:rPr>
              <a:t>ν</a:t>
            </a:r>
            <a:r>
              <a:rPr lang="en-US" sz="2800" baseline="-25000" dirty="0" smtClean="0">
                <a:solidFill>
                  <a:prstClr val="white"/>
                </a:solidFill>
              </a:rPr>
              <a:t>m</a:t>
            </a:r>
            <a:endParaRPr lang="en-US" sz="2800" baseline="-25000" dirty="0">
              <a:solidFill>
                <a:prstClr val="white"/>
              </a:solidFill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7239000" y="2362200"/>
            <a:ext cx="1676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800" dirty="0" smtClean="0">
                <a:solidFill>
                  <a:prstClr val="white"/>
                </a:solidFill>
              </a:rPr>
              <a:t>ν</a:t>
            </a:r>
            <a:r>
              <a:rPr lang="en-US" sz="2800" baseline="-25000" dirty="0" smtClean="0">
                <a:solidFill>
                  <a:prstClr val="white"/>
                </a:solidFill>
              </a:rPr>
              <a:t>0</a:t>
            </a:r>
            <a:r>
              <a:rPr lang="en-US" sz="2800" dirty="0" smtClean="0">
                <a:solidFill>
                  <a:prstClr val="white"/>
                </a:solidFill>
              </a:rPr>
              <a:t>+ 2</a:t>
            </a:r>
            <a:r>
              <a:rPr lang="el-GR" sz="2800" dirty="0" smtClean="0">
                <a:solidFill>
                  <a:prstClr val="white"/>
                </a:solidFill>
              </a:rPr>
              <a:t>ν</a:t>
            </a:r>
            <a:r>
              <a:rPr lang="en-US" sz="2800" baseline="-25000" dirty="0" smtClean="0">
                <a:solidFill>
                  <a:prstClr val="white"/>
                </a:solidFill>
              </a:rPr>
              <a:t>m</a:t>
            </a:r>
            <a:endParaRPr lang="en-US" sz="2800" baseline="-25000" dirty="0">
              <a:solidFill>
                <a:prstClr val="white"/>
              </a:solidFill>
            </a:endParaRPr>
          </a:p>
        </p:txBody>
      </p:sp>
      <p:cxnSp>
        <p:nvCxnSpPr>
          <p:cNvPr id="76" name="Straight Arrow Connector 75"/>
          <p:cNvCxnSpPr/>
          <p:nvPr/>
        </p:nvCxnSpPr>
        <p:spPr>
          <a:xfrm>
            <a:off x="3276600" y="3442252"/>
            <a:ext cx="1600200" cy="1588"/>
          </a:xfrm>
          <a:prstGeom prst="straightConnector1">
            <a:avLst/>
          </a:prstGeom>
          <a:ln w="76200" cap="rnd">
            <a:solidFill>
              <a:srgbClr val="2C05D1"/>
            </a:solidFill>
            <a:tailEnd type="arrow"/>
          </a:ln>
          <a:effectLst>
            <a:outerShdw sx="1000" sy="1000" algn="ctr" rotWithShape="0">
              <a:srgbClr val="000000"/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5"/>
          <p:cNvGrpSpPr/>
          <p:nvPr/>
        </p:nvGrpSpPr>
        <p:grpSpPr>
          <a:xfrm>
            <a:off x="381000" y="2057400"/>
            <a:ext cx="8534400" cy="2743200"/>
            <a:chOff x="304800" y="2057400"/>
            <a:chExt cx="8534400" cy="2743200"/>
          </a:xfrm>
        </p:grpSpPr>
        <p:sp>
          <p:nvSpPr>
            <p:cNvPr id="18" name="Rounded Rectangle 17"/>
            <p:cNvSpPr/>
            <p:nvPr/>
          </p:nvSpPr>
          <p:spPr>
            <a:xfrm>
              <a:off x="2667000" y="2057400"/>
              <a:ext cx="2743200" cy="2743200"/>
            </a:xfrm>
            <a:prstGeom prst="roundRect">
              <a:avLst/>
            </a:prstGeom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dirty="0" smtClean="0">
                  <a:solidFill>
                    <a:prstClr val="white"/>
                  </a:solidFill>
                </a:rPr>
                <a:t>Optical Modulator</a:t>
              </a:r>
            </a:p>
            <a:p>
              <a:pPr algn="ctr"/>
              <a:endParaRPr lang="en-US" dirty="0" smtClean="0">
                <a:solidFill>
                  <a:prstClr val="white"/>
                </a:solidFill>
              </a:endParaRPr>
            </a:p>
            <a:p>
              <a:pPr algn="ctr"/>
              <a:r>
                <a:rPr lang="en-US" sz="2000" dirty="0" smtClean="0">
                  <a:solidFill>
                    <a:prstClr val="white"/>
                  </a:solidFill>
                </a:rPr>
                <a:t>Modulation Frequency of </a:t>
              </a:r>
              <a:r>
                <a:rPr lang="el-GR" sz="2000" dirty="0" smtClean="0">
                  <a:solidFill>
                    <a:prstClr val="white"/>
                  </a:solidFill>
                </a:rPr>
                <a:t>ν</a:t>
              </a:r>
              <a:r>
                <a:rPr lang="en-US" sz="2000" baseline="-25000" dirty="0" smtClean="0">
                  <a:solidFill>
                    <a:prstClr val="white"/>
                  </a:solidFill>
                </a:rPr>
                <a:t>m</a:t>
              </a:r>
            </a:p>
          </p:txBody>
        </p:sp>
        <p:cxnSp>
          <p:nvCxnSpPr>
            <p:cNvPr id="19" name="Straight Arrow Connector 18"/>
            <p:cNvCxnSpPr/>
            <p:nvPr/>
          </p:nvCxnSpPr>
          <p:spPr>
            <a:xfrm>
              <a:off x="838200" y="3439180"/>
              <a:ext cx="1600200" cy="1588"/>
            </a:xfrm>
            <a:prstGeom prst="straightConnector1">
              <a:avLst/>
            </a:prstGeom>
            <a:ln w="76200" cap="rnd">
              <a:solidFill>
                <a:srgbClr val="2C05D1"/>
              </a:solidFill>
              <a:tailEnd type="arrow"/>
            </a:ln>
            <a:effectLst>
              <a:outerShdw sx="1000" sy="1000" algn="ctr" rotWithShape="0">
                <a:srgbClr val="000000"/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304800" y="3134380"/>
              <a:ext cx="609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sz="2800" dirty="0" smtClean="0">
                  <a:solidFill>
                    <a:prstClr val="white"/>
                  </a:solidFill>
                </a:rPr>
                <a:t>ν</a:t>
              </a:r>
              <a:r>
                <a:rPr lang="en-US" sz="2800" baseline="-25000" dirty="0" smtClean="0">
                  <a:solidFill>
                    <a:prstClr val="white"/>
                  </a:solidFill>
                </a:rPr>
                <a:t>0</a:t>
              </a:r>
              <a:endParaRPr lang="en-US" sz="2800" baseline="-25000" dirty="0">
                <a:solidFill>
                  <a:prstClr val="white"/>
                </a:solidFill>
              </a:endParaRPr>
            </a:p>
          </p:txBody>
        </p:sp>
        <p:cxnSp>
          <p:nvCxnSpPr>
            <p:cNvPr id="21" name="Straight Arrow Connector 20"/>
            <p:cNvCxnSpPr/>
            <p:nvPr/>
          </p:nvCxnSpPr>
          <p:spPr>
            <a:xfrm>
              <a:off x="5562600" y="3429000"/>
              <a:ext cx="1600200" cy="1588"/>
            </a:xfrm>
            <a:prstGeom prst="straightConnector1">
              <a:avLst/>
            </a:prstGeom>
            <a:ln w="76200" cap="rnd">
              <a:solidFill>
                <a:srgbClr val="2C05D1"/>
              </a:solidFill>
              <a:tailEnd type="arrow"/>
            </a:ln>
            <a:effectLst>
              <a:outerShdw sx="1000" sy="1000" algn="ctr" rotWithShape="0">
                <a:srgbClr val="000000"/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/>
            <p:cNvCxnSpPr/>
            <p:nvPr/>
          </p:nvCxnSpPr>
          <p:spPr>
            <a:xfrm>
              <a:off x="5562600" y="3046412"/>
              <a:ext cx="1600200" cy="1588"/>
            </a:xfrm>
            <a:prstGeom prst="straightConnector1">
              <a:avLst/>
            </a:prstGeom>
            <a:ln w="76200" cap="rnd">
              <a:solidFill>
                <a:srgbClr val="6609CD"/>
              </a:solidFill>
              <a:tailEnd type="arrow"/>
            </a:ln>
            <a:effectLst>
              <a:outerShdw sx="1000" sy="1000" algn="ctr" rotWithShape="0">
                <a:srgbClr val="000000"/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/>
            <p:cNvCxnSpPr/>
            <p:nvPr/>
          </p:nvCxnSpPr>
          <p:spPr>
            <a:xfrm>
              <a:off x="5562600" y="3810000"/>
              <a:ext cx="1600200" cy="1588"/>
            </a:xfrm>
            <a:prstGeom prst="straightConnector1">
              <a:avLst/>
            </a:prstGeom>
            <a:ln w="76200" cap="rnd">
              <a:solidFill>
                <a:srgbClr val="14ADC2"/>
              </a:solidFill>
              <a:tailEnd type="arrow"/>
            </a:ln>
            <a:effectLst>
              <a:outerShdw sx="1000" sy="1000" algn="ctr" rotWithShape="0">
                <a:srgbClr val="000000"/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/>
            <p:cNvCxnSpPr/>
            <p:nvPr/>
          </p:nvCxnSpPr>
          <p:spPr>
            <a:xfrm>
              <a:off x="5562600" y="2665412"/>
              <a:ext cx="1600200" cy="1588"/>
            </a:xfrm>
            <a:prstGeom prst="straightConnector1">
              <a:avLst/>
            </a:prstGeom>
            <a:ln w="76200" cap="rnd">
              <a:solidFill>
                <a:srgbClr val="A103D3"/>
              </a:solidFill>
              <a:tailEnd type="arrow"/>
            </a:ln>
            <a:effectLst>
              <a:outerShdw sx="1000" sy="1000" algn="ctr" rotWithShape="0">
                <a:srgbClr val="000000"/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Arrow Connector 24"/>
            <p:cNvCxnSpPr/>
            <p:nvPr/>
          </p:nvCxnSpPr>
          <p:spPr>
            <a:xfrm>
              <a:off x="5562600" y="4191000"/>
              <a:ext cx="1600200" cy="1588"/>
            </a:xfrm>
            <a:prstGeom prst="straightConnector1">
              <a:avLst/>
            </a:prstGeom>
            <a:ln w="76200" cap="rnd">
              <a:solidFill>
                <a:srgbClr val="08CE4A"/>
              </a:solidFill>
              <a:tailEnd type="arrow"/>
            </a:ln>
            <a:effectLst>
              <a:outerShdw sx="1000" sy="1000" algn="ctr" rotWithShape="0">
                <a:srgbClr val="000000"/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25"/>
            <p:cNvSpPr txBox="1"/>
            <p:nvPr/>
          </p:nvSpPr>
          <p:spPr>
            <a:xfrm>
              <a:off x="7162800" y="3134380"/>
              <a:ext cx="609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sz="2800" dirty="0" smtClean="0">
                  <a:solidFill>
                    <a:prstClr val="white"/>
                  </a:solidFill>
                </a:rPr>
                <a:t>ν</a:t>
              </a:r>
              <a:r>
                <a:rPr lang="en-US" sz="2800" baseline="-25000" dirty="0" smtClean="0">
                  <a:solidFill>
                    <a:prstClr val="white"/>
                  </a:solidFill>
                </a:rPr>
                <a:t>0</a:t>
              </a:r>
              <a:endParaRPr lang="en-US" sz="2800" baseline="-25000" dirty="0">
                <a:solidFill>
                  <a:prstClr val="white"/>
                </a:solidFill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7162800" y="2743200"/>
              <a:ext cx="14478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sz="2800" dirty="0" smtClean="0">
                  <a:solidFill>
                    <a:prstClr val="white"/>
                  </a:solidFill>
                </a:rPr>
                <a:t>ν</a:t>
              </a:r>
              <a:r>
                <a:rPr lang="en-US" sz="2800" baseline="-25000" dirty="0" smtClean="0">
                  <a:solidFill>
                    <a:prstClr val="white"/>
                  </a:solidFill>
                </a:rPr>
                <a:t>0</a:t>
              </a:r>
              <a:r>
                <a:rPr lang="en-US" sz="2800" dirty="0" smtClean="0">
                  <a:solidFill>
                    <a:prstClr val="white"/>
                  </a:solidFill>
                </a:rPr>
                <a:t>+ </a:t>
              </a:r>
              <a:r>
                <a:rPr lang="el-GR" sz="2800" dirty="0" smtClean="0">
                  <a:solidFill>
                    <a:prstClr val="white"/>
                  </a:solidFill>
                </a:rPr>
                <a:t>ν</a:t>
              </a:r>
              <a:r>
                <a:rPr lang="en-US" sz="2800" baseline="-25000" dirty="0" smtClean="0">
                  <a:solidFill>
                    <a:prstClr val="white"/>
                  </a:solidFill>
                </a:rPr>
                <a:t>m</a:t>
              </a:r>
              <a:endParaRPr lang="en-US" sz="2800" baseline="-25000" dirty="0">
                <a:solidFill>
                  <a:prstClr val="white"/>
                </a:solidFill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7162800" y="3515380"/>
              <a:ext cx="14478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sz="2800" dirty="0" smtClean="0">
                  <a:solidFill>
                    <a:prstClr val="white"/>
                  </a:solidFill>
                </a:rPr>
                <a:t>ν</a:t>
              </a:r>
              <a:r>
                <a:rPr lang="en-US" sz="2800" baseline="-25000" dirty="0" smtClean="0">
                  <a:solidFill>
                    <a:prstClr val="white"/>
                  </a:solidFill>
                </a:rPr>
                <a:t>0</a:t>
              </a:r>
              <a:r>
                <a:rPr lang="en-US" sz="2800" dirty="0" smtClean="0">
                  <a:solidFill>
                    <a:prstClr val="white"/>
                  </a:solidFill>
                </a:rPr>
                <a:t>- </a:t>
              </a:r>
              <a:r>
                <a:rPr lang="el-GR" sz="2800" dirty="0" smtClean="0">
                  <a:solidFill>
                    <a:prstClr val="white"/>
                  </a:solidFill>
                </a:rPr>
                <a:t>ν</a:t>
              </a:r>
              <a:r>
                <a:rPr lang="en-US" sz="2800" baseline="-25000" dirty="0" smtClean="0">
                  <a:solidFill>
                    <a:prstClr val="white"/>
                  </a:solidFill>
                </a:rPr>
                <a:t>m</a:t>
              </a:r>
              <a:endParaRPr lang="en-US" sz="2800" baseline="-25000" dirty="0">
                <a:solidFill>
                  <a:prstClr val="white"/>
                </a:solidFill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7162800" y="3896380"/>
              <a:ext cx="16002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sz="2800" dirty="0" smtClean="0">
                  <a:solidFill>
                    <a:prstClr val="white"/>
                  </a:solidFill>
                </a:rPr>
                <a:t>ν</a:t>
              </a:r>
              <a:r>
                <a:rPr lang="en-US" sz="2800" baseline="-25000" dirty="0" smtClean="0">
                  <a:solidFill>
                    <a:prstClr val="white"/>
                  </a:solidFill>
                </a:rPr>
                <a:t>0</a:t>
              </a:r>
              <a:r>
                <a:rPr lang="en-US" sz="2800" dirty="0" smtClean="0">
                  <a:solidFill>
                    <a:prstClr val="white"/>
                  </a:solidFill>
                </a:rPr>
                <a:t> -</a:t>
              </a:r>
              <a:r>
                <a:rPr lang="el-GR" sz="2800" dirty="0" smtClean="0">
                  <a:solidFill>
                    <a:prstClr val="white"/>
                  </a:solidFill>
                </a:rPr>
                <a:t> </a:t>
              </a:r>
              <a:r>
                <a:rPr lang="en-US" sz="2800" dirty="0" smtClean="0">
                  <a:solidFill>
                    <a:prstClr val="white"/>
                  </a:solidFill>
                </a:rPr>
                <a:t>2</a:t>
              </a:r>
              <a:r>
                <a:rPr lang="el-GR" sz="2800" dirty="0" smtClean="0">
                  <a:solidFill>
                    <a:prstClr val="white"/>
                  </a:solidFill>
                </a:rPr>
                <a:t>ν</a:t>
              </a:r>
              <a:r>
                <a:rPr lang="en-US" sz="2800" baseline="-25000" dirty="0" smtClean="0">
                  <a:solidFill>
                    <a:prstClr val="white"/>
                  </a:solidFill>
                </a:rPr>
                <a:t>m</a:t>
              </a:r>
              <a:endParaRPr lang="en-US" sz="2800" baseline="-25000" dirty="0">
                <a:solidFill>
                  <a:prstClr val="white"/>
                </a:solidFill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7162800" y="2362200"/>
              <a:ext cx="16764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sz="2800" dirty="0" smtClean="0">
                  <a:solidFill>
                    <a:prstClr val="white"/>
                  </a:solidFill>
                </a:rPr>
                <a:t>ν</a:t>
              </a:r>
              <a:r>
                <a:rPr lang="en-US" sz="2800" baseline="-25000" dirty="0" smtClean="0">
                  <a:solidFill>
                    <a:prstClr val="white"/>
                  </a:solidFill>
                </a:rPr>
                <a:t>0</a:t>
              </a:r>
              <a:r>
                <a:rPr lang="en-US" sz="2800" dirty="0" smtClean="0">
                  <a:solidFill>
                    <a:prstClr val="white"/>
                  </a:solidFill>
                </a:rPr>
                <a:t>+ 2</a:t>
              </a:r>
              <a:r>
                <a:rPr lang="el-GR" sz="2800" dirty="0" smtClean="0">
                  <a:solidFill>
                    <a:prstClr val="white"/>
                  </a:solidFill>
                </a:rPr>
                <a:t>ν</a:t>
              </a:r>
              <a:r>
                <a:rPr lang="en-US" sz="2800" baseline="-25000" dirty="0" smtClean="0">
                  <a:solidFill>
                    <a:prstClr val="white"/>
                  </a:solidFill>
                </a:rPr>
                <a:t>m</a:t>
              </a:r>
              <a:endParaRPr lang="en-US" sz="2800" baseline="-25000" dirty="0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66700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400" dirty="0" smtClean="0">
                <a:solidFill>
                  <a:schemeClr val="bg1"/>
                </a:solidFill>
              </a:rPr>
              <a:t>Quantum View:</a:t>
            </a:r>
            <a:br>
              <a:rPr lang="en-US" sz="5400" dirty="0" smtClean="0">
                <a:solidFill>
                  <a:schemeClr val="bg1"/>
                </a:solidFill>
              </a:rPr>
            </a:br>
            <a:r>
              <a:rPr lang="en-US" sz="4000" dirty="0" smtClean="0">
                <a:solidFill>
                  <a:schemeClr val="bg1"/>
                </a:solidFill>
              </a:rPr>
              <a:t>Stimulated Raman Scattering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3"/>
          <p:cNvGrpSpPr/>
          <p:nvPr/>
        </p:nvGrpSpPr>
        <p:grpSpPr>
          <a:xfrm>
            <a:off x="228600" y="4800600"/>
            <a:ext cx="6049190" cy="1600200"/>
            <a:chOff x="228600" y="4800600"/>
            <a:chExt cx="6049190" cy="1600200"/>
          </a:xfrm>
        </p:grpSpPr>
        <p:grpSp>
          <p:nvGrpSpPr>
            <p:cNvPr id="3" name="Group 60"/>
            <p:cNvGrpSpPr/>
            <p:nvPr/>
          </p:nvGrpSpPr>
          <p:grpSpPr>
            <a:xfrm>
              <a:off x="2560320" y="4800600"/>
              <a:ext cx="3717470" cy="1600200"/>
              <a:chOff x="1112520" y="3048000"/>
              <a:chExt cx="3717470" cy="1600200"/>
            </a:xfrm>
          </p:grpSpPr>
          <p:cxnSp>
            <p:nvCxnSpPr>
              <p:cNvPr id="55" name="Straight Connector 54"/>
              <p:cNvCxnSpPr/>
              <p:nvPr/>
            </p:nvCxnSpPr>
            <p:spPr>
              <a:xfrm>
                <a:off x="1112520" y="4495800"/>
                <a:ext cx="3717470" cy="0"/>
              </a:xfrm>
              <a:prstGeom prst="line">
                <a:avLst/>
              </a:prstGeom>
              <a:noFill/>
              <a:ln w="50800" cap="rnd" cmpd="sng" algn="ctr">
                <a:solidFill>
                  <a:schemeClr val="bg1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</p:cxnSp>
          <p:cxnSp>
            <p:nvCxnSpPr>
              <p:cNvPr id="56" name="Straight Connector 55"/>
              <p:cNvCxnSpPr/>
              <p:nvPr/>
            </p:nvCxnSpPr>
            <p:spPr>
              <a:xfrm>
                <a:off x="1112520" y="4267200"/>
                <a:ext cx="3717470" cy="0"/>
              </a:xfrm>
              <a:prstGeom prst="line">
                <a:avLst/>
              </a:prstGeom>
              <a:noFill/>
              <a:ln w="50800" cap="rnd" cmpd="sng" algn="ctr">
                <a:solidFill>
                  <a:schemeClr val="bg1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</p:cxnSp>
          <p:cxnSp>
            <p:nvCxnSpPr>
              <p:cNvPr id="57" name="Straight Connector 56"/>
              <p:cNvCxnSpPr/>
              <p:nvPr/>
            </p:nvCxnSpPr>
            <p:spPr>
              <a:xfrm>
                <a:off x="1112520" y="3962400"/>
                <a:ext cx="3717470" cy="0"/>
              </a:xfrm>
              <a:prstGeom prst="line">
                <a:avLst/>
              </a:prstGeom>
              <a:noFill/>
              <a:ln w="50800" cap="rnd" cmpd="sng" algn="ctr">
                <a:solidFill>
                  <a:schemeClr val="bg1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</p:cxnSp>
          <p:cxnSp>
            <p:nvCxnSpPr>
              <p:cNvPr id="58" name="Straight Connector 57"/>
              <p:cNvCxnSpPr/>
              <p:nvPr/>
            </p:nvCxnSpPr>
            <p:spPr>
              <a:xfrm>
                <a:off x="1112520" y="3505200"/>
                <a:ext cx="3717470" cy="0"/>
              </a:xfrm>
              <a:prstGeom prst="line">
                <a:avLst/>
              </a:prstGeom>
              <a:noFill/>
              <a:ln w="50800" cap="rnd" cmpd="sng" algn="ctr">
                <a:solidFill>
                  <a:schemeClr val="bg1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</p:cxnSp>
          <p:cxnSp>
            <p:nvCxnSpPr>
              <p:cNvPr id="59" name="Straight Connector 58"/>
              <p:cNvCxnSpPr/>
              <p:nvPr/>
            </p:nvCxnSpPr>
            <p:spPr>
              <a:xfrm>
                <a:off x="1112520" y="3048000"/>
                <a:ext cx="3717470" cy="0"/>
              </a:xfrm>
              <a:prstGeom prst="line">
                <a:avLst/>
              </a:prstGeom>
              <a:noFill/>
              <a:ln w="50800" cap="rnd" cmpd="sng" algn="ctr">
                <a:solidFill>
                  <a:schemeClr val="bg1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</p:cxnSp>
          <p:cxnSp>
            <p:nvCxnSpPr>
              <p:cNvPr id="60" name="Straight Connector 59"/>
              <p:cNvCxnSpPr/>
              <p:nvPr/>
            </p:nvCxnSpPr>
            <p:spPr>
              <a:xfrm>
                <a:off x="1112520" y="4648200"/>
                <a:ext cx="3717470" cy="0"/>
              </a:xfrm>
              <a:prstGeom prst="line">
                <a:avLst/>
              </a:prstGeom>
              <a:noFill/>
              <a:ln w="50800" cap="rnd" cmpd="sng" algn="ctr">
                <a:solidFill>
                  <a:schemeClr val="bg1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</p:cxnSp>
        </p:grpSp>
        <p:sp>
          <p:nvSpPr>
            <p:cNvPr id="51" name="Left Brace 50"/>
            <p:cNvSpPr/>
            <p:nvPr/>
          </p:nvSpPr>
          <p:spPr>
            <a:xfrm>
              <a:off x="1905000" y="4800600"/>
              <a:ext cx="381000" cy="1600200"/>
            </a:xfrm>
            <a:prstGeom prst="leftBrac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28600" y="5181600"/>
              <a:ext cx="18288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dirty="0" smtClean="0">
                  <a:solidFill>
                    <a:srgbClr val="0AF659"/>
                  </a:solidFill>
                </a:rPr>
                <a:t> </a:t>
              </a:r>
              <a:r>
                <a:rPr lang="en-US" sz="5400" dirty="0" smtClean="0">
                  <a:solidFill>
                    <a:schemeClr val="bg1"/>
                  </a:solidFill>
                </a:rPr>
                <a:t>v = 0</a:t>
              </a:r>
              <a:endParaRPr lang="en-US" sz="5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" name="Group 24"/>
          <p:cNvGrpSpPr/>
          <p:nvPr/>
        </p:nvGrpSpPr>
        <p:grpSpPr>
          <a:xfrm>
            <a:off x="228600" y="2057400"/>
            <a:ext cx="6049190" cy="1600200"/>
            <a:chOff x="228600" y="4800600"/>
            <a:chExt cx="6049190" cy="1600200"/>
          </a:xfrm>
        </p:grpSpPr>
        <p:grpSp>
          <p:nvGrpSpPr>
            <p:cNvPr id="5" name="Group 60"/>
            <p:cNvGrpSpPr/>
            <p:nvPr/>
          </p:nvGrpSpPr>
          <p:grpSpPr>
            <a:xfrm>
              <a:off x="2560320" y="4800600"/>
              <a:ext cx="3717470" cy="1600200"/>
              <a:chOff x="1112520" y="3048000"/>
              <a:chExt cx="3717470" cy="1600200"/>
            </a:xfrm>
          </p:grpSpPr>
          <p:cxnSp>
            <p:nvCxnSpPr>
              <p:cNvPr id="29" name="Straight Connector 28"/>
              <p:cNvCxnSpPr/>
              <p:nvPr/>
            </p:nvCxnSpPr>
            <p:spPr>
              <a:xfrm>
                <a:off x="1112520" y="4495800"/>
                <a:ext cx="3717470" cy="0"/>
              </a:xfrm>
              <a:prstGeom prst="line">
                <a:avLst/>
              </a:prstGeom>
              <a:noFill/>
              <a:ln w="50800" cap="rnd" cmpd="sng" algn="ctr">
                <a:solidFill>
                  <a:srgbClr val="FFFF00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</p:cxnSp>
          <p:cxnSp>
            <p:nvCxnSpPr>
              <p:cNvPr id="30" name="Straight Connector 29"/>
              <p:cNvCxnSpPr/>
              <p:nvPr/>
            </p:nvCxnSpPr>
            <p:spPr>
              <a:xfrm>
                <a:off x="1112520" y="4267200"/>
                <a:ext cx="3717470" cy="0"/>
              </a:xfrm>
              <a:prstGeom prst="line">
                <a:avLst/>
              </a:prstGeom>
              <a:noFill/>
              <a:ln w="50800" cap="rnd" cmpd="sng" algn="ctr">
                <a:solidFill>
                  <a:srgbClr val="FFFF00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</p:cxnSp>
          <p:cxnSp>
            <p:nvCxnSpPr>
              <p:cNvPr id="31" name="Straight Connector 30"/>
              <p:cNvCxnSpPr/>
              <p:nvPr/>
            </p:nvCxnSpPr>
            <p:spPr>
              <a:xfrm>
                <a:off x="1112520" y="3962400"/>
                <a:ext cx="3717470" cy="0"/>
              </a:xfrm>
              <a:prstGeom prst="line">
                <a:avLst/>
              </a:prstGeom>
              <a:noFill/>
              <a:ln w="50800" cap="rnd" cmpd="sng" algn="ctr">
                <a:solidFill>
                  <a:srgbClr val="FFFF00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</p:cxnSp>
          <p:cxnSp>
            <p:nvCxnSpPr>
              <p:cNvPr id="34" name="Straight Connector 33"/>
              <p:cNvCxnSpPr/>
              <p:nvPr/>
            </p:nvCxnSpPr>
            <p:spPr>
              <a:xfrm>
                <a:off x="1112520" y="3505200"/>
                <a:ext cx="3717470" cy="0"/>
              </a:xfrm>
              <a:prstGeom prst="line">
                <a:avLst/>
              </a:prstGeom>
              <a:noFill/>
              <a:ln w="50800" cap="rnd" cmpd="sng" algn="ctr">
                <a:solidFill>
                  <a:srgbClr val="FFFF00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</p:cxnSp>
          <p:cxnSp>
            <p:nvCxnSpPr>
              <p:cNvPr id="39" name="Straight Connector 38"/>
              <p:cNvCxnSpPr/>
              <p:nvPr/>
            </p:nvCxnSpPr>
            <p:spPr>
              <a:xfrm>
                <a:off x="1112520" y="3048000"/>
                <a:ext cx="3717470" cy="0"/>
              </a:xfrm>
              <a:prstGeom prst="line">
                <a:avLst/>
              </a:prstGeom>
              <a:noFill/>
              <a:ln w="50800" cap="rnd" cmpd="sng" algn="ctr">
                <a:solidFill>
                  <a:srgbClr val="FFFF00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</p:cxnSp>
          <p:cxnSp>
            <p:nvCxnSpPr>
              <p:cNvPr id="40" name="Straight Connector 39"/>
              <p:cNvCxnSpPr/>
              <p:nvPr/>
            </p:nvCxnSpPr>
            <p:spPr>
              <a:xfrm>
                <a:off x="1112520" y="4648200"/>
                <a:ext cx="3717470" cy="0"/>
              </a:xfrm>
              <a:prstGeom prst="line">
                <a:avLst/>
              </a:prstGeom>
              <a:noFill/>
              <a:ln w="50800" cap="rnd" cmpd="sng" algn="ctr">
                <a:solidFill>
                  <a:srgbClr val="FFFF00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</p:cxnSp>
        </p:grpSp>
        <p:sp>
          <p:nvSpPr>
            <p:cNvPr id="27" name="Left Brace 26"/>
            <p:cNvSpPr/>
            <p:nvPr/>
          </p:nvSpPr>
          <p:spPr>
            <a:xfrm>
              <a:off x="1905000" y="4800600"/>
              <a:ext cx="381000" cy="1600200"/>
            </a:xfrm>
            <a:prstGeom prst="leftBrace">
              <a:avLst/>
            </a:prstGeom>
            <a:ln w="5715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228600" y="5181600"/>
              <a:ext cx="18288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dirty="0" smtClean="0">
                  <a:solidFill>
                    <a:srgbClr val="FFFF00"/>
                  </a:solidFill>
                </a:rPr>
                <a:t> </a:t>
              </a:r>
              <a:r>
                <a:rPr lang="en-US" sz="5400" dirty="0" smtClean="0">
                  <a:solidFill>
                    <a:srgbClr val="FFFF00"/>
                  </a:solidFill>
                </a:rPr>
                <a:t>v = 1</a:t>
              </a:r>
              <a:endParaRPr lang="en-US" sz="5400" dirty="0">
                <a:solidFill>
                  <a:srgbClr val="FFFF00"/>
                </a:solidFill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6248400" y="3505200"/>
            <a:ext cx="533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smtClean="0">
                <a:solidFill>
                  <a:srgbClr val="08CE4A"/>
                </a:solidFill>
              </a:rPr>
              <a:t>J</a:t>
            </a:r>
            <a:endParaRPr lang="en-US" sz="8000" dirty="0">
              <a:solidFill>
                <a:srgbClr val="08CE4A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0" y="0"/>
            <a:ext cx="9144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solidFill>
                  <a:schemeClr val="bg1"/>
                </a:solidFill>
              </a:rPr>
              <a:t>Rotational and Vibrational Energy Levels of H</a:t>
            </a:r>
            <a:r>
              <a:rPr lang="en-US" sz="5400" baseline="-25000" dirty="0" smtClean="0">
                <a:solidFill>
                  <a:schemeClr val="bg1"/>
                </a:solidFill>
              </a:rPr>
              <a:t>2</a:t>
            </a:r>
            <a:endParaRPr lang="en-US" sz="5400" baseline="-25000" dirty="0">
              <a:solidFill>
                <a:schemeClr val="bg1"/>
              </a:solidFill>
            </a:endParaRPr>
          </a:p>
        </p:txBody>
      </p:sp>
      <p:grpSp>
        <p:nvGrpSpPr>
          <p:cNvPr id="62" name="Group 61"/>
          <p:cNvGrpSpPr/>
          <p:nvPr/>
        </p:nvGrpSpPr>
        <p:grpSpPr>
          <a:xfrm>
            <a:off x="6629400" y="4495800"/>
            <a:ext cx="533400" cy="2133600"/>
            <a:chOff x="6629400" y="4495800"/>
            <a:chExt cx="533400" cy="2133600"/>
          </a:xfrm>
        </p:grpSpPr>
        <p:sp>
          <p:nvSpPr>
            <p:cNvPr id="48" name="TextBox 47"/>
            <p:cNvSpPr txBox="1"/>
            <p:nvPr/>
          </p:nvSpPr>
          <p:spPr>
            <a:xfrm>
              <a:off x="6629400" y="6167735"/>
              <a:ext cx="533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smtClean="0">
                  <a:solidFill>
                    <a:srgbClr val="08CE4A"/>
                  </a:solidFill>
                </a:rPr>
                <a:t>0</a:t>
              </a:r>
              <a:endParaRPr lang="en-US" sz="2400" dirty="0">
                <a:solidFill>
                  <a:srgbClr val="08CE4A"/>
                </a:solidFill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6629400" y="5943600"/>
              <a:ext cx="533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smtClean="0">
                  <a:solidFill>
                    <a:srgbClr val="08CE4A"/>
                  </a:solidFill>
                </a:rPr>
                <a:t>1</a:t>
              </a:r>
              <a:endParaRPr lang="en-US" sz="2400" dirty="0">
                <a:solidFill>
                  <a:srgbClr val="08CE4A"/>
                </a:solidFill>
              </a:endParaRP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6705600" y="5710535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400" dirty="0" smtClean="0">
                  <a:solidFill>
                    <a:srgbClr val="08CE4A"/>
                  </a:solidFill>
                </a:rPr>
                <a:t>2</a:t>
              </a:r>
              <a:endParaRPr lang="en-US" sz="2400" dirty="0">
                <a:solidFill>
                  <a:srgbClr val="08CE4A"/>
                </a:solidFill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6705600" y="5410200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400" dirty="0" smtClean="0">
                  <a:solidFill>
                    <a:srgbClr val="08CE4A"/>
                  </a:solidFill>
                </a:rPr>
                <a:t>3</a:t>
              </a:r>
              <a:endParaRPr lang="en-US" sz="2400" dirty="0">
                <a:solidFill>
                  <a:srgbClr val="08CE4A"/>
                </a:solidFill>
              </a:endParaRPr>
            </a:p>
          </p:txBody>
        </p:sp>
        <p:sp>
          <p:nvSpPr>
            <p:cNvPr id="54" name="Rectangle 53"/>
            <p:cNvSpPr/>
            <p:nvPr/>
          </p:nvSpPr>
          <p:spPr>
            <a:xfrm>
              <a:off x="6705600" y="4953000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400" dirty="0" smtClean="0">
                  <a:solidFill>
                    <a:srgbClr val="08CE4A"/>
                  </a:solidFill>
                </a:rPr>
                <a:t>4</a:t>
              </a:r>
              <a:endParaRPr lang="en-US" sz="2400" dirty="0">
                <a:solidFill>
                  <a:srgbClr val="08CE4A"/>
                </a:solidFill>
              </a:endParaRP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6705600" y="4495800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400" dirty="0" smtClean="0">
                  <a:solidFill>
                    <a:srgbClr val="08CE4A"/>
                  </a:solidFill>
                </a:rPr>
                <a:t>5</a:t>
              </a:r>
              <a:endParaRPr lang="en-US" sz="2400" dirty="0">
                <a:solidFill>
                  <a:srgbClr val="08CE4A"/>
                </a:solidFill>
              </a:endParaRPr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6629400" y="1752600"/>
            <a:ext cx="533400" cy="2133600"/>
            <a:chOff x="6629400" y="4495800"/>
            <a:chExt cx="533400" cy="2133600"/>
          </a:xfrm>
        </p:grpSpPr>
        <p:sp>
          <p:nvSpPr>
            <p:cNvPr id="65" name="TextBox 64"/>
            <p:cNvSpPr txBox="1"/>
            <p:nvPr/>
          </p:nvSpPr>
          <p:spPr>
            <a:xfrm>
              <a:off x="6629400" y="6167735"/>
              <a:ext cx="533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smtClean="0">
                  <a:solidFill>
                    <a:srgbClr val="08CE4A"/>
                  </a:solidFill>
                </a:rPr>
                <a:t>0</a:t>
              </a:r>
              <a:endParaRPr lang="en-US" sz="2400" dirty="0">
                <a:solidFill>
                  <a:srgbClr val="08CE4A"/>
                </a:solidFill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6629400" y="5943600"/>
              <a:ext cx="533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smtClean="0">
                  <a:solidFill>
                    <a:srgbClr val="08CE4A"/>
                  </a:solidFill>
                </a:rPr>
                <a:t>1</a:t>
              </a:r>
              <a:endParaRPr lang="en-US" sz="2400" dirty="0">
                <a:solidFill>
                  <a:srgbClr val="08CE4A"/>
                </a:solidFill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6705600" y="5710535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400" dirty="0" smtClean="0">
                  <a:solidFill>
                    <a:srgbClr val="08CE4A"/>
                  </a:solidFill>
                </a:rPr>
                <a:t>2</a:t>
              </a:r>
              <a:endParaRPr lang="en-US" sz="2400" dirty="0">
                <a:solidFill>
                  <a:srgbClr val="08CE4A"/>
                </a:solidFill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6705600" y="5410200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400" dirty="0" smtClean="0">
                  <a:solidFill>
                    <a:srgbClr val="08CE4A"/>
                  </a:solidFill>
                </a:rPr>
                <a:t>3</a:t>
              </a:r>
              <a:endParaRPr lang="en-US" sz="2400" dirty="0">
                <a:solidFill>
                  <a:srgbClr val="08CE4A"/>
                </a:solidFill>
              </a:endParaRPr>
            </a:p>
          </p:txBody>
        </p:sp>
        <p:sp>
          <p:nvSpPr>
            <p:cNvPr id="69" name="Rectangle 68"/>
            <p:cNvSpPr/>
            <p:nvPr/>
          </p:nvSpPr>
          <p:spPr>
            <a:xfrm>
              <a:off x="6705600" y="4953000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400" dirty="0" smtClean="0">
                  <a:solidFill>
                    <a:srgbClr val="08CE4A"/>
                  </a:solidFill>
                </a:rPr>
                <a:t>4</a:t>
              </a:r>
              <a:endParaRPr lang="en-US" sz="2400" dirty="0">
                <a:solidFill>
                  <a:srgbClr val="08CE4A"/>
                </a:solidFill>
              </a:endParaRPr>
            </a:p>
          </p:txBody>
        </p:sp>
        <p:sp>
          <p:nvSpPr>
            <p:cNvPr id="70" name="Rectangle 69"/>
            <p:cNvSpPr/>
            <p:nvPr/>
          </p:nvSpPr>
          <p:spPr>
            <a:xfrm>
              <a:off x="6705600" y="4495800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400" dirty="0" smtClean="0">
                  <a:solidFill>
                    <a:srgbClr val="08CE4A"/>
                  </a:solidFill>
                </a:rPr>
                <a:t>5</a:t>
              </a:r>
              <a:endParaRPr lang="en-US" sz="2400" dirty="0">
                <a:solidFill>
                  <a:srgbClr val="08CE4A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ight Brace 46"/>
          <p:cNvSpPr/>
          <p:nvPr/>
        </p:nvSpPr>
        <p:spPr>
          <a:xfrm>
            <a:off x="7086600" y="5629811"/>
            <a:ext cx="685800" cy="533400"/>
          </a:xfrm>
          <a:prstGeom prst="rightBrac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TextBox 47"/>
          <p:cNvSpPr txBox="1"/>
          <p:nvPr/>
        </p:nvSpPr>
        <p:spPr>
          <a:xfrm>
            <a:off x="7391400" y="4800600"/>
            <a:ext cx="1828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</a:rPr>
              <a:t>17.6 THz</a:t>
            </a:r>
            <a:endParaRPr lang="en-US" sz="3600" dirty="0">
              <a:solidFill>
                <a:schemeClr val="bg1"/>
              </a:solidFill>
            </a:endParaRPr>
          </a:p>
        </p:txBody>
      </p:sp>
      <p:cxnSp>
        <p:nvCxnSpPr>
          <p:cNvPr id="50" name="Straight Connector 49"/>
          <p:cNvCxnSpPr/>
          <p:nvPr/>
        </p:nvCxnSpPr>
        <p:spPr>
          <a:xfrm>
            <a:off x="8335329" y="5466934"/>
            <a:ext cx="0" cy="420469"/>
          </a:xfrm>
          <a:prstGeom prst="line">
            <a:avLst/>
          </a:prstGeom>
          <a:ln w="571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 flipH="1" flipV="1">
            <a:off x="7650480" y="5896392"/>
            <a:ext cx="685800" cy="0"/>
          </a:xfrm>
          <a:prstGeom prst="line">
            <a:avLst/>
          </a:prstGeom>
          <a:ln w="571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0" y="0"/>
            <a:ext cx="9144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solidFill>
                  <a:schemeClr val="bg1"/>
                </a:solidFill>
              </a:rPr>
              <a:t>Rotational and Vibrational Energy Levels of H</a:t>
            </a:r>
            <a:r>
              <a:rPr lang="en-US" sz="5400" baseline="-25000" dirty="0" smtClean="0">
                <a:solidFill>
                  <a:schemeClr val="bg1"/>
                </a:solidFill>
              </a:rPr>
              <a:t>2</a:t>
            </a:r>
            <a:endParaRPr lang="en-US" sz="5400" baseline="-25000" dirty="0">
              <a:solidFill>
                <a:schemeClr val="bg1"/>
              </a:solidFill>
            </a:endParaRPr>
          </a:p>
        </p:txBody>
      </p:sp>
      <p:grpSp>
        <p:nvGrpSpPr>
          <p:cNvPr id="72" name="Group 24"/>
          <p:cNvGrpSpPr/>
          <p:nvPr/>
        </p:nvGrpSpPr>
        <p:grpSpPr>
          <a:xfrm>
            <a:off x="228600" y="2057400"/>
            <a:ext cx="6049190" cy="1600200"/>
            <a:chOff x="228600" y="4800600"/>
            <a:chExt cx="6049190" cy="1600200"/>
          </a:xfrm>
        </p:grpSpPr>
        <p:grpSp>
          <p:nvGrpSpPr>
            <p:cNvPr id="73" name="Group 60"/>
            <p:cNvGrpSpPr/>
            <p:nvPr/>
          </p:nvGrpSpPr>
          <p:grpSpPr>
            <a:xfrm>
              <a:off x="2560320" y="4800600"/>
              <a:ext cx="3717470" cy="1600200"/>
              <a:chOff x="1112520" y="3048000"/>
              <a:chExt cx="3717470" cy="1600200"/>
            </a:xfrm>
          </p:grpSpPr>
          <p:cxnSp>
            <p:nvCxnSpPr>
              <p:cNvPr id="76" name="Straight Connector 75"/>
              <p:cNvCxnSpPr/>
              <p:nvPr/>
            </p:nvCxnSpPr>
            <p:spPr>
              <a:xfrm>
                <a:off x="1112520" y="4495800"/>
                <a:ext cx="3717470" cy="0"/>
              </a:xfrm>
              <a:prstGeom prst="line">
                <a:avLst/>
              </a:prstGeom>
              <a:noFill/>
              <a:ln w="50800" cap="rnd" cmpd="sng" algn="ctr">
                <a:solidFill>
                  <a:srgbClr val="FFFF00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</p:cxnSp>
          <p:cxnSp>
            <p:nvCxnSpPr>
              <p:cNvPr id="77" name="Straight Connector 76"/>
              <p:cNvCxnSpPr/>
              <p:nvPr/>
            </p:nvCxnSpPr>
            <p:spPr>
              <a:xfrm>
                <a:off x="1112520" y="4267200"/>
                <a:ext cx="3717470" cy="0"/>
              </a:xfrm>
              <a:prstGeom prst="line">
                <a:avLst/>
              </a:prstGeom>
              <a:noFill/>
              <a:ln w="50800" cap="rnd" cmpd="sng" algn="ctr">
                <a:solidFill>
                  <a:srgbClr val="FFFF00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</p:cxnSp>
          <p:cxnSp>
            <p:nvCxnSpPr>
              <p:cNvPr id="78" name="Straight Connector 77"/>
              <p:cNvCxnSpPr/>
              <p:nvPr/>
            </p:nvCxnSpPr>
            <p:spPr>
              <a:xfrm>
                <a:off x="1112520" y="3962400"/>
                <a:ext cx="3717470" cy="0"/>
              </a:xfrm>
              <a:prstGeom prst="line">
                <a:avLst/>
              </a:prstGeom>
              <a:noFill/>
              <a:ln w="50800" cap="rnd" cmpd="sng" algn="ctr">
                <a:solidFill>
                  <a:srgbClr val="FFFF00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</p:cxnSp>
          <p:cxnSp>
            <p:nvCxnSpPr>
              <p:cNvPr id="79" name="Straight Connector 78"/>
              <p:cNvCxnSpPr/>
              <p:nvPr/>
            </p:nvCxnSpPr>
            <p:spPr>
              <a:xfrm>
                <a:off x="1112520" y="3505200"/>
                <a:ext cx="3717470" cy="0"/>
              </a:xfrm>
              <a:prstGeom prst="line">
                <a:avLst/>
              </a:prstGeom>
              <a:noFill/>
              <a:ln w="50800" cap="rnd" cmpd="sng" algn="ctr">
                <a:solidFill>
                  <a:srgbClr val="FFFF00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</p:cxnSp>
          <p:cxnSp>
            <p:nvCxnSpPr>
              <p:cNvPr id="80" name="Straight Connector 79"/>
              <p:cNvCxnSpPr/>
              <p:nvPr/>
            </p:nvCxnSpPr>
            <p:spPr>
              <a:xfrm>
                <a:off x="1112520" y="3048000"/>
                <a:ext cx="3717470" cy="0"/>
              </a:xfrm>
              <a:prstGeom prst="line">
                <a:avLst/>
              </a:prstGeom>
              <a:noFill/>
              <a:ln w="50800" cap="rnd" cmpd="sng" algn="ctr">
                <a:solidFill>
                  <a:srgbClr val="FFFF00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</p:cxnSp>
          <p:cxnSp>
            <p:nvCxnSpPr>
              <p:cNvPr id="81" name="Straight Connector 80"/>
              <p:cNvCxnSpPr/>
              <p:nvPr/>
            </p:nvCxnSpPr>
            <p:spPr>
              <a:xfrm>
                <a:off x="1112520" y="4648200"/>
                <a:ext cx="3717470" cy="0"/>
              </a:xfrm>
              <a:prstGeom prst="line">
                <a:avLst/>
              </a:prstGeom>
              <a:noFill/>
              <a:ln w="50800" cap="rnd" cmpd="sng" algn="ctr">
                <a:solidFill>
                  <a:srgbClr val="FFFF00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</p:cxnSp>
        </p:grpSp>
        <p:sp>
          <p:nvSpPr>
            <p:cNvPr id="74" name="Left Brace 73"/>
            <p:cNvSpPr/>
            <p:nvPr/>
          </p:nvSpPr>
          <p:spPr>
            <a:xfrm>
              <a:off x="1905000" y="4800600"/>
              <a:ext cx="381000" cy="1600200"/>
            </a:xfrm>
            <a:prstGeom prst="leftBrace">
              <a:avLst/>
            </a:prstGeom>
            <a:ln w="5715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228600" y="5181600"/>
              <a:ext cx="18288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dirty="0" smtClean="0">
                  <a:solidFill>
                    <a:srgbClr val="FFFF00"/>
                  </a:solidFill>
                </a:rPr>
                <a:t> </a:t>
              </a:r>
              <a:r>
                <a:rPr lang="en-US" sz="5400" dirty="0" smtClean="0">
                  <a:solidFill>
                    <a:srgbClr val="FFFF00"/>
                  </a:solidFill>
                </a:rPr>
                <a:t>v = 1</a:t>
              </a:r>
              <a:endParaRPr lang="en-US" sz="5400" dirty="0">
                <a:solidFill>
                  <a:srgbClr val="FFFF00"/>
                </a:solidFill>
              </a:endParaRPr>
            </a:p>
          </p:txBody>
        </p:sp>
      </p:grpSp>
      <p:grpSp>
        <p:nvGrpSpPr>
          <p:cNvPr id="88" name="Group 23"/>
          <p:cNvGrpSpPr/>
          <p:nvPr/>
        </p:nvGrpSpPr>
        <p:grpSpPr>
          <a:xfrm>
            <a:off x="228600" y="4800600"/>
            <a:ext cx="6049190" cy="1600200"/>
            <a:chOff x="228600" y="4800600"/>
            <a:chExt cx="6049190" cy="1600200"/>
          </a:xfrm>
        </p:grpSpPr>
        <p:grpSp>
          <p:nvGrpSpPr>
            <p:cNvPr id="89" name="Group 60"/>
            <p:cNvGrpSpPr/>
            <p:nvPr/>
          </p:nvGrpSpPr>
          <p:grpSpPr>
            <a:xfrm>
              <a:off x="2560320" y="4800600"/>
              <a:ext cx="3717470" cy="1600200"/>
              <a:chOff x="1112520" y="3048000"/>
              <a:chExt cx="3717470" cy="1600200"/>
            </a:xfrm>
          </p:grpSpPr>
          <p:cxnSp>
            <p:nvCxnSpPr>
              <p:cNvPr id="92" name="Straight Connector 91"/>
              <p:cNvCxnSpPr/>
              <p:nvPr/>
            </p:nvCxnSpPr>
            <p:spPr>
              <a:xfrm>
                <a:off x="1112520" y="4495800"/>
                <a:ext cx="3717470" cy="0"/>
              </a:xfrm>
              <a:prstGeom prst="line">
                <a:avLst/>
              </a:prstGeom>
              <a:noFill/>
              <a:ln w="50800" cap="rnd" cmpd="sng" algn="ctr">
                <a:solidFill>
                  <a:schemeClr val="bg1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</p:cxnSp>
          <p:cxnSp>
            <p:nvCxnSpPr>
              <p:cNvPr id="93" name="Straight Connector 92"/>
              <p:cNvCxnSpPr/>
              <p:nvPr/>
            </p:nvCxnSpPr>
            <p:spPr>
              <a:xfrm>
                <a:off x="1112520" y="4267200"/>
                <a:ext cx="3717470" cy="0"/>
              </a:xfrm>
              <a:prstGeom prst="line">
                <a:avLst/>
              </a:prstGeom>
              <a:noFill/>
              <a:ln w="50800" cap="rnd" cmpd="sng" algn="ctr">
                <a:solidFill>
                  <a:schemeClr val="bg1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</p:cxnSp>
          <p:cxnSp>
            <p:nvCxnSpPr>
              <p:cNvPr id="94" name="Straight Connector 93"/>
              <p:cNvCxnSpPr/>
              <p:nvPr/>
            </p:nvCxnSpPr>
            <p:spPr>
              <a:xfrm>
                <a:off x="1112520" y="3962400"/>
                <a:ext cx="3717470" cy="0"/>
              </a:xfrm>
              <a:prstGeom prst="line">
                <a:avLst/>
              </a:prstGeom>
              <a:noFill/>
              <a:ln w="50800" cap="rnd" cmpd="sng" algn="ctr">
                <a:solidFill>
                  <a:schemeClr val="bg1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</p:cxnSp>
          <p:cxnSp>
            <p:nvCxnSpPr>
              <p:cNvPr id="95" name="Straight Connector 94"/>
              <p:cNvCxnSpPr/>
              <p:nvPr/>
            </p:nvCxnSpPr>
            <p:spPr>
              <a:xfrm>
                <a:off x="1112520" y="3505200"/>
                <a:ext cx="3717470" cy="0"/>
              </a:xfrm>
              <a:prstGeom prst="line">
                <a:avLst/>
              </a:prstGeom>
              <a:noFill/>
              <a:ln w="50800" cap="rnd" cmpd="sng" algn="ctr">
                <a:solidFill>
                  <a:schemeClr val="bg1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</p:cxnSp>
          <p:cxnSp>
            <p:nvCxnSpPr>
              <p:cNvPr id="96" name="Straight Connector 95"/>
              <p:cNvCxnSpPr/>
              <p:nvPr/>
            </p:nvCxnSpPr>
            <p:spPr>
              <a:xfrm>
                <a:off x="1112520" y="3048000"/>
                <a:ext cx="3717470" cy="0"/>
              </a:xfrm>
              <a:prstGeom prst="line">
                <a:avLst/>
              </a:prstGeom>
              <a:noFill/>
              <a:ln w="50800" cap="rnd" cmpd="sng" algn="ctr">
                <a:solidFill>
                  <a:schemeClr val="bg1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</p:cxnSp>
          <p:cxnSp>
            <p:nvCxnSpPr>
              <p:cNvPr id="97" name="Straight Connector 96"/>
              <p:cNvCxnSpPr/>
              <p:nvPr/>
            </p:nvCxnSpPr>
            <p:spPr>
              <a:xfrm>
                <a:off x="1112520" y="4648200"/>
                <a:ext cx="3717470" cy="0"/>
              </a:xfrm>
              <a:prstGeom prst="line">
                <a:avLst/>
              </a:prstGeom>
              <a:noFill/>
              <a:ln w="50800" cap="rnd" cmpd="sng" algn="ctr">
                <a:solidFill>
                  <a:schemeClr val="bg1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</p:cxnSp>
        </p:grpSp>
        <p:sp>
          <p:nvSpPr>
            <p:cNvPr id="90" name="Left Brace 89"/>
            <p:cNvSpPr/>
            <p:nvPr/>
          </p:nvSpPr>
          <p:spPr>
            <a:xfrm>
              <a:off x="1905000" y="4800600"/>
              <a:ext cx="381000" cy="1600200"/>
            </a:xfrm>
            <a:prstGeom prst="leftBrac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228600" y="5181600"/>
              <a:ext cx="18288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dirty="0" smtClean="0">
                  <a:solidFill>
                    <a:srgbClr val="0AF659"/>
                  </a:solidFill>
                </a:rPr>
                <a:t> </a:t>
              </a:r>
              <a:r>
                <a:rPr lang="en-US" sz="5400" dirty="0" smtClean="0">
                  <a:solidFill>
                    <a:schemeClr val="bg1"/>
                  </a:solidFill>
                </a:rPr>
                <a:t>v = 0</a:t>
              </a:r>
              <a:endParaRPr lang="en-US" sz="5400" dirty="0">
                <a:solidFill>
                  <a:schemeClr val="bg1"/>
                </a:solidFill>
              </a:endParaRPr>
            </a:p>
          </p:txBody>
        </p:sp>
      </p:grpSp>
      <p:sp>
        <p:nvSpPr>
          <p:cNvPr id="98" name="TextBox 97"/>
          <p:cNvSpPr txBox="1"/>
          <p:nvPr/>
        </p:nvSpPr>
        <p:spPr>
          <a:xfrm>
            <a:off x="6248400" y="3505200"/>
            <a:ext cx="533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smtClean="0">
                <a:solidFill>
                  <a:srgbClr val="08CE4A"/>
                </a:solidFill>
              </a:rPr>
              <a:t>J</a:t>
            </a:r>
            <a:endParaRPr lang="en-US" sz="8000" dirty="0">
              <a:solidFill>
                <a:srgbClr val="08CE4A"/>
              </a:solidFill>
            </a:endParaRPr>
          </a:p>
        </p:txBody>
      </p:sp>
      <p:grpSp>
        <p:nvGrpSpPr>
          <p:cNvPr id="99" name="Group 98"/>
          <p:cNvGrpSpPr/>
          <p:nvPr/>
        </p:nvGrpSpPr>
        <p:grpSpPr>
          <a:xfrm>
            <a:off x="6629400" y="4495800"/>
            <a:ext cx="533400" cy="2133600"/>
            <a:chOff x="6629400" y="4495800"/>
            <a:chExt cx="533400" cy="2133600"/>
          </a:xfrm>
        </p:grpSpPr>
        <p:sp>
          <p:nvSpPr>
            <p:cNvPr id="100" name="TextBox 99"/>
            <p:cNvSpPr txBox="1"/>
            <p:nvPr/>
          </p:nvSpPr>
          <p:spPr>
            <a:xfrm>
              <a:off x="6629400" y="6167735"/>
              <a:ext cx="533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smtClean="0">
                  <a:solidFill>
                    <a:srgbClr val="08CE4A"/>
                  </a:solidFill>
                </a:rPr>
                <a:t>0</a:t>
              </a:r>
              <a:endParaRPr lang="en-US" sz="2400" dirty="0">
                <a:solidFill>
                  <a:srgbClr val="08CE4A"/>
                </a:solidFill>
              </a:endParaRPr>
            </a:p>
          </p:txBody>
        </p:sp>
        <p:sp>
          <p:nvSpPr>
            <p:cNvPr id="101" name="TextBox 100"/>
            <p:cNvSpPr txBox="1"/>
            <p:nvPr/>
          </p:nvSpPr>
          <p:spPr>
            <a:xfrm>
              <a:off x="6629400" y="5943600"/>
              <a:ext cx="533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smtClean="0">
                  <a:solidFill>
                    <a:srgbClr val="08CE4A"/>
                  </a:solidFill>
                </a:rPr>
                <a:t>1</a:t>
              </a:r>
              <a:endParaRPr lang="en-US" sz="2400" dirty="0">
                <a:solidFill>
                  <a:srgbClr val="08CE4A"/>
                </a:solidFill>
              </a:endParaRPr>
            </a:p>
          </p:txBody>
        </p:sp>
        <p:sp>
          <p:nvSpPr>
            <p:cNvPr id="102" name="Rectangle 101"/>
            <p:cNvSpPr/>
            <p:nvPr/>
          </p:nvSpPr>
          <p:spPr>
            <a:xfrm>
              <a:off x="6705600" y="5710535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400" dirty="0" smtClean="0">
                  <a:solidFill>
                    <a:srgbClr val="08CE4A"/>
                  </a:solidFill>
                </a:rPr>
                <a:t>2</a:t>
              </a:r>
              <a:endParaRPr lang="en-US" sz="2400" dirty="0">
                <a:solidFill>
                  <a:srgbClr val="08CE4A"/>
                </a:solidFill>
              </a:endParaRPr>
            </a:p>
          </p:txBody>
        </p:sp>
        <p:sp>
          <p:nvSpPr>
            <p:cNvPr id="103" name="Rectangle 102"/>
            <p:cNvSpPr/>
            <p:nvPr/>
          </p:nvSpPr>
          <p:spPr>
            <a:xfrm>
              <a:off x="6705600" y="5410200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400" dirty="0" smtClean="0">
                  <a:solidFill>
                    <a:srgbClr val="08CE4A"/>
                  </a:solidFill>
                </a:rPr>
                <a:t>3</a:t>
              </a:r>
              <a:endParaRPr lang="en-US" sz="2400" dirty="0">
                <a:solidFill>
                  <a:srgbClr val="08CE4A"/>
                </a:solidFill>
              </a:endParaRPr>
            </a:p>
          </p:txBody>
        </p:sp>
        <p:sp>
          <p:nvSpPr>
            <p:cNvPr id="104" name="Rectangle 103"/>
            <p:cNvSpPr/>
            <p:nvPr/>
          </p:nvSpPr>
          <p:spPr>
            <a:xfrm>
              <a:off x="6705600" y="4953000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400" dirty="0" smtClean="0">
                  <a:solidFill>
                    <a:srgbClr val="08CE4A"/>
                  </a:solidFill>
                </a:rPr>
                <a:t>4</a:t>
              </a:r>
              <a:endParaRPr lang="en-US" sz="2400" dirty="0">
                <a:solidFill>
                  <a:srgbClr val="08CE4A"/>
                </a:solidFill>
              </a:endParaRPr>
            </a:p>
          </p:txBody>
        </p:sp>
        <p:sp>
          <p:nvSpPr>
            <p:cNvPr id="105" name="Rectangle 104"/>
            <p:cNvSpPr/>
            <p:nvPr/>
          </p:nvSpPr>
          <p:spPr>
            <a:xfrm>
              <a:off x="6705600" y="4495800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400" dirty="0" smtClean="0">
                  <a:solidFill>
                    <a:srgbClr val="08CE4A"/>
                  </a:solidFill>
                </a:rPr>
                <a:t>5</a:t>
              </a:r>
              <a:endParaRPr lang="en-US" sz="2400" dirty="0">
                <a:solidFill>
                  <a:srgbClr val="08CE4A"/>
                </a:solidFill>
              </a:endParaRPr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6629400" y="1752600"/>
            <a:ext cx="533400" cy="2133600"/>
            <a:chOff x="6629400" y="4495800"/>
            <a:chExt cx="533400" cy="2133600"/>
          </a:xfrm>
        </p:grpSpPr>
        <p:sp>
          <p:nvSpPr>
            <p:cNvPr id="107" name="TextBox 106"/>
            <p:cNvSpPr txBox="1"/>
            <p:nvPr/>
          </p:nvSpPr>
          <p:spPr>
            <a:xfrm>
              <a:off x="6629400" y="6167735"/>
              <a:ext cx="533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smtClean="0">
                  <a:solidFill>
                    <a:srgbClr val="08CE4A"/>
                  </a:solidFill>
                </a:rPr>
                <a:t>0</a:t>
              </a:r>
              <a:endParaRPr lang="en-US" sz="2400" dirty="0">
                <a:solidFill>
                  <a:srgbClr val="08CE4A"/>
                </a:solidFill>
              </a:endParaRPr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6629400" y="5943600"/>
              <a:ext cx="533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smtClean="0">
                  <a:solidFill>
                    <a:srgbClr val="08CE4A"/>
                  </a:solidFill>
                </a:rPr>
                <a:t>1</a:t>
              </a:r>
              <a:endParaRPr lang="en-US" sz="2400" dirty="0">
                <a:solidFill>
                  <a:srgbClr val="08CE4A"/>
                </a:solidFill>
              </a:endParaRPr>
            </a:p>
          </p:txBody>
        </p:sp>
        <p:sp>
          <p:nvSpPr>
            <p:cNvPr id="109" name="Rectangle 108"/>
            <p:cNvSpPr/>
            <p:nvPr/>
          </p:nvSpPr>
          <p:spPr>
            <a:xfrm>
              <a:off x="6705600" y="5710535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400" dirty="0" smtClean="0">
                  <a:solidFill>
                    <a:srgbClr val="08CE4A"/>
                  </a:solidFill>
                </a:rPr>
                <a:t>2</a:t>
              </a:r>
              <a:endParaRPr lang="en-US" sz="2400" dirty="0">
                <a:solidFill>
                  <a:srgbClr val="08CE4A"/>
                </a:solidFill>
              </a:endParaRPr>
            </a:p>
          </p:txBody>
        </p:sp>
        <p:sp>
          <p:nvSpPr>
            <p:cNvPr id="110" name="Rectangle 109"/>
            <p:cNvSpPr/>
            <p:nvPr/>
          </p:nvSpPr>
          <p:spPr>
            <a:xfrm>
              <a:off x="6705600" y="5410200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400" dirty="0" smtClean="0">
                  <a:solidFill>
                    <a:srgbClr val="08CE4A"/>
                  </a:solidFill>
                </a:rPr>
                <a:t>3</a:t>
              </a:r>
              <a:endParaRPr lang="en-US" sz="2400" dirty="0">
                <a:solidFill>
                  <a:srgbClr val="08CE4A"/>
                </a:solidFill>
              </a:endParaRPr>
            </a:p>
          </p:txBody>
        </p:sp>
        <p:sp>
          <p:nvSpPr>
            <p:cNvPr id="111" name="Rectangle 110"/>
            <p:cNvSpPr/>
            <p:nvPr/>
          </p:nvSpPr>
          <p:spPr>
            <a:xfrm>
              <a:off x="6705600" y="4953000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400" dirty="0" smtClean="0">
                  <a:solidFill>
                    <a:srgbClr val="08CE4A"/>
                  </a:solidFill>
                </a:rPr>
                <a:t>4</a:t>
              </a:r>
              <a:endParaRPr lang="en-US" sz="2400" dirty="0">
                <a:solidFill>
                  <a:srgbClr val="08CE4A"/>
                </a:solidFill>
              </a:endParaRPr>
            </a:p>
          </p:txBody>
        </p:sp>
        <p:sp>
          <p:nvSpPr>
            <p:cNvPr id="112" name="Rectangle 111"/>
            <p:cNvSpPr/>
            <p:nvPr/>
          </p:nvSpPr>
          <p:spPr>
            <a:xfrm>
              <a:off x="6705600" y="4495800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400" dirty="0" smtClean="0">
                  <a:solidFill>
                    <a:srgbClr val="08CE4A"/>
                  </a:solidFill>
                </a:rPr>
                <a:t>5</a:t>
              </a:r>
              <a:endParaRPr lang="en-US" sz="2400" dirty="0">
                <a:solidFill>
                  <a:srgbClr val="08CE4A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ight Brace 46"/>
          <p:cNvSpPr/>
          <p:nvPr/>
        </p:nvSpPr>
        <p:spPr>
          <a:xfrm>
            <a:off x="7086600" y="3657600"/>
            <a:ext cx="457200" cy="2743200"/>
          </a:xfrm>
          <a:prstGeom prst="rightBrac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5" name="Group 44"/>
          <p:cNvGrpSpPr/>
          <p:nvPr/>
        </p:nvGrpSpPr>
        <p:grpSpPr>
          <a:xfrm>
            <a:off x="7315200" y="4154269"/>
            <a:ext cx="1828800" cy="873443"/>
            <a:chOff x="7467600" y="5099149"/>
            <a:chExt cx="1828800" cy="873443"/>
          </a:xfrm>
        </p:grpSpPr>
        <p:sp>
          <p:nvSpPr>
            <p:cNvPr id="48" name="TextBox 47"/>
            <p:cNvSpPr txBox="1"/>
            <p:nvPr/>
          </p:nvSpPr>
          <p:spPr>
            <a:xfrm>
              <a:off x="7467600" y="5099149"/>
              <a:ext cx="18288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dirty="0" smtClean="0">
                  <a:solidFill>
                    <a:schemeClr val="bg1"/>
                  </a:solidFill>
                </a:rPr>
                <a:t>125 THz</a:t>
              </a:r>
              <a:endParaRPr lang="en-US" sz="3600" dirty="0">
                <a:solidFill>
                  <a:schemeClr val="bg1"/>
                </a:solidFill>
              </a:endParaRPr>
            </a:p>
          </p:txBody>
        </p:sp>
        <p:cxnSp>
          <p:nvCxnSpPr>
            <p:cNvPr id="50" name="Straight Connector 49"/>
            <p:cNvCxnSpPr/>
            <p:nvPr/>
          </p:nvCxnSpPr>
          <p:spPr>
            <a:xfrm>
              <a:off x="8334378" y="5745480"/>
              <a:ext cx="0" cy="218123"/>
            </a:xfrm>
            <a:prstGeom prst="line">
              <a:avLst/>
            </a:prstGeom>
            <a:ln w="571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flipH="1" flipV="1">
              <a:off x="7650480" y="5972592"/>
              <a:ext cx="685800" cy="0"/>
            </a:xfrm>
            <a:prstGeom prst="line">
              <a:avLst/>
            </a:prstGeom>
            <a:ln w="571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" name="TextBox 60"/>
          <p:cNvSpPr txBox="1"/>
          <p:nvPr/>
        </p:nvSpPr>
        <p:spPr>
          <a:xfrm>
            <a:off x="0" y="0"/>
            <a:ext cx="9144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solidFill>
                  <a:schemeClr val="bg1"/>
                </a:solidFill>
              </a:rPr>
              <a:t>Rotational and Vibrational Energy Levels of H</a:t>
            </a:r>
            <a:r>
              <a:rPr lang="en-US" sz="5400" baseline="-25000" dirty="0" smtClean="0">
                <a:solidFill>
                  <a:schemeClr val="bg1"/>
                </a:solidFill>
              </a:rPr>
              <a:t>2</a:t>
            </a:r>
            <a:endParaRPr lang="en-US" sz="5400" baseline="-25000" dirty="0">
              <a:solidFill>
                <a:schemeClr val="bg1"/>
              </a:solidFill>
            </a:endParaRPr>
          </a:p>
        </p:txBody>
      </p:sp>
      <p:grpSp>
        <p:nvGrpSpPr>
          <p:cNvPr id="70" name="Group 24"/>
          <p:cNvGrpSpPr/>
          <p:nvPr/>
        </p:nvGrpSpPr>
        <p:grpSpPr>
          <a:xfrm>
            <a:off x="228600" y="2057400"/>
            <a:ext cx="6049190" cy="1600200"/>
            <a:chOff x="228600" y="4800600"/>
            <a:chExt cx="6049190" cy="1600200"/>
          </a:xfrm>
        </p:grpSpPr>
        <p:grpSp>
          <p:nvGrpSpPr>
            <p:cNvPr id="71" name="Group 60"/>
            <p:cNvGrpSpPr/>
            <p:nvPr/>
          </p:nvGrpSpPr>
          <p:grpSpPr>
            <a:xfrm>
              <a:off x="2560320" y="4800600"/>
              <a:ext cx="3717470" cy="1600200"/>
              <a:chOff x="1112520" y="3048000"/>
              <a:chExt cx="3717470" cy="1600200"/>
            </a:xfrm>
          </p:grpSpPr>
          <p:cxnSp>
            <p:nvCxnSpPr>
              <p:cNvPr id="74" name="Straight Connector 73"/>
              <p:cNvCxnSpPr/>
              <p:nvPr/>
            </p:nvCxnSpPr>
            <p:spPr>
              <a:xfrm>
                <a:off x="1112520" y="4495800"/>
                <a:ext cx="3717470" cy="0"/>
              </a:xfrm>
              <a:prstGeom prst="line">
                <a:avLst/>
              </a:prstGeom>
              <a:noFill/>
              <a:ln w="50800" cap="rnd" cmpd="sng" algn="ctr">
                <a:solidFill>
                  <a:srgbClr val="FFFF00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</p:cxnSp>
          <p:cxnSp>
            <p:nvCxnSpPr>
              <p:cNvPr id="75" name="Straight Connector 74"/>
              <p:cNvCxnSpPr/>
              <p:nvPr/>
            </p:nvCxnSpPr>
            <p:spPr>
              <a:xfrm>
                <a:off x="1112520" y="4267200"/>
                <a:ext cx="3717470" cy="0"/>
              </a:xfrm>
              <a:prstGeom prst="line">
                <a:avLst/>
              </a:prstGeom>
              <a:noFill/>
              <a:ln w="50800" cap="rnd" cmpd="sng" algn="ctr">
                <a:solidFill>
                  <a:srgbClr val="FFFF00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</p:cxnSp>
          <p:cxnSp>
            <p:nvCxnSpPr>
              <p:cNvPr id="76" name="Straight Connector 75"/>
              <p:cNvCxnSpPr/>
              <p:nvPr/>
            </p:nvCxnSpPr>
            <p:spPr>
              <a:xfrm>
                <a:off x="1112520" y="3962400"/>
                <a:ext cx="3717470" cy="0"/>
              </a:xfrm>
              <a:prstGeom prst="line">
                <a:avLst/>
              </a:prstGeom>
              <a:noFill/>
              <a:ln w="50800" cap="rnd" cmpd="sng" algn="ctr">
                <a:solidFill>
                  <a:srgbClr val="FFFF00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</p:cxnSp>
          <p:cxnSp>
            <p:nvCxnSpPr>
              <p:cNvPr id="77" name="Straight Connector 76"/>
              <p:cNvCxnSpPr/>
              <p:nvPr/>
            </p:nvCxnSpPr>
            <p:spPr>
              <a:xfrm>
                <a:off x="1112520" y="3505200"/>
                <a:ext cx="3717470" cy="0"/>
              </a:xfrm>
              <a:prstGeom prst="line">
                <a:avLst/>
              </a:prstGeom>
              <a:noFill/>
              <a:ln w="50800" cap="rnd" cmpd="sng" algn="ctr">
                <a:solidFill>
                  <a:srgbClr val="FFFF00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</p:cxnSp>
          <p:cxnSp>
            <p:nvCxnSpPr>
              <p:cNvPr id="78" name="Straight Connector 77"/>
              <p:cNvCxnSpPr/>
              <p:nvPr/>
            </p:nvCxnSpPr>
            <p:spPr>
              <a:xfrm>
                <a:off x="1112520" y="3048000"/>
                <a:ext cx="3717470" cy="0"/>
              </a:xfrm>
              <a:prstGeom prst="line">
                <a:avLst/>
              </a:prstGeom>
              <a:noFill/>
              <a:ln w="50800" cap="rnd" cmpd="sng" algn="ctr">
                <a:solidFill>
                  <a:srgbClr val="FFFF00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</p:cxnSp>
          <p:cxnSp>
            <p:nvCxnSpPr>
              <p:cNvPr id="79" name="Straight Connector 78"/>
              <p:cNvCxnSpPr/>
              <p:nvPr/>
            </p:nvCxnSpPr>
            <p:spPr>
              <a:xfrm>
                <a:off x="1112520" y="4648200"/>
                <a:ext cx="3717470" cy="0"/>
              </a:xfrm>
              <a:prstGeom prst="line">
                <a:avLst/>
              </a:prstGeom>
              <a:noFill/>
              <a:ln w="50800" cap="rnd" cmpd="sng" algn="ctr">
                <a:solidFill>
                  <a:srgbClr val="FFFF00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</p:cxnSp>
        </p:grpSp>
        <p:sp>
          <p:nvSpPr>
            <p:cNvPr id="72" name="Left Brace 71"/>
            <p:cNvSpPr/>
            <p:nvPr/>
          </p:nvSpPr>
          <p:spPr>
            <a:xfrm>
              <a:off x="1905000" y="4800600"/>
              <a:ext cx="381000" cy="1600200"/>
            </a:xfrm>
            <a:prstGeom prst="leftBrace">
              <a:avLst/>
            </a:prstGeom>
            <a:ln w="5715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228600" y="5181600"/>
              <a:ext cx="18288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dirty="0" smtClean="0">
                  <a:solidFill>
                    <a:srgbClr val="FFFF00"/>
                  </a:solidFill>
                </a:rPr>
                <a:t> </a:t>
              </a:r>
              <a:r>
                <a:rPr lang="en-US" sz="5400" dirty="0" smtClean="0">
                  <a:solidFill>
                    <a:srgbClr val="FFFF00"/>
                  </a:solidFill>
                </a:rPr>
                <a:t>v = 1</a:t>
              </a:r>
              <a:endParaRPr lang="en-US" sz="5400" dirty="0">
                <a:solidFill>
                  <a:srgbClr val="FFFF00"/>
                </a:solidFill>
              </a:endParaRPr>
            </a:p>
          </p:txBody>
        </p:sp>
      </p:grpSp>
      <p:grpSp>
        <p:nvGrpSpPr>
          <p:cNvPr id="80" name="Group 23"/>
          <p:cNvGrpSpPr/>
          <p:nvPr/>
        </p:nvGrpSpPr>
        <p:grpSpPr>
          <a:xfrm>
            <a:off x="228600" y="4800600"/>
            <a:ext cx="6049190" cy="1600200"/>
            <a:chOff x="228600" y="4800600"/>
            <a:chExt cx="6049190" cy="1600200"/>
          </a:xfrm>
        </p:grpSpPr>
        <p:grpSp>
          <p:nvGrpSpPr>
            <p:cNvPr id="81" name="Group 60"/>
            <p:cNvGrpSpPr/>
            <p:nvPr/>
          </p:nvGrpSpPr>
          <p:grpSpPr>
            <a:xfrm>
              <a:off x="2560320" y="4800600"/>
              <a:ext cx="3717470" cy="1600200"/>
              <a:chOff x="1112520" y="3048000"/>
              <a:chExt cx="3717470" cy="1600200"/>
            </a:xfrm>
          </p:grpSpPr>
          <p:cxnSp>
            <p:nvCxnSpPr>
              <p:cNvPr id="84" name="Straight Connector 83"/>
              <p:cNvCxnSpPr/>
              <p:nvPr/>
            </p:nvCxnSpPr>
            <p:spPr>
              <a:xfrm>
                <a:off x="1112520" y="4495800"/>
                <a:ext cx="3717470" cy="0"/>
              </a:xfrm>
              <a:prstGeom prst="line">
                <a:avLst/>
              </a:prstGeom>
              <a:noFill/>
              <a:ln w="50800" cap="rnd" cmpd="sng" algn="ctr">
                <a:solidFill>
                  <a:schemeClr val="bg1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</p:cxnSp>
          <p:cxnSp>
            <p:nvCxnSpPr>
              <p:cNvPr id="85" name="Straight Connector 84"/>
              <p:cNvCxnSpPr/>
              <p:nvPr/>
            </p:nvCxnSpPr>
            <p:spPr>
              <a:xfrm>
                <a:off x="1112520" y="4267200"/>
                <a:ext cx="3717470" cy="0"/>
              </a:xfrm>
              <a:prstGeom prst="line">
                <a:avLst/>
              </a:prstGeom>
              <a:noFill/>
              <a:ln w="50800" cap="rnd" cmpd="sng" algn="ctr">
                <a:solidFill>
                  <a:schemeClr val="bg1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</p:cxnSp>
          <p:cxnSp>
            <p:nvCxnSpPr>
              <p:cNvPr id="86" name="Straight Connector 85"/>
              <p:cNvCxnSpPr/>
              <p:nvPr/>
            </p:nvCxnSpPr>
            <p:spPr>
              <a:xfrm>
                <a:off x="1112520" y="3962400"/>
                <a:ext cx="3717470" cy="0"/>
              </a:xfrm>
              <a:prstGeom prst="line">
                <a:avLst/>
              </a:prstGeom>
              <a:noFill/>
              <a:ln w="50800" cap="rnd" cmpd="sng" algn="ctr">
                <a:solidFill>
                  <a:schemeClr val="bg1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</p:cxnSp>
          <p:cxnSp>
            <p:nvCxnSpPr>
              <p:cNvPr id="87" name="Straight Connector 86"/>
              <p:cNvCxnSpPr/>
              <p:nvPr/>
            </p:nvCxnSpPr>
            <p:spPr>
              <a:xfrm>
                <a:off x="1112520" y="3505200"/>
                <a:ext cx="3717470" cy="0"/>
              </a:xfrm>
              <a:prstGeom prst="line">
                <a:avLst/>
              </a:prstGeom>
              <a:noFill/>
              <a:ln w="50800" cap="rnd" cmpd="sng" algn="ctr">
                <a:solidFill>
                  <a:schemeClr val="bg1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</p:cxnSp>
          <p:cxnSp>
            <p:nvCxnSpPr>
              <p:cNvPr id="88" name="Straight Connector 87"/>
              <p:cNvCxnSpPr/>
              <p:nvPr/>
            </p:nvCxnSpPr>
            <p:spPr>
              <a:xfrm>
                <a:off x="1112520" y="3048000"/>
                <a:ext cx="3717470" cy="0"/>
              </a:xfrm>
              <a:prstGeom prst="line">
                <a:avLst/>
              </a:prstGeom>
              <a:noFill/>
              <a:ln w="50800" cap="rnd" cmpd="sng" algn="ctr">
                <a:solidFill>
                  <a:schemeClr val="bg1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</p:cxnSp>
          <p:cxnSp>
            <p:nvCxnSpPr>
              <p:cNvPr id="89" name="Straight Connector 88"/>
              <p:cNvCxnSpPr/>
              <p:nvPr/>
            </p:nvCxnSpPr>
            <p:spPr>
              <a:xfrm>
                <a:off x="1112520" y="4648200"/>
                <a:ext cx="3717470" cy="0"/>
              </a:xfrm>
              <a:prstGeom prst="line">
                <a:avLst/>
              </a:prstGeom>
              <a:noFill/>
              <a:ln w="50800" cap="rnd" cmpd="sng" algn="ctr">
                <a:solidFill>
                  <a:schemeClr val="bg1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</p:cxnSp>
        </p:grpSp>
        <p:sp>
          <p:nvSpPr>
            <p:cNvPr id="82" name="Left Brace 81"/>
            <p:cNvSpPr/>
            <p:nvPr/>
          </p:nvSpPr>
          <p:spPr>
            <a:xfrm>
              <a:off x="1905000" y="4800600"/>
              <a:ext cx="381000" cy="1600200"/>
            </a:xfrm>
            <a:prstGeom prst="leftBrac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228600" y="5181600"/>
              <a:ext cx="18288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dirty="0" smtClean="0">
                  <a:solidFill>
                    <a:srgbClr val="0AF659"/>
                  </a:solidFill>
                </a:rPr>
                <a:t> </a:t>
              </a:r>
              <a:r>
                <a:rPr lang="en-US" sz="5400" dirty="0" smtClean="0">
                  <a:solidFill>
                    <a:schemeClr val="bg1"/>
                  </a:solidFill>
                </a:rPr>
                <a:t>v = 0</a:t>
              </a:r>
              <a:endParaRPr lang="en-US" sz="5400" dirty="0">
                <a:solidFill>
                  <a:schemeClr val="bg1"/>
                </a:solidFill>
              </a:endParaRPr>
            </a:p>
          </p:txBody>
        </p:sp>
      </p:grpSp>
      <p:sp>
        <p:nvSpPr>
          <p:cNvPr id="90" name="TextBox 89"/>
          <p:cNvSpPr txBox="1"/>
          <p:nvPr/>
        </p:nvSpPr>
        <p:spPr>
          <a:xfrm>
            <a:off x="6248400" y="3505200"/>
            <a:ext cx="533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smtClean="0">
                <a:solidFill>
                  <a:srgbClr val="08CE4A"/>
                </a:solidFill>
              </a:rPr>
              <a:t>J</a:t>
            </a:r>
            <a:endParaRPr lang="en-US" sz="8000" dirty="0">
              <a:solidFill>
                <a:srgbClr val="08CE4A"/>
              </a:solidFill>
            </a:endParaRPr>
          </a:p>
        </p:txBody>
      </p:sp>
      <p:grpSp>
        <p:nvGrpSpPr>
          <p:cNvPr id="91" name="Group 90"/>
          <p:cNvGrpSpPr/>
          <p:nvPr/>
        </p:nvGrpSpPr>
        <p:grpSpPr>
          <a:xfrm>
            <a:off x="6629400" y="4495800"/>
            <a:ext cx="533400" cy="2133600"/>
            <a:chOff x="6629400" y="4495800"/>
            <a:chExt cx="533400" cy="2133600"/>
          </a:xfrm>
        </p:grpSpPr>
        <p:sp>
          <p:nvSpPr>
            <p:cNvPr id="92" name="TextBox 91"/>
            <p:cNvSpPr txBox="1"/>
            <p:nvPr/>
          </p:nvSpPr>
          <p:spPr>
            <a:xfrm>
              <a:off x="6629400" y="6167735"/>
              <a:ext cx="533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smtClean="0">
                  <a:solidFill>
                    <a:srgbClr val="08CE4A"/>
                  </a:solidFill>
                </a:rPr>
                <a:t>0</a:t>
              </a:r>
              <a:endParaRPr lang="en-US" sz="2400" dirty="0">
                <a:solidFill>
                  <a:srgbClr val="08CE4A"/>
                </a:solidFill>
              </a:endParaRP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6629400" y="5943600"/>
              <a:ext cx="533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smtClean="0">
                  <a:solidFill>
                    <a:srgbClr val="08CE4A"/>
                  </a:solidFill>
                </a:rPr>
                <a:t>1</a:t>
              </a:r>
              <a:endParaRPr lang="en-US" sz="2400" dirty="0">
                <a:solidFill>
                  <a:srgbClr val="08CE4A"/>
                </a:solidFill>
              </a:endParaRPr>
            </a:p>
          </p:txBody>
        </p:sp>
        <p:sp>
          <p:nvSpPr>
            <p:cNvPr id="94" name="Rectangle 93"/>
            <p:cNvSpPr/>
            <p:nvPr/>
          </p:nvSpPr>
          <p:spPr>
            <a:xfrm>
              <a:off x="6705600" y="5710535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400" dirty="0" smtClean="0">
                  <a:solidFill>
                    <a:srgbClr val="08CE4A"/>
                  </a:solidFill>
                </a:rPr>
                <a:t>2</a:t>
              </a:r>
              <a:endParaRPr lang="en-US" sz="2400" dirty="0">
                <a:solidFill>
                  <a:srgbClr val="08CE4A"/>
                </a:solidFill>
              </a:endParaRPr>
            </a:p>
          </p:txBody>
        </p:sp>
        <p:sp>
          <p:nvSpPr>
            <p:cNvPr id="95" name="Rectangle 94"/>
            <p:cNvSpPr/>
            <p:nvPr/>
          </p:nvSpPr>
          <p:spPr>
            <a:xfrm>
              <a:off x="6705600" y="5410200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400" dirty="0" smtClean="0">
                  <a:solidFill>
                    <a:srgbClr val="08CE4A"/>
                  </a:solidFill>
                </a:rPr>
                <a:t>3</a:t>
              </a:r>
              <a:endParaRPr lang="en-US" sz="2400" dirty="0">
                <a:solidFill>
                  <a:srgbClr val="08CE4A"/>
                </a:solidFill>
              </a:endParaRPr>
            </a:p>
          </p:txBody>
        </p:sp>
        <p:sp>
          <p:nvSpPr>
            <p:cNvPr id="96" name="Rectangle 95"/>
            <p:cNvSpPr/>
            <p:nvPr/>
          </p:nvSpPr>
          <p:spPr>
            <a:xfrm>
              <a:off x="6705600" y="4953000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400" dirty="0" smtClean="0">
                  <a:solidFill>
                    <a:srgbClr val="08CE4A"/>
                  </a:solidFill>
                </a:rPr>
                <a:t>4</a:t>
              </a:r>
              <a:endParaRPr lang="en-US" sz="2400" dirty="0">
                <a:solidFill>
                  <a:srgbClr val="08CE4A"/>
                </a:solidFill>
              </a:endParaRPr>
            </a:p>
          </p:txBody>
        </p:sp>
        <p:sp>
          <p:nvSpPr>
            <p:cNvPr id="97" name="Rectangle 96"/>
            <p:cNvSpPr/>
            <p:nvPr/>
          </p:nvSpPr>
          <p:spPr>
            <a:xfrm>
              <a:off x="6705600" y="4495800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400" dirty="0" smtClean="0">
                  <a:solidFill>
                    <a:srgbClr val="08CE4A"/>
                  </a:solidFill>
                </a:rPr>
                <a:t>5</a:t>
              </a:r>
              <a:endParaRPr lang="en-US" sz="2400" dirty="0">
                <a:solidFill>
                  <a:srgbClr val="08CE4A"/>
                </a:solidFill>
              </a:endParaRPr>
            </a:p>
          </p:txBody>
        </p:sp>
      </p:grpSp>
      <p:grpSp>
        <p:nvGrpSpPr>
          <p:cNvPr id="98" name="Group 97"/>
          <p:cNvGrpSpPr/>
          <p:nvPr/>
        </p:nvGrpSpPr>
        <p:grpSpPr>
          <a:xfrm>
            <a:off x="6629400" y="1752600"/>
            <a:ext cx="533400" cy="2133600"/>
            <a:chOff x="6629400" y="4495800"/>
            <a:chExt cx="533400" cy="2133600"/>
          </a:xfrm>
        </p:grpSpPr>
        <p:sp>
          <p:nvSpPr>
            <p:cNvPr id="99" name="TextBox 98"/>
            <p:cNvSpPr txBox="1"/>
            <p:nvPr/>
          </p:nvSpPr>
          <p:spPr>
            <a:xfrm>
              <a:off x="6629400" y="6167735"/>
              <a:ext cx="533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smtClean="0">
                  <a:solidFill>
                    <a:srgbClr val="08CE4A"/>
                  </a:solidFill>
                </a:rPr>
                <a:t>0</a:t>
              </a:r>
              <a:endParaRPr lang="en-US" sz="2400" dirty="0">
                <a:solidFill>
                  <a:srgbClr val="08CE4A"/>
                </a:solidFill>
              </a:endParaRPr>
            </a:p>
          </p:txBody>
        </p:sp>
        <p:sp>
          <p:nvSpPr>
            <p:cNvPr id="100" name="TextBox 99"/>
            <p:cNvSpPr txBox="1"/>
            <p:nvPr/>
          </p:nvSpPr>
          <p:spPr>
            <a:xfrm>
              <a:off x="6629400" y="5943600"/>
              <a:ext cx="533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smtClean="0">
                  <a:solidFill>
                    <a:srgbClr val="08CE4A"/>
                  </a:solidFill>
                </a:rPr>
                <a:t>1</a:t>
              </a:r>
              <a:endParaRPr lang="en-US" sz="2400" dirty="0">
                <a:solidFill>
                  <a:srgbClr val="08CE4A"/>
                </a:solidFill>
              </a:endParaRPr>
            </a:p>
          </p:txBody>
        </p:sp>
        <p:sp>
          <p:nvSpPr>
            <p:cNvPr id="101" name="Rectangle 100"/>
            <p:cNvSpPr/>
            <p:nvPr/>
          </p:nvSpPr>
          <p:spPr>
            <a:xfrm>
              <a:off x="6705600" y="5710535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400" dirty="0" smtClean="0">
                  <a:solidFill>
                    <a:srgbClr val="08CE4A"/>
                  </a:solidFill>
                </a:rPr>
                <a:t>2</a:t>
              </a:r>
              <a:endParaRPr lang="en-US" sz="2400" dirty="0">
                <a:solidFill>
                  <a:srgbClr val="08CE4A"/>
                </a:solidFill>
              </a:endParaRPr>
            </a:p>
          </p:txBody>
        </p:sp>
        <p:sp>
          <p:nvSpPr>
            <p:cNvPr id="102" name="Rectangle 101"/>
            <p:cNvSpPr/>
            <p:nvPr/>
          </p:nvSpPr>
          <p:spPr>
            <a:xfrm>
              <a:off x="6705600" y="5410200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400" dirty="0" smtClean="0">
                  <a:solidFill>
                    <a:srgbClr val="08CE4A"/>
                  </a:solidFill>
                </a:rPr>
                <a:t>3</a:t>
              </a:r>
              <a:endParaRPr lang="en-US" sz="2400" dirty="0">
                <a:solidFill>
                  <a:srgbClr val="08CE4A"/>
                </a:solidFill>
              </a:endParaRPr>
            </a:p>
          </p:txBody>
        </p:sp>
        <p:sp>
          <p:nvSpPr>
            <p:cNvPr id="103" name="Rectangle 102"/>
            <p:cNvSpPr/>
            <p:nvPr/>
          </p:nvSpPr>
          <p:spPr>
            <a:xfrm>
              <a:off x="6705600" y="4953000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400" dirty="0" smtClean="0">
                  <a:solidFill>
                    <a:srgbClr val="08CE4A"/>
                  </a:solidFill>
                </a:rPr>
                <a:t>4</a:t>
              </a:r>
              <a:endParaRPr lang="en-US" sz="2400" dirty="0">
                <a:solidFill>
                  <a:srgbClr val="08CE4A"/>
                </a:solidFill>
              </a:endParaRPr>
            </a:p>
          </p:txBody>
        </p:sp>
        <p:sp>
          <p:nvSpPr>
            <p:cNvPr id="104" name="Rectangle 103"/>
            <p:cNvSpPr/>
            <p:nvPr/>
          </p:nvSpPr>
          <p:spPr>
            <a:xfrm>
              <a:off x="6705600" y="4495800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400" dirty="0" smtClean="0">
                  <a:solidFill>
                    <a:srgbClr val="08CE4A"/>
                  </a:solidFill>
                </a:rPr>
                <a:t>5</a:t>
              </a:r>
              <a:endParaRPr lang="en-US" sz="2400" dirty="0">
                <a:solidFill>
                  <a:srgbClr val="08CE4A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Straight Connector 23"/>
          <p:cNvCxnSpPr/>
          <p:nvPr/>
        </p:nvCxnSpPr>
        <p:spPr>
          <a:xfrm>
            <a:off x="2577548" y="1371600"/>
            <a:ext cx="3641270" cy="0"/>
          </a:xfrm>
          <a:prstGeom prst="line">
            <a:avLst/>
          </a:prstGeom>
          <a:noFill/>
          <a:ln w="120650" cap="rnd" cmpd="sng" algn="ctr">
            <a:solidFill>
              <a:srgbClr val="00B0F0"/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</p:cxnSp>
      <p:sp>
        <p:nvSpPr>
          <p:cNvPr id="27" name="Right Brace 26"/>
          <p:cNvSpPr/>
          <p:nvPr/>
        </p:nvSpPr>
        <p:spPr>
          <a:xfrm>
            <a:off x="6629400" y="1371600"/>
            <a:ext cx="381000" cy="5029200"/>
          </a:xfrm>
          <a:prstGeom prst="rightBrac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/>
          <p:cNvSpPr txBox="1"/>
          <p:nvPr/>
        </p:nvSpPr>
        <p:spPr>
          <a:xfrm>
            <a:off x="7086600" y="3544669"/>
            <a:ext cx="2057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</a:rPr>
              <a:t>3,590 THz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0" y="15240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solidFill>
                  <a:schemeClr val="bg1"/>
                </a:solidFill>
              </a:rPr>
              <a:t>Electronic Energy Levels of H</a:t>
            </a:r>
            <a:r>
              <a:rPr lang="en-US" sz="5400" baseline="-25000" dirty="0" smtClean="0">
                <a:solidFill>
                  <a:schemeClr val="bg1"/>
                </a:solidFill>
              </a:rPr>
              <a:t>2</a:t>
            </a:r>
            <a:endParaRPr lang="en-US" sz="5400" baseline="-25000" dirty="0">
              <a:solidFill>
                <a:schemeClr val="bg1"/>
              </a:solidFill>
            </a:endParaRPr>
          </a:p>
        </p:txBody>
      </p:sp>
      <p:grpSp>
        <p:nvGrpSpPr>
          <p:cNvPr id="25" name="Group 60"/>
          <p:cNvGrpSpPr/>
          <p:nvPr/>
        </p:nvGrpSpPr>
        <p:grpSpPr>
          <a:xfrm>
            <a:off x="2560320" y="5867400"/>
            <a:ext cx="3717470" cy="533400"/>
            <a:chOff x="1112520" y="3048000"/>
            <a:chExt cx="3717470" cy="1600200"/>
          </a:xfrm>
        </p:grpSpPr>
        <p:cxnSp>
          <p:nvCxnSpPr>
            <p:cNvPr id="30" name="Straight Connector 29"/>
            <p:cNvCxnSpPr/>
            <p:nvPr/>
          </p:nvCxnSpPr>
          <p:spPr>
            <a:xfrm>
              <a:off x="1112520" y="4495800"/>
              <a:ext cx="3717470" cy="0"/>
            </a:xfrm>
            <a:prstGeom prst="line">
              <a:avLst/>
            </a:prstGeom>
            <a:noFill/>
            <a:ln w="50800" cap="rnd" cmpd="sng" algn="ctr">
              <a:solidFill>
                <a:schemeClr val="bg1"/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</p:cxnSp>
        <p:cxnSp>
          <p:nvCxnSpPr>
            <p:cNvPr id="31" name="Straight Connector 30"/>
            <p:cNvCxnSpPr/>
            <p:nvPr/>
          </p:nvCxnSpPr>
          <p:spPr>
            <a:xfrm>
              <a:off x="1112520" y="4267200"/>
              <a:ext cx="3717470" cy="0"/>
            </a:xfrm>
            <a:prstGeom prst="line">
              <a:avLst/>
            </a:prstGeom>
            <a:noFill/>
            <a:ln w="50800" cap="rnd" cmpd="sng" algn="ctr">
              <a:solidFill>
                <a:schemeClr val="bg1"/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</p:cxnSp>
        <p:cxnSp>
          <p:nvCxnSpPr>
            <p:cNvPr id="34" name="Straight Connector 33"/>
            <p:cNvCxnSpPr/>
            <p:nvPr/>
          </p:nvCxnSpPr>
          <p:spPr>
            <a:xfrm>
              <a:off x="1112520" y="3962400"/>
              <a:ext cx="3717470" cy="0"/>
            </a:xfrm>
            <a:prstGeom prst="line">
              <a:avLst/>
            </a:prstGeom>
            <a:noFill/>
            <a:ln w="50800" cap="rnd" cmpd="sng" algn="ctr">
              <a:solidFill>
                <a:schemeClr val="bg1"/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</p:cxnSp>
        <p:cxnSp>
          <p:nvCxnSpPr>
            <p:cNvPr id="39" name="Straight Connector 38"/>
            <p:cNvCxnSpPr/>
            <p:nvPr/>
          </p:nvCxnSpPr>
          <p:spPr>
            <a:xfrm>
              <a:off x="1112520" y="3505200"/>
              <a:ext cx="3717470" cy="0"/>
            </a:xfrm>
            <a:prstGeom prst="line">
              <a:avLst/>
            </a:prstGeom>
            <a:noFill/>
            <a:ln w="50800" cap="rnd" cmpd="sng" algn="ctr">
              <a:solidFill>
                <a:schemeClr val="bg1"/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</p:cxnSp>
        <p:cxnSp>
          <p:nvCxnSpPr>
            <p:cNvPr id="40" name="Straight Connector 39"/>
            <p:cNvCxnSpPr/>
            <p:nvPr/>
          </p:nvCxnSpPr>
          <p:spPr>
            <a:xfrm>
              <a:off x="1112520" y="3048000"/>
              <a:ext cx="3717470" cy="0"/>
            </a:xfrm>
            <a:prstGeom prst="line">
              <a:avLst/>
            </a:prstGeom>
            <a:noFill/>
            <a:ln w="50800" cap="rnd" cmpd="sng" algn="ctr">
              <a:solidFill>
                <a:schemeClr val="bg1"/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</p:cxnSp>
        <p:cxnSp>
          <p:nvCxnSpPr>
            <p:cNvPr id="41" name="Straight Connector 40"/>
            <p:cNvCxnSpPr/>
            <p:nvPr/>
          </p:nvCxnSpPr>
          <p:spPr>
            <a:xfrm>
              <a:off x="1112520" y="4648200"/>
              <a:ext cx="3717470" cy="0"/>
            </a:xfrm>
            <a:prstGeom prst="line">
              <a:avLst/>
            </a:prstGeom>
            <a:noFill/>
            <a:ln w="50800" cap="rnd" cmpd="sng" algn="ctr">
              <a:solidFill>
                <a:schemeClr val="bg1"/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</p:cxnSp>
      </p:grpSp>
      <p:grpSp>
        <p:nvGrpSpPr>
          <p:cNvPr id="43" name="Group 60"/>
          <p:cNvGrpSpPr/>
          <p:nvPr/>
        </p:nvGrpSpPr>
        <p:grpSpPr>
          <a:xfrm>
            <a:off x="2560320" y="4876800"/>
            <a:ext cx="3717470" cy="533400"/>
            <a:chOff x="1112520" y="3048000"/>
            <a:chExt cx="3717470" cy="1600200"/>
          </a:xfrm>
        </p:grpSpPr>
        <p:cxnSp>
          <p:nvCxnSpPr>
            <p:cNvPr id="46" name="Straight Connector 45"/>
            <p:cNvCxnSpPr/>
            <p:nvPr/>
          </p:nvCxnSpPr>
          <p:spPr>
            <a:xfrm>
              <a:off x="1112520" y="4495800"/>
              <a:ext cx="3717470" cy="0"/>
            </a:xfrm>
            <a:prstGeom prst="line">
              <a:avLst/>
            </a:prstGeom>
            <a:noFill/>
            <a:ln w="50800" cap="rnd" cmpd="sng" algn="ctr">
              <a:solidFill>
                <a:srgbClr val="FFFF00"/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</p:cxnSp>
        <p:cxnSp>
          <p:nvCxnSpPr>
            <p:cNvPr id="47" name="Straight Connector 46"/>
            <p:cNvCxnSpPr/>
            <p:nvPr/>
          </p:nvCxnSpPr>
          <p:spPr>
            <a:xfrm>
              <a:off x="1112520" y="4267200"/>
              <a:ext cx="3717470" cy="0"/>
            </a:xfrm>
            <a:prstGeom prst="line">
              <a:avLst/>
            </a:prstGeom>
            <a:noFill/>
            <a:ln w="50800" cap="rnd" cmpd="sng" algn="ctr">
              <a:solidFill>
                <a:srgbClr val="FFFF00"/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</p:cxnSp>
        <p:cxnSp>
          <p:nvCxnSpPr>
            <p:cNvPr id="48" name="Straight Connector 47"/>
            <p:cNvCxnSpPr/>
            <p:nvPr/>
          </p:nvCxnSpPr>
          <p:spPr>
            <a:xfrm>
              <a:off x="1112520" y="3962400"/>
              <a:ext cx="3717470" cy="0"/>
            </a:xfrm>
            <a:prstGeom prst="line">
              <a:avLst/>
            </a:prstGeom>
            <a:noFill/>
            <a:ln w="50800" cap="rnd" cmpd="sng" algn="ctr">
              <a:solidFill>
                <a:srgbClr val="FFFF00"/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</p:cxnSp>
        <p:cxnSp>
          <p:nvCxnSpPr>
            <p:cNvPr id="49" name="Straight Connector 48"/>
            <p:cNvCxnSpPr/>
            <p:nvPr/>
          </p:nvCxnSpPr>
          <p:spPr>
            <a:xfrm>
              <a:off x="1112520" y="3505200"/>
              <a:ext cx="3717470" cy="0"/>
            </a:xfrm>
            <a:prstGeom prst="line">
              <a:avLst/>
            </a:prstGeom>
            <a:noFill/>
            <a:ln w="50800" cap="rnd" cmpd="sng" algn="ctr">
              <a:solidFill>
                <a:srgbClr val="FFFF00"/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</p:cxnSp>
        <p:cxnSp>
          <p:nvCxnSpPr>
            <p:cNvPr id="50" name="Straight Connector 49"/>
            <p:cNvCxnSpPr/>
            <p:nvPr/>
          </p:nvCxnSpPr>
          <p:spPr>
            <a:xfrm>
              <a:off x="1112520" y="3048000"/>
              <a:ext cx="3717470" cy="0"/>
            </a:xfrm>
            <a:prstGeom prst="line">
              <a:avLst/>
            </a:prstGeom>
            <a:noFill/>
            <a:ln w="50800" cap="rnd" cmpd="sng" algn="ctr">
              <a:solidFill>
                <a:srgbClr val="FFFF00"/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</p:cxnSp>
        <p:cxnSp>
          <p:nvCxnSpPr>
            <p:cNvPr id="51" name="Straight Connector 50"/>
            <p:cNvCxnSpPr/>
            <p:nvPr/>
          </p:nvCxnSpPr>
          <p:spPr>
            <a:xfrm>
              <a:off x="1112520" y="4648200"/>
              <a:ext cx="3717470" cy="0"/>
            </a:xfrm>
            <a:prstGeom prst="line">
              <a:avLst/>
            </a:prstGeom>
            <a:noFill/>
            <a:ln w="50800" cap="rnd" cmpd="sng" algn="ctr">
              <a:solidFill>
                <a:srgbClr val="FFFF00"/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</p:cxnSp>
      </p:grpSp>
      <p:sp>
        <p:nvSpPr>
          <p:cNvPr id="52" name="Left Brace 51"/>
          <p:cNvSpPr/>
          <p:nvPr/>
        </p:nvSpPr>
        <p:spPr>
          <a:xfrm>
            <a:off x="1905000" y="4876800"/>
            <a:ext cx="381000" cy="533400"/>
          </a:xfrm>
          <a:prstGeom prst="leftBrac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61" name="Left Brace 60"/>
          <p:cNvSpPr/>
          <p:nvPr/>
        </p:nvSpPr>
        <p:spPr>
          <a:xfrm>
            <a:off x="1889760" y="5867400"/>
            <a:ext cx="381000" cy="533400"/>
          </a:xfrm>
          <a:prstGeom prst="leftBrac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228600" y="5722203"/>
            <a:ext cx="1828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0AF659"/>
                </a:solidFill>
              </a:rPr>
              <a:t> </a:t>
            </a:r>
            <a:r>
              <a:rPr lang="en-US" sz="4800" dirty="0" smtClean="0">
                <a:solidFill>
                  <a:schemeClr val="bg1"/>
                </a:solidFill>
              </a:rPr>
              <a:t>v = 0</a:t>
            </a:r>
            <a:endParaRPr lang="en-US" sz="4800" dirty="0">
              <a:solidFill>
                <a:schemeClr val="bg1"/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228600" y="4724400"/>
            <a:ext cx="1828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0AF659"/>
                </a:solidFill>
              </a:rPr>
              <a:t> </a:t>
            </a:r>
            <a:r>
              <a:rPr lang="en-US" sz="4800" dirty="0" smtClean="0">
                <a:solidFill>
                  <a:srgbClr val="FFFF00"/>
                </a:solidFill>
              </a:rPr>
              <a:t>v = 1</a:t>
            </a:r>
            <a:endParaRPr lang="en-US" sz="48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1447800"/>
            <a:ext cx="9144000" cy="2971800"/>
          </a:xfrm>
        </p:spPr>
        <p:txBody>
          <a:bodyPr anchor="t">
            <a:noAutofit/>
          </a:bodyPr>
          <a:lstStyle/>
          <a:p>
            <a:r>
              <a:rPr lang="en-US" sz="5400" dirty="0" smtClean="0">
                <a:solidFill>
                  <a:schemeClr val="bg1"/>
                </a:solidFill>
              </a:rPr>
              <a:t>Sub-</a:t>
            </a:r>
            <a:r>
              <a:rPr lang="en-US" sz="5400" dirty="0" err="1" smtClean="0">
                <a:solidFill>
                  <a:schemeClr val="bg1"/>
                </a:solidFill>
              </a:rPr>
              <a:t>Femtosecond</a:t>
            </a:r>
            <a:r>
              <a:rPr lang="en-US" sz="5400" dirty="0" smtClean="0">
                <a:solidFill>
                  <a:schemeClr val="bg1"/>
                </a:solidFill>
              </a:rPr>
              <a:t> Time Scales</a:t>
            </a:r>
            <a:br>
              <a:rPr lang="en-US" sz="5400" dirty="0" smtClean="0">
                <a:solidFill>
                  <a:schemeClr val="bg1"/>
                </a:solidFill>
              </a:rPr>
            </a:br>
            <a:r>
              <a:rPr lang="en-US" sz="5400" dirty="0" smtClean="0">
                <a:solidFill>
                  <a:schemeClr val="bg1"/>
                </a:solidFill>
              </a:rPr>
              <a:t/>
            </a:r>
            <a:br>
              <a:rPr lang="en-US" sz="5400" dirty="0" smtClean="0">
                <a:solidFill>
                  <a:schemeClr val="bg1"/>
                </a:solidFill>
              </a:rPr>
            </a:br>
            <a:r>
              <a:rPr lang="en-US" sz="5400" dirty="0" smtClean="0">
                <a:solidFill>
                  <a:schemeClr val="bg1"/>
                </a:solidFill>
              </a:rPr>
              <a:t>1 </a:t>
            </a:r>
            <a:r>
              <a:rPr lang="en-US" sz="5400" dirty="0" err="1" smtClean="0">
                <a:solidFill>
                  <a:schemeClr val="bg1"/>
                </a:solidFill>
              </a:rPr>
              <a:t>fs</a:t>
            </a:r>
            <a:r>
              <a:rPr lang="en-US" sz="5400" dirty="0" smtClean="0">
                <a:solidFill>
                  <a:schemeClr val="bg1"/>
                </a:solidFill>
              </a:rPr>
              <a:t> / 1 s </a:t>
            </a:r>
            <a:br>
              <a:rPr lang="en-US" sz="5400" dirty="0" smtClean="0">
                <a:solidFill>
                  <a:schemeClr val="bg1"/>
                </a:solidFill>
              </a:rPr>
            </a:br>
            <a:endParaRPr lang="en-US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Straight Connector 23"/>
          <p:cNvCxnSpPr/>
          <p:nvPr/>
        </p:nvCxnSpPr>
        <p:spPr>
          <a:xfrm>
            <a:off x="2577548" y="1371600"/>
            <a:ext cx="3641270" cy="0"/>
          </a:xfrm>
          <a:prstGeom prst="line">
            <a:avLst/>
          </a:prstGeom>
          <a:noFill/>
          <a:ln w="120650" cap="rnd" cmpd="sng" algn="ctr">
            <a:solidFill>
              <a:srgbClr val="00B0F0"/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</p:cxnSp>
      <p:grpSp>
        <p:nvGrpSpPr>
          <p:cNvPr id="3" name="Group 60"/>
          <p:cNvGrpSpPr/>
          <p:nvPr/>
        </p:nvGrpSpPr>
        <p:grpSpPr>
          <a:xfrm>
            <a:off x="2560320" y="4876800"/>
            <a:ext cx="3717470" cy="533400"/>
            <a:chOff x="1112520" y="3048000"/>
            <a:chExt cx="3717470" cy="1600200"/>
          </a:xfrm>
        </p:grpSpPr>
        <p:cxnSp>
          <p:nvCxnSpPr>
            <p:cNvPr id="46" name="Straight Connector 45"/>
            <p:cNvCxnSpPr/>
            <p:nvPr/>
          </p:nvCxnSpPr>
          <p:spPr>
            <a:xfrm>
              <a:off x="1112520" y="4495800"/>
              <a:ext cx="3717470" cy="0"/>
            </a:xfrm>
            <a:prstGeom prst="line">
              <a:avLst/>
            </a:prstGeom>
            <a:noFill/>
            <a:ln w="50800" cap="rnd" cmpd="sng" algn="ctr">
              <a:solidFill>
                <a:srgbClr val="FFFF00"/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</p:cxnSp>
        <p:cxnSp>
          <p:nvCxnSpPr>
            <p:cNvPr id="47" name="Straight Connector 46"/>
            <p:cNvCxnSpPr/>
            <p:nvPr/>
          </p:nvCxnSpPr>
          <p:spPr>
            <a:xfrm>
              <a:off x="1112520" y="4267200"/>
              <a:ext cx="3717470" cy="0"/>
            </a:xfrm>
            <a:prstGeom prst="line">
              <a:avLst/>
            </a:prstGeom>
            <a:noFill/>
            <a:ln w="50800" cap="rnd" cmpd="sng" algn="ctr">
              <a:solidFill>
                <a:srgbClr val="FFFF00"/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</p:cxnSp>
        <p:cxnSp>
          <p:nvCxnSpPr>
            <p:cNvPr id="48" name="Straight Connector 47"/>
            <p:cNvCxnSpPr/>
            <p:nvPr/>
          </p:nvCxnSpPr>
          <p:spPr>
            <a:xfrm>
              <a:off x="1112520" y="3962400"/>
              <a:ext cx="3717470" cy="0"/>
            </a:xfrm>
            <a:prstGeom prst="line">
              <a:avLst/>
            </a:prstGeom>
            <a:noFill/>
            <a:ln w="50800" cap="rnd" cmpd="sng" algn="ctr">
              <a:solidFill>
                <a:srgbClr val="FFFF00"/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</p:cxnSp>
        <p:cxnSp>
          <p:nvCxnSpPr>
            <p:cNvPr id="49" name="Straight Connector 48"/>
            <p:cNvCxnSpPr/>
            <p:nvPr/>
          </p:nvCxnSpPr>
          <p:spPr>
            <a:xfrm>
              <a:off x="1112520" y="3505200"/>
              <a:ext cx="3717470" cy="0"/>
            </a:xfrm>
            <a:prstGeom prst="line">
              <a:avLst/>
            </a:prstGeom>
            <a:noFill/>
            <a:ln w="50800" cap="rnd" cmpd="sng" algn="ctr">
              <a:solidFill>
                <a:srgbClr val="FFFF00"/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</p:cxnSp>
        <p:cxnSp>
          <p:nvCxnSpPr>
            <p:cNvPr id="50" name="Straight Connector 49"/>
            <p:cNvCxnSpPr/>
            <p:nvPr/>
          </p:nvCxnSpPr>
          <p:spPr>
            <a:xfrm>
              <a:off x="1112520" y="3048000"/>
              <a:ext cx="3717470" cy="0"/>
            </a:xfrm>
            <a:prstGeom prst="line">
              <a:avLst/>
            </a:prstGeom>
            <a:noFill/>
            <a:ln w="50800" cap="rnd" cmpd="sng" algn="ctr">
              <a:solidFill>
                <a:srgbClr val="FFFF00"/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</p:cxnSp>
        <p:cxnSp>
          <p:nvCxnSpPr>
            <p:cNvPr id="51" name="Straight Connector 50"/>
            <p:cNvCxnSpPr/>
            <p:nvPr/>
          </p:nvCxnSpPr>
          <p:spPr>
            <a:xfrm>
              <a:off x="1112520" y="4648200"/>
              <a:ext cx="3717470" cy="0"/>
            </a:xfrm>
            <a:prstGeom prst="line">
              <a:avLst/>
            </a:prstGeom>
            <a:noFill/>
            <a:ln w="50800" cap="rnd" cmpd="sng" algn="ctr">
              <a:solidFill>
                <a:srgbClr val="FFFF00"/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</p:cxnSp>
      </p:grpSp>
      <p:sp>
        <p:nvSpPr>
          <p:cNvPr id="52" name="Left Brace 51"/>
          <p:cNvSpPr/>
          <p:nvPr/>
        </p:nvSpPr>
        <p:spPr>
          <a:xfrm>
            <a:off x="1905000" y="4876800"/>
            <a:ext cx="381000" cy="533400"/>
          </a:xfrm>
          <a:prstGeom prst="leftBrac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228600" y="4724400"/>
            <a:ext cx="1828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0AF659"/>
                </a:solidFill>
              </a:rPr>
              <a:t> </a:t>
            </a:r>
            <a:r>
              <a:rPr lang="en-US" sz="4800" dirty="0" smtClean="0">
                <a:solidFill>
                  <a:srgbClr val="FFFF00"/>
                </a:solidFill>
              </a:rPr>
              <a:t>v = 1</a:t>
            </a:r>
            <a:endParaRPr lang="en-US" sz="4800" dirty="0">
              <a:solidFill>
                <a:srgbClr val="FFFF00"/>
              </a:solidFill>
            </a:endParaRPr>
          </a:p>
        </p:txBody>
      </p:sp>
      <p:pic>
        <p:nvPicPr>
          <p:cNvPr id="69" name="Picture 68" descr="v=0,j=1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lum bright="100000" contrast="100000"/>
          </a:blip>
          <a:stretch>
            <a:fillRect/>
          </a:stretch>
        </p:blipFill>
        <p:spPr>
          <a:xfrm>
            <a:off x="381000" y="2133600"/>
            <a:ext cx="2359152" cy="865632"/>
          </a:xfrm>
          <a:prstGeom prst="rect">
            <a:avLst/>
          </a:prstGeom>
        </p:spPr>
      </p:pic>
      <p:pic>
        <p:nvPicPr>
          <p:cNvPr id="70" name="Picture 69" descr="v=0,j=3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0" contrast="100000"/>
          </a:blip>
          <a:stretch>
            <a:fillRect/>
          </a:stretch>
        </p:blipFill>
        <p:spPr>
          <a:xfrm>
            <a:off x="3810000" y="2133600"/>
            <a:ext cx="2401824" cy="859536"/>
          </a:xfrm>
          <a:prstGeom prst="rect">
            <a:avLst/>
          </a:prstGeom>
        </p:spPr>
      </p:pic>
      <p:sp>
        <p:nvSpPr>
          <p:cNvPr id="71" name="Right Arrow 70"/>
          <p:cNvSpPr/>
          <p:nvPr/>
        </p:nvSpPr>
        <p:spPr>
          <a:xfrm>
            <a:off x="3124200" y="2362200"/>
            <a:ext cx="381000" cy="381000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9" name="Group 60"/>
          <p:cNvGrpSpPr/>
          <p:nvPr/>
        </p:nvGrpSpPr>
        <p:grpSpPr>
          <a:xfrm>
            <a:off x="2560320" y="5867400"/>
            <a:ext cx="3717470" cy="533400"/>
            <a:chOff x="1112520" y="3048000"/>
            <a:chExt cx="3717470" cy="1600200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1112520" y="4495800"/>
              <a:ext cx="3717470" cy="0"/>
            </a:xfrm>
            <a:prstGeom prst="line">
              <a:avLst/>
            </a:prstGeom>
            <a:noFill/>
            <a:ln w="50800" cap="rnd" cmpd="sng" algn="ctr">
              <a:solidFill>
                <a:schemeClr val="bg1"/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</p:cxnSp>
        <p:cxnSp>
          <p:nvCxnSpPr>
            <p:cNvPr id="33" name="Straight Connector 32"/>
            <p:cNvCxnSpPr/>
            <p:nvPr/>
          </p:nvCxnSpPr>
          <p:spPr>
            <a:xfrm>
              <a:off x="1112520" y="4267200"/>
              <a:ext cx="3717470" cy="0"/>
            </a:xfrm>
            <a:prstGeom prst="line">
              <a:avLst/>
            </a:prstGeom>
            <a:noFill/>
            <a:ln w="50800" cap="rnd" cmpd="sng" algn="ctr">
              <a:solidFill>
                <a:schemeClr val="bg1"/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</p:cxnSp>
        <p:cxnSp>
          <p:nvCxnSpPr>
            <p:cNvPr id="35" name="Straight Connector 34"/>
            <p:cNvCxnSpPr/>
            <p:nvPr/>
          </p:nvCxnSpPr>
          <p:spPr>
            <a:xfrm>
              <a:off x="1112520" y="3962400"/>
              <a:ext cx="3717470" cy="0"/>
            </a:xfrm>
            <a:prstGeom prst="line">
              <a:avLst/>
            </a:prstGeom>
            <a:noFill/>
            <a:ln w="50800" cap="rnd" cmpd="sng" algn="ctr">
              <a:solidFill>
                <a:schemeClr val="bg1"/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</p:cxnSp>
        <p:cxnSp>
          <p:nvCxnSpPr>
            <p:cNvPr id="36" name="Straight Connector 35"/>
            <p:cNvCxnSpPr/>
            <p:nvPr/>
          </p:nvCxnSpPr>
          <p:spPr>
            <a:xfrm>
              <a:off x="1112520" y="3505200"/>
              <a:ext cx="3717470" cy="0"/>
            </a:xfrm>
            <a:prstGeom prst="line">
              <a:avLst/>
            </a:prstGeom>
            <a:noFill/>
            <a:ln w="50800" cap="rnd" cmpd="sng" algn="ctr">
              <a:solidFill>
                <a:schemeClr val="bg1"/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</p:cxnSp>
        <p:cxnSp>
          <p:nvCxnSpPr>
            <p:cNvPr id="37" name="Straight Connector 36"/>
            <p:cNvCxnSpPr/>
            <p:nvPr/>
          </p:nvCxnSpPr>
          <p:spPr>
            <a:xfrm>
              <a:off x="1112520" y="3048000"/>
              <a:ext cx="3717470" cy="0"/>
            </a:xfrm>
            <a:prstGeom prst="line">
              <a:avLst/>
            </a:prstGeom>
            <a:noFill/>
            <a:ln w="50800" cap="rnd" cmpd="sng" algn="ctr">
              <a:solidFill>
                <a:schemeClr val="bg1"/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</p:cxnSp>
        <p:cxnSp>
          <p:nvCxnSpPr>
            <p:cNvPr id="38" name="Straight Connector 37"/>
            <p:cNvCxnSpPr/>
            <p:nvPr/>
          </p:nvCxnSpPr>
          <p:spPr>
            <a:xfrm>
              <a:off x="1112520" y="4648200"/>
              <a:ext cx="3717470" cy="0"/>
            </a:xfrm>
            <a:prstGeom prst="line">
              <a:avLst/>
            </a:prstGeom>
            <a:noFill/>
            <a:ln w="50800" cap="rnd" cmpd="sng" algn="ctr">
              <a:solidFill>
                <a:schemeClr val="bg1"/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</p:cxnSp>
      </p:grpSp>
      <p:sp>
        <p:nvSpPr>
          <p:cNvPr id="42" name="Left Brace 41"/>
          <p:cNvSpPr/>
          <p:nvPr/>
        </p:nvSpPr>
        <p:spPr>
          <a:xfrm>
            <a:off x="1889760" y="5867400"/>
            <a:ext cx="381000" cy="533400"/>
          </a:xfrm>
          <a:prstGeom prst="leftBrac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28600" y="5722203"/>
            <a:ext cx="1828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0AF659"/>
                </a:solidFill>
              </a:rPr>
              <a:t> </a:t>
            </a:r>
            <a:r>
              <a:rPr lang="en-US" sz="4800" dirty="0" smtClean="0">
                <a:solidFill>
                  <a:schemeClr val="bg1"/>
                </a:solidFill>
              </a:rPr>
              <a:t>v = 0</a:t>
            </a:r>
            <a:endParaRPr lang="en-US" sz="4800" dirty="0">
              <a:solidFill>
                <a:schemeClr val="bg1"/>
              </a:solidFill>
            </a:endParaRPr>
          </a:p>
        </p:txBody>
      </p:sp>
      <p:cxnSp>
        <p:nvCxnSpPr>
          <p:cNvPr id="65" name="Straight Arrow Connector 64"/>
          <p:cNvCxnSpPr/>
          <p:nvPr/>
        </p:nvCxnSpPr>
        <p:spPr>
          <a:xfrm flipV="1">
            <a:off x="2819400" y="3733800"/>
            <a:ext cx="1143000" cy="2552756"/>
          </a:xfrm>
          <a:prstGeom prst="straightConnector1">
            <a:avLst/>
          </a:prstGeom>
          <a:noFill/>
          <a:ln w="127000" cap="rnd" cmpd="sng" algn="ctr">
            <a:solidFill>
              <a:srgbClr val="FF0000">
                <a:alpha val="99000"/>
              </a:srgbClr>
            </a:solidFill>
            <a:prstDash val="solid"/>
            <a:tailEnd type="arrow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cxnSp>
      <p:cxnSp>
        <p:nvCxnSpPr>
          <p:cNvPr id="64" name="Straight Arrow Connector 63"/>
          <p:cNvCxnSpPr/>
          <p:nvPr/>
        </p:nvCxnSpPr>
        <p:spPr>
          <a:xfrm>
            <a:off x="4038602" y="3810002"/>
            <a:ext cx="609598" cy="2362198"/>
          </a:xfrm>
          <a:prstGeom prst="straightConnector1">
            <a:avLst/>
          </a:prstGeom>
          <a:noFill/>
          <a:ln w="127000" cap="rnd" cmpd="sng" algn="ctr">
            <a:solidFill>
              <a:srgbClr val="2C05D1"/>
            </a:solidFill>
            <a:prstDash val="solid"/>
            <a:tailEnd type="arrow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Straight Connector 23"/>
          <p:cNvCxnSpPr/>
          <p:nvPr/>
        </p:nvCxnSpPr>
        <p:spPr>
          <a:xfrm>
            <a:off x="2577548" y="1371600"/>
            <a:ext cx="3641270" cy="0"/>
          </a:xfrm>
          <a:prstGeom prst="line">
            <a:avLst/>
          </a:prstGeom>
          <a:noFill/>
          <a:ln w="120650" cap="rnd" cmpd="sng" algn="ctr">
            <a:solidFill>
              <a:srgbClr val="00B0F0"/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</p:cxnSp>
      <p:grpSp>
        <p:nvGrpSpPr>
          <p:cNvPr id="2" name="Group 60"/>
          <p:cNvGrpSpPr/>
          <p:nvPr/>
        </p:nvGrpSpPr>
        <p:grpSpPr>
          <a:xfrm>
            <a:off x="2560320" y="4876800"/>
            <a:ext cx="3717470" cy="533400"/>
            <a:chOff x="1112520" y="3048000"/>
            <a:chExt cx="3717470" cy="1600200"/>
          </a:xfrm>
        </p:grpSpPr>
        <p:cxnSp>
          <p:nvCxnSpPr>
            <p:cNvPr id="46" name="Straight Connector 45"/>
            <p:cNvCxnSpPr/>
            <p:nvPr/>
          </p:nvCxnSpPr>
          <p:spPr>
            <a:xfrm>
              <a:off x="1112520" y="4495800"/>
              <a:ext cx="3717470" cy="0"/>
            </a:xfrm>
            <a:prstGeom prst="line">
              <a:avLst/>
            </a:prstGeom>
            <a:noFill/>
            <a:ln w="50800" cap="rnd" cmpd="sng" algn="ctr">
              <a:solidFill>
                <a:srgbClr val="FFFF00"/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</p:cxnSp>
        <p:cxnSp>
          <p:nvCxnSpPr>
            <p:cNvPr id="47" name="Straight Connector 46"/>
            <p:cNvCxnSpPr/>
            <p:nvPr/>
          </p:nvCxnSpPr>
          <p:spPr>
            <a:xfrm>
              <a:off x="1112520" y="4267200"/>
              <a:ext cx="3717470" cy="0"/>
            </a:xfrm>
            <a:prstGeom prst="line">
              <a:avLst/>
            </a:prstGeom>
            <a:noFill/>
            <a:ln w="50800" cap="rnd" cmpd="sng" algn="ctr">
              <a:solidFill>
                <a:srgbClr val="FFFF00"/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</p:cxnSp>
        <p:cxnSp>
          <p:nvCxnSpPr>
            <p:cNvPr id="48" name="Straight Connector 47"/>
            <p:cNvCxnSpPr/>
            <p:nvPr/>
          </p:nvCxnSpPr>
          <p:spPr>
            <a:xfrm>
              <a:off x="1112520" y="3962400"/>
              <a:ext cx="3717470" cy="0"/>
            </a:xfrm>
            <a:prstGeom prst="line">
              <a:avLst/>
            </a:prstGeom>
            <a:noFill/>
            <a:ln w="50800" cap="rnd" cmpd="sng" algn="ctr">
              <a:solidFill>
                <a:srgbClr val="FFFF00"/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</p:cxnSp>
        <p:cxnSp>
          <p:nvCxnSpPr>
            <p:cNvPr id="49" name="Straight Connector 48"/>
            <p:cNvCxnSpPr/>
            <p:nvPr/>
          </p:nvCxnSpPr>
          <p:spPr>
            <a:xfrm>
              <a:off x="1112520" y="3505200"/>
              <a:ext cx="3717470" cy="0"/>
            </a:xfrm>
            <a:prstGeom prst="line">
              <a:avLst/>
            </a:prstGeom>
            <a:noFill/>
            <a:ln w="50800" cap="rnd" cmpd="sng" algn="ctr">
              <a:solidFill>
                <a:srgbClr val="FFFF00"/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</p:cxnSp>
        <p:cxnSp>
          <p:nvCxnSpPr>
            <p:cNvPr id="50" name="Straight Connector 49"/>
            <p:cNvCxnSpPr/>
            <p:nvPr/>
          </p:nvCxnSpPr>
          <p:spPr>
            <a:xfrm>
              <a:off x="1112520" y="3048000"/>
              <a:ext cx="3717470" cy="0"/>
            </a:xfrm>
            <a:prstGeom prst="line">
              <a:avLst/>
            </a:prstGeom>
            <a:noFill/>
            <a:ln w="50800" cap="rnd" cmpd="sng" algn="ctr">
              <a:solidFill>
                <a:srgbClr val="FFFF00"/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</p:cxnSp>
        <p:cxnSp>
          <p:nvCxnSpPr>
            <p:cNvPr id="51" name="Straight Connector 50"/>
            <p:cNvCxnSpPr/>
            <p:nvPr/>
          </p:nvCxnSpPr>
          <p:spPr>
            <a:xfrm>
              <a:off x="1112520" y="4648200"/>
              <a:ext cx="3717470" cy="0"/>
            </a:xfrm>
            <a:prstGeom prst="line">
              <a:avLst/>
            </a:prstGeom>
            <a:noFill/>
            <a:ln w="50800" cap="rnd" cmpd="sng" algn="ctr">
              <a:solidFill>
                <a:srgbClr val="FFFF00"/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</p:cxnSp>
      </p:grpSp>
      <p:sp>
        <p:nvSpPr>
          <p:cNvPr id="52" name="Left Brace 51"/>
          <p:cNvSpPr/>
          <p:nvPr/>
        </p:nvSpPr>
        <p:spPr>
          <a:xfrm>
            <a:off x="1905000" y="4876800"/>
            <a:ext cx="381000" cy="533400"/>
          </a:xfrm>
          <a:prstGeom prst="leftBrac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228600" y="4724400"/>
            <a:ext cx="1828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0AF659"/>
                </a:solidFill>
              </a:rPr>
              <a:t> </a:t>
            </a:r>
            <a:r>
              <a:rPr lang="en-US" sz="4800" dirty="0" smtClean="0">
                <a:solidFill>
                  <a:srgbClr val="FFFF00"/>
                </a:solidFill>
              </a:rPr>
              <a:t>v = 1</a:t>
            </a:r>
            <a:endParaRPr lang="en-US" sz="4800" dirty="0">
              <a:solidFill>
                <a:srgbClr val="FFFF00"/>
              </a:solidFill>
            </a:endParaRPr>
          </a:p>
        </p:txBody>
      </p:sp>
      <p:grpSp>
        <p:nvGrpSpPr>
          <p:cNvPr id="3" name="Group 60"/>
          <p:cNvGrpSpPr/>
          <p:nvPr/>
        </p:nvGrpSpPr>
        <p:grpSpPr>
          <a:xfrm>
            <a:off x="2560320" y="5867400"/>
            <a:ext cx="3717470" cy="533400"/>
            <a:chOff x="1112520" y="3048000"/>
            <a:chExt cx="3717470" cy="1600200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1112520" y="4495800"/>
              <a:ext cx="3717470" cy="0"/>
            </a:xfrm>
            <a:prstGeom prst="line">
              <a:avLst/>
            </a:prstGeom>
            <a:noFill/>
            <a:ln w="50800" cap="rnd" cmpd="sng" algn="ctr">
              <a:solidFill>
                <a:schemeClr val="bg1"/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</p:cxnSp>
        <p:cxnSp>
          <p:nvCxnSpPr>
            <p:cNvPr id="33" name="Straight Connector 32"/>
            <p:cNvCxnSpPr/>
            <p:nvPr/>
          </p:nvCxnSpPr>
          <p:spPr>
            <a:xfrm>
              <a:off x="1112520" y="4267200"/>
              <a:ext cx="3717470" cy="0"/>
            </a:xfrm>
            <a:prstGeom prst="line">
              <a:avLst/>
            </a:prstGeom>
            <a:noFill/>
            <a:ln w="50800" cap="rnd" cmpd="sng" algn="ctr">
              <a:solidFill>
                <a:schemeClr val="bg1"/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</p:cxnSp>
        <p:cxnSp>
          <p:nvCxnSpPr>
            <p:cNvPr id="35" name="Straight Connector 34"/>
            <p:cNvCxnSpPr/>
            <p:nvPr/>
          </p:nvCxnSpPr>
          <p:spPr>
            <a:xfrm>
              <a:off x="1112520" y="3962400"/>
              <a:ext cx="3717470" cy="0"/>
            </a:xfrm>
            <a:prstGeom prst="line">
              <a:avLst/>
            </a:prstGeom>
            <a:noFill/>
            <a:ln w="50800" cap="rnd" cmpd="sng" algn="ctr">
              <a:solidFill>
                <a:schemeClr val="bg1"/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</p:cxnSp>
        <p:cxnSp>
          <p:nvCxnSpPr>
            <p:cNvPr id="36" name="Straight Connector 35"/>
            <p:cNvCxnSpPr/>
            <p:nvPr/>
          </p:nvCxnSpPr>
          <p:spPr>
            <a:xfrm>
              <a:off x="1112520" y="3505200"/>
              <a:ext cx="3717470" cy="0"/>
            </a:xfrm>
            <a:prstGeom prst="line">
              <a:avLst/>
            </a:prstGeom>
            <a:noFill/>
            <a:ln w="50800" cap="rnd" cmpd="sng" algn="ctr">
              <a:solidFill>
                <a:schemeClr val="bg1"/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</p:cxnSp>
        <p:cxnSp>
          <p:nvCxnSpPr>
            <p:cNvPr id="37" name="Straight Connector 36"/>
            <p:cNvCxnSpPr/>
            <p:nvPr/>
          </p:nvCxnSpPr>
          <p:spPr>
            <a:xfrm>
              <a:off x="1112520" y="3048000"/>
              <a:ext cx="3717470" cy="0"/>
            </a:xfrm>
            <a:prstGeom prst="line">
              <a:avLst/>
            </a:prstGeom>
            <a:noFill/>
            <a:ln w="50800" cap="rnd" cmpd="sng" algn="ctr">
              <a:solidFill>
                <a:schemeClr val="bg1"/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</p:cxnSp>
        <p:cxnSp>
          <p:nvCxnSpPr>
            <p:cNvPr id="38" name="Straight Connector 37"/>
            <p:cNvCxnSpPr/>
            <p:nvPr/>
          </p:nvCxnSpPr>
          <p:spPr>
            <a:xfrm>
              <a:off x="1112520" y="4648200"/>
              <a:ext cx="3717470" cy="0"/>
            </a:xfrm>
            <a:prstGeom prst="line">
              <a:avLst/>
            </a:prstGeom>
            <a:noFill/>
            <a:ln w="50800" cap="rnd" cmpd="sng" algn="ctr">
              <a:solidFill>
                <a:schemeClr val="bg1"/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</p:cxnSp>
      </p:grpSp>
      <p:sp>
        <p:nvSpPr>
          <p:cNvPr id="42" name="Left Brace 41"/>
          <p:cNvSpPr/>
          <p:nvPr/>
        </p:nvSpPr>
        <p:spPr>
          <a:xfrm>
            <a:off x="1889760" y="5867400"/>
            <a:ext cx="381000" cy="533400"/>
          </a:xfrm>
          <a:prstGeom prst="leftBrac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28600" y="5722203"/>
            <a:ext cx="1828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0AF659"/>
                </a:solidFill>
              </a:rPr>
              <a:t> </a:t>
            </a:r>
            <a:r>
              <a:rPr lang="en-US" sz="4800" dirty="0" smtClean="0">
                <a:solidFill>
                  <a:schemeClr val="bg1"/>
                </a:solidFill>
              </a:rPr>
              <a:t>v = 0</a:t>
            </a:r>
            <a:endParaRPr lang="en-US" sz="4800" dirty="0">
              <a:solidFill>
                <a:schemeClr val="bg1"/>
              </a:solidFill>
            </a:endParaRPr>
          </a:p>
        </p:txBody>
      </p:sp>
      <p:cxnSp>
        <p:nvCxnSpPr>
          <p:cNvPr id="65" name="Straight Arrow Connector 64"/>
          <p:cNvCxnSpPr/>
          <p:nvPr/>
        </p:nvCxnSpPr>
        <p:spPr>
          <a:xfrm flipV="1">
            <a:off x="2819400" y="3733800"/>
            <a:ext cx="1143000" cy="2552756"/>
          </a:xfrm>
          <a:prstGeom prst="straightConnector1">
            <a:avLst/>
          </a:prstGeom>
          <a:noFill/>
          <a:ln w="127000" cap="rnd" cmpd="sng" algn="ctr">
            <a:solidFill>
              <a:srgbClr val="FF0000">
                <a:alpha val="99000"/>
              </a:srgbClr>
            </a:solidFill>
            <a:prstDash val="solid"/>
            <a:tailEnd type="arrow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cxnSp>
      <p:cxnSp>
        <p:nvCxnSpPr>
          <p:cNvPr id="64" name="Straight Arrow Connector 63"/>
          <p:cNvCxnSpPr/>
          <p:nvPr/>
        </p:nvCxnSpPr>
        <p:spPr>
          <a:xfrm>
            <a:off x="4038602" y="3810002"/>
            <a:ext cx="609598" cy="2362198"/>
          </a:xfrm>
          <a:prstGeom prst="straightConnector1">
            <a:avLst/>
          </a:prstGeom>
          <a:noFill/>
          <a:ln w="127000" cap="rnd" cmpd="sng" algn="ctr">
            <a:solidFill>
              <a:srgbClr val="2C05D1"/>
            </a:solidFill>
            <a:prstDash val="solid"/>
            <a:tailEnd type="arrow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cxnSp>
      <p:sp>
        <p:nvSpPr>
          <p:cNvPr id="29" name="Left Brace 28"/>
          <p:cNvSpPr/>
          <p:nvPr/>
        </p:nvSpPr>
        <p:spPr>
          <a:xfrm>
            <a:off x="3276600" y="1447800"/>
            <a:ext cx="502919" cy="2286000"/>
          </a:xfrm>
          <a:prstGeom prst="leftBrac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0" y="2296180"/>
            <a:ext cx="3352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Δ</a:t>
            </a:r>
            <a:r>
              <a:rPr lang="en-US" sz="2800" baseline="-25000" dirty="0" smtClean="0">
                <a:solidFill>
                  <a:schemeClr val="bg1"/>
                </a:solidFill>
              </a:rPr>
              <a:t>one-photon </a:t>
            </a:r>
            <a:r>
              <a:rPr lang="en-US" sz="2800" dirty="0" smtClean="0">
                <a:solidFill>
                  <a:schemeClr val="bg1"/>
                </a:solidFill>
              </a:rPr>
              <a:t>&gt; 3,000 THz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31" name="Left Brace 30"/>
          <p:cNvSpPr/>
          <p:nvPr/>
        </p:nvSpPr>
        <p:spPr>
          <a:xfrm rot="10800000">
            <a:off x="6400798" y="6096000"/>
            <a:ext cx="502919" cy="76200"/>
          </a:xfrm>
          <a:prstGeom prst="leftBrac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/>
          <p:cNvSpPr txBox="1"/>
          <p:nvPr/>
        </p:nvSpPr>
        <p:spPr>
          <a:xfrm>
            <a:off x="7162800" y="5715000"/>
            <a:ext cx="1752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>
                <a:solidFill>
                  <a:schemeClr val="bg1"/>
                </a:solidFill>
              </a:rPr>
              <a:t>Δ</a:t>
            </a:r>
            <a:r>
              <a:rPr lang="en-US" sz="2800" baseline="-25000" dirty="0" err="1" smtClean="0">
                <a:solidFill>
                  <a:schemeClr val="bg1"/>
                </a:solidFill>
              </a:rPr>
              <a:t>two</a:t>
            </a:r>
            <a:r>
              <a:rPr lang="en-US" sz="2800" baseline="-25000" dirty="0" smtClean="0">
                <a:solidFill>
                  <a:schemeClr val="bg1"/>
                </a:solidFill>
              </a:rPr>
              <a:t>-photon </a:t>
            </a:r>
            <a:r>
              <a:rPr lang="en-US" sz="2800" dirty="0" smtClean="0">
                <a:solidFill>
                  <a:schemeClr val="bg1"/>
                </a:solidFill>
              </a:rPr>
              <a:t> ≈ 100 MHz</a:t>
            </a:r>
            <a:endParaRPr lang="en-US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5"/>
          <p:cNvGrpSpPr>
            <a:grpSpLocks noChangeAspect="1"/>
          </p:cNvGrpSpPr>
          <p:nvPr/>
        </p:nvGrpSpPr>
        <p:grpSpPr>
          <a:xfrm>
            <a:off x="76200" y="2008504"/>
            <a:ext cx="6845299" cy="4635184"/>
            <a:chOff x="-1609150" y="1171314"/>
            <a:chExt cx="9139576" cy="5507963"/>
          </a:xfrm>
        </p:grpSpPr>
        <p:cxnSp>
          <p:nvCxnSpPr>
            <p:cNvPr id="47" name="Straight Connector 46"/>
            <p:cNvCxnSpPr/>
            <p:nvPr/>
          </p:nvCxnSpPr>
          <p:spPr>
            <a:xfrm>
              <a:off x="3799660" y="4344044"/>
              <a:ext cx="3233854" cy="0"/>
            </a:xfrm>
            <a:prstGeom prst="line">
              <a:avLst/>
            </a:prstGeom>
            <a:noFill/>
            <a:ln w="168275" cap="rnd" cmpd="sng" algn="ctr">
              <a:solidFill>
                <a:schemeClr val="bg1"/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</p:cxnSp>
        <p:cxnSp>
          <p:nvCxnSpPr>
            <p:cNvPr id="48" name="Straight Connector 47"/>
            <p:cNvCxnSpPr/>
            <p:nvPr/>
          </p:nvCxnSpPr>
          <p:spPr>
            <a:xfrm>
              <a:off x="751660" y="6441292"/>
              <a:ext cx="3233858" cy="0"/>
            </a:xfrm>
            <a:prstGeom prst="line">
              <a:avLst/>
            </a:prstGeom>
            <a:noFill/>
            <a:ln w="168275" cap="rnd" cmpd="sng" algn="ctr">
              <a:solidFill>
                <a:schemeClr val="bg1"/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</p:cxnSp>
        <p:cxnSp>
          <p:nvCxnSpPr>
            <p:cNvPr id="50" name="Straight Arrow Connector 49"/>
            <p:cNvCxnSpPr/>
            <p:nvPr/>
          </p:nvCxnSpPr>
          <p:spPr>
            <a:xfrm rot="5400000" flipH="1" flipV="1">
              <a:off x="523659" y="2330381"/>
              <a:ext cx="5206577" cy="2888443"/>
            </a:xfrm>
            <a:prstGeom prst="straightConnector1">
              <a:avLst/>
            </a:prstGeom>
            <a:noFill/>
            <a:ln w="177800" cap="rnd" cmpd="sng" algn="ctr">
              <a:solidFill>
                <a:srgbClr val="FF0000">
                  <a:alpha val="99000"/>
                </a:srgbClr>
              </a:solidFill>
              <a:prstDash val="solid"/>
              <a:tailEnd type="arrow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</p:cxnSp>
        <p:sp>
          <p:nvSpPr>
            <p:cNvPr id="53" name="Rectangle 52"/>
            <p:cNvSpPr/>
            <p:nvPr/>
          </p:nvSpPr>
          <p:spPr>
            <a:xfrm>
              <a:off x="-1609150" y="2198917"/>
              <a:ext cx="3273616" cy="27429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l-GR" sz="4800" i="1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</a:rPr>
                <a:t>λ</a:t>
              </a:r>
              <a:r>
                <a:rPr kumimoji="0" lang="en-US" sz="4800" i="1" u="none" strike="noStrike" kern="0" cap="none" spc="0" normalizeH="0" baseline="-2500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</a:rPr>
                <a:t>Pump 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800" i="1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</a:rPr>
                <a:t>1064nm</a:t>
              </a:r>
              <a:r>
                <a:rPr kumimoji="0" lang="en-US" sz="4800" i="0" u="none" strike="noStrike" kern="0" cap="none" spc="0" normalizeH="0" baseline="-2500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</a:rPr>
                <a:t> 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l-GR" sz="48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</a:rPr>
                <a:t>σ</a:t>
              </a:r>
              <a:r>
                <a:rPr kumimoji="0" lang="en-US" sz="4800" i="0" u="none" strike="noStrike" kern="0" cap="none" spc="0" normalizeH="0" baseline="3000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</a:rPr>
                <a:t>+</a:t>
              </a:r>
              <a:endParaRPr kumimoji="0" lang="en-US" sz="480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</a:endParaRPr>
            </a:p>
          </p:txBody>
        </p:sp>
        <p:graphicFrame>
          <p:nvGraphicFramePr>
            <p:cNvPr id="54" name="Object 53"/>
            <p:cNvGraphicFramePr>
              <a:graphicFrameLocks noChangeAspect="1"/>
            </p:cNvGraphicFramePr>
            <p:nvPr/>
          </p:nvGraphicFramePr>
          <p:xfrm>
            <a:off x="4393465" y="5666271"/>
            <a:ext cx="3136961" cy="1013006"/>
          </p:xfrm>
          <a:graphic>
            <a:graphicData uri="http://schemas.openxmlformats.org/presentationml/2006/ole">
              <p:oleObj spid="_x0000_s364546" name="Equation" r:id="rId4" imgW="787320" imgH="253800" progId="Equation.3">
                <p:embed/>
              </p:oleObj>
            </a:graphicData>
          </a:graphic>
        </p:graphicFrame>
      </p:grpSp>
      <p:pic>
        <p:nvPicPr>
          <p:cNvPr id="60" name="Picture 59" descr="v=0,j=1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lum bright="100000" contrast="100000"/>
          </a:blip>
          <a:stretch>
            <a:fillRect/>
          </a:stretch>
        </p:blipFill>
        <p:spPr>
          <a:xfrm>
            <a:off x="4495800" y="5992368"/>
            <a:ext cx="2359152" cy="865632"/>
          </a:xfrm>
          <a:prstGeom prst="rect">
            <a:avLst/>
          </a:prstGeom>
        </p:spPr>
      </p:pic>
      <p:pic>
        <p:nvPicPr>
          <p:cNvPr id="61" name="Picture 60" descr="v=0,j=3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0" contrast="100000"/>
          </a:blip>
          <a:stretch>
            <a:fillRect/>
          </a:stretch>
        </p:blipFill>
        <p:spPr>
          <a:xfrm>
            <a:off x="6692480" y="4267200"/>
            <a:ext cx="2401824" cy="8595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5"/>
          <p:cNvGrpSpPr>
            <a:grpSpLocks noChangeAspect="1"/>
          </p:cNvGrpSpPr>
          <p:nvPr/>
        </p:nvGrpSpPr>
        <p:grpSpPr>
          <a:xfrm>
            <a:off x="76200" y="2008504"/>
            <a:ext cx="6845299" cy="4635184"/>
            <a:chOff x="-1609150" y="1171314"/>
            <a:chExt cx="9139576" cy="5507963"/>
          </a:xfrm>
        </p:grpSpPr>
        <p:cxnSp>
          <p:nvCxnSpPr>
            <p:cNvPr id="47" name="Straight Connector 46"/>
            <p:cNvCxnSpPr/>
            <p:nvPr/>
          </p:nvCxnSpPr>
          <p:spPr>
            <a:xfrm>
              <a:off x="3799660" y="4344044"/>
              <a:ext cx="3233854" cy="0"/>
            </a:xfrm>
            <a:prstGeom prst="line">
              <a:avLst/>
            </a:prstGeom>
            <a:noFill/>
            <a:ln w="168275" cap="rnd" cmpd="sng" algn="ctr">
              <a:solidFill>
                <a:schemeClr val="bg1"/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</p:cxnSp>
        <p:cxnSp>
          <p:nvCxnSpPr>
            <p:cNvPr id="48" name="Straight Connector 47"/>
            <p:cNvCxnSpPr/>
            <p:nvPr/>
          </p:nvCxnSpPr>
          <p:spPr>
            <a:xfrm>
              <a:off x="751660" y="6441292"/>
              <a:ext cx="3233858" cy="0"/>
            </a:xfrm>
            <a:prstGeom prst="line">
              <a:avLst/>
            </a:prstGeom>
            <a:noFill/>
            <a:ln w="168275" cap="rnd" cmpd="sng" algn="ctr">
              <a:solidFill>
                <a:schemeClr val="bg1"/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</p:cxnSp>
        <p:cxnSp>
          <p:nvCxnSpPr>
            <p:cNvPr id="49" name="Straight Arrow Connector 48"/>
            <p:cNvCxnSpPr/>
            <p:nvPr/>
          </p:nvCxnSpPr>
          <p:spPr>
            <a:xfrm rot="16200000" flipH="1">
              <a:off x="3715268" y="2249319"/>
              <a:ext cx="3177996" cy="1104745"/>
            </a:xfrm>
            <a:prstGeom prst="straightConnector1">
              <a:avLst/>
            </a:prstGeom>
            <a:noFill/>
            <a:ln w="177800" cap="rnd" cmpd="sng" algn="ctr">
              <a:solidFill>
                <a:srgbClr val="2C05D1"/>
              </a:solidFill>
              <a:prstDash val="solid"/>
              <a:tailEnd type="arrow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</p:cxnSp>
        <p:cxnSp>
          <p:nvCxnSpPr>
            <p:cNvPr id="50" name="Straight Arrow Connector 49"/>
            <p:cNvCxnSpPr/>
            <p:nvPr/>
          </p:nvCxnSpPr>
          <p:spPr>
            <a:xfrm rot="5400000" flipH="1" flipV="1">
              <a:off x="523659" y="2330381"/>
              <a:ext cx="5206577" cy="2888443"/>
            </a:xfrm>
            <a:prstGeom prst="straightConnector1">
              <a:avLst/>
            </a:prstGeom>
            <a:noFill/>
            <a:ln w="177800" cap="rnd" cmpd="sng" algn="ctr">
              <a:solidFill>
                <a:srgbClr val="FF0000">
                  <a:alpha val="99000"/>
                </a:srgbClr>
              </a:solidFill>
              <a:prstDash val="solid"/>
              <a:tailEnd type="arrow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</p:cxnSp>
        <p:sp>
          <p:nvSpPr>
            <p:cNvPr id="53" name="Rectangle 52"/>
            <p:cNvSpPr/>
            <p:nvPr/>
          </p:nvSpPr>
          <p:spPr>
            <a:xfrm>
              <a:off x="-1609150" y="2198917"/>
              <a:ext cx="3273616" cy="27429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l-GR" sz="4800" i="1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</a:rPr>
                <a:t>λ</a:t>
              </a:r>
              <a:r>
                <a:rPr kumimoji="0" lang="en-US" sz="4800" i="1" u="none" strike="noStrike" kern="0" cap="none" spc="0" normalizeH="0" baseline="-2500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</a:rPr>
                <a:t>Pump 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800" i="1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</a:rPr>
                <a:t>1064nm</a:t>
              </a:r>
              <a:r>
                <a:rPr kumimoji="0" lang="en-US" sz="4800" i="0" u="none" strike="noStrike" kern="0" cap="none" spc="0" normalizeH="0" baseline="-2500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</a:rPr>
                <a:t> 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l-GR" sz="48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</a:rPr>
                <a:t>σ</a:t>
              </a:r>
              <a:r>
                <a:rPr kumimoji="0" lang="en-US" sz="4800" i="0" u="none" strike="noStrike" kern="0" cap="none" spc="0" normalizeH="0" baseline="3000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</a:rPr>
                <a:t>+</a:t>
              </a:r>
              <a:endParaRPr kumimoji="0" lang="en-US" sz="480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</a:endParaRPr>
            </a:p>
          </p:txBody>
        </p:sp>
        <p:graphicFrame>
          <p:nvGraphicFramePr>
            <p:cNvPr id="54" name="Object 53"/>
            <p:cNvGraphicFramePr>
              <a:graphicFrameLocks noChangeAspect="1"/>
            </p:cNvGraphicFramePr>
            <p:nvPr/>
          </p:nvGraphicFramePr>
          <p:xfrm>
            <a:off x="4393465" y="5666271"/>
            <a:ext cx="3136961" cy="1013006"/>
          </p:xfrm>
          <a:graphic>
            <a:graphicData uri="http://schemas.openxmlformats.org/presentationml/2006/ole">
              <p:oleObj spid="_x0000_s365570" name="Equation" r:id="rId4" imgW="787320" imgH="253800" progId="Equation.3">
                <p:embed/>
              </p:oleObj>
            </a:graphicData>
          </a:graphic>
        </p:graphicFrame>
      </p:grpSp>
      <p:pic>
        <p:nvPicPr>
          <p:cNvPr id="60" name="Picture 59" descr="v=0,j=1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lum bright="100000" contrast="100000"/>
          </a:blip>
          <a:stretch>
            <a:fillRect/>
          </a:stretch>
        </p:blipFill>
        <p:spPr>
          <a:xfrm>
            <a:off x="4495800" y="5992368"/>
            <a:ext cx="2359152" cy="865632"/>
          </a:xfrm>
          <a:prstGeom prst="rect">
            <a:avLst/>
          </a:prstGeom>
        </p:spPr>
      </p:pic>
      <p:pic>
        <p:nvPicPr>
          <p:cNvPr id="61" name="Picture 60" descr="v=0,j=3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0" contrast="100000"/>
          </a:blip>
          <a:stretch>
            <a:fillRect/>
          </a:stretch>
        </p:blipFill>
        <p:spPr>
          <a:xfrm>
            <a:off x="6692480" y="4267200"/>
            <a:ext cx="2401824" cy="859536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0" y="30480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chemeClr val="bg1"/>
                </a:solidFill>
              </a:rPr>
              <a:t>Coherence Established</a:t>
            </a:r>
            <a:endParaRPr lang="en-US" sz="6000" dirty="0">
              <a:solidFill>
                <a:schemeClr val="bg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943600" y="1752600"/>
            <a:ext cx="24329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l-GR" sz="4800" i="1" u="none" strike="noStrike" kern="0" cap="none" spc="0" normalizeH="0" baseline="0" noProof="0" dirty="0" smtClean="0">
                <a:ln>
                  <a:noFill/>
                </a:ln>
                <a:solidFill>
                  <a:srgbClr val="2C05D1"/>
                </a:solidFill>
                <a:effectLst/>
                <a:uLnTx/>
                <a:uFillTx/>
                <a:latin typeface="+mj-lt"/>
              </a:rPr>
              <a:t>λ</a:t>
            </a:r>
            <a:r>
              <a:rPr kumimoji="0" lang="en-US" sz="4800" i="1" u="none" strike="noStrike" kern="0" cap="none" spc="0" normalizeH="0" baseline="-25000" noProof="0" dirty="0" smtClean="0">
                <a:ln>
                  <a:noFill/>
                </a:ln>
                <a:solidFill>
                  <a:srgbClr val="2C05D1"/>
                </a:solidFill>
                <a:effectLst/>
                <a:uLnTx/>
                <a:uFillTx/>
                <a:latin typeface="+mj-lt"/>
              </a:rPr>
              <a:t>Stokes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i="1" u="none" strike="noStrike" kern="0" cap="none" spc="0" normalizeH="0" baseline="0" noProof="0" dirty="0" smtClean="0">
                <a:ln>
                  <a:noFill/>
                </a:ln>
                <a:solidFill>
                  <a:srgbClr val="2C05D1"/>
                </a:solidFill>
                <a:effectLst/>
                <a:uLnTx/>
                <a:uFillTx/>
                <a:latin typeface="+mj-lt"/>
              </a:rPr>
              <a:t>1134nm</a:t>
            </a:r>
            <a:r>
              <a:rPr kumimoji="0" lang="en-US" sz="4800" i="0" u="none" strike="noStrike" kern="0" cap="none" spc="0" normalizeH="0" baseline="-25000" noProof="0" dirty="0" smtClean="0">
                <a:ln>
                  <a:noFill/>
                </a:ln>
                <a:solidFill>
                  <a:srgbClr val="2C05D1"/>
                </a:solidFill>
                <a:effectLst/>
                <a:uLnTx/>
                <a:uFillTx/>
                <a:latin typeface="+mj-lt"/>
              </a:rPr>
              <a:t>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l-GR" sz="4800" i="0" u="none" strike="noStrike" kern="0" cap="none" spc="0" normalizeH="0" baseline="0" noProof="0" dirty="0" smtClean="0">
                <a:ln>
                  <a:noFill/>
                </a:ln>
                <a:solidFill>
                  <a:srgbClr val="2C05D1"/>
                </a:solidFill>
                <a:effectLst/>
                <a:uLnTx/>
                <a:uFillTx/>
                <a:latin typeface="+mj-lt"/>
              </a:rPr>
              <a:t>σ</a:t>
            </a:r>
            <a:r>
              <a:rPr kumimoji="0" lang="en-US" sz="4800" i="0" u="none" strike="noStrike" kern="0" cap="none" spc="0" normalizeH="0" baseline="30000" noProof="0" dirty="0" smtClean="0">
                <a:ln>
                  <a:noFill/>
                </a:ln>
                <a:solidFill>
                  <a:srgbClr val="2C05D1"/>
                </a:solidFill>
                <a:effectLst/>
                <a:uLnTx/>
                <a:uFillTx/>
                <a:latin typeface="+mj-lt"/>
              </a:rPr>
              <a:t>-</a:t>
            </a:r>
            <a:endParaRPr kumimoji="0" lang="en-US" sz="4800" i="0" u="none" strike="noStrike" kern="0" cap="none" spc="0" normalizeH="0" baseline="-25000" noProof="0" dirty="0">
              <a:ln>
                <a:noFill/>
              </a:ln>
              <a:solidFill>
                <a:srgbClr val="2C05D1"/>
              </a:solidFill>
              <a:effectLst/>
              <a:uLnTx/>
              <a:uFillTx/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5"/>
          <p:cNvGrpSpPr>
            <a:grpSpLocks noChangeAspect="1"/>
          </p:cNvGrpSpPr>
          <p:nvPr/>
        </p:nvGrpSpPr>
        <p:grpSpPr>
          <a:xfrm>
            <a:off x="76200" y="1752600"/>
            <a:ext cx="8300368" cy="4891088"/>
            <a:chOff x="-1609150" y="867225"/>
            <a:chExt cx="11082328" cy="5812052"/>
          </a:xfrm>
        </p:grpSpPr>
        <p:cxnSp>
          <p:nvCxnSpPr>
            <p:cNvPr id="47" name="Straight Connector 46"/>
            <p:cNvCxnSpPr/>
            <p:nvPr/>
          </p:nvCxnSpPr>
          <p:spPr>
            <a:xfrm>
              <a:off x="3799660" y="4344044"/>
              <a:ext cx="3233854" cy="0"/>
            </a:xfrm>
            <a:prstGeom prst="line">
              <a:avLst/>
            </a:prstGeom>
            <a:noFill/>
            <a:ln w="168275" cap="rnd" cmpd="sng" algn="ctr">
              <a:solidFill>
                <a:schemeClr val="bg1"/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</p:cxnSp>
        <p:cxnSp>
          <p:nvCxnSpPr>
            <p:cNvPr id="48" name="Straight Connector 47"/>
            <p:cNvCxnSpPr/>
            <p:nvPr/>
          </p:nvCxnSpPr>
          <p:spPr>
            <a:xfrm>
              <a:off x="751660" y="6441292"/>
              <a:ext cx="3233858" cy="0"/>
            </a:xfrm>
            <a:prstGeom prst="line">
              <a:avLst/>
            </a:prstGeom>
            <a:noFill/>
            <a:ln w="168275" cap="rnd" cmpd="sng" algn="ctr">
              <a:solidFill>
                <a:schemeClr val="bg1"/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</p:cxnSp>
        <p:cxnSp>
          <p:nvCxnSpPr>
            <p:cNvPr id="49" name="Straight Arrow Connector 48"/>
            <p:cNvCxnSpPr/>
            <p:nvPr/>
          </p:nvCxnSpPr>
          <p:spPr>
            <a:xfrm rot="16200000" flipH="1">
              <a:off x="3715268" y="2249319"/>
              <a:ext cx="3177996" cy="1104745"/>
            </a:xfrm>
            <a:prstGeom prst="straightConnector1">
              <a:avLst/>
            </a:prstGeom>
            <a:noFill/>
            <a:ln w="177800" cap="rnd" cmpd="sng" algn="ctr">
              <a:solidFill>
                <a:srgbClr val="2C05D1"/>
              </a:solidFill>
              <a:prstDash val="solid"/>
              <a:tailEnd type="arrow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</p:cxnSp>
        <p:cxnSp>
          <p:nvCxnSpPr>
            <p:cNvPr id="50" name="Straight Arrow Connector 49"/>
            <p:cNvCxnSpPr/>
            <p:nvPr/>
          </p:nvCxnSpPr>
          <p:spPr>
            <a:xfrm rot="5400000" flipH="1" flipV="1">
              <a:off x="523659" y="2330381"/>
              <a:ext cx="5206577" cy="2888443"/>
            </a:xfrm>
            <a:prstGeom prst="straightConnector1">
              <a:avLst/>
            </a:prstGeom>
            <a:noFill/>
            <a:ln w="177800" cap="rnd" cmpd="sng" algn="ctr">
              <a:solidFill>
                <a:srgbClr val="FF0000">
                  <a:alpha val="99000"/>
                </a:srgbClr>
              </a:solidFill>
              <a:prstDash val="solid"/>
              <a:tailEnd type="arrow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</p:cxnSp>
        <p:cxnSp>
          <p:nvCxnSpPr>
            <p:cNvPr id="51" name="Straight Arrow Connector 50"/>
            <p:cNvCxnSpPr/>
            <p:nvPr/>
          </p:nvCxnSpPr>
          <p:spPr>
            <a:xfrm rot="5400000">
              <a:off x="2891468" y="5384446"/>
              <a:ext cx="1976249" cy="3386"/>
            </a:xfrm>
            <a:prstGeom prst="straightConnector1">
              <a:avLst/>
            </a:prstGeom>
            <a:noFill/>
            <a:ln w="171450" cap="flat" cmpd="sng" algn="ctr">
              <a:solidFill>
                <a:srgbClr val="EE12D4"/>
              </a:solidFill>
              <a:prstDash val="solid"/>
              <a:headEnd type="triangle"/>
              <a:tailEnd type="triangle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</p:cxnSp>
        <p:sp>
          <p:nvSpPr>
            <p:cNvPr id="52" name="TextBox 51"/>
            <p:cNvSpPr txBox="1"/>
            <p:nvPr/>
          </p:nvSpPr>
          <p:spPr>
            <a:xfrm>
              <a:off x="4348126" y="4851738"/>
              <a:ext cx="2385343" cy="9874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8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lt"/>
                </a:rPr>
                <a:t>h</a:t>
              </a:r>
              <a:r>
                <a:rPr kumimoji="0" lang="el-GR" sz="4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EE12D4"/>
                  </a:solidFill>
                  <a:effectLst/>
                  <a:uLnTx/>
                  <a:uFillTx/>
                  <a:latin typeface="+mj-lt"/>
                </a:rPr>
                <a:t>ν</a:t>
              </a:r>
              <a:r>
                <a:rPr kumimoji="0" lang="en-US" sz="4800" b="0" i="0" u="none" strike="noStrike" kern="0" cap="none" spc="0" normalizeH="0" baseline="-25000" noProof="0" dirty="0" smtClean="0">
                  <a:ln>
                    <a:noFill/>
                  </a:ln>
                  <a:solidFill>
                    <a:srgbClr val="EE12D4"/>
                  </a:solidFill>
                  <a:effectLst/>
                  <a:uLnTx/>
                  <a:uFillTx/>
                  <a:latin typeface="+mj-lt"/>
                </a:rPr>
                <a:t>mod</a:t>
              </a:r>
              <a:endParaRPr kumimoji="0" lang="en-US" sz="4800" b="0" i="0" u="none" strike="noStrike" kern="0" cap="none" spc="0" normalizeH="0" baseline="-25000" noProof="0" dirty="0">
                <a:ln>
                  <a:noFill/>
                </a:ln>
                <a:solidFill>
                  <a:srgbClr val="EE12D4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-1609150" y="2198917"/>
              <a:ext cx="3273616" cy="27429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l-GR" sz="4800" i="1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</a:rPr>
                <a:t>λ</a:t>
              </a:r>
              <a:r>
                <a:rPr kumimoji="0" lang="en-US" sz="4800" i="1" u="none" strike="noStrike" kern="0" cap="none" spc="0" normalizeH="0" baseline="-2500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</a:rPr>
                <a:t>Pump 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800" i="1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</a:rPr>
                <a:t>1064nm</a:t>
              </a:r>
              <a:r>
                <a:rPr kumimoji="0" lang="en-US" sz="4800" i="0" u="none" strike="noStrike" kern="0" cap="none" spc="0" normalizeH="0" baseline="-2500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</a:rPr>
                <a:t> 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l-GR" sz="48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</a:rPr>
                <a:t>σ</a:t>
              </a:r>
              <a:r>
                <a:rPr kumimoji="0" lang="en-US" sz="4800" i="0" u="none" strike="noStrike" kern="0" cap="none" spc="0" normalizeH="0" baseline="3000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</a:rPr>
                <a:t>+</a:t>
              </a:r>
              <a:endParaRPr kumimoji="0" lang="en-US" sz="480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</a:endParaRPr>
            </a:p>
          </p:txBody>
        </p:sp>
        <p:graphicFrame>
          <p:nvGraphicFramePr>
            <p:cNvPr id="54" name="Object 53"/>
            <p:cNvGraphicFramePr>
              <a:graphicFrameLocks noChangeAspect="1"/>
            </p:cNvGraphicFramePr>
            <p:nvPr/>
          </p:nvGraphicFramePr>
          <p:xfrm>
            <a:off x="4393465" y="5666271"/>
            <a:ext cx="3136961" cy="1013006"/>
          </p:xfrm>
          <a:graphic>
            <a:graphicData uri="http://schemas.openxmlformats.org/presentationml/2006/ole">
              <p:oleObj spid="_x0000_s852994" name="Equation" r:id="rId4" imgW="787320" imgH="253800" progId="Equation.3">
                <p:embed/>
              </p:oleObj>
            </a:graphicData>
          </a:graphic>
        </p:graphicFrame>
        <p:sp>
          <p:nvSpPr>
            <p:cNvPr id="55" name="Rectangle 54"/>
            <p:cNvSpPr/>
            <p:nvPr/>
          </p:nvSpPr>
          <p:spPr>
            <a:xfrm>
              <a:off x="6224774" y="867225"/>
              <a:ext cx="3248404" cy="27429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l-GR" sz="4800" i="1" u="none" strike="noStrike" kern="0" cap="none" spc="0" normalizeH="0" baseline="0" noProof="0" dirty="0" smtClean="0">
                  <a:ln>
                    <a:noFill/>
                  </a:ln>
                  <a:solidFill>
                    <a:srgbClr val="2C05D1"/>
                  </a:solidFill>
                  <a:effectLst/>
                  <a:uLnTx/>
                  <a:uFillTx/>
                  <a:latin typeface="+mj-lt"/>
                </a:rPr>
                <a:t>λ</a:t>
              </a:r>
              <a:r>
                <a:rPr kumimoji="0" lang="en-US" sz="4800" i="1" u="none" strike="noStrike" kern="0" cap="none" spc="0" normalizeH="0" baseline="-25000" noProof="0" dirty="0" smtClean="0">
                  <a:ln>
                    <a:noFill/>
                  </a:ln>
                  <a:solidFill>
                    <a:srgbClr val="2C05D1"/>
                  </a:solidFill>
                  <a:effectLst/>
                  <a:uLnTx/>
                  <a:uFillTx/>
                  <a:latin typeface="+mj-lt"/>
                </a:rPr>
                <a:t>Stokes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800" i="1" u="none" strike="noStrike" kern="0" cap="none" spc="0" normalizeH="0" baseline="0" noProof="0" dirty="0" smtClean="0">
                  <a:ln>
                    <a:noFill/>
                  </a:ln>
                  <a:solidFill>
                    <a:srgbClr val="2C05D1"/>
                  </a:solidFill>
                  <a:effectLst/>
                  <a:uLnTx/>
                  <a:uFillTx/>
                  <a:latin typeface="+mj-lt"/>
                </a:rPr>
                <a:t>1134nm</a:t>
              </a:r>
              <a:r>
                <a:rPr kumimoji="0" lang="en-US" sz="4800" i="0" u="none" strike="noStrike" kern="0" cap="none" spc="0" normalizeH="0" baseline="-25000" noProof="0" dirty="0" smtClean="0">
                  <a:ln>
                    <a:noFill/>
                  </a:ln>
                  <a:solidFill>
                    <a:srgbClr val="2C05D1"/>
                  </a:solidFill>
                  <a:effectLst/>
                  <a:uLnTx/>
                  <a:uFillTx/>
                  <a:latin typeface="+mj-lt"/>
                </a:rPr>
                <a:t> 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l-GR" sz="48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2C05D1"/>
                  </a:solidFill>
                  <a:effectLst/>
                  <a:uLnTx/>
                  <a:uFillTx/>
                  <a:latin typeface="+mj-lt"/>
                </a:rPr>
                <a:t>σ</a:t>
              </a:r>
              <a:r>
                <a:rPr kumimoji="0" lang="en-US" sz="4800" i="0" u="none" strike="noStrike" kern="0" cap="none" spc="0" normalizeH="0" baseline="30000" noProof="0" dirty="0" smtClean="0">
                  <a:ln>
                    <a:noFill/>
                  </a:ln>
                  <a:solidFill>
                    <a:srgbClr val="2C05D1"/>
                  </a:solidFill>
                  <a:effectLst/>
                  <a:uLnTx/>
                  <a:uFillTx/>
                  <a:latin typeface="+mj-lt"/>
                </a:rPr>
                <a:t>-</a:t>
              </a:r>
              <a:endParaRPr kumimoji="0" lang="en-US" sz="4800" i="0" u="none" strike="noStrike" kern="0" cap="none" spc="0" normalizeH="0" baseline="-25000" noProof="0" dirty="0">
                <a:ln>
                  <a:noFill/>
                </a:ln>
                <a:solidFill>
                  <a:srgbClr val="2C05D1"/>
                </a:solidFill>
                <a:effectLst/>
                <a:uLnTx/>
                <a:uFillTx/>
                <a:latin typeface="+mj-lt"/>
              </a:endParaRPr>
            </a:p>
          </p:txBody>
        </p:sp>
      </p:grpSp>
      <p:pic>
        <p:nvPicPr>
          <p:cNvPr id="60" name="Picture 59" descr="v=0,j=1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lum bright="100000" contrast="100000"/>
          </a:blip>
          <a:stretch>
            <a:fillRect/>
          </a:stretch>
        </p:blipFill>
        <p:spPr>
          <a:xfrm>
            <a:off x="4495800" y="5992368"/>
            <a:ext cx="2359152" cy="865632"/>
          </a:xfrm>
          <a:prstGeom prst="rect">
            <a:avLst/>
          </a:prstGeom>
        </p:spPr>
      </p:pic>
      <p:pic>
        <p:nvPicPr>
          <p:cNvPr id="61" name="Picture 60" descr="v=0,j=3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0" contrast="100000"/>
          </a:blip>
          <a:stretch>
            <a:fillRect/>
          </a:stretch>
        </p:blipFill>
        <p:spPr>
          <a:xfrm>
            <a:off x="6692480" y="4267200"/>
            <a:ext cx="2401824" cy="859536"/>
          </a:xfrm>
          <a:prstGeom prst="rect">
            <a:avLst/>
          </a:prstGeom>
        </p:spPr>
      </p:pic>
      <p:grpSp>
        <p:nvGrpSpPr>
          <p:cNvPr id="3" name="Group 13"/>
          <p:cNvGrpSpPr/>
          <p:nvPr/>
        </p:nvGrpSpPr>
        <p:grpSpPr>
          <a:xfrm>
            <a:off x="7315200" y="5675244"/>
            <a:ext cx="1828800" cy="1200329"/>
            <a:chOff x="7315200" y="5675244"/>
            <a:chExt cx="1828800" cy="1200329"/>
          </a:xfrm>
        </p:grpSpPr>
        <p:sp>
          <p:nvSpPr>
            <p:cNvPr id="15" name="Rectangle 14"/>
            <p:cNvSpPr/>
            <p:nvPr/>
          </p:nvSpPr>
          <p:spPr>
            <a:xfrm>
              <a:off x="7391400" y="5675244"/>
              <a:ext cx="1697901" cy="1200329"/>
            </a:xfrm>
            <a:prstGeom prst="rect">
              <a:avLst/>
            </a:prstGeom>
            <a:ln w="63500">
              <a:noFill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l-GR" sz="3600" kern="0" dirty="0" smtClean="0">
                  <a:solidFill>
                    <a:srgbClr val="EE12D4"/>
                  </a:solidFill>
                </a:rPr>
                <a:t>ν</a:t>
              </a:r>
              <a:r>
                <a:rPr lang="en-US" sz="3600" kern="0" baseline="-25000" dirty="0" smtClean="0">
                  <a:solidFill>
                    <a:srgbClr val="EE12D4"/>
                  </a:solidFill>
                </a:rPr>
                <a:t>mod</a:t>
              </a:r>
            </a:p>
            <a:p>
              <a:r>
                <a:rPr lang="en-US" sz="3600" kern="0" dirty="0" smtClean="0">
                  <a:solidFill>
                    <a:srgbClr val="EE12D4"/>
                  </a:solidFill>
                </a:rPr>
                <a:t>17.6THz</a:t>
              </a:r>
              <a:endParaRPr lang="en-US" sz="3600" dirty="0"/>
            </a:p>
          </p:txBody>
        </p:sp>
        <p:cxnSp>
          <p:nvCxnSpPr>
            <p:cNvPr id="16" name="Straight Connector 15"/>
            <p:cNvCxnSpPr/>
            <p:nvPr/>
          </p:nvCxnSpPr>
          <p:spPr>
            <a:xfrm>
              <a:off x="7315200" y="5715000"/>
              <a:ext cx="1828800" cy="0"/>
            </a:xfrm>
            <a:prstGeom prst="line">
              <a:avLst/>
            </a:prstGeom>
            <a:ln w="635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7315200" y="5715000"/>
              <a:ext cx="0" cy="1143000"/>
            </a:xfrm>
            <a:prstGeom prst="line">
              <a:avLst/>
            </a:prstGeom>
            <a:ln w="635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Rectangle 19"/>
          <p:cNvSpPr/>
          <p:nvPr/>
        </p:nvSpPr>
        <p:spPr>
          <a:xfrm>
            <a:off x="0" y="228600"/>
            <a:ext cx="9144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6000" dirty="0" smtClean="0">
                <a:solidFill>
                  <a:schemeClr val="bg1"/>
                </a:solidFill>
                <a:latin typeface="+mj-lt"/>
              </a:rPr>
              <a:t>h </a:t>
            </a:r>
            <a:r>
              <a:rPr lang="el-GR" sz="6000" kern="0" dirty="0" smtClean="0">
                <a:solidFill>
                  <a:srgbClr val="EE12D4"/>
                </a:solidFill>
                <a:latin typeface="+mj-lt"/>
              </a:rPr>
              <a:t>ν</a:t>
            </a:r>
            <a:r>
              <a:rPr lang="en-US" sz="6000" kern="0" baseline="-25000" dirty="0" smtClean="0">
                <a:solidFill>
                  <a:srgbClr val="EE12D4"/>
                </a:solidFill>
                <a:latin typeface="+mj-lt"/>
              </a:rPr>
              <a:t>mod </a:t>
            </a:r>
            <a:r>
              <a:rPr lang="en-US" sz="6000" dirty="0" smtClean="0">
                <a:solidFill>
                  <a:schemeClr val="bg1"/>
                </a:solidFill>
                <a:latin typeface="+mj-lt"/>
              </a:rPr>
              <a:t>= h(</a:t>
            </a:r>
            <a:r>
              <a:rPr lang="el-GR" sz="6000" dirty="0" smtClean="0">
                <a:solidFill>
                  <a:srgbClr val="FF0000"/>
                </a:solidFill>
                <a:latin typeface="+mj-lt"/>
              </a:rPr>
              <a:t>ν</a:t>
            </a:r>
            <a:r>
              <a:rPr lang="en-US" sz="6000" baseline="-25000" dirty="0" smtClean="0">
                <a:solidFill>
                  <a:srgbClr val="FF0000"/>
                </a:solidFill>
                <a:latin typeface="+mj-lt"/>
              </a:rPr>
              <a:t>1 </a:t>
            </a:r>
            <a:r>
              <a:rPr lang="en-US" sz="6000" dirty="0" smtClean="0">
                <a:solidFill>
                  <a:schemeClr val="bg1"/>
                </a:solidFill>
                <a:latin typeface="+mj-lt"/>
              </a:rPr>
              <a:t>–</a:t>
            </a:r>
            <a:r>
              <a:rPr lang="el-GR" sz="60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l-GR" sz="6000" dirty="0" smtClean="0">
                <a:solidFill>
                  <a:srgbClr val="2C05D1"/>
                </a:solidFill>
                <a:latin typeface="+mj-lt"/>
              </a:rPr>
              <a:t>ν</a:t>
            </a:r>
            <a:r>
              <a:rPr lang="en-US" sz="6000" baseline="-25000" dirty="0" smtClean="0">
                <a:solidFill>
                  <a:srgbClr val="2C05D1"/>
                </a:solidFill>
                <a:latin typeface="+mj-lt"/>
              </a:rPr>
              <a:t>2</a:t>
            </a:r>
            <a:r>
              <a:rPr lang="en-US" sz="6000" dirty="0" smtClean="0">
                <a:solidFill>
                  <a:schemeClr val="bg1"/>
                </a:solidFill>
                <a:latin typeface="+mj-lt"/>
              </a:rPr>
              <a:t>)</a:t>
            </a:r>
            <a:r>
              <a:rPr lang="en-US" sz="6000" baseline="-25000" dirty="0" smtClean="0">
                <a:solidFill>
                  <a:schemeClr val="bg1"/>
                </a:solidFill>
                <a:latin typeface="+mj-lt"/>
              </a:rPr>
              <a:t>  </a:t>
            </a:r>
            <a:r>
              <a:rPr lang="en-US" sz="6000" dirty="0" smtClean="0">
                <a:solidFill>
                  <a:schemeClr val="bg1"/>
                </a:solidFill>
                <a:latin typeface="+mj-lt"/>
              </a:rPr>
              <a:t>= E</a:t>
            </a:r>
            <a:r>
              <a:rPr lang="en-US" sz="6000" baseline="-25000" dirty="0" smtClean="0">
                <a:solidFill>
                  <a:schemeClr val="bg1"/>
                </a:solidFill>
                <a:latin typeface="+mj-lt"/>
              </a:rPr>
              <a:t>J=3</a:t>
            </a:r>
            <a:r>
              <a:rPr lang="en-US" sz="6000" dirty="0" smtClean="0">
                <a:solidFill>
                  <a:schemeClr val="bg1"/>
                </a:solidFill>
                <a:latin typeface="+mj-lt"/>
              </a:rPr>
              <a:t>-E</a:t>
            </a:r>
            <a:r>
              <a:rPr lang="en-US" sz="6000" baseline="-25000" dirty="0" smtClean="0">
                <a:solidFill>
                  <a:schemeClr val="bg1"/>
                </a:solidFill>
                <a:latin typeface="+mj-lt"/>
              </a:rPr>
              <a:t>J=1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5"/>
          <p:cNvGrpSpPr>
            <a:grpSpLocks noChangeAspect="1"/>
          </p:cNvGrpSpPr>
          <p:nvPr/>
        </p:nvGrpSpPr>
        <p:grpSpPr>
          <a:xfrm>
            <a:off x="1844384" y="4678490"/>
            <a:ext cx="5077115" cy="1965197"/>
            <a:chOff x="751660" y="4344044"/>
            <a:chExt cx="6778766" cy="2335233"/>
          </a:xfrm>
        </p:grpSpPr>
        <p:cxnSp>
          <p:nvCxnSpPr>
            <p:cNvPr id="47" name="Straight Connector 46"/>
            <p:cNvCxnSpPr/>
            <p:nvPr/>
          </p:nvCxnSpPr>
          <p:spPr>
            <a:xfrm>
              <a:off x="3799660" y="4344044"/>
              <a:ext cx="3233854" cy="0"/>
            </a:xfrm>
            <a:prstGeom prst="line">
              <a:avLst/>
            </a:prstGeom>
            <a:noFill/>
            <a:ln w="168275" cap="rnd" cmpd="sng" algn="ctr">
              <a:solidFill>
                <a:schemeClr val="bg1"/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</p:cxnSp>
        <p:cxnSp>
          <p:nvCxnSpPr>
            <p:cNvPr id="48" name="Straight Connector 47"/>
            <p:cNvCxnSpPr/>
            <p:nvPr/>
          </p:nvCxnSpPr>
          <p:spPr>
            <a:xfrm>
              <a:off x="751660" y="6441292"/>
              <a:ext cx="3233858" cy="0"/>
            </a:xfrm>
            <a:prstGeom prst="line">
              <a:avLst/>
            </a:prstGeom>
            <a:noFill/>
            <a:ln w="168275" cap="rnd" cmpd="sng" algn="ctr">
              <a:solidFill>
                <a:schemeClr val="bg1"/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</p:cxnSp>
        <p:cxnSp>
          <p:nvCxnSpPr>
            <p:cNvPr id="51" name="Straight Arrow Connector 50"/>
            <p:cNvCxnSpPr/>
            <p:nvPr/>
          </p:nvCxnSpPr>
          <p:spPr>
            <a:xfrm rot="5400000">
              <a:off x="2891468" y="5384446"/>
              <a:ext cx="1976249" cy="3386"/>
            </a:xfrm>
            <a:prstGeom prst="straightConnector1">
              <a:avLst/>
            </a:prstGeom>
            <a:noFill/>
            <a:ln w="171450" cap="flat" cmpd="sng" algn="ctr">
              <a:solidFill>
                <a:srgbClr val="EE12D4"/>
              </a:solidFill>
              <a:prstDash val="solid"/>
              <a:headEnd type="triangle"/>
              <a:tailEnd type="triangle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</p:cxnSp>
        <p:sp>
          <p:nvSpPr>
            <p:cNvPr id="52" name="TextBox 51"/>
            <p:cNvSpPr txBox="1"/>
            <p:nvPr/>
          </p:nvSpPr>
          <p:spPr>
            <a:xfrm>
              <a:off x="4348126" y="4851738"/>
              <a:ext cx="2385343" cy="9874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8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lt"/>
                </a:rPr>
                <a:t>h</a:t>
              </a:r>
              <a:r>
                <a:rPr kumimoji="0" lang="el-GR" sz="4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EE12D4"/>
                  </a:solidFill>
                  <a:effectLst/>
                  <a:uLnTx/>
                  <a:uFillTx/>
                  <a:latin typeface="+mj-lt"/>
                </a:rPr>
                <a:t>ν</a:t>
              </a:r>
              <a:r>
                <a:rPr kumimoji="0" lang="en-US" sz="4800" b="0" i="0" u="none" strike="noStrike" kern="0" cap="none" spc="0" normalizeH="0" baseline="-25000" noProof="0" dirty="0" smtClean="0">
                  <a:ln>
                    <a:noFill/>
                  </a:ln>
                  <a:solidFill>
                    <a:srgbClr val="EE12D4"/>
                  </a:solidFill>
                  <a:effectLst/>
                  <a:uLnTx/>
                  <a:uFillTx/>
                  <a:latin typeface="+mj-lt"/>
                </a:rPr>
                <a:t>mod</a:t>
              </a:r>
              <a:endParaRPr kumimoji="0" lang="en-US" sz="4800" b="0" i="0" u="none" strike="noStrike" kern="0" cap="none" spc="0" normalizeH="0" baseline="-25000" noProof="0" dirty="0">
                <a:ln>
                  <a:noFill/>
                </a:ln>
                <a:solidFill>
                  <a:srgbClr val="EE12D4"/>
                </a:solidFill>
                <a:effectLst/>
                <a:uLnTx/>
                <a:uFillTx/>
                <a:latin typeface="+mj-lt"/>
              </a:endParaRPr>
            </a:p>
          </p:txBody>
        </p:sp>
        <p:graphicFrame>
          <p:nvGraphicFramePr>
            <p:cNvPr id="54" name="Object 53"/>
            <p:cNvGraphicFramePr>
              <a:graphicFrameLocks noChangeAspect="1"/>
            </p:cNvGraphicFramePr>
            <p:nvPr/>
          </p:nvGraphicFramePr>
          <p:xfrm>
            <a:off x="4393465" y="5666271"/>
            <a:ext cx="3136961" cy="1013006"/>
          </p:xfrm>
          <a:graphic>
            <a:graphicData uri="http://schemas.openxmlformats.org/presentationml/2006/ole">
              <p:oleObj spid="_x0000_s755714" name="Equation" r:id="rId4" imgW="787320" imgH="253800" progId="Equation.3">
                <p:embed/>
              </p:oleObj>
            </a:graphicData>
          </a:graphic>
        </p:graphicFrame>
      </p:grpSp>
      <p:pic>
        <p:nvPicPr>
          <p:cNvPr id="60" name="Picture 59" descr="v=0,j=1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lum bright="100000" contrast="100000"/>
          </a:blip>
          <a:stretch>
            <a:fillRect/>
          </a:stretch>
        </p:blipFill>
        <p:spPr>
          <a:xfrm>
            <a:off x="4495800" y="5992368"/>
            <a:ext cx="2359152" cy="865632"/>
          </a:xfrm>
          <a:prstGeom prst="rect">
            <a:avLst/>
          </a:prstGeom>
        </p:spPr>
      </p:pic>
      <p:pic>
        <p:nvPicPr>
          <p:cNvPr id="61" name="Picture 60" descr="v=0,j=3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0" contrast="100000"/>
          </a:blip>
          <a:stretch>
            <a:fillRect/>
          </a:stretch>
        </p:blipFill>
        <p:spPr>
          <a:xfrm>
            <a:off x="6692480" y="4267200"/>
            <a:ext cx="2401824" cy="859536"/>
          </a:xfrm>
          <a:prstGeom prst="rect">
            <a:avLst/>
          </a:prstGeom>
        </p:spPr>
      </p:pic>
      <p:grpSp>
        <p:nvGrpSpPr>
          <p:cNvPr id="3" name="Group 13"/>
          <p:cNvGrpSpPr/>
          <p:nvPr/>
        </p:nvGrpSpPr>
        <p:grpSpPr>
          <a:xfrm>
            <a:off x="7315200" y="5675244"/>
            <a:ext cx="1828800" cy="1200329"/>
            <a:chOff x="7315200" y="5675244"/>
            <a:chExt cx="1828800" cy="1200329"/>
          </a:xfrm>
        </p:grpSpPr>
        <p:sp>
          <p:nvSpPr>
            <p:cNvPr id="15" name="Rectangle 14"/>
            <p:cNvSpPr/>
            <p:nvPr/>
          </p:nvSpPr>
          <p:spPr>
            <a:xfrm>
              <a:off x="7391400" y="5675244"/>
              <a:ext cx="1697901" cy="1200329"/>
            </a:xfrm>
            <a:prstGeom prst="rect">
              <a:avLst/>
            </a:prstGeom>
            <a:ln w="63500">
              <a:noFill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l-GR" sz="3600" kern="0" dirty="0" smtClean="0">
                  <a:solidFill>
                    <a:srgbClr val="EE12D4"/>
                  </a:solidFill>
                </a:rPr>
                <a:t>ν</a:t>
              </a:r>
              <a:r>
                <a:rPr lang="en-US" sz="3600" kern="0" baseline="-25000" dirty="0" smtClean="0">
                  <a:solidFill>
                    <a:srgbClr val="EE12D4"/>
                  </a:solidFill>
                </a:rPr>
                <a:t>mod</a:t>
              </a:r>
            </a:p>
            <a:p>
              <a:r>
                <a:rPr lang="en-US" sz="3600" kern="0" dirty="0" smtClean="0">
                  <a:solidFill>
                    <a:srgbClr val="EE12D4"/>
                  </a:solidFill>
                </a:rPr>
                <a:t>17.6THz</a:t>
              </a:r>
              <a:endParaRPr lang="en-US" sz="3600" dirty="0"/>
            </a:p>
          </p:txBody>
        </p:sp>
        <p:cxnSp>
          <p:nvCxnSpPr>
            <p:cNvPr id="16" name="Straight Connector 15"/>
            <p:cNvCxnSpPr/>
            <p:nvPr/>
          </p:nvCxnSpPr>
          <p:spPr>
            <a:xfrm>
              <a:off x="7315200" y="5715000"/>
              <a:ext cx="1828800" cy="0"/>
            </a:xfrm>
            <a:prstGeom prst="line">
              <a:avLst/>
            </a:prstGeom>
            <a:ln w="635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7315200" y="5715000"/>
              <a:ext cx="0" cy="1143000"/>
            </a:xfrm>
            <a:prstGeom prst="line">
              <a:avLst/>
            </a:prstGeom>
            <a:ln w="635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137"/>
          <p:cNvGrpSpPr>
            <a:grpSpLocks noChangeAspect="1"/>
          </p:cNvGrpSpPr>
          <p:nvPr/>
        </p:nvGrpSpPr>
        <p:grpSpPr>
          <a:xfrm>
            <a:off x="1844384" y="304800"/>
            <a:ext cx="6171205" cy="6338888"/>
            <a:chOff x="627062" y="-242826"/>
            <a:chExt cx="7333205" cy="7532465"/>
          </a:xfrm>
        </p:grpSpPr>
        <p:grpSp>
          <p:nvGrpSpPr>
            <p:cNvPr id="44" name="Group 35"/>
            <p:cNvGrpSpPr>
              <a:grpSpLocks noChangeAspect="1"/>
            </p:cNvGrpSpPr>
            <p:nvPr/>
          </p:nvGrpSpPr>
          <p:grpSpPr>
            <a:xfrm>
              <a:off x="627062" y="4954406"/>
              <a:ext cx="6033104" cy="2335233"/>
              <a:chOff x="751660" y="4344044"/>
              <a:chExt cx="6778766" cy="2335233"/>
            </a:xfrm>
          </p:grpSpPr>
          <p:cxnSp>
            <p:nvCxnSpPr>
              <p:cNvPr id="47" name="Straight Connector 46"/>
              <p:cNvCxnSpPr/>
              <p:nvPr/>
            </p:nvCxnSpPr>
            <p:spPr>
              <a:xfrm>
                <a:off x="3799660" y="4344044"/>
                <a:ext cx="3233854" cy="0"/>
              </a:xfrm>
              <a:prstGeom prst="line">
                <a:avLst/>
              </a:prstGeom>
              <a:noFill/>
              <a:ln w="168275" cap="rnd" cmpd="sng" algn="ctr">
                <a:solidFill>
                  <a:schemeClr val="bg1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</p:cxnSp>
          <p:cxnSp>
            <p:nvCxnSpPr>
              <p:cNvPr id="48" name="Straight Connector 47"/>
              <p:cNvCxnSpPr/>
              <p:nvPr/>
            </p:nvCxnSpPr>
            <p:spPr>
              <a:xfrm>
                <a:off x="751660" y="6441292"/>
                <a:ext cx="3233858" cy="0"/>
              </a:xfrm>
              <a:prstGeom prst="line">
                <a:avLst/>
              </a:prstGeom>
              <a:noFill/>
              <a:ln w="168275" cap="rnd" cmpd="sng" algn="ctr">
                <a:solidFill>
                  <a:schemeClr val="bg1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</p:cxnSp>
          <p:cxnSp>
            <p:nvCxnSpPr>
              <p:cNvPr id="51" name="Straight Arrow Connector 50"/>
              <p:cNvCxnSpPr/>
              <p:nvPr/>
            </p:nvCxnSpPr>
            <p:spPr>
              <a:xfrm rot="5400000">
                <a:off x="2891468" y="5384446"/>
                <a:ext cx="1976249" cy="3386"/>
              </a:xfrm>
              <a:prstGeom prst="straightConnector1">
                <a:avLst/>
              </a:prstGeom>
              <a:noFill/>
              <a:ln w="171450" cap="flat" cmpd="sng" algn="ctr">
                <a:solidFill>
                  <a:srgbClr val="EE12D4"/>
                </a:solidFill>
                <a:prstDash val="solid"/>
                <a:headEnd type="triangle"/>
                <a:tailEnd type="triangle"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</p:cxnSp>
          <p:sp>
            <p:nvSpPr>
              <p:cNvPr id="52" name="TextBox 51"/>
              <p:cNvSpPr txBox="1"/>
              <p:nvPr/>
            </p:nvSpPr>
            <p:spPr>
              <a:xfrm>
                <a:off x="4348126" y="4851738"/>
                <a:ext cx="2385343" cy="9874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lt"/>
                  </a:rPr>
                  <a:t>h</a:t>
                </a:r>
                <a:r>
                  <a:rPr kumimoji="0" lang="el-GR" sz="4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EE12D4"/>
                    </a:solidFill>
                    <a:effectLst/>
                    <a:uLnTx/>
                    <a:uFillTx/>
                    <a:latin typeface="+mj-lt"/>
                  </a:rPr>
                  <a:t>ν</a:t>
                </a:r>
                <a:r>
                  <a:rPr kumimoji="0" lang="en-US" sz="4800" b="0" i="0" u="none" strike="noStrike" kern="0" cap="none" spc="0" normalizeH="0" baseline="-25000" noProof="0" dirty="0" smtClean="0">
                    <a:ln>
                      <a:noFill/>
                    </a:ln>
                    <a:solidFill>
                      <a:srgbClr val="EE12D4"/>
                    </a:solidFill>
                    <a:effectLst/>
                    <a:uLnTx/>
                    <a:uFillTx/>
                    <a:latin typeface="+mj-lt"/>
                  </a:rPr>
                  <a:t>mod</a:t>
                </a:r>
                <a:endParaRPr kumimoji="0" lang="en-US" sz="4800" b="0" i="0" u="none" strike="noStrike" kern="0" cap="none" spc="0" normalizeH="0" baseline="-25000" noProof="0" dirty="0">
                  <a:ln>
                    <a:noFill/>
                  </a:ln>
                  <a:solidFill>
                    <a:srgbClr val="EE12D4"/>
                  </a:solidFill>
                  <a:effectLst/>
                  <a:uLnTx/>
                  <a:uFillTx/>
                  <a:latin typeface="+mj-lt"/>
                </a:endParaRPr>
              </a:p>
            </p:txBody>
          </p:sp>
          <p:graphicFrame>
            <p:nvGraphicFramePr>
              <p:cNvPr id="54" name="Object 53"/>
              <p:cNvGraphicFramePr>
                <a:graphicFrameLocks noChangeAspect="1"/>
              </p:cNvGraphicFramePr>
              <p:nvPr/>
            </p:nvGraphicFramePr>
            <p:xfrm>
              <a:off x="4393465" y="5666271"/>
              <a:ext cx="3136961" cy="1013006"/>
            </p:xfrm>
            <a:graphic>
              <a:graphicData uri="http://schemas.openxmlformats.org/presentationml/2006/ole">
                <p:oleObj spid="_x0000_s203782" name="Equation" r:id="rId3" imgW="787320" imgH="253800" progId="Equation.3">
                  <p:embed/>
                </p:oleObj>
              </a:graphicData>
            </a:graphic>
          </p:graphicFrame>
        </p:grpSp>
        <p:cxnSp>
          <p:nvCxnSpPr>
            <p:cNvPr id="45" name="Straight Arrow Connector 44"/>
            <p:cNvCxnSpPr>
              <a:cxnSpLocks noChangeAspect="1"/>
            </p:cNvCxnSpPr>
            <p:nvPr/>
          </p:nvCxnSpPr>
          <p:spPr>
            <a:xfrm rot="16200000" flipV="1">
              <a:off x="2768494" y="1723052"/>
              <a:ext cx="4753693" cy="1672595"/>
            </a:xfrm>
            <a:prstGeom prst="straightConnector1">
              <a:avLst/>
            </a:prstGeom>
            <a:noFill/>
            <a:ln w="107950" cap="rnd" cmpd="sng" algn="ctr">
              <a:solidFill>
                <a:srgbClr val="08CE4A"/>
              </a:solidFill>
              <a:prstDash val="solid"/>
              <a:tailEnd type="arrow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</p:cxnSp>
        <p:sp>
          <p:nvSpPr>
            <p:cNvPr id="46" name="Rectangle 45"/>
            <p:cNvSpPr/>
            <p:nvPr/>
          </p:nvSpPr>
          <p:spPr>
            <a:xfrm>
              <a:off x="5226491" y="-242826"/>
              <a:ext cx="2733776" cy="27429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l-GR" sz="4800" i="1" kern="0" dirty="0" smtClean="0">
                  <a:solidFill>
                    <a:srgbClr val="08CE4A"/>
                  </a:solidFill>
                  <a:latin typeface="+mj-lt"/>
                </a:rPr>
                <a:t>λ</a:t>
              </a:r>
              <a:r>
                <a:rPr lang="en-US" sz="4800" i="1" kern="0" baseline="-25000" dirty="0" smtClean="0">
                  <a:solidFill>
                    <a:srgbClr val="08CE4A"/>
                  </a:solidFill>
                  <a:latin typeface="+mj-lt"/>
                </a:rPr>
                <a:t>Mixing</a:t>
              </a:r>
              <a:r>
                <a:rPr lang="en-US" sz="4800" i="1" kern="0" dirty="0" smtClean="0">
                  <a:solidFill>
                    <a:srgbClr val="08CE4A"/>
                  </a:solidFill>
                  <a:latin typeface="+mj-lt"/>
                </a:rPr>
                <a:t> 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800" i="1" u="none" strike="noStrike" kern="0" cap="none" spc="0" normalizeH="0" baseline="0" noProof="0" dirty="0" smtClean="0">
                  <a:ln>
                    <a:noFill/>
                  </a:ln>
                  <a:solidFill>
                    <a:srgbClr val="08CE4A"/>
                  </a:solidFill>
                  <a:effectLst/>
                  <a:uLnTx/>
                  <a:uFillTx/>
                  <a:latin typeface="+mj-lt"/>
                </a:rPr>
                <a:t>785nm</a:t>
              </a:r>
              <a:r>
                <a:rPr kumimoji="0" lang="en-US" sz="4800" i="0" u="none" strike="noStrike" kern="0" cap="none" spc="0" normalizeH="0" baseline="-25000" noProof="0" dirty="0" smtClean="0">
                  <a:ln>
                    <a:noFill/>
                  </a:ln>
                  <a:solidFill>
                    <a:srgbClr val="08CE4A"/>
                  </a:solidFill>
                  <a:effectLst/>
                  <a:uLnTx/>
                  <a:uFillTx/>
                  <a:latin typeface="+mj-lt"/>
                </a:rPr>
                <a:t> 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l-GR" sz="48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8CE4A"/>
                  </a:solidFill>
                  <a:effectLst/>
                  <a:uLnTx/>
                  <a:uFillTx/>
                  <a:latin typeface="+mj-lt"/>
                </a:rPr>
                <a:t>σ</a:t>
              </a:r>
              <a:r>
                <a:rPr kumimoji="0" lang="en-US" sz="4800" i="0" u="none" strike="noStrike" kern="0" cap="none" spc="0" normalizeH="0" baseline="30000" noProof="0" dirty="0" smtClean="0">
                  <a:ln>
                    <a:noFill/>
                  </a:ln>
                  <a:solidFill>
                    <a:srgbClr val="08CE4A"/>
                  </a:solidFill>
                  <a:effectLst/>
                  <a:uLnTx/>
                  <a:uFillTx/>
                  <a:latin typeface="+mj-lt"/>
                </a:rPr>
                <a:t>-</a:t>
              </a:r>
              <a:endParaRPr kumimoji="0" lang="en-US" sz="4800" i="0" u="none" strike="noStrike" kern="0" cap="none" spc="0" normalizeH="0" baseline="-25000" noProof="0" dirty="0">
                <a:ln>
                  <a:noFill/>
                </a:ln>
                <a:solidFill>
                  <a:srgbClr val="08CE4A"/>
                </a:solidFill>
                <a:effectLst/>
                <a:uLnTx/>
                <a:uFillTx/>
                <a:latin typeface="+mj-lt"/>
              </a:endParaRPr>
            </a:p>
          </p:txBody>
        </p:sp>
      </p:grpSp>
      <p:pic>
        <p:nvPicPr>
          <p:cNvPr id="60" name="Picture 59" descr="v=0,j=1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lum bright="100000" contrast="100000"/>
          </a:blip>
          <a:stretch>
            <a:fillRect/>
          </a:stretch>
        </p:blipFill>
        <p:spPr>
          <a:xfrm>
            <a:off x="4495800" y="5992368"/>
            <a:ext cx="2359152" cy="865632"/>
          </a:xfrm>
          <a:prstGeom prst="rect">
            <a:avLst/>
          </a:prstGeom>
        </p:spPr>
      </p:pic>
      <p:pic>
        <p:nvPicPr>
          <p:cNvPr id="61" name="Picture 60" descr="v=0,j=3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0" contrast="100000"/>
          </a:blip>
          <a:stretch>
            <a:fillRect/>
          </a:stretch>
        </p:blipFill>
        <p:spPr>
          <a:xfrm>
            <a:off x="6692480" y="4267200"/>
            <a:ext cx="2401824" cy="859536"/>
          </a:xfrm>
          <a:prstGeom prst="rect">
            <a:avLst/>
          </a:prstGeom>
        </p:spPr>
      </p:pic>
      <p:grpSp>
        <p:nvGrpSpPr>
          <p:cNvPr id="17" name="Group 16"/>
          <p:cNvGrpSpPr/>
          <p:nvPr/>
        </p:nvGrpSpPr>
        <p:grpSpPr>
          <a:xfrm>
            <a:off x="7315200" y="5675244"/>
            <a:ext cx="1828800" cy="1200329"/>
            <a:chOff x="7315200" y="5675244"/>
            <a:chExt cx="1828800" cy="1200329"/>
          </a:xfrm>
        </p:grpSpPr>
        <p:sp>
          <p:nvSpPr>
            <p:cNvPr id="18" name="Rectangle 17"/>
            <p:cNvSpPr/>
            <p:nvPr/>
          </p:nvSpPr>
          <p:spPr>
            <a:xfrm>
              <a:off x="7391400" y="5675244"/>
              <a:ext cx="1697901" cy="1200329"/>
            </a:xfrm>
            <a:prstGeom prst="rect">
              <a:avLst/>
            </a:prstGeom>
            <a:ln w="63500">
              <a:noFill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l-GR" sz="3600" kern="0" dirty="0" smtClean="0">
                  <a:solidFill>
                    <a:srgbClr val="EE12D4"/>
                  </a:solidFill>
                </a:rPr>
                <a:t>ν</a:t>
              </a:r>
              <a:r>
                <a:rPr lang="en-US" sz="3600" kern="0" baseline="-25000" dirty="0" smtClean="0">
                  <a:solidFill>
                    <a:srgbClr val="EE12D4"/>
                  </a:solidFill>
                </a:rPr>
                <a:t>mod</a:t>
              </a:r>
            </a:p>
            <a:p>
              <a:r>
                <a:rPr lang="en-US" sz="3600" kern="0" dirty="0" smtClean="0">
                  <a:solidFill>
                    <a:srgbClr val="EE12D4"/>
                  </a:solidFill>
                </a:rPr>
                <a:t>17.6THz</a:t>
              </a:r>
              <a:endParaRPr lang="en-US" sz="3600" dirty="0"/>
            </a:p>
          </p:txBody>
        </p:sp>
        <p:cxnSp>
          <p:nvCxnSpPr>
            <p:cNvPr id="19" name="Straight Connector 18"/>
            <p:cNvCxnSpPr/>
            <p:nvPr/>
          </p:nvCxnSpPr>
          <p:spPr>
            <a:xfrm>
              <a:off x="7315200" y="5715000"/>
              <a:ext cx="1828800" cy="0"/>
            </a:xfrm>
            <a:prstGeom prst="line">
              <a:avLst/>
            </a:prstGeom>
            <a:ln w="635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>
              <a:off x="7315200" y="5715000"/>
              <a:ext cx="0" cy="1143000"/>
            </a:xfrm>
            <a:prstGeom prst="line">
              <a:avLst/>
            </a:prstGeom>
            <a:ln w="635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37"/>
          <p:cNvGrpSpPr>
            <a:grpSpLocks noChangeAspect="1"/>
          </p:cNvGrpSpPr>
          <p:nvPr/>
        </p:nvGrpSpPr>
        <p:grpSpPr>
          <a:xfrm>
            <a:off x="914400" y="304800"/>
            <a:ext cx="7101189" cy="6338888"/>
            <a:chOff x="-478032" y="-242826"/>
            <a:chExt cx="8438299" cy="7532465"/>
          </a:xfrm>
        </p:grpSpPr>
        <p:grpSp>
          <p:nvGrpSpPr>
            <p:cNvPr id="3" name="Group 35"/>
            <p:cNvGrpSpPr>
              <a:grpSpLocks noChangeAspect="1"/>
            </p:cNvGrpSpPr>
            <p:nvPr/>
          </p:nvGrpSpPr>
          <p:grpSpPr>
            <a:xfrm>
              <a:off x="-478032" y="-152279"/>
              <a:ext cx="7138198" cy="7441918"/>
              <a:chOff x="-490018" y="-762641"/>
              <a:chExt cx="8020444" cy="7441918"/>
            </a:xfrm>
          </p:grpSpPr>
          <p:cxnSp>
            <p:nvCxnSpPr>
              <p:cNvPr id="47" name="Straight Connector 46"/>
              <p:cNvCxnSpPr/>
              <p:nvPr/>
            </p:nvCxnSpPr>
            <p:spPr>
              <a:xfrm>
                <a:off x="3799660" y="4344044"/>
                <a:ext cx="3233854" cy="0"/>
              </a:xfrm>
              <a:prstGeom prst="line">
                <a:avLst/>
              </a:prstGeom>
              <a:noFill/>
              <a:ln w="168275" cap="rnd" cmpd="sng" algn="ctr">
                <a:solidFill>
                  <a:schemeClr val="bg1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</p:cxnSp>
          <p:cxnSp>
            <p:nvCxnSpPr>
              <p:cNvPr id="48" name="Straight Connector 47"/>
              <p:cNvCxnSpPr/>
              <p:nvPr/>
            </p:nvCxnSpPr>
            <p:spPr>
              <a:xfrm>
                <a:off x="751660" y="6441292"/>
                <a:ext cx="3233858" cy="0"/>
              </a:xfrm>
              <a:prstGeom prst="line">
                <a:avLst/>
              </a:prstGeom>
              <a:noFill/>
              <a:ln w="168275" cap="rnd" cmpd="sng" algn="ctr">
                <a:solidFill>
                  <a:schemeClr val="bg1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</p:cxnSp>
          <p:cxnSp>
            <p:nvCxnSpPr>
              <p:cNvPr id="51" name="Straight Arrow Connector 50"/>
              <p:cNvCxnSpPr/>
              <p:nvPr/>
            </p:nvCxnSpPr>
            <p:spPr>
              <a:xfrm rot="5400000">
                <a:off x="2891468" y="5384446"/>
                <a:ext cx="1976249" cy="3386"/>
              </a:xfrm>
              <a:prstGeom prst="straightConnector1">
                <a:avLst/>
              </a:prstGeom>
              <a:noFill/>
              <a:ln w="171450" cap="flat" cmpd="sng" algn="ctr">
                <a:solidFill>
                  <a:srgbClr val="EE12D4"/>
                </a:solidFill>
                <a:prstDash val="solid"/>
                <a:headEnd type="triangle"/>
                <a:tailEnd type="triangle"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</p:cxnSp>
          <p:sp>
            <p:nvSpPr>
              <p:cNvPr id="52" name="TextBox 51"/>
              <p:cNvSpPr txBox="1"/>
              <p:nvPr/>
            </p:nvSpPr>
            <p:spPr>
              <a:xfrm>
                <a:off x="4348126" y="4851738"/>
                <a:ext cx="2385343" cy="9874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lt"/>
                  </a:rPr>
                  <a:t>h</a:t>
                </a:r>
                <a:r>
                  <a:rPr kumimoji="0" lang="el-GR" sz="4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EE12D4"/>
                    </a:solidFill>
                    <a:effectLst/>
                    <a:uLnTx/>
                    <a:uFillTx/>
                    <a:latin typeface="+mj-lt"/>
                  </a:rPr>
                  <a:t>ν</a:t>
                </a:r>
                <a:r>
                  <a:rPr kumimoji="0" lang="en-US" sz="4800" b="0" i="0" u="none" strike="noStrike" kern="0" cap="none" spc="0" normalizeH="0" baseline="-25000" noProof="0" dirty="0" smtClean="0">
                    <a:ln>
                      <a:noFill/>
                    </a:ln>
                    <a:solidFill>
                      <a:srgbClr val="EE12D4"/>
                    </a:solidFill>
                    <a:effectLst/>
                    <a:uLnTx/>
                    <a:uFillTx/>
                    <a:latin typeface="+mj-lt"/>
                  </a:rPr>
                  <a:t>mod</a:t>
                </a:r>
                <a:endParaRPr kumimoji="0" lang="en-US" sz="4800" b="0" i="0" u="none" strike="noStrike" kern="0" cap="none" spc="0" normalizeH="0" baseline="-25000" noProof="0" dirty="0">
                  <a:ln>
                    <a:noFill/>
                  </a:ln>
                  <a:solidFill>
                    <a:srgbClr val="EE12D4"/>
                  </a:solidFill>
                  <a:effectLst/>
                  <a:uLnTx/>
                  <a:uFillTx/>
                  <a:latin typeface="+mj-lt"/>
                </a:endParaRPr>
              </a:p>
            </p:txBody>
          </p:sp>
          <p:graphicFrame>
            <p:nvGraphicFramePr>
              <p:cNvPr id="54" name="Object 53"/>
              <p:cNvGraphicFramePr>
                <a:graphicFrameLocks noChangeAspect="1"/>
              </p:cNvGraphicFramePr>
              <p:nvPr/>
            </p:nvGraphicFramePr>
            <p:xfrm>
              <a:off x="4393465" y="5666271"/>
              <a:ext cx="3136961" cy="1013006"/>
            </p:xfrm>
            <a:graphic>
              <a:graphicData uri="http://schemas.openxmlformats.org/presentationml/2006/ole">
                <p:oleObj spid="_x0000_s754690" name="Equation" r:id="rId4" imgW="787320" imgH="253800" progId="Equation.3">
                  <p:embed/>
                </p:oleObj>
              </a:graphicData>
            </a:graphic>
          </p:graphicFrame>
          <p:cxnSp>
            <p:nvCxnSpPr>
              <p:cNvPr id="57" name="Straight Arrow Connector 56"/>
              <p:cNvCxnSpPr>
                <a:cxnSpLocks noChangeAspect="1"/>
              </p:cNvCxnSpPr>
              <p:nvPr/>
            </p:nvCxnSpPr>
            <p:spPr>
              <a:xfrm rot="5400000">
                <a:off x="-610236" y="1137545"/>
                <a:ext cx="6853403" cy="3802032"/>
              </a:xfrm>
              <a:prstGeom prst="straightConnector1">
                <a:avLst/>
              </a:prstGeom>
              <a:noFill/>
              <a:ln w="107950" cap="rnd" cmpd="sng" algn="ctr">
                <a:solidFill>
                  <a:srgbClr val="AC6B14"/>
                </a:solidFill>
                <a:prstDash val="solid"/>
                <a:tailEnd type="arrow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/>
              </a:scene3d>
              <a:sp3d>
                <a:bevelT/>
              </a:sp3d>
            </p:spPr>
          </p:cxnSp>
          <p:sp>
            <p:nvSpPr>
              <p:cNvPr id="58" name="Rectangle 57"/>
              <p:cNvSpPr/>
              <p:nvPr/>
            </p:nvSpPr>
            <p:spPr>
              <a:xfrm>
                <a:off x="-490018" y="-762641"/>
                <a:ext cx="3521445" cy="274296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9144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l-GR" sz="4800" i="1" kern="0" dirty="0" smtClean="0">
                    <a:solidFill>
                      <a:srgbClr val="AC6B14"/>
                    </a:solidFill>
                    <a:latin typeface="+mj-lt"/>
                  </a:rPr>
                  <a:t>λ</a:t>
                </a:r>
                <a:r>
                  <a:rPr lang="en-US" sz="4800" i="1" kern="0" baseline="-25000" dirty="0" smtClean="0">
                    <a:solidFill>
                      <a:srgbClr val="AC6B14"/>
                    </a:solidFill>
                    <a:latin typeface="+mj-lt"/>
                  </a:rPr>
                  <a:t>Anti-Stokes</a:t>
                </a:r>
                <a:r>
                  <a:rPr lang="en-US" sz="4800" i="1" kern="0" dirty="0" smtClean="0">
                    <a:solidFill>
                      <a:srgbClr val="AC6B14"/>
                    </a:solidFill>
                    <a:latin typeface="+mj-lt"/>
                  </a:rPr>
                  <a:t> 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800" i="1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AC6B14"/>
                    </a:solidFill>
                    <a:effectLst/>
                    <a:uLnTx/>
                    <a:uFillTx/>
                    <a:latin typeface="+mj-lt"/>
                  </a:rPr>
                  <a:t>750nm</a:t>
                </a:r>
                <a:r>
                  <a:rPr kumimoji="0" lang="en-US" sz="4800" i="0" u="none" strike="noStrike" kern="0" cap="none" spc="0" normalizeH="0" baseline="-25000" noProof="0" dirty="0" smtClean="0">
                    <a:ln>
                      <a:noFill/>
                    </a:ln>
                    <a:solidFill>
                      <a:srgbClr val="AC6B14"/>
                    </a:solidFill>
                    <a:effectLst/>
                    <a:uLnTx/>
                    <a:uFillTx/>
                    <a:latin typeface="+mj-lt"/>
                  </a:rPr>
                  <a:t> 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l-GR" sz="480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AC6B14"/>
                    </a:solidFill>
                    <a:effectLst/>
                    <a:uLnTx/>
                    <a:uFillTx/>
                    <a:latin typeface="+mj-lt"/>
                  </a:rPr>
                  <a:t>σ</a:t>
                </a:r>
                <a:r>
                  <a:rPr kumimoji="0" lang="en-US" sz="4800" i="0" u="none" strike="noStrike" kern="0" cap="none" spc="0" normalizeH="0" baseline="30000" noProof="0" dirty="0" smtClean="0">
                    <a:ln>
                      <a:noFill/>
                    </a:ln>
                    <a:solidFill>
                      <a:srgbClr val="AC6B14"/>
                    </a:solidFill>
                    <a:effectLst/>
                    <a:uLnTx/>
                    <a:uFillTx/>
                    <a:latin typeface="+mj-lt"/>
                  </a:rPr>
                  <a:t>+</a:t>
                </a:r>
                <a:endParaRPr kumimoji="0" lang="en-US" sz="4800" i="0" u="none" strike="noStrike" kern="0" cap="none" spc="0" normalizeH="0" baseline="-25000" noProof="0" dirty="0">
                  <a:ln>
                    <a:noFill/>
                  </a:ln>
                  <a:solidFill>
                    <a:srgbClr val="AC6B14"/>
                  </a:solidFill>
                  <a:effectLst/>
                  <a:uLnTx/>
                  <a:uFillTx/>
                  <a:latin typeface="+mj-lt"/>
                </a:endParaRPr>
              </a:p>
            </p:txBody>
          </p:sp>
        </p:grpSp>
        <p:cxnSp>
          <p:nvCxnSpPr>
            <p:cNvPr id="45" name="Straight Arrow Connector 44"/>
            <p:cNvCxnSpPr>
              <a:cxnSpLocks noChangeAspect="1"/>
            </p:cNvCxnSpPr>
            <p:nvPr/>
          </p:nvCxnSpPr>
          <p:spPr>
            <a:xfrm rot="16200000" flipV="1">
              <a:off x="2768494" y="1723052"/>
              <a:ext cx="4753693" cy="1672595"/>
            </a:xfrm>
            <a:prstGeom prst="straightConnector1">
              <a:avLst/>
            </a:prstGeom>
            <a:noFill/>
            <a:ln w="107950" cap="rnd" cmpd="sng" algn="ctr">
              <a:solidFill>
                <a:srgbClr val="08CE4A"/>
              </a:solidFill>
              <a:prstDash val="solid"/>
              <a:tailEnd type="arrow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</p:cxnSp>
        <p:sp>
          <p:nvSpPr>
            <p:cNvPr id="46" name="Rectangle 45"/>
            <p:cNvSpPr/>
            <p:nvPr/>
          </p:nvSpPr>
          <p:spPr>
            <a:xfrm>
              <a:off x="5226491" y="-242826"/>
              <a:ext cx="2733776" cy="27429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l-GR" sz="4800" i="1" kern="0" dirty="0" smtClean="0">
                  <a:solidFill>
                    <a:srgbClr val="08CE4A"/>
                  </a:solidFill>
                  <a:latin typeface="+mj-lt"/>
                </a:rPr>
                <a:t>λ</a:t>
              </a:r>
              <a:r>
                <a:rPr lang="en-US" sz="4800" i="1" kern="0" baseline="-25000" dirty="0" smtClean="0">
                  <a:solidFill>
                    <a:srgbClr val="08CE4A"/>
                  </a:solidFill>
                  <a:latin typeface="+mj-lt"/>
                </a:rPr>
                <a:t>Mixing</a:t>
              </a:r>
              <a:r>
                <a:rPr lang="en-US" sz="4800" i="1" kern="0" dirty="0" smtClean="0">
                  <a:solidFill>
                    <a:srgbClr val="08CE4A"/>
                  </a:solidFill>
                  <a:latin typeface="+mj-lt"/>
                </a:rPr>
                <a:t> 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800" i="1" u="none" strike="noStrike" kern="0" cap="none" spc="0" normalizeH="0" baseline="0" noProof="0" dirty="0" smtClean="0">
                  <a:ln>
                    <a:noFill/>
                  </a:ln>
                  <a:solidFill>
                    <a:srgbClr val="08CE4A"/>
                  </a:solidFill>
                  <a:effectLst/>
                  <a:uLnTx/>
                  <a:uFillTx/>
                  <a:latin typeface="+mj-lt"/>
                </a:rPr>
                <a:t>785nm</a:t>
              </a:r>
              <a:r>
                <a:rPr kumimoji="0" lang="en-US" sz="4800" i="0" u="none" strike="noStrike" kern="0" cap="none" spc="0" normalizeH="0" baseline="-25000" noProof="0" dirty="0" smtClean="0">
                  <a:ln>
                    <a:noFill/>
                  </a:ln>
                  <a:solidFill>
                    <a:srgbClr val="08CE4A"/>
                  </a:solidFill>
                  <a:effectLst/>
                  <a:uLnTx/>
                  <a:uFillTx/>
                  <a:latin typeface="+mj-lt"/>
                </a:rPr>
                <a:t> 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l-GR" sz="48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8CE4A"/>
                  </a:solidFill>
                  <a:effectLst/>
                  <a:uLnTx/>
                  <a:uFillTx/>
                  <a:latin typeface="+mj-lt"/>
                </a:rPr>
                <a:t>σ</a:t>
              </a:r>
              <a:r>
                <a:rPr kumimoji="0" lang="en-US" sz="4800" i="0" u="none" strike="noStrike" kern="0" cap="none" spc="0" normalizeH="0" baseline="30000" noProof="0" dirty="0" smtClean="0">
                  <a:ln>
                    <a:noFill/>
                  </a:ln>
                  <a:solidFill>
                    <a:srgbClr val="08CE4A"/>
                  </a:solidFill>
                  <a:effectLst/>
                  <a:uLnTx/>
                  <a:uFillTx/>
                  <a:latin typeface="+mj-lt"/>
                </a:rPr>
                <a:t>-</a:t>
              </a:r>
              <a:endParaRPr kumimoji="0" lang="en-US" sz="4800" i="0" u="none" strike="noStrike" kern="0" cap="none" spc="0" normalizeH="0" baseline="-25000" noProof="0" dirty="0">
                <a:ln>
                  <a:noFill/>
                </a:ln>
                <a:solidFill>
                  <a:srgbClr val="08CE4A"/>
                </a:solidFill>
                <a:effectLst/>
                <a:uLnTx/>
                <a:uFillTx/>
                <a:latin typeface="+mj-lt"/>
              </a:endParaRPr>
            </a:p>
          </p:txBody>
        </p:sp>
      </p:grpSp>
      <p:pic>
        <p:nvPicPr>
          <p:cNvPr id="60" name="Picture 59" descr="v=0,j=1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lum bright="100000" contrast="100000"/>
          </a:blip>
          <a:stretch>
            <a:fillRect/>
          </a:stretch>
        </p:blipFill>
        <p:spPr>
          <a:xfrm>
            <a:off x="4495800" y="5992368"/>
            <a:ext cx="2359152" cy="865632"/>
          </a:xfrm>
          <a:prstGeom prst="rect">
            <a:avLst/>
          </a:prstGeom>
        </p:spPr>
      </p:pic>
      <p:pic>
        <p:nvPicPr>
          <p:cNvPr id="61" name="Picture 60" descr="v=0,j=3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0" contrast="100000"/>
          </a:blip>
          <a:stretch>
            <a:fillRect/>
          </a:stretch>
        </p:blipFill>
        <p:spPr>
          <a:xfrm>
            <a:off x="6692480" y="4267200"/>
            <a:ext cx="2401824" cy="859536"/>
          </a:xfrm>
          <a:prstGeom prst="rect">
            <a:avLst/>
          </a:prstGeom>
        </p:spPr>
      </p:pic>
      <p:grpSp>
        <p:nvGrpSpPr>
          <p:cNvPr id="4" name="Group 25"/>
          <p:cNvGrpSpPr/>
          <p:nvPr/>
        </p:nvGrpSpPr>
        <p:grpSpPr>
          <a:xfrm>
            <a:off x="7315200" y="5675244"/>
            <a:ext cx="1828800" cy="1200329"/>
            <a:chOff x="7315200" y="5675244"/>
            <a:chExt cx="1828800" cy="1200329"/>
          </a:xfrm>
        </p:grpSpPr>
        <p:sp>
          <p:nvSpPr>
            <p:cNvPr id="19" name="Rectangle 18"/>
            <p:cNvSpPr/>
            <p:nvPr/>
          </p:nvSpPr>
          <p:spPr>
            <a:xfrm>
              <a:off x="7391400" y="5675244"/>
              <a:ext cx="1697901" cy="1200329"/>
            </a:xfrm>
            <a:prstGeom prst="rect">
              <a:avLst/>
            </a:prstGeom>
            <a:ln w="63500">
              <a:noFill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l-GR" sz="3600" kern="0" dirty="0" smtClean="0">
                  <a:solidFill>
                    <a:srgbClr val="EE12D4"/>
                  </a:solidFill>
                </a:rPr>
                <a:t>ν</a:t>
              </a:r>
              <a:r>
                <a:rPr lang="en-US" sz="3600" kern="0" baseline="-25000" dirty="0" smtClean="0">
                  <a:solidFill>
                    <a:srgbClr val="EE12D4"/>
                  </a:solidFill>
                </a:rPr>
                <a:t>mod</a:t>
              </a:r>
            </a:p>
            <a:p>
              <a:r>
                <a:rPr lang="en-US" sz="3600" kern="0" dirty="0" smtClean="0">
                  <a:solidFill>
                    <a:srgbClr val="EE12D4"/>
                  </a:solidFill>
                </a:rPr>
                <a:t>17.6THz</a:t>
              </a:r>
              <a:endParaRPr lang="en-US" sz="3600" dirty="0"/>
            </a:p>
          </p:txBody>
        </p:sp>
        <p:cxnSp>
          <p:nvCxnSpPr>
            <p:cNvPr id="21" name="Straight Connector 20"/>
            <p:cNvCxnSpPr/>
            <p:nvPr/>
          </p:nvCxnSpPr>
          <p:spPr>
            <a:xfrm>
              <a:off x="7315200" y="5715000"/>
              <a:ext cx="1828800" cy="0"/>
            </a:xfrm>
            <a:prstGeom prst="line">
              <a:avLst/>
            </a:prstGeom>
            <a:ln w="635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>
              <a:off x="7315200" y="5715000"/>
              <a:ext cx="0" cy="1143000"/>
            </a:xfrm>
            <a:prstGeom prst="line">
              <a:avLst/>
            </a:prstGeom>
            <a:ln w="635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37"/>
          <p:cNvGrpSpPr>
            <a:grpSpLocks noChangeAspect="1"/>
          </p:cNvGrpSpPr>
          <p:nvPr/>
        </p:nvGrpSpPr>
        <p:grpSpPr>
          <a:xfrm>
            <a:off x="1447800" y="533400"/>
            <a:ext cx="5473699" cy="6110288"/>
            <a:chOff x="155804" y="28818"/>
            <a:chExt cx="6504362" cy="7260821"/>
          </a:xfrm>
        </p:grpSpPr>
        <p:grpSp>
          <p:nvGrpSpPr>
            <p:cNvPr id="3" name="Group 35"/>
            <p:cNvGrpSpPr>
              <a:grpSpLocks noChangeAspect="1"/>
            </p:cNvGrpSpPr>
            <p:nvPr/>
          </p:nvGrpSpPr>
          <p:grpSpPr>
            <a:xfrm>
              <a:off x="627062" y="222222"/>
              <a:ext cx="6033104" cy="7067417"/>
              <a:chOff x="751660" y="-388140"/>
              <a:chExt cx="6778766" cy="7067417"/>
            </a:xfrm>
          </p:grpSpPr>
          <p:cxnSp>
            <p:nvCxnSpPr>
              <p:cNvPr id="47" name="Straight Connector 46"/>
              <p:cNvCxnSpPr/>
              <p:nvPr/>
            </p:nvCxnSpPr>
            <p:spPr>
              <a:xfrm>
                <a:off x="3799660" y="4344044"/>
                <a:ext cx="3233854" cy="0"/>
              </a:xfrm>
              <a:prstGeom prst="line">
                <a:avLst/>
              </a:prstGeom>
              <a:noFill/>
              <a:ln w="168275" cap="rnd" cmpd="sng" algn="ctr">
                <a:solidFill>
                  <a:schemeClr val="bg1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</p:cxnSp>
          <p:cxnSp>
            <p:nvCxnSpPr>
              <p:cNvPr id="48" name="Straight Connector 47"/>
              <p:cNvCxnSpPr/>
              <p:nvPr/>
            </p:nvCxnSpPr>
            <p:spPr>
              <a:xfrm>
                <a:off x="751660" y="6441292"/>
                <a:ext cx="3233858" cy="0"/>
              </a:xfrm>
              <a:prstGeom prst="line">
                <a:avLst/>
              </a:prstGeom>
              <a:noFill/>
              <a:ln w="168275" cap="rnd" cmpd="sng" algn="ctr">
                <a:solidFill>
                  <a:schemeClr val="bg1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</p:cxnSp>
          <p:cxnSp>
            <p:nvCxnSpPr>
              <p:cNvPr id="51" name="Straight Arrow Connector 50"/>
              <p:cNvCxnSpPr/>
              <p:nvPr/>
            </p:nvCxnSpPr>
            <p:spPr>
              <a:xfrm rot="5400000">
                <a:off x="2891468" y="5384446"/>
                <a:ext cx="1976249" cy="3386"/>
              </a:xfrm>
              <a:prstGeom prst="straightConnector1">
                <a:avLst/>
              </a:prstGeom>
              <a:noFill/>
              <a:ln w="171450" cap="flat" cmpd="sng" algn="ctr">
                <a:solidFill>
                  <a:srgbClr val="EE12D4"/>
                </a:solidFill>
                <a:prstDash val="solid"/>
                <a:headEnd type="triangle"/>
                <a:tailEnd type="triangle"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</p:cxnSp>
          <p:sp>
            <p:nvSpPr>
              <p:cNvPr id="52" name="TextBox 51"/>
              <p:cNvSpPr txBox="1"/>
              <p:nvPr/>
            </p:nvSpPr>
            <p:spPr>
              <a:xfrm>
                <a:off x="4348126" y="4851738"/>
                <a:ext cx="2385343" cy="9874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lt"/>
                  </a:rPr>
                  <a:t>h</a:t>
                </a:r>
                <a:r>
                  <a:rPr kumimoji="0" lang="el-GR" sz="4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EE12D4"/>
                    </a:solidFill>
                    <a:effectLst/>
                    <a:uLnTx/>
                    <a:uFillTx/>
                    <a:latin typeface="+mj-lt"/>
                  </a:rPr>
                  <a:t>ν</a:t>
                </a:r>
                <a:r>
                  <a:rPr kumimoji="0" lang="en-US" sz="4800" b="0" i="0" u="none" strike="noStrike" kern="0" cap="none" spc="0" normalizeH="0" baseline="-25000" noProof="0" dirty="0" smtClean="0">
                    <a:ln>
                      <a:noFill/>
                    </a:ln>
                    <a:solidFill>
                      <a:srgbClr val="EE12D4"/>
                    </a:solidFill>
                    <a:effectLst/>
                    <a:uLnTx/>
                    <a:uFillTx/>
                    <a:latin typeface="+mj-lt"/>
                  </a:rPr>
                  <a:t>mod</a:t>
                </a:r>
                <a:endParaRPr kumimoji="0" lang="en-US" sz="4800" b="0" i="0" u="none" strike="noStrike" kern="0" cap="none" spc="0" normalizeH="0" baseline="-25000" noProof="0" dirty="0">
                  <a:ln>
                    <a:noFill/>
                  </a:ln>
                  <a:solidFill>
                    <a:srgbClr val="EE12D4"/>
                  </a:solidFill>
                  <a:effectLst/>
                  <a:uLnTx/>
                  <a:uFillTx/>
                  <a:latin typeface="+mj-lt"/>
                </a:endParaRPr>
              </a:p>
            </p:txBody>
          </p:sp>
          <p:graphicFrame>
            <p:nvGraphicFramePr>
              <p:cNvPr id="54" name="Object 53"/>
              <p:cNvGraphicFramePr>
                <a:graphicFrameLocks noChangeAspect="1"/>
              </p:cNvGraphicFramePr>
              <p:nvPr/>
            </p:nvGraphicFramePr>
            <p:xfrm>
              <a:off x="4393465" y="5666271"/>
              <a:ext cx="3136961" cy="1013006"/>
            </p:xfrm>
            <a:graphic>
              <a:graphicData uri="http://schemas.openxmlformats.org/presentationml/2006/ole">
                <p:oleObj spid="_x0000_s854018" name="Equation" r:id="rId4" imgW="787320" imgH="253800" progId="Equation.3">
                  <p:embed/>
                </p:oleObj>
              </a:graphicData>
            </a:graphic>
          </p:graphicFrame>
          <p:cxnSp>
            <p:nvCxnSpPr>
              <p:cNvPr id="57" name="Straight Arrow Connector 56"/>
              <p:cNvCxnSpPr>
                <a:cxnSpLocks noChangeAspect="1"/>
              </p:cNvCxnSpPr>
              <p:nvPr/>
            </p:nvCxnSpPr>
            <p:spPr>
              <a:xfrm flipH="1">
                <a:off x="956838" y="-388140"/>
                <a:ext cx="3760644" cy="6778797"/>
              </a:xfrm>
              <a:prstGeom prst="straightConnector1">
                <a:avLst/>
              </a:prstGeom>
              <a:noFill/>
              <a:ln w="107950" cap="rnd" cmpd="sng" algn="ctr">
                <a:solidFill>
                  <a:srgbClr val="0AF659"/>
                </a:solidFill>
                <a:prstDash val="solid"/>
                <a:headEnd type="arrow"/>
                <a:tailEnd type="none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/>
              </a:scene3d>
              <a:sp3d>
                <a:bevelT/>
              </a:sp3d>
            </p:spPr>
          </p:cxnSp>
        </p:grpSp>
        <p:sp>
          <p:nvSpPr>
            <p:cNvPr id="46" name="Rectangle 45"/>
            <p:cNvSpPr/>
            <p:nvPr/>
          </p:nvSpPr>
          <p:spPr>
            <a:xfrm>
              <a:off x="155804" y="28818"/>
              <a:ext cx="2733776" cy="27429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l-GR" sz="4800" i="1" kern="0" dirty="0" smtClean="0">
                  <a:solidFill>
                    <a:srgbClr val="08CE4A"/>
                  </a:solidFill>
                  <a:latin typeface="+mj-lt"/>
                </a:rPr>
                <a:t>λ</a:t>
              </a:r>
              <a:r>
                <a:rPr lang="en-US" sz="4800" i="1" kern="0" baseline="-25000" dirty="0" smtClean="0">
                  <a:solidFill>
                    <a:srgbClr val="08CE4A"/>
                  </a:solidFill>
                  <a:latin typeface="+mj-lt"/>
                </a:rPr>
                <a:t>Mixing</a:t>
              </a:r>
              <a:r>
                <a:rPr lang="en-US" sz="4800" i="1" kern="0" dirty="0" smtClean="0">
                  <a:solidFill>
                    <a:srgbClr val="08CE4A"/>
                  </a:solidFill>
                  <a:latin typeface="+mj-lt"/>
                </a:rPr>
                <a:t> 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800" i="1" u="none" strike="noStrike" kern="0" cap="none" spc="0" normalizeH="0" baseline="0" noProof="0" dirty="0" smtClean="0">
                  <a:ln>
                    <a:noFill/>
                  </a:ln>
                  <a:solidFill>
                    <a:srgbClr val="08CE4A"/>
                  </a:solidFill>
                  <a:effectLst/>
                  <a:uLnTx/>
                  <a:uFillTx/>
                  <a:latin typeface="+mj-lt"/>
                </a:rPr>
                <a:t>785nm</a:t>
              </a:r>
              <a:r>
                <a:rPr kumimoji="0" lang="en-US" sz="4800" i="0" u="none" strike="noStrike" kern="0" cap="none" spc="0" normalizeH="0" baseline="-25000" noProof="0" dirty="0" smtClean="0">
                  <a:ln>
                    <a:noFill/>
                  </a:ln>
                  <a:solidFill>
                    <a:srgbClr val="08CE4A"/>
                  </a:solidFill>
                  <a:effectLst/>
                  <a:uLnTx/>
                  <a:uFillTx/>
                  <a:latin typeface="+mj-lt"/>
                </a:rPr>
                <a:t> 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l-GR" sz="48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8CE4A"/>
                  </a:solidFill>
                  <a:effectLst/>
                  <a:uLnTx/>
                  <a:uFillTx/>
                  <a:latin typeface="+mj-lt"/>
                </a:rPr>
                <a:t>σ</a:t>
              </a:r>
              <a:r>
                <a:rPr kumimoji="0" lang="en-US" sz="4800" i="0" u="none" strike="noStrike" kern="0" cap="none" spc="0" normalizeH="0" baseline="30000" noProof="0" dirty="0" smtClean="0">
                  <a:ln>
                    <a:noFill/>
                  </a:ln>
                  <a:solidFill>
                    <a:srgbClr val="08CE4A"/>
                  </a:solidFill>
                  <a:effectLst/>
                  <a:uLnTx/>
                  <a:uFillTx/>
                  <a:latin typeface="+mj-lt"/>
                </a:rPr>
                <a:t>+</a:t>
              </a:r>
              <a:endParaRPr kumimoji="0" lang="en-US" sz="4800" i="0" u="none" strike="noStrike" kern="0" cap="none" spc="0" normalizeH="0" baseline="-25000" noProof="0" dirty="0">
                <a:ln>
                  <a:noFill/>
                </a:ln>
                <a:solidFill>
                  <a:srgbClr val="08CE4A"/>
                </a:solidFill>
                <a:effectLst/>
                <a:uLnTx/>
                <a:uFillTx/>
                <a:latin typeface="+mj-lt"/>
              </a:endParaRPr>
            </a:p>
          </p:txBody>
        </p:sp>
      </p:grpSp>
      <p:pic>
        <p:nvPicPr>
          <p:cNvPr id="60" name="Picture 59" descr="v=0,j=1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lum bright="100000" contrast="100000"/>
          </a:blip>
          <a:stretch>
            <a:fillRect/>
          </a:stretch>
        </p:blipFill>
        <p:spPr>
          <a:xfrm>
            <a:off x="4495800" y="5992368"/>
            <a:ext cx="2359152" cy="865632"/>
          </a:xfrm>
          <a:prstGeom prst="rect">
            <a:avLst/>
          </a:prstGeom>
        </p:spPr>
      </p:pic>
      <p:pic>
        <p:nvPicPr>
          <p:cNvPr id="61" name="Picture 60" descr="v=0,j=3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0" contrast="100000"/>
          </a:blip>
          <a:stretch>
            <a:fillRect/>
          </a:stretch>
        </p:blipFill>
        <p:spPr>
          <a:xfrm>
            <a:off x="6692480" y="4267200"/>
            <a:ext cx="2401824" cy="859536"/>
          </a:xfrm>
          <a:prstGeom prst="rect">
            <a:avLst/>
          </a:prstGeom>
        </p:spPr>
      </p:pic>
      <p:grpSp>
        <p:nvGrpSpPr>
          <p:cNvPr id="4" name="Group 25"/>
          <p:cNvGrpSpPr/>
          <p:nvPr/>
        </p:nvGrpSpPr>
        <p:grpSpPr>
          <a:xfrm>
            <a:off x="7315200" y="5675244"/>
            <a:ext cx="1828800" cy="1200329"/>
            <a:chOff x="7315200" y="5675244"/>
            <a:chExt cx="1828800" cy="1200329"/>
          </a:xfrm>
        </p:grpSpPr>
        <p:sp>
          <p:nvSpPr>
            <p:cNvPr id="19" name="Rectangle 18"/>
            <p:cNvSpPr/>
            <p:nvPr/>
          </p:nvSpPr>
          <p:spPr>
            <a:xfrm>
              <a:off x="7391400" y="5675244"/>
              <a:ext cx="1697901" cy="1200329"/>
            </a:xfrm>
            <a:prstGeom prst="rect">
              <a:avLst/>
            </a:prstGeom>
            <a:ln w="63500">
              <a:noFill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l-GR" sz="3600" kern="0" dirty="0" smtClean="0">
                  <a:solidFill>
                    <a:srgbClr val="EE12D4"/>
                  </a:solidFill>
                </a:rPr>
                <a:t>ν</a:t>
              </a:r>
              <a:r>
                <a:rPr lang="en-US" sz="3600" kern="0" baseline="-25000" dirty="0" smtClean="0">
                  <a:solidFill>
                    <a:srgbClr val="EE12D4"/>
                  </a:solidFill>
                </a:rPr>
                <a:t>mod</a:t>
              </a:r>
            </a:p>
            <a:p>
              <a:r>
                <a:rPr lang="en-US" sz="3600" kern="0" dirty="0" smtClean="0">
                  <a:solidFill>
                    <a:srgbClr val="EE12D4"/>
                  </a:solidFill>
                </a:rPr>
                <a:t>17.6THz</a:t>
              </a:r>
              <a:endParaRPr lang="en-US" sz="3600" dirty="0"/>
            </a:p>
          </p:txBody>
        </p:sp>
        <p:cxnSp>
          <p:nvCxnSpPr>
            <p:cNvPr id="21" name="Straight Connector 20"/>
            <p:cNvCxnSpPr/>
            <p:nvPr/>
          </p:nvCxnSpPr>
          <p:spPr>
            <a:xfrm>
              <a:off x="7315200" y="5715000"/>
              <a:ext cx="1828800" cy="0"/>
            </a:xfrm>
            <a:prstGeom prst="line">
              <a:avLst/>
            </a:prstGeom>
            <a:ln w="635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>
              <a:off x="7315200" y="5715000"/>
              <a:ext cx="0" cy="1143000"/>
            </a:xfrm>
            <a:prstGeom prst="line">
              <a:avLst/>
            </a:prstGeom>
            <a:ln w="635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37"/>
          <p:cNvGrpSpPr>
            <a:grpSpLocks noChangeAspect="1"/>
          </p:cNvGrpSpPr>
          <p:nvPr/>
        </p:nvGrpSpPr>
        <p:grpSpPr>
          <a:xfrm>
            <a:off x="1447800" y="304800"/>
            <a:ext cx="6523668" cy="6338888"/>
            <a:chOff x="155804" y="-242826"/>
            <a:chExt cx="7752034" cy="7532465"/>
          </a:xfrm>
        </p:grpSpPr>
        <p:grpSp>
          <p:nvGrpSpPr>
            <p:cNvPr id="3" name="Group 35"/>
            <p:cNvGrpSpPr>
              <a:grpSpLocks noChangeAspect="1"/>
            </p:cNvGrpSpPr>
            <p:nvPr/>
          </p:nvGrpSpPr>
          <p:grpSpPr>
            <a:xfrm>
              <a:off x="627062" y="-242826"/>
              <a:ext cx="7280776" cy="7532465"/>
              <a:chOff x="751660" y="-853188"/>
              <a:chExt cx="8180644" cy="7532465"/>
            </a:xfrm>
          </p:grpSpPr>
          <p:cxnSp>
            <p:nvCxnSpPr>
              <p:cNvPr id="47" name="Straight Connector 46"/>
              <p:cNvCxnSpPr/>
              <p:nvPr/>
            </p:nvCxnSpPr>
            <p:spPr>
              <a:xfrm>
                <a:off x="3799660" y="4344044"/>
                <a:ext cx="3233854" cy="0"/>
              </a:xfrm>
              <a:prstGeom prst="line">
                <a:avLst/>
              </a:prstGeom>
              <a:noFill/>
              <a:ln w="168275" cap="rnd" cmpd="sng" algn="ctr">
                <a:solidFill>
                  <a:schemeClr val="bg1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</p:cxnSp>
          <p:cxnSp>
            <p:nvCxnSpPr>
              <p:cNvPr id="48" name="Straight Connector 47"/>
              <p:cNvCxnSpPr/>
              <p:nvPr/>
            </p:nvCxnSpPr>
            <p:spPr>
              <a:xfrm>
                <a:off x="751660" y="6441292"/>
                <a:ext cx="3233858" cy="0"/>
              </a:xfrm>
              <a:prstGeom prst="line">
                <a:avLst/>
              </a:prstGeom>
              <a:noFill/>
              <a:ln w="168275" cap="rnd" cmpd="sng" algn="ctr">
                <a:solidFill>
                  <a:schemeClr val="bg1"/>
                </a:solidFill>
                <a:prstDash val="solid"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</p:cxnSp>
          <p:cxnSp>
            <p:nvCxnSpPr>
              <p:cNvPr id="51" name="Straight Arrow Connector 50"/>
              <p:cNvCxnSpPr/>
              <p:nvPr/>
            </p:nvCxnSpPr>
            <p:spPr>
              <a:xfrm rot="5400000">
                <a:off x="2891468" y="5384446"/>
                <a:ext cx="1976249" cy="3386"/>
              </a:xfrm>
              <a:prstGeom prst="straightConnector1">
                <a:avLst/>
              </a:prstGeom>
              <a:noFill/>
              <a:ln w="171450" cap="flat" cmpd="sng" algn="ctr">
                <a:solidFill>
                  <a:srgbClr val="EE12D4"/>
                </a:solidFill>
                <a:prstDash val="solid"/>
                <a:headEnd type="triangle"/>
                <a:tailEnd type="triangle"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</p:cxnSp>
          <p:sp>
            <p:nvSpPr>
              <p:cNvPr id="52" name="TextBox 51"/>
              <p:cNvSpPr txBox="1"/>
              <p:nvPr/>
            </p:nvSpPr>
            <p:spPr>
              <a:xfrm>
                <a:off x="4348126" y="4851738"/>
                <a:ext cx="2385343" cy="9874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lt"/>
                  </a:rPr>
                  <a:t>h</a:t>
                </a:r>
                <a:r>
                  <a:rPr kumimoji="0" lang="el-GR" sz="4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EE12D4"/>
                    </a:solidFill>
                    <a:effectLst/>
                    <a:uLnTx/>
                    <a:uFillTx/>
                    <a:latin typeface="+mj-lt"/>
                  </a:rPr>
                  <a:t>ν</a:t>
                </a:r>
                <a:r>
                  <a:rPr kumimoji="0" lang="en-US" sz="4800" b="0" i="0" u="none" strike="noStrike" kern="0" cap="none" spc="0" normalizeH="0" baseline="-25000" noProof="0" dirty="0" smtClean="0">
                    <a:ln>
                      <a:noFill/>
                    </a:ln>
                    <a:solidFill>
                      <a:srgbClr val="EE12D4"/>
                    </a:solidFill>
                    <a:effectLst/>
                    <a:uLnTx/>
                    <a:uFillTx/>
                    <a:latin typeface="+mj-lt"/>
                  </a:rPr>
                  <a:t>mod</a:t>
                </a:r>
                <a:endParaRPr kumimoji="0" lang="en-US" sz="4800" b="0" i="0" u="none" strike="noStrike" kern="0" cap="none" spc="0" normalizeH="0" baseline="-25000" noProof="0" dirty="0">
                  <a:ln>
                    <a:noFill/>
                  </a:ln>
                  <a:solidFill>
                    <a:srgbClr val="EE12D4"/>
                  </a:solidFill>
                  <a:effectLst/>
                  <a:uLnTx/>
                  <a:uFillTx/>
                  <a:latin typeface="+mj-lt"/>
                </a:endParaRPr>
              </a:p>
            </p:txBody>
          </p:sp>
          <p:graphicFrame>
            <p:nvGraphicFramePr>
              <p:cNvPr id="54" name="Object 53"/>
              <p:cNvGraphicFramePr>
                <a:graphicFrameLocks noChangeAspect="1"/>
              </p:cNvGraphicFramePr>
              <p:nvPr/>
            </p:nvGraphicFramePr>
            <p:xfrm>
              <a:off x="4393465" y="5666271"/>
              <a:ext cx="3136961" cy="1013006"/>
            </p:xfrm>
            <a:graphic>
              <a:graphicData uri="http://schemas.openxmlformats.org/presentationml/2006/ole">
                <p:oleObj spid="_x0000_s1015810" name="Equation" r:id="rId4" imgW="787320" imgH="253800" progId="Equation.3">
                  <p:embed/>
                </p:oleObj>
              </a:graphicData>
            </a:graphic>
          </p:graphicFrame>
          <p:sp>
            <p:nvSpPr>
              <p:cNvPr id="58" name="Rectangle 57"/>
              <p:cNvSpPr/>
              <p:nvPr/>
            </p:nvSpPr>
            <p:spPr>
              <a:xfrm>
                <a:off x="5614338" y="-853188"/>
                <a:ext cx="3317966" cy="274296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9144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l-GR" sz="4800" i="1" kern="0" dirty="0" smtClean="0">
                    <a:solidFill>
                      <a:srgbClr val="FF3300"/>
                    </a:solidFill>
                    <a:latin typeface="+mj-lt"/>
                  </a:rPr>
                  <a:t>λ</a:t>
                </a:r>
                <a:r>
                  <a:rPr lang="en-US" sz="4800" i="1" kern="0" baseline="-25000" dirty="0" smtClean="0">
                    <a:solidFill>
                      <a:srgbClr val="FF3300"/>
                    </a:solidFill>
                    <a:latin typeface="+mj-lt"/>
                  </a:rPr>
                  <a:t>Stokes</a:t>
                </a:r>
                <a:r>
                  <a:rPr lang="en-US" sz="4800" i="1" kern="0" dirty="0" smtClean="0">
                    <a:solidFill>
                      <a:srgbClr val="FF3300"/>
                    </a:solidFill>
                    <a:latin typeface="+mj-lt"/>
                  </a:rPr>
                  <a:t> 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800" i="1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3300"/>
                    </a:solidFill>
                    <a:effectLst/>
                    <a:uLnTx/>
                    <a:uFillTx/>
                    <a:latin typeface="+mj-lt"/>
                  </a:rPr>
                  <a:t>823nm</a:t>
                </a:r>
                <a:r>
                  <a:rPr kumimoji="0" lang="en-US" sz="4800" i="0" u="none" strike="noStrike" kern="0" cap="none" spc="0" normalizeH="0" baseline="-25000" noProof="0" dirty="0" smtClean="0">
                    <a:ln>
                      <a:noFill/>
                    </a:ln>
                    <a:solidFill>
                      <a:srgbClr val="FF3300"/>
                    </a:solidFill>
                    <a:effectLst/>
                    <a:uLnTx/>
                    <a:uFillTx/>
                    <a:latin typeface="+mj-lt"/>
                  </a:rPr>
                  <a:t> 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l-GR" sz="480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3300"/>
                    </a:solidFill>
                    <a:effectLst/>
                    <a:uLnTx/>
                    <a:uFillTx/>
                    <a:latin typeface="+mj-lt"/>
                  </a:rPr>
                  <a:t>σ</a:t>
                </a:r>
                <a:r>
                  <a:rPr kumimoji="0" lang="en-US" sz="4800" i="0" u="none" strike="noStrike" kern="0" cap="none" spc="0" normalizeH="0" baseline="30000" noProof="0" dirty="0" smtClean="0">
                    <a:ln>
                      <a:noFill/>
                    </a:ln>
                    <a:solidFill>
                      <a:srgbClr val="FF3300"/>
                    </a:solidFill>
                    <a:effectLst/>
                    <a:uLnTx/>
                    <a:uFillTx/>
                    <a:latin typeface="+mj-lt"/>
                  </a:rPr>
                  <a:t>+</a:t>
                </a:r>
                <a:endParaRPr kumimoji="0" lang="en-US" sz="4800" i="0" u="none" strike="noStrike" kern="0" cap="none" spc="0" normalizeH="0" baseline="-25000" noProof="0" dirty="0">
                  <a:ln>
                    <a:noFill/>
                  </a:ln>
                  <a:solidFill>
                    <a:srgbClr val="FF3300"/>
                  </a:solidFill>
                  <a:effectLst/>
                  <a:uLnTx/>
                  <a:uFillTx/>
                  <a:latin typeface="+mj-lt"/>
                </a:endParaRPr>
              </a:p>
            </p:txBody>
          </p:sp>
        </p:grpSp>
        <p:cxnSp>
          <p:nvCxnSpPr>
            <p:cNvPr id="45" name="Straight Arrow Connector 44"/>
            <p:cNvCxnSpPr>
              <a:cxnSpLocks noChangeAspect="1"/>
            </p:cNvCxnSpPr>
            <p:nvPr/>
          </p:nvCxnSpPr>
          <p:spPr>
            <a:xfrm flipH="1" flipV="1">
              <a:off x="4288290" y="300462"/>
              <a:ext cx="1631090" cy="4635734"/>
            </a:xfrm>
            <a:prstGeom prst="straightConnector1">
              <a:avLst/>
            </a:prstGeom>
            <a:noFill/>
            <a:ln w="107950" cap="rnd" cmpd="sng" algn="ctr">
              <a:solidFill>
                <a:srgbClr val="FF3300"/>
              </a:solidFill>
              <a:prstDash val="solid"/>
              <a:headEnd type="arrow"/>
              <a:tailEnd type="none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</p:cxnSp>
        <p:sp>
          <p:nvSpPr>
            <p:cNvPr id="46" name="Rectangle 45"/>
            <p:cNvSpPr/>
            <p:nvPr/>
          </p:nvSpPr>
          <p:spPr>
            <a:xfrm>
              <a:off x="155804" y="28818"/>
              <a:ext cx="2733776" cy="27429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l-GR" sz="4800" i="1" kern="0" dirty="0" smtClean="0">
                  <a:solidFill>
                    <a:srgbClr val="08CE4A"/>
                  </a:solidFill>
                  <a:latin typeface="+mj-lt"/>
                </a:rPr>
                <a:t>λ</a:t>
              </a:r>
              <a:r>
                <a:rPr lang="en-US" sz="4800" i="1" kern="0" baseline="-25000" dirty="0" smtClean="0">
                  <a:solidFill>
                    <a:srgbClr val="08CE4A"/>
                  </a:solidFill>
                  <a:latin typeface="+mj-lt"/>
                </a:rPr>
                <a:t>Mixing</a:t>
              </a:r>
              <a:r>
                <a:rPr lang="en-US" sz="4800" i="1" kern="0" dirty="0" smtClean="0">
                  <a:solidFill>
                    <a:srgbClr val="08CE4A"/>
                  </a:solidFill>
                  <a:latin typeface="+mj-lt"/>
                </a:rPr>
                <a:t> 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800" i="1" u="none" strike="noStrike" kern="0" cap="none" spc="0" normalizeH="0" baseline="0" noProof="0" dirty="0" smtClean="0">
                  <a:ln>
                    <a:noFill/>
                  </a:ln>
                  <a:solidFill>
                    <a:srgbClr val="08CE4A"/>
                  </a:solidFill>
                  <a:effectLst/>
                  <a:uLnTx/>
                  <a:uFillTx/>
                  <a:latin typeface="+mj-lt"/>
                </a:rPr>
                <a:t>785nm</a:t>
              </a:r>
              <a:r>
                <a:rPr kumimoji="0" lang="en-US" sz="4800" i="0" u="none" strike="noStrike" kern="0" cap="none" spc="0" normalizeH="0" baseline="-25000" noProof="0" dirty="0" smtClean="0">
                  <a:ln>
                    <a:noFill/>
                  </a:ln>
                  <a:solidFill>
                    <a:srgbClr val="08CE4A"/>
                  </a:solidFill>
                  <a:effectLst/>
                  <a:uLnTx/>
                  <a:uFillTx/>
                  <a:latin typeface="+mj-lt"/>
                </a:rPr>
                <a:t> 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l-GR" sz="48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8CE4A"/>
                  </a:solidFill>
                  <a:effectLst/>
                  <a:uLnTx/>
                  <a:uFillTx/>
                  <a:latin typeface="+mj-lt"/>
                </a:rPr>
                <a:t>σ</a:t>
              </a:r>
              <a:r>
                <a:rPr kumimoji="0" lang="en-US" sz="4800" i="0" u="none" strike="noStrike" kern="0" cap="none" spc="0" normalizeH="0" baseline="30000" noProof="0" dirty="0" smtClean="0">
                  <a:ln>
                    <a:noFill/>
                  </a:ln>
                  <a:solidFill>
                    <a:srgbClr val="08CE4A"/>
                  </a:solidFill>
                  <a:effectLst/>
                  <a:uLnTx/>
                  <a:uFillTx/>
                  <a:latin typeface="+mj-lt"/>
                </a:rPr>
                <a:t>+</a:t>
              </a:r>
              <a:endParaRPr kumimoji="0" lang="en-US" sz="4800" i="0" u="none" strike="noStrike" kern="0" cap="none" spc="0" normalizeH="0" baseline="-25000" noProof="0" dirty="0">
                <a:ln>
                  <a:noFill/>
                </a:ln>
                <a:solidFill>
                  <a:srgbClr val="08CE4A"/>
                </a:solidFill>
                <a:effectLst/>
                <a:uLnTx/>
                <a:uFillTx/>
                <a:latin typeface="+mj-lt"/>
              </a:endParaRPr>
            </a:p>
          </p:txBody>
        </p:sp>
      </p:grpSp>
      <p:pic>
        <p:nvPicPr>
          <p:cNvPr id="60" name="Picture 59" descr="v=0,j=1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lum bright="100000" contrast="100000"/>
          </a:blip>
          <a:stretch>
            <a:fillRect/>
          </a:stretch>
        </p:blipFill>
        <p:spPr>
          <a:xfrm>
            <a:off x="4495800" y="5992368"/>
            <a:ext cx="2359152" cy="865632"/>
          </a:xfrm>
          <a:prstGeom prst="rect">
            <a:avLst/>
          </a:prstGeom>
        </p:spPr>
      </p:pic>
      <p:pic>
        <p:nvPicPr>
          <p:cNvPr id="61" name="Picture 60" descr="v=0,j=3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0" contrast="100000"/>
          </a:blip>
          <a:stretch>
            <a:fillRect/>
          </a:stretch>
        </p:blipFill>
        <p:spPr>
          <a:xfrm>
            <a:off x="6692480" y="4267200"/>
            <a:ext cx="2401824" cy="859536"/>
          </a:xfrm>
          <a:prstGeom prst="rect">
            <a:avLst/>
          </a:prstGeom>
        </p:spPr>
      </p:pic>
      <p:grpSp>
        <p:nvGrpSpPr>
          <p:cNvPr id="4" name="Group 25"/>
          <p:cNvGrpSpPr/>
          <p:nvPr/>
        </p:nvGrpSpPr>
        <p:grpSpPr>
          <a:xfrm>
            <a:off x="7315200" y="5675244"/>
            <a:ext cx="1828800" cy="1200329"/>
            <a:chOff x="7315200" y="5675244"/>
            <a:chExt cx="1828800" cy="1200329"/>
          </a:xfrm>
        </p:grpSpPr>
        <p:sp>
          <p:nvSpPr>
            <p:cNvPr id="19" name="Rectangle 18"/>
            <p:cNvSpPr/>
            <p:nvPr/>
          </p:nvSpPr>
          <p:spPr>
            <a:xfrm>
              <a:off x="7391400" y="5675244"/>
              <a:ext cx="1697901" cy="1200329"/>
            </a:xfrm>
            <a:prstGeom prst="rect">
              <a:avLst/>
            </a:prstGeom>
            <a:ln w="63500">
              <a:noFill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l-GR" sz="3600" kern="0" dirty="0" smtClean="0">
                  <a:solidFill>
                    <a:srgbClr val="EE12D4"/>
                  </a:solidFill>
                </a:rPr>
                <a:t>ν</a:t>
              </a:r>
              <a:r>
                <a:rPr lang="en-US" sz="3600" kern="0" baseline="-25000" dirty="0" smtClean="0">
                  <a:solidFill>
                    <a:srgbClr val="EE12D4"/>
                  </a:solidFill>
                </a:rPr>
                <a:t>mod</a:t>
              </a:r>
            </a:p>
            <a:p>
              <a:r>
                <a:rPr lang="en-US" sz="3600" kern="0" dirty="0" smtClean="0">
                  <a:solidFill>
                    <a:srgbClr val="EE12D4"/>
                  </a:solidFill>
                </a:rPr>
                <a:t>17.6THz</a:t>
              </a:r>
              <a:endParaRPr lang="en-US" sz="3600" dirty="0"/>
            </a:p>
          </p:txBody>
        </p:sp>
        <p:cxnSp>
          <p:nvCxnSpPr>
            <p:cNvPr id="21" name="Straight Connector 20"/>
            <p:cNvCxnSpPr/>
            <p:nvPr/>
          </p:nvCxnSpPr>
          <p:spPr>
            <a:xfrm>
              <a:off x="7315200" y="5715000"/>
              <a:ext cx="1828800" cy="0"/>
            </a:xfrm>
            <a:prstGeom prst="line">
              <a:avLst/>
            </a:prstGeom>
            <a:ln w="635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>
              <a:off x="7315200" y="5715000"/>
              <a:ext cx="0" cy="1143000"/>
            </a:xfrm>
            <a:prstGeom prst="line">
              <a:avLst/>
            </a:prstGeom>
            <a:ln w="635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0" name="Straight Arrow Connector 19"/>
          <p:cNvCxnSpPr>
            <a:cxnSpLocks noChangeAspect="1"/>
          </p:cNvCxnSpPr>
          <p:nvPr/>
        </p:nvCxnSpPr>
        <p:spPr>
          <a:xfrm flipH="1">
            <a:off x="1998057" y="696158"/>
            <a:ext cx="2816622" cy="5704644"/>
          </a:xfrm>
          <a:prstGeom prst="straightConnector1">
            <a:avLst/>
          </a:prstGeom>
          <a:noFill/>
          <a:ln w="107950" cap="rnd" cmpd="sng" algn="ctr">
            <a:solidFill>
              <a:srgbClr val="0AF659"/>
            </a:solidFill>
            <a:prstDash val="solid"/>
            <a:headEnd type="arrow"/>
            <a:tailEnd type="none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/>
          </a:sp3d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1447800"/>
            <a:ext cx="9144000" cy="2971800"/>
          </a:xfrm>
        </p:spPr>
        <p:txBody>
          <a:bodyPr anchor="t">
            <a:noAutofit/>
          </a:bodyPr>
          <a:lstStyle/>
          <a:p>
            <a:r>
              <a:rPr lang="en-US" sz="5400" dirty="0" smtClean="0">
                <a:solidFill>
                  <a:schemeClr val="bg1"/>
                </a:solidFill>
              </a:rPr>
              <a:t>Sub-</a:t>
            </a:r>
            <a:r>
              <a:rPr lang="en-US" sz="5400" dirty="0" err="1" smtClean="0">
                <a:solidFill>
                  <a:schemeClr val="bg1"/>
                </a:solidFill>
              </a:rPr>
              <a:t>Femtosecond</a:t>
            </a:r>
            <a:r>
              <a:rPr lang="en-US" sz="5400" dirty="0" smtClean="0">
                <a:solidFill>
                  <a:schemeClr val="bg1"/>
                </a:solidFill>
              </a:rPr>
              <a:t> Time Scales</a:t>
            </a:r>
            <a:br>
              <a:rPr lang="en-US" sz="5400" dirty="0" smtClean="0">
                <a:solidFill>
                  <a:schemeClr val="bg1"/>
                </a:solidFill>
              </a:rPr>
            </a:br>
            <a:r>
              <a:rPr lang="en-US" sz="5400" dirty="0" smtClean="0">
                <a:solidFill>
                  <a:schemeClr val="bg1"/>
                </a:solidFill>
              </a:rPr>
              <a:t/>
            </a:r>
            <a:br>
              <a:rPr lang="en-US" sz="5400" dirty="0" smtClean="0">
                <a:solidFill>
                  <a:schemeClr val="bg1"/>
                </a:solidFill>
              </a:rPr>
            </a:br>
            <a:r>
              <a:rPr lang="en-US" sz="5400" dirty="0" smtClean="0">
                <a:solidFill>
                  <a:schemeClr val="bg1"/>
                </a:solidFill>
              </a:rPr>
              <a:t>1 </a:t>
            </a:r>
            <a:r>
              <a:rPr lang="en-US" sz="5400" dirty="0" err="1" smtClean="0">
                <a:solidFill>
                  <a:schemeClr val="bg1"/>
                </a:solidFill>
              </a:rPr>
              <a:t>fs</a:t>
            </a:r>
            <a:r>
              <a:rPr lang="en-US" sz="5400" dirty="0" smtClean="0">
                <a:solidFill>
                  <a:schemeClr val="bg1"/>
                </a:solidFill>
              </a:rPr>
              <a:t> / 1 s </a:t>
            </a:r>
            <a:br>
              <a:rPr lang="en-US" sz="5400" dirty="0" smtClean="0">
                <a:solidFill>
                  <a:schemeClr val="bg1"/>
                </a:solidFill>
              </a:rPr>
            </a:br>
            <a:r>
              <a:rPr lang="en-US" sz="5400" dirty="0" smtClean="0">
                <a:solidFill>
                  <a:schemeClr val="bg1"/>
                </a:solidFill>
              </a:rPr>
              <a:t>≈ 7.5 min / Age of Universe</a:t>
            </a:r>
            <a:endParaRPr lang="en-US" sz="5400" dirty="0"/>
          </a:p>
        </p:txBody>
      </p:sp>
      <p:pic>
        <p:nvPicPr>
          <p:cNvPr id="1053698" name="Picture 2" descr="C:\Users\Lab User\AppData\Local\Microsoft\Windows\Temporary Internet Files\Content.IE5\I8E2NEBV\MC900083191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33488" y="5083150"/>
            <a:ext cx="1810512" cy="17748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66700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400" dirty="0" smtClean="0">
                <a:solidFill>
                  <a:schemeClr val="bg1"/>
                </a:solidFill>
              </a:rPr>
              <a:t>…it’s a bit more complicated than that</a:t>
            </a:r>
            <a:endParaRPr lang="en-US" sz="40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7" name="Straight Connector 46"/>
          <p:cNvCxnSpPr/>
          <p:nvPr/>
        </p:nvCxnSpPr>
        <p:spPr>
          <a:xfrm>
            <a:off x="2450856" y="4297793"/>
            <a:ext cx="2422069" cy="0"/>
          </a:xfrm>
          <a:prstGeom prst="line">
            <a:avLst/>
          </a:prstGeom>
          <a:noFill/>
          <a:ln w="133350" cap="rnd" cmpd="sng" algn="ctr">
            <a:solidFill>
              <a:schemeClr val="bg1"/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</p:cxnSp>
      <p:cxnSp>
        <p:nvCxnSpPr>
          <p:cNvPr id="48" name="Straight Connector 47"/>
          <p:cNvCxnSpPr/>
          <p:nvPr/>
        </p:nvCxnSpPr>
        <p:spPr>
          <a:xfrm>
            <a:off x="167987" y="6528653"/>
            <a:ext cx="2422072" cy="0"/>
          </a:xfrm>
          <a:prstGeom prst="line">
            <a:avLst/>
          </a:prstGeom>
          <a:noFill/>
          <a:ln w="133350" cap="rnd" cmpd="sng" algn="ctr">
            <a:solidFill>
              <a:schemeClr val="bg1"/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</p:cxnSp>
      <p:cxnSp>
        <p:nvCxnSpPr>
          <p:cNvPr id="50" name="Straight Arrow Connector 49"/>
          <p:cNvCxnSpPr/>
          <p:nvPr/>
        </p:nvCxnSpPr>
        <p:spPr>
          <a:xfrm rot="5400000" flipH="1" flipV="1">
            <a:off x="-822127" y="2610391"/>
            <a:ext cx="5538280" cy="2163365"/>
          </a:xfrm>
          <a:prstGeom prst="straightConnector1">
            <a:avLst/>
          </a:prstGeom>
          <a:noFill/>
          <a:ln w="177800" cap="rnd" cmpd="sng" algn="ctr">
            <a:solidFill>
              <a:srgbClr val="FF0000">
                <a:alpha val="99000"/>
              </a:srgbClr>
            </a:solidFill>
            <a:prstDash val="solid"/>
            <a:tailEnd type="arrow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cxnSp>
      <p:sp>
        <p:nvSpPr>
          <p:cNvPr id="53" name="Rectangle 52"/>
          <p:cNvSpPr/>
          <p:nvPr/>
        </p:nvSpPr>
        <p:spPr>
          <a:xfrm>
            <a:off x="0" y="0"/>
            <a:ext cx="2451850" cy="20826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l-GR" sz="5400" i="1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</a:rPr>
              <a:t>λ</a:t>
            </a:r>
            <a:r>
              <a:rPr kumimoji="0" lang="en-US" sz="5400" i="1" u="none" strike="noStrike" kern="0" cap="none" spc="0" normalizeH="0" baseline="-250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</a:rPr>
              <a:t>Pump</a:t>
            </a:r>
          </a:p>
          <a:p>
            <a:pPr algn="ctr">
              <a:defRPr/>
            </a:pPr>
            <a:r>
              <a:rPr lang="el-GR" sz="5400" i="1" kern="0" dirty="0" smtClean="0">
                <a:solidFill>
                  <a:srgbClr val="2C05D1"/>
                </a:solidFill>
              </a:rPr>
              <a:t>λ</a:t>
            </a:r>
            <a:r>
              <a:rPr lang="en-US" sz="5400" i="1" kern="0" baseline="-25000" dirty="0" smtClean="0">
                <a:solidFill>
                  <a:srgbClr val="2C05D1"/>
                </a:solidFill>
              </a:rPr>
              <a:t>Stokes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i="1" u="none" strike="noStrike" kern="0" cap="none" spc="0" normalizeH="0" baseline="-250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</a:rPr>
              <a:t> </a:t>
            </a:r>
          </a:p>
        </p:txBody>
      </p:sp>
      <p:cxnSp>
        <p:nvCxnSpPr>
          <p:cNvPr id="49" name="Straight Arrow Connector 48"/>
          <p:cNvCxnSpPr/>
          <p:nvPr/>
        </p:nvCxnSpPr>
        <p:spPr>
          <a:xfrm>
            <a:off x="3164054" y="966949"/>
            <a:ext cx="722146" cy="3300251"/>
          </a:xfrm>
          <a:prstGeom prst="straightConnector1">
            <a:avLst/>
          </a:prstGeom>
          <a:noFill/>
          <a:ln w="177800" cap="rnd" cmpd="sng" algn="ctr">
            <a:solidFill>
              <a:srgbClr val="2C05D1"/>
            </a:solidFill>
            <a:prstDash val="solid"/>
            <a:tailEnd type="arrow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cxnSp>
      <p:pic>
        <p:nvPicPr>
          <p:cNvPr id="40" name="Picture 39" descr="v=0,j=3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0" contrast="100000"/>
          </a:blip>
          <a:stretch>
            <a:fillRect/>
          </a:stretch>
        </p:blipFill>
        <p:spPr>
          <a:xfrm>
            <a:off x="4939748" y="3988904"/>
            <a:ext cx="1613452" cy="577403"/>
          </a:xfrm>
          <a:prstGeom prst="rect">
            <a:avLst/>
          </a:prstGeom>
        </p:spPr>
      </p:pic>
      <p:pic>
        <p:nvPicPr>
          <p:cNvPr id="41" name="Picture 40" descr="v=0,j=1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0" contrast="100000"/>
          </a:blip>
          <a:stretch>
            <a:fillRect/>
          </a:stretch>
        </p:blipFill>
        <p:spPr>
          <a:xfrm>
            <a:off x="2743200" y="6225208"/>
            <a:ext cx="1600200" cy="5871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8" descr="raman width- black background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 rot="5400000">
            <a:off x="4128052" y="2577548"/>
            <a:ext cx="4393096" cy="3505200"/>
          </a:xfrm>
          <a:prstGeom prst="rect">
            <a:avLst/>
          </a:prstGeom>
        </p:spPr>
      </p:pic>
      <p:cxnSp>
        <p:nvCxnSpPr>
          <p:cNvPr id="47" name="Straight Connector 46"/>
          <p:cNvCxnSpPr/>
          <p:nvPr/>
        </p:nvCxnSpPr>
        <p:spPr>
          <a:xfrm>
            <a:off x="2450856" y="4297793"/>
            <a:ext cx="2422069" cy="0"/>
          </a:xfrm>
          <a:prstGeom prst="line">
            <a:avLst/>
          </a:prstGeom>
          <a:noFill/>
          <a:ln w="133350" cap="rnd" cmpd="sng" algn="ctr">
            <a:solidFill>
              <a:schemeClr val="bg1"/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</p:cxnSp>
      <p:cxnSp>
        <p:nvCxnSpPr>
          <p:cNvPr id="48" name="Straight Connector 47"/>
          <p:cNvCxnSpPr/>
          <p:nvPr/>
        </p:nvCxnSpPr>
        <p:spPr>
          <a:xfrm>
            <a:off x="167987" y="6528653"/>
            <a:ext cx="2422072" cy="0"/>
          </a:xfrm>
          <a:prstGeom prst="line">
            <a:avLst/>
          </a:prstGeom>
          <a:noFill/>
          <a:ln w="133350" cap="rnd" cmpd="sng" algn="ctr">
            <a:solidFill>
              <a:schemeClr val="bg1"/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</p:cxnSp>
      <p:cxnSp>
        <p:nvCxnSpPr>
          <p:cNvPr id="50" name="Straight Arrow Connector 49"/>
          <p:cNvCxnSpPr/>
          <p:nvPr/>
        </p:nvCxnSpPr>
        <p:spPr>
          <a:xfrm rot="5400000" flipH="1" flipV="1">
            <a:off x="-822127" y="2610391"/>
            <a:ext cx="5538280" cy="2163365"/>
          </a:xfrm>
          <a:prstGeom prst="straightConnector1">
            <a:avLst/>
          </a:prstGeom>
          <a:noFill/>
          <a:ln w="177800" cap="rnd" cmpd="sng" algn="ctr">
            <a:solidFill>
              <a:srgbClr val="FF0000">
                <a:alpha val="99000"/>
              </a:srgbClr>
            </a:solidFill>
            <a:prstDash val="solid"/>
            <a:tailEnd type="arrow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cxnSp>
      <p:sp>
        <p:nvSpPr>
          <p:cNvPr id="53" name="Rectangle 52"/>
          <p:cNvSpPr/>
          <p:nvPr/>
        </p:nvSpPr>
        <p:spPr>
          <a:xfrm>
            <a:off x="0" y="0"/>
            <a:ext cx="2451850" cy="1251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l-GR" sz="5400" i="1" kern="0" dirty="0" smtClean="0">
                <a:solidFill>
                  <a:srgbClr val="FF0000"/>
                </a:solidFill>
              </a:rPr>
              <a:t>λ</a:t>
            </a:r>
            <a:r>
              <a:rPr lang="en-US" sz="5400" i="1" kern="0" baseline="-25000" dirty="0" smtClean="0">
                <a:solidFill>
                  <a:srgbClr val="FF0000"/>
                </a:solidFill>
              </a:rPr>
              <a:t>Pump</a:t>
            </a:r>
          </a:p>
          <a:p>
            <a:pPr algn="ctr">
              <a:defRPr/>
            </a:pPr>
            <a:r>
              <a:rPr lang="en-US" sz="3200" i="1" kern="0" baseline="-25000" dirty="0" smtClean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019800" y="2971800"/>
            <a:ext cx="2743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0AF659"/>
                </a:solidFill>
              </a:rPr>
              <a:t>Raman </a:t>
            </a:r>
            <a:r>
              <a:rPr lang="en-US" sz="2800" dirty="0" err="1" smtClean="0">
                <a:solidFill>
                  <a:srgbClr val="0AF659"/>
                </a:solidFill>
              </a:rPr>
              <a:t>Linewidth</a:t>
            </a:r>
            <a:endParaRPr lang="en-US" sz="2800" dirty="0">
              <a:solidFill>
                <a:srgbClr val="0AF659"/>
              </a:solidFill>
            </a:endParaRPr>
          </a:p>
        </p:txBody>
      </p:sp>
      <p:pic>
        <p:nvPicPr>
          <p:cNvPr id="40" name="Picture 39" descr="v=0,j=3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0" contrast="100000"/>
          </a:blip>
          <a:stretch>
            <a:fillRect/>
          </a:stretch>
        </p:blipFill>
        <p:spPr>
          <a:xfrm>
            <a:off x="4939748" y="3988904"/>
            <a:ext cx="1613452" cy="577403"/>
          </a:xfrm>
          <a:prstGeom prst="rect">
            <a:avLst/>
          </a:prstGeom>
        </p:spPr>
      </p:pic>
      <p:pic>
        <p:nvPicPr>
          <p:cNvPr id="41" name="Picture 40" descr="v=0,j=1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0" contrast="100000"/>
          </a:blip>
          <a:stretch>
            <a:fillRect/>
          </a:stretch>
        </p:blipFill>
        <p:spPr>
          <a:xfrm>
            <a:off x="2743200" y="6225208"/>
            <a:ext cx="1600200" cy="5871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8" descr="raman width- black background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 rot="5400000">
            <a:off x="4128052" y="2577548"/>
            <a:ext cx="4393096" cy="3505200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6019800" y="2971800"/>
            <a:ext cx="2743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0AF659"/>
                </a:solidFill>
              </a:rPr>
              <a:t>Raman Linewidth</a:t>
            </a:r>
            <a:endParaRPr lang="en-US" sz="2800" dirty="0">
              <a:solidFill>
                <a:srgbClr val="0AF659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457200"/>
            <a:ext cx="4724400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3600" u="sng" dirty="0" smtClean="0">
                <a:solidFill>
                  <a:srgbClr val="0AF659"/>
                </a:solidFill>
              </a:rPr>
              <a:t>Doppler Broadening</a:t>
            </a:r>
          </a:p>
          <a:p>
            <a:pPr algn="ctr"/>
            <a:r>
              <a:rPr lang="el-GR" sz="6000" dirty="0" smtClean="0">
                <a:solidFill>
                  <a:srgbClr val="0AF659"/>
                </a:solidFill>
              </a:rPr>
              <a:t>ν</a:t>
            </a:r>
            <a:r>
              <a:rPr lang="en-US" sz="6000" baseline="-25000" dirty="0" smtClean="0">
                <a:solidFill>
                  <a:srgbClr val="0AF659"/>
                </a:solidFill>
              </a:rPr>
              <a:t>mod</a:t>
            </a:r>
            <a:r>
              <a:rPr lang="en-US" sz="6000" dirty="0" smtClean="0">
                <a:solidFill>
                  <a:srgbClr val="0AF659"/>
                </a:solidFill>
              </a:rPr>
              <a:t> </a:t>
            </a:r>
            <a:r>
              <a:rPr lang="en-US" sz="6000" baseline="8000" dirty="0" smtClean="0">
                <a:solidFill>
                  <a:srgbClr val="0AF659"/>
                </a:solidFill>
              </a:rPr>
              <a:t>x</a:t>
            </a:r>
            <a:r>
              <a:rPr lang="en-US" sz="6000" dirty="0" smtClean="0">
                <a:solidFill>
                  <a:srgbClr val="0AF659"/>
                </a:solidFill>
              </a:rPr>
              <a:t> </a:t>
            </a:r>
            <a:r>
              <a:rPr lang="en-US" sz="6000" baseline="30000" dirty="0" smtClean="0">
                <a:solidFill>
                  <a:srgbClr val="0AF659"/>
                </a:solidFill>
              </a:rPr>
              <a:t>v</a:t>
            </a:r>
            <a:r>
              <a:rPr lang="en-US" sz="6000" baseline="20000" dirty="0" smtClean="0">
                <a:solidFill>
                  <a:srgbClr val="0AF659"/>
                </a:solidFill>
              </a:rPr>
              <a:t>rms</a:t>
            </a:r>
            <a:r>
              <a:rPr lang="en-US" sz="6000" dirty="0" smtClean="0">
                <a:solidFill>
                  <a:srgbClr val="0AF659"/>
                </a:solidFill>
              </a:rPr>
              <a:t>/c</a:t>
            </a:r>
          </a:p>
          <a:p>
            <a:pPr algn="ctr"/>
            <a:r>
              <a:rPr lang="en-US" sz="6000" dirty="0" smtClean="0">
                <a:solidFill>
                  <a:srgbClr val="0AF659"/>
                </a:solidFill>
              </a:rPr>
              <a:t>≈ 114 MHz </a:t>
            </a:r>
          </a:p>
          <a:p>
            <a:pPr algn="ctr"/>
            <a:endParaRPr lang="en-US" sz="6000" dirty="0" smtClean="0">
              <a:solidFill>
                <a:srgbClr val="0AF659"/>
              </a:solidFill>
            </a:endParaRPr>
          </a:p>
          <a:p>
            <a:pPr lvl="0" algn="ctr"/>
            <a:r>
              <a:rPr lang="en-US" sz="3600" u="sng" dirty="0" err="1" smtClean="0">
                <a:solidFill>
                  <a:srgbClr val="0AF659"/>
                </a:solidFill>
              </a:rPr>
              <a:t>Collisional</a:t>
            </a:r>
            <a:r>
              <a:rPr lang="en-US" sz="3600" u="sng" dirty="0" smtClean="0">
                <a:solidFill>
                  <a:srgbClr val="0AF659"/>
                </a:solidFill>
              </a:rPr>
              <a:t> Broadening</a:t>
            </a:r>
          </a:p>
          <a:p>
            <a:pPr algn="ctr"/>
            <a:r>
              <a:rPr lang="en-US" sz="6000" dirty="0" smtClean="0">
                <a:solidFill>
                  <a:srgbClr val="0AF659"/>
                </a:solidFill>
              </a:rPr>
              <a:t>76MHz / </a:t>
            </a:r>
            <a:r>
              <a:rPr lang="en-US" sz="6000" dirty="0" err="1" smtClean="0">
                <a:solidFill>
                  <a:srgbClr val="0AF659"/>
                </a:solidFill>
              </a:rPr>
              <a:t>atm</a:t>
            </a:r>
            <a:endParaRPr lang="en-US" sz="6000" dirty="0" smtClean="0">
              <a:solidFill>
                <a:srgbClr val="0AF659"/>
              </a:solidFill>
            </a:endParaRPr>
          </a:p>
          <a:p>
            <a:pPr algn="ctr"/>
            <a:r>
              <a:rPr lang="en-US" sz="6000" dirty="0" smtClean="0">
                <a:solidFill>
                  <a:srgbClr val="0AF659"/>
                </a:solidFill>
              </a:rPr>
              <a:t>≈ 25.3 MHz </a:t>
            </a:r>
          </a:p>
          <a:p>
            <a:pPr algn="ctr"/>
            <a:endParaRPr lang="en-US" sz="6000" dirty="0">
              <a:solidFill>
                <a:srgbClr val="0AF65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8" descr="raman width- black background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 rot="5400000">
            <a:off x="4128052" y="2577548"/>
            <a:ext cx="4393096" cy="3505200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6019800" y="2971800"/>
            <a:ext cx="2743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0AF659"/>
                </a:solidFill>
              </a:rPr>
              <a:t>Raman Linewidth</a:t>
            </a:r>
            <a:endParaRPr lang="en-US" sz="2800" dirty="0">
              <a:solidFill>
                <a:srgbClr val="0AF659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569178"/>
            <a:ext cx="4724400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4800" u="sng" dirty="0" smtClean="0">
                <a:solidFill>
                  <a:srgbClr val="0AF659"/>
                </a:solidFill>
              </a:rPr>
              <a:t>Total Raman Broadening</a:t>
            </a:r>
          </a:p>
          <a:p>
            <a:pPr algn="ctr"/>
            <a:r>
              <a:rPr lang="en-US" sz="8000" dirty="0" smtClean="0">
                <a:solidFill>
                  <a:srgbClr val="0AF659"/>
                </a:solidFill>
              </a:rPr>
              <a:t>&gt;100MHz </a:t>
            </a:r>
          </a:p>
          <a:p>
            <a:pPr lvl="0" algn="ctr"/>
            <a:endParaRPr lang="en-US" sz="4800" dirty="0" smtClean="0">
              <a:solidFill>
                <a:srgbClr val="0AF659"/>
              </a:solidFill>
            </a:endParaRPr>
          </a:p>
          <a:p>
            <a:pPr lvl="0" algn="ctr"/>
            <a:r>
              <a:rPr lang="en-US" sz="4800" dirty="0" smtClean="0">
                <a:solidFill>
                  <a:srgbClr val="0AF659"/>
                </a:solidFill>
              </a:rPr>
              <a:t>Doesn’t Affect </a:t>
            </a:r>
            <a:r>
              <a:rPr lang="en-US" sz="4800" dirty="0" err="1" smtClean="0">
                <a:solidFill>
                  <a:srgbClr val="0AF659"/>
                </a:solidFill>
              </a:rPr>
              <a:t>Linewidth</a:t>
            </a:r>
            <a:r>
              <a:rPr lang="en-US" sz="4800" dirty="0" smtClean="0">
                <a:solidFill>
                  <a:srgbClr val="0AF659"/>
                </a:solidFill>
              </a:rPr>
              <a:t> of Sidebands</a:t>
            </a:r>
            <a:endParaRPr lang="en-US" sz="6000" dirty="0">
              <a:solidFill>
                <a:srgbClr val="0AF65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8" descr="raman width- black background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 rot="5400000">
            <a:off x="4128052" y="2577548"/>
            <a:ext cx="4393096" cy="3505200"/>
          </a:xfrm>
          <a:prstGeom prst="rect">
            <a:avLst/>
          </a:prstGeom>
        </p:spPr>
      </p:pic>
      <p:cxnSp>
        <p:nvCxnSpPr>
          <p:cNvPr id="47" name="Straight Connector 46"/>
          <p:cNvCxnSpPr/>
          <p:nvPr/>
        </p:nvCxnSpPr>
        <p:spPr>
          <a:xfrm>
            <a:off x="2450856" y="4297793"/>
            <a:ext cx="2422069" cy="0"/>
          </a:xfrm>
          <a:prstGeom prst="line">
            <a:avLst/>
          </a:prstGeom>
          <a:noFill/>
          <a:ln w="133350" cap="rnd" cmpd="sng" algn="ctr">
            <a:solidFill>
              <a:schemeClr val="bg1"/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</p:cxnSp>
      <p:cxnSp>
        <p:nvCxnSpPr>
          <p:cNvPr id="48" name="Straight Connector 47"/>
          <p:cNvCxnSpPr/>
          <p:nvPr/>
        </p:nvCxnSpPr>
        <p:spPr>
          <a:xfrm>
            <a:off x="167987" y="6528653"/>
            <a:ext cx="2422072" cy="0"/>
          </a:xfrm>
          <a:prstGeom prst="line">
            <a:avLst/>
          </a:prstGeom>
          <a:noFill/>
          <a:ln w="133350" cap="rnd" cmpd="sng" algn="ctr">
            <a:solidFill>
              <a:schemeClr val="bg1"/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</p:cxnSp>
      <p:cxnSp>
        <p:nvCxnSpPr>
          <p:cNvPr id="50" name="Straight Arrow Connector 49"/>
          <p:cNvCxnSpPr/>
          <p:nvPr/>
        </p:nvCxnSpPr>
        <p:spPr>
          <a:xfrm rot="5400000" flipH="1" flipV="1">
            <a:off x="-822127" y="2610391"/>
            <a:ext cx="5538280" cy="2163365"/>
          </a:xfrm>
          <a:prstGeom prst="straightConnector1">
            <a:avLst/>
          </a:prstGeom>
          <a:noFill/>
          <a:ln w="177800" cap="rnd" cmpd="sng" algn="ctr">
            <a:solidFill>
              <a:srgbClr val="FF0000">
                <a:alpha val="99000"/>
              </a:srgbClr>
            </a:solidFill>
            <a:prstDash val="solid"/>
            <a:tailEnd type="arrow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cxnSp>
      <p:sp>
        <p:nvSpPr>
          <p:cNvPr id="53" name="Rectangle 52"/>
          <p:cNvSpPr/>
          <p:nvPr/>
        </p:nvSpPr>
        <p:spPr>
          <a:xfrm>
            <a:off x="0" y="0"/>
            <a:ext cx="2451850" cy="1251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l-GR" sz="5400" i="1" kern="0" dirty="0" smtClean="0">
                <a:solidFill>
                  <a:srgbClr val="FF0000"/>
                </a:solidFill>
              </a:rPr>
              <a:t>λ</a:t>
            </a:r>
            <a:r>
              <a:rPr lang="en-US" sz="5400" i="1" kern="0" baseline="-25000" dirty="0" smtClean="0">
                <a:solidFill>
                  <a:srgbClr val="FF0000"/>
                </a:solidFill>
              </a:rPr>
              <a:t>Pump</a:t>
            </a:r>
          </a:p>
          <a:p>
            <a:pPr algn="ctr">
              <a:defRPr/>
            </a:pPr>
            <a:r>
              <a:rPr lang="en-US" sz="3200" i="1" kern="0" baseline="-25000" dirty="0" smtClean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019800" y="2971800"/>
            <a:ext cx="2743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0AF659"/>
                </a:solidFill>
              </a:rPr>
              <a:t>Raman Linewidth</a:t>
            </a:r>
            <a:endParaRPr lang="en-US" sz="2800" dirty="0">
              <a:solidFill>
                <a:srgbClr val="0AF659"/>
              </a:solidFill>
            </a:endParaRPr>
          </a:p>
        </p:txBody>
      </p:sp>
      <p:pic>
        <p:nvPicPr>
          <p:cNvPr id="40" name="Picture 39" descr="v=0,j=3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0" contrast="100000"/>
          </a:blip>
          <a:stretch>
            <a:fillRect/>
          </a:stretch>
        </p:blipFill>
        <p:spPr>
          <a:xfrm>
            <a:off x="4939748" y="3988904"/>
            <a:ext cx="1613452" cy="577403"/>
          </a:xfrm>
          <a:prstGeom prst="rect">
            <a:avLst/>
          </a:prstGeom>
        </p:spPr>
      </p:pic>
      <p:pic>
        <p:nvPicPr>
          <p:cNvPr id="41" name="Picture 40" descr="v=0,j=1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0" contrast="100000"/>
          </a:blip>
          <a:stretch>
            <a:fillRect/>
          </a:stretch>
        </p:blipFill>
        <p:spPr>
          <a:xfrm>
            <a:off x="2743200" y="6225208"/>
            <a:ext cx="1600200" cy="5871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98120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sz="5400" dirty="0" smtClean="0">
                <a:solidFill>
                  <a:schemeClr val="bg1"/>
                </a:solidFill>
              </a:rPr>
              <a:t>Oh, and one more thing…</a:t>
            </a:r>
            <a:endParaRPr lang="en-US" sz="40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98120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sz="5400" dirty="0" smtClean="0">
                <a:solidFill>
                  <a:schemeClr val="bg1"/>
                </a:solidFill>
              </a:rPr>
              <a:t>… there’s a cavity</a:t>
            </a:r>
            <a:endParaRPr lang="en-US" sz="4000" dirty="0" smtClean="0">
              <a:solidFill>
                <a:schemeClr val="bg1"/>
              </a:solidFill>
            </a:endParaRPr>
          </a:p>
        </p:txBody>
      </p:sp>
      <p:pic>
        <p:nvPicPr>
          <p:cNvPr id="857090" name="Picture 2" descr="C:\Users\Lab User\AppData\Local\Microsoft\Windows\Temporary Internet Files\Content.IE5\I8E2NEBV\MC900347455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95600" y="3200400"/>
            <a:ext cx="3352800" cy="3026065"/>
          </a:xfrm>
          <a:prstGeom prst="rect">
            <a:avLst/>
          </a:prstGeom>
          <a:noFill/>
        </p:spPr>
      </p:pic>
      <p:pic>
        <p:nvPicPr>
          <p:cNvPr id="7" name="Picture 3" descr="C:\Users\Lab User\AppData\Local\Microsoft\Windows\Temporary Internet Files\Content.IE5\1VCNSSY1\MP900424378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7600" y="228600"/>
            <a:ext cx="1828800" cy="1828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7" name="Straight Connector 46"/>
          <p:cNvCxnSpPr/>
          <p:nvPr/>
        </p:nvCxnSpPr>
        <p:spPr>
          <a:xfrm>
            <a:off x="2450856" y="4297793"/>
            <a:ext cx="2422069" cy="0"/>
          </a:xfrm>
          <a:prstGeom prst="line">
            <a:avLst/>
          </a:prstGeom>
          <a:noFill/>
          <a:ln w="133350" cap="rnd" cmpd="sng" algn="ctr">
            <a:solidFill>
              <a:schemeClr val="bg1"/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</p:cxnSp>
      <p:cxnSp>
        <p:nvCxnSpPr>
          <p:cNvPr id="48" name="Straight Connector 47"/>
          <p:cNvCxnSpPr/>
          <p:nvPr/>
        </p:nvCxnSpPr>
        <p:spPr>
          <a:xfrm>
            <a:off x="167987" y="6528653"/>
            <a:ext cx="2422072" cy="0"/>
          </a:xfrm>
          <a:prstGeom prst="line">
            <a:avLst/>
          </a:prstGeom>
          <a:noFill/>
          <a:ln w="133350" cap="rnd" cmpd="sng" algn="ctr">
            <a:solidFill>
              <a:schemeClr val="bg1"/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</p:cxnSp>
      <p:sp>
        <p:nvSpPr>
          <p:cNvPr id="53" name="Rectangle 52"/>
          <p:cNvSpPr/>
          <p:nvPr/>
        </p:nvSpPr>
        <p:spPr>
          <a:xfrm>
            <a:off x="0" y="0"/>
            <a:ext cx="2451850" cy="1251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l-GR" sz="5400" i="1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</a:rPr>
              <a:t>λ</a:t>
            </a:r>
            <a:r>
              <a:rPr kumimoji="0" lang="en-US" sz="5400" i="1" u="none" strike="noStrike" kern="0" cap="none" spc="0" normalizeH="0" baseline="-250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</a:rPr>
              <a:t>Pump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i="1" u="none" strike="noStrike" kern="0" cap="none" spc="0" normalizeH="0" baseline="-250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</a:rPr>
              <a:t> </a:t>
            </a:r>
          </a:p>
        </p:txBody>
      </p:sp>
      <p:pic>
        <p:nvPicPr>
          <p:cNvPr id="40" name="Picture 39" descr="v=0,j=3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0" contrast="100000"/>
          </a:blip>
          <a:stretch>
            <a:fillRect/>
          </a:stretch>
        </p:blipFill>
        <p:spPr>
          <a:xfrm>
            <a:off x="4939748" y="3988904"/>
            <a:ext cx="1613452" cy="577403"/>
          </a:xfrm>
          <a:prstGeom prst="rect">
            <a:avLst/>
          </a:prstGeom>
        </p:spPr>
      </p:pic>
      <p:pic>
        <p:nvPicPr>
          <p:cNvPr id="41" name="Picture 40" descr="v=0,j=1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0" contrast="100000"/>
          </a:blip>
          <a:stretch>
            <a:fillRect/>
          </a:stretch>
        </p:blipFill>
        <p:spPr>
          <a:xfrm>
            <a:off x="2743200" y="6225208"/>
            <a:ext cx="1600200" cy="587153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5562600" y="0"/>
            <a:ext cx="35814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u="sng" dirty="0" smtClean="0">
                <a:solidFill>
                  <a:schemeClr val="bg1"/>
                </a:solidFill>
              </a:rPr>
              <a:t>Cavity Linewidth </a:t>
            </a:r>
          </a:p>
          <a:p>
            <a:pPr algn="ctr"/>
            <a:r>
              <a:rPr lang="en-US" sz="3200" dirty="0" smtClean="0">
                <a:solidFill>
                  <a:srgbClr val="FFFF00"/>
                </a:solidFill>
              </a:rPr>
              <a:t>10 kHz</a:t>
            </a:r>
          </a:p>
          <a:p>
            <a:pPr algn="ctr"/>
            <a:endParaRPr lang="en-US" sz="3200" dirty="0" smtClean="0">
              <a:solidFill>
                <a:schemeClr val="bg1"/>
              </a:solidFill>
            </a:endParaRPr>
          </a:p>
          <a:p>
            <a:pPr algn="ctr"/>
            <a:r>
              <a:rPr lang="en-US" sz="3200" u="sng" dirty="0" smtClean="0">
                <a:solidFill>
                  <a:schemeClr val="bg1"/>
                </a:solidFill>
              </a:rPr>
              <a:t>Free Spectral Range</a:t>
            </a:r>
            <a:endParaRPr lang="en-US" sz="3200" dirty="0" smtClean="0">
              <a:solidFill>
                <a:schemeClr val="bg1"/>
              </a:solidFill>
            </a:endParaRPr>
          </a:p>
          <a:p>
            <a:pPr algn="ctr"/>
            <a:r>
              <a:rPr lang="en-US" sz="3200" dirty="0" smtClean="0">
                <a:solidFill>
                  <a:schemeClr val="accent5"/>
                </a:solidFill>
              </a:rPr>
              <a:t>200 MHz</a:t>
            </a:r>
          </a:p>
        </p:txBody>
      </p:sp>
      <p:cxnSp>
        <p:nvCxnSpPr>
          <p:cNvPr id="19" name="Straight Arrow Connector 18"/>
          <p:cNvCxnSpPr/>
          <p:nvPr/>
        </p:nvCxnSpPr>
        <p:spPr>
          <a:xfrm>
            <a:off x="4587240" y="2788920"/>
            <a:ext cx="0" cy="824897"/>
          </a:xfrm>
          <a:prstGeom prst="straightConnector1">
            <a:avLst/>
          </a:prstGeom>
          <a:noFill/>
          <a:ln w="171450" cap="flat" cmpd="sng" algn="ctr">
            <a:solidFill>
              <a:srgbClr val="14ADC2"/>
            </a:solidFill>
            <a:prstDash val="solid"/>
            <a:headEnd type="triangle" w="sm" len="sm"/>
            <a:tailEnd type="triangle" w="sm" len="sm"/>
          </a:ln>
          <a:effectLst/>
          <a:scene3d>
            <a:camera prst="orthographicFront"/>
            <a:lightRig rig="threePt" dir="t"/>
          </a:scene3d>
          <a:sp3d>
            <a:bevelT/>
          </a:sp3d>
        </p:spPr>
      </p:cxnSp>
      <p:cxnSp>
        <p:nvCxnSpPr>
          <p:cNvPr id="20" name="Straight Connector 19"/>
          <p:cNvCxnSpPr/>
          <p:nvPr/>
        </p:nvCxnSpPr>
        <p:spPr>
          <a:xfrm>
            <a:off x="2451652" y="4572000"/>
            <a:ext cx="2422069" cy="0"/>
          </a:xfrm>
          <a:prstGeom prst="line">
            <a:avLst/>
          </a:prstGeom>
          <a:noFill/>
          <a:ln w="133350" cap="rnd" cmpd="sng" algn="ctr">
            <a:solidFill>
              <a:srgbClr val="FFC000"/>
            </a:solidFill>
            <a:prstDash val="sysDot"/>
          </a:ln>
          <a:effectLst/>
          <a:scene3d>
            <a:camera prst="orthographicFront"/>
            <a:lightRig rig="threePt" dir="t"/>
          </a:scene3d>
          <a:sp3d>
            <a:bevelT w="0" h="0"/>
          </a:sp3d>
        </p:spPr>
      </p:cxnSp>
      <p:sp>
        <p:nvSpPr>
          <p:cNvPr id="21" name="TextBox 20"/>
          <p:cNvSpPr txBox="1"/>
          <p:nvPr/>
        </p:nvSpPr>
        <p:spPr>
          <a:xfrm>
            <a:off x="2422160" y="5558135"/>
            <a:ext cx="2514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FFFF00"/>
                </a:solidFill>
              </a:rPr>
              <a:t>Cavity Resonances</a:t>
            </a:r>
            <a:endParaRPr lang="en-US" sz="2400" dirty="0">
              <a:solidFill>
                <a:srgbClr val="FFFF00"/>
              </a:solidFill>
            </a:endParaRPr>
          </a:p>
        </p:txBody>
      </p:sp>
      <p:cxnSp>
        <p:nvCxnSpPr>
          <p:cNvPr id="22" name="Straight Connector 21"/>
          <p:cNvCxnSpPr/>
          <p:nvPr/>
        </p:nvCxnSpPr>
        <p:spPr>
          <a:xfrm>
            <a:off x="2451652" y="5486400"/>
            <a:ext cx="2422069" cy="0"/>
          </a:xfrm>
          <a:prstGeom prst="line">
            <a:avLst/>
          </a:prstGeom>
          <a:noFill/>
          <a:ln w="133350" cap="rnd" cmpd="sng" algn="ctr">
            <a:solidFill>
              <a:srgbClr val="FFC000"/>
            </a:solidFill>
            <a:prstDash val="sysDot"/>
          </a:ln>
          <a:effectLst/>
          <a:scene3d>
            <a:camera prst="orthographicFront"/>
            <a:lightRig rig="threePt" dir="t"/>
          </a:scene3d>
          <a:sp3d>
            <a:bevelT w="0" h="0"/>
          </a:sp3d>
        </p:spPr>
      </p:cxnSp>
      <p:cxnSp>
        <p:nvCxnSpPr>
          <p:cNvPr id="23" name="Straight Connector 22"/>
          <p:cNvCxnSpPr/>
          <p:nvPr/>
        </p:nvCxnSpPr>
        <p:spPr>
          <a:xfrm>
            <a:off x="2451652" y="2743200"/>
            <a:ext cx="2422069" cy="0"/>
          </a:xfrm>
          <a:prstGeom prst="line">
            <a:avLst/>
          </a:prstGeom>
          <a:noFill/>
          <a:ln w="133350" cap="rnd" cmpd="sng" algn="ctr">
            <a:solidFill>
              <a:srgbClr val="FFC000"/>
            </a:solidFill>
            <a:prstDash val="sysDot"/>
          </a:ln>
          <a:effectLst/>
          <a:scene3d>
            <a:camera prst="orthographicFront"/>
            <a:lightRig rig="threePt" dir="t"/>
          </a:scene3d>
          <a:sp3d>
            <a:bevelT w="0" h="0"/>
          </a:sp3d>
        </p:spPr>
      </p:cxnSp>
      <p:cxnSp>
        <p:nvCxnSpPr>
          <p:cNvPr id="24" name="Straight Connector 23"/>
          <p:cNvCxnSpPr/>
          <p:nvPr/>
        </p:nvCxnSpPr>
        <p:spPr>
          <a:xfrm>
            <a:off x="2454731" y="3657600"/>
            <a:ext cx="2422069" cy="0"/>
          </a:xfrm>
          <a:prstGeom prst="line">
            <a:avLst/>
          </a:prstGeom>
          <a:noFill/>
          <a:ln w="133350" cap="rnd" cmpd="sng" algn="ctr">
            <a:solidFill>
              <a:srgbClr val="FFC000"/>
            </a:solidFill>
            <a:prstDash val="sysDot"/>
          </a:ln>
          <a:effectLst/>
          <a:scene3d>
            <a:camera prst="orthographicFront"/>
            <a:lightRig rig="threePt" dir="t"/>
          </a:scene3d>
          <a:sp3d>
            <a:bevelT w="0" h="0"/>
          </a:sp3d>
        </p:spPr>
      </p:cxnSp>
      <p:cxnSp>
        <p:nvCxnSpPr>
          <p:cNvPr id="50" name="Straight Arrow Connector 49"/>
          <p:cNvCxnSpPr/>
          <p:nvPr/>
        </p:nvCxnSpPr>
        <p:spPr>
          <a:xfrm rot="5400000" flipH="1" flipV="1">
            <a:off x="-822127" y="2610391"/>
            <a:ext cx="5538280" cy="2163365"/>
          </a:xfrm>
          <a:prstGeom prst="straightConnector1">
            <a:avLst/>
          </a:prstGeom>
          <a:noFill/>
          <a:ln w="177800" cap="rnd" cmpd="sng" algn="ctr">
            <a:solidFill>
              <a:srgbClr val="FF0000">
                <a:alpha val="99000"/>
              </a:srgbClr>
            </a:solidFill>
            <a:prstDash val="solid"/>
            <a:tailEnd type="arrow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8" descr="raman width- black background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 rot="5400000">
            <a:off x="4128052" y="2577548"/>
            <a:ext cx="4393096" cy="3505200"/>
          </a:xfrm>
          <a:prstGeom prst="rect">
            <a:avLst/>
          </a:prstGeom>
        </p:spPr>
      </p:pic>
      <p:cxnSp>
        <p:nvCxnSpPr>
          <p:cNvPr id="47" name="Straight Connector 46"/>
          <p:cNvCxnSpPr/>
          <p:nvPr/>
        </p:nvCxnSpPr>
        <p:spPr>
          <a:xfrm>
            <a:off x="2450856" y="4297793"/>
            <a:ext cx="2422069" cy="0"/>
          </a:xfrm>
          <a:prstGeom prst="line">
            <a:avLst/>
          </a:prstGeom>
          <a:noFill/>
          <a:ln w="133350" cap="rnd" cmpd="sng" algn="ctr">
            <a:solidFill>
              <a:schemeClr val="bg1"/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</p:cxnSp>
      <p:cxnSp>
        <p:nvCxnSpPr>
          <p:cNvPr id="48" name="Straight Connector 47"/>
          <p:cNvCxnSpPr/>
          <p:nvPr/>
        </p:nvCxnSpPr>
        <p:spPr>
          <a:xfrm>
            <a:off x="167987" y="6528653"/>
            <a:ext cx="2422072" cy="0"/>
          </a:xfrm>
          <a:prstGeom prst="line">
            <a:avLst/>
          </a:prstGeom>
          <a:noFill/>
          <a:ln w="133350" cap="rnd" cmpd="sng" algn="ctr">
            <a:solidFill>
              <a:schemeClr val="bg1"/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</p:cxnSp>
      <p:sp>
        <p:nvSpPr>
          <p:cNvPr id="53" name="Rectangle 52"/>
          <p:cNvSpPr/>
          <p:nvPr/>
        </p:nvSpPr>
        <p:spPr>
          <a:xfrm>
            <a:off x="0" y="0"/>
            <a:ext cx="2451850" cy="1251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l-GR" sz="5400" i="1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</a:rPr>
              <a:t>λ</a:t>
            </a:r>
            <a:r>
              <a:rPr kumimoji="0" lang="en-US" sz="5400" i="1" u="none" strike="noStrike" kern="0" cap="none" spc="0" normalizeH="0" baseline="-250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</a:rPr>
              <a:t>Pump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i="1" u="none" strike="noStrike" kern="0" cap="none" spc="0" normalizeH="0" baseline="-250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</a:rPr>
              <a:t> </a:t>
            </a:r>
          </a:p>
        </p:txBody>
      </p:sp>
      <p:pic>
        <p:nvPicPr>
          <p:cNvPr id="40" name="Picture 39" descr="v=0,j=3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0" contrast="100000"/>
          </a:blip>
          <a:stretch>
            <a:fillRect/>
          </a:stretch>
        </p:blipFill>
        <p:spPr>
          <a:xfrm>
            <a:off x="4939748" y="3988904"/>
            <a:ext cx="1613452" cy="577403"/>
          </a:xfrm>
          <a:prstGeom prst="rect">
            <a:avLst/>
          </a:prstGeom>
        </p:spPr>
      </p:pic>
      <p:pic>
        <p:nvPicPr>
          <p:cNvPr id="41" name="Picture 40" descr="v=0,j=1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0" contrast="100000"/>
          </a:blip>
          <a:stretch>
            <a:fillRect/>
          </a:stretch>
        </p:blipFill>
        <p:spPr>
          <a:xfrm>
            <a:off x="2743200" y="6225208"/>
            <a:ext cx="1600200" cy="587153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6019800" y="2971800"/>
            <a:ext cx="2743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0AF659"/>
                </a:solidFill>
              </a:rPr>
              <a:t>Raman Linewidth</a:t>
            </a:r>
            <a:endParaRPr lang="en-US" sz="2800" dirty="0">
              <a:solidFill>
                <a:srgbClr val="0AF659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5562600" y="0"/>
            <a:ext cx="35814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u="sng" dirty="0" smtClean="0">
                <a:solidFill>
                  <a:schemeClr val="bg1"/>
                </a:solidFill>
              </a:rPr>
              <a:t>Cavity Linewidth </a:t>
            </a:r>
          </a:p>
          <a:p>
            <a:pPr algn="ctr"/>
            <a:r>
              <a:rPr lang="en-US" sz="3200" dirty="0" smtClean="0">
                <a:solidFill>
                  <a:srgbClr val="FFFF00"/>
                </a:solidFill>
              </a:rPr>
              <a:t>10 kHz</a:t>
            </a:r>
          </a:p>
          <a:p>
            <a:pPr algn="ctr"/>
            <a:endParaRPr lang="en-US" sz="3200" dirty="0" smtClean="0">
              <a:solidFill>
                <a:schemeClr val="bg1"/>
              </a:solidFill>
            </a:endParaRPr>
          </a:p>
          <a:p>
            <a:pPr algn="ctr"/>
            <a:r>
              <a:rPr lang="en-US" sz="3200" u="sng" dirty="0" smtClean="0">
                <a:solidFill>
                  <a:schemeClr val="bg1"/>
                </a:solidFill>
              </a:rPr>
              <a:t>Free Spectral Range</a:t>
            </a:r>
            <a:endParaRPr lang="en-US" sz="3200" dirty="0" smtClean="0">
              <a:solidFill>
                <a:schemeClr val="bg1"/>
              </a:solidFill>
            </a:endParaRPr>
          </a:p>
          <a:p>
            <a:pPr algn="ctr"/>
            <a:r>
              <a:rPr lang="en-US" sz="3200" dirty="0" smtClean="0">
                <a:solidFill>
                  <a:schemeClr val="accent5"/>
                </a:solidFill>
              </a:rPr>
              <a:t>200 MHz</a:t>
            </a:r>
          </a:p>
        </p:txBody>
      </p:sp>
      <p:cxnSp>
        <p:nvCxnSpPr>
          <p:cNvPr id="20" name="Straight Connector 19"/>
          <p:cNvCxnSpPr/>
          <p:nvPr/>
        </p:nvCxnSpPr>
        <p:spPr>
          <a:xfrm>
            <a:off x="2451652" y="4572000"/>
            <a:ext cx="2422069" cy="0"/>
          </a:xfrm>
          <a:prstGeom prst="line">
            <a:avLst/>
          </a:prstGeom>
          <a:noFill/>
          <a:ln w="133350" cap="rnd" cmpd="sng" algn="ctr">
            <a:solidFill>
              <a:srgbClr val="FFC000"/>
            </a:solidFill>
            <a:prstDash val="sysDot"/>
          </a:ln>
          <a:effectLst/>
          <a:scene3d>
            <a:camera prst="orthographicFront"/>
            <a:lightRig rig="threePt" dir="t"/>
          </a:scene3d>
          <a:sp3d>
            <a:bevelT w="0" h="0"/>
          </a:sp3d>
        </p:spPr>
      </p:cxnSp>
      <p:cxnSp>
        <p:nvCxnSpPr>
          <p:cNvPr id="22" name="Straight Connector 21"/>
          <p:cNvCxnSpPr/>
          <p:nvPr/>
        </p:nvCxnSpPr>
        <p:spPr>
          <a:xfrm>
            <a:off x="2451652" y="5486400"/>
            <a:ext cx="2422069" cy="0"/>
          </a:xfrm>
          <a:prstGeom prst="line">
            <a:avLst/>
          </a:prstGeom>
          <a:noFill/>
          <a:ln w="133350" cap="rnd" cmpd="sng" algn="ctr">
            <a:solidFill>
              <a:srgbClr val="FFC000"/>
            </a:solidFill>
            <a:prstDash val="sysDot"/>
          </a:ln>
          <a:effectLst/>
          <a:scene3d>
            <a:camera prst="orthographicFront"/>
            <a:lightRig rig="threePt" dir="t"/>
          </a:scene3d>
          <a:sp3d>
            <a:bevelT w="0" h="0"/>
          </a:sp3d>
        </p:spPr>
      </p:cxnSp>
      <p:cxnSp>
        <p:nvCxnSpPr>
          <p:cNvPr id="23" name="Straight Connector 22"/>
          <p:cNvCxnSpPr/>
          <p:nvPr/>
        </p:nvCxnSpPr>
        <p:spPr>
          <a:xfrm>
            <a:off x="2451652" y="2743200"/>
            <a:ext cx="2422069" cy="0"/>
          </a:xfrm>
          <a:prstGeom prst="line">
            <a:avLst/>
          </a:prstGeom>
          <a:noFill/>
          <a:ln w="133350" cap="rnd" cmpd="sng" algn="ctr">
            <a:solidFill>
              <a:srgbClr val="FFC000"/>
            </a:solidFill>
            <a:prstDash val="sysDot"/>
          </a:ln>
          <a:effectLst/>
          <a:scene3d>
            <a:camera prst="orthographicFront"/>
            <a:lightRig rig="threePt" dir="t"/>
          </a:scene3d>
          <a:sp3d>
            <a:bevelT w="0" h="0"/>
          </a:sp3d>
        </p:spPr>
      </p:cxnSp>
      <p:cxnSp>
        <p:nvCxnSpPr>
          <p:cNvPr id="24" name="Straight Connector 23"/>
          <p:cNvCxnSpPr/>
          <p:nvPr/>
        </p:nvCxnSpPr>
        <p:spPr>
          <a:xfrm>
            <a:off x="2454731" y="3657600"/>
            <a:ext cx="2422069" cy="0"/>
          </a:xfrm>
          <a:prstGeom prst="line">
            <a:avLst/>
          </a:prstGeom>
          <a:noFill/>
          <a:ln w="133350" cap="rnd" cmpd="sng" algn="ctr">
            <a:solidFill>
              <a:srgbClr val="FFC000"/>
            </a:solidFill>
            <a:prstDash val="sysDot"/>
          </a:ln>
          <a:effectLst/>
          <a:scene3d>
            <a:camera prst="orthographicFront"/>
            <a:lightRig rig="threePt" dir="t"/>
          </a:scene3d>
          <a:sp3d>
            <a:bevelT w="0" h="0"/>
          </a:sp3d>
        </p:spPr>
      </p:cxnSp>
      <p:sp>
        <p:nvSpPr>
          <p:cNvPr id="26" name="TextBox 25"/>
          <p:cNvSpPr txBox="1"/>
          <p:nvPr/>
        </p:nvSpPr>
        <p:spPr>
          <a:xfrm>
            <a:off x="5884485" y="5562600"/>
            <a:ext cx="308411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u="sng" dirty="0" smtClean="0">
                <a:solidFill>
                  <a:schemeClr val="bg1"/>
                </a:solidFill>
              </a:rPr>
              <a:t>Raman Linewidth</a:t>
            </a:r>
          </a:p>
          <a:p>
            <a:pPr algn="ctr"/>
            <a:r>
              <a:rPr lang="en-US" sz="3200" dirty="0" smtClean="0">
                <a:solidFill>
                  <a:srgbClr val="0AF659"/>
                </a:solidFill>
              </a:rPr>
              <a:t>&gt;100 MHz </a:t>
            </a:r>
            <a:endParaRPr lang="en-US" sz="3200" dirty="0">
              <a:solidFill>
                <a:srgbClr val="0AF659"/>
              </a:solidFill>
            </a:endParaRPr>
          </a:p>
        </p:txBody>
      </p:sp>
      <p:cxnSp>
        <p:nvCxnSpPr>
          <p:cNvPr id="50" name="Straight Arrow Connector 49"/>
          <p:cNvCxnSpPr/>
          <p:nvPr/>
        </p:nvCxnSpPr>
        <p:spPr>
          <a:xfrm rot="5400000" flipH="1" flipV="1">
            <a:off x="-822127" y="2610391"/>
            <a:ext cx="5538280" cy="2163365"/>
          </a:xfrm>
          <a:prstGeom prst="straightConnector1">
            <a:avLst/>
          </a:prstGeom>
          <a:noFill/>
          <a:ln w="177800" cap="rnd" cmpd="sng" algn="ctr">
            <a:solidFill>
              <a:srgbClr val="FF0000">
                <a:alpha val="99000"/>
              </a:srgbClr>
            </a:solidFill>
            <a:prstDash val="solid"/>
            <a:tailEnd type="arrow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cxnSp>
      <p:cxnSp>
        <p:nvCxnSpPr>
          <p:cNvPr id="19" name="Straight Arrow Connector 18"/>
          <p:cNvCxnSpPr/>
          <p:nvPr/>
        </p:nvCxnSpPr>
        <p:spPr>
          <a:xfrm>
            <a:off x="4587240" y="2788920"/>
            <a:ext cx="0" cy="824897"/>
          </a:xfrm>
          <a:prstGeom prst="straightConnector1">
            <a:avLst/>
          </a:prstGeom>
          <a:noFill/>
          <a:ln w="171450" cap="flat" cmpd="sng" algn="ctr">
            <a:solidFill>
              <a:srgbClr val="14ADC2"/>
            </a:solidFill>
            <a:prstDash val="solid"/>
            <a:headEnd type="triangle" w="sm" len="sm"/>
            <a:tailEnd type="triangle" w="sm" len="sm"/>
          </a:ln>
          <a:effectLst/>
          <a:scene3d>
            <a:camera prst="orthographicFront"/>
            <a:lightRig rig="threePt" dir="t"/>
          </a:scene3d>
          <a:sp3d>
            <a:bevelT/>
          </a:sp3d>
        </p:spPr>
      </p:cxnSp>
      <p:sp>
        <p:nvSpPr>
          <p:cNvPr id="25" name="TextBox 24"/>
          <p:cNvSpPr txBox="1"/>
          <p:nvPr/>
        </p:nvSpPr>
        <p:spPr>
          <a:xfrm>
            <a:off x="2422160" y="5558135"/>
            <a:ext cx="2514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FFFF00"/>
                </a:solidFill>
              </a:rPr>
              <a:t>Cavity Resonances</a:t>
            </a:r>
            <a:endParaRPr lang="en-US" sz="2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667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5400" dirty="0" smtClean="0">
                <a:solidFill>
                  <a:schemeClr val="bg1"/>
                </a:solidFill>
              </a:rPr>
              <a:t>How can we access sub-</a:t>
            </a:r>
            <a:r>
              <a:rPr lang="en-US" sz="5400" dirty="0" err="1" smtClean="0">
                <a:solidFill>
                  <a:schemeClr val="bg1"/>
                </a:solidFill>
              </a:rPr>
              <a:t>femtosecond</a:t>
            </a:r>
            <a:r>
              <a:rPr lang="en-US" sz="5400" dirty="0" smtClean="0">
                <a:solidFill>
                  <a:schemeClr val="bg1"/>
                </a:solidFill>
              </a:rPr>
              <a:t> time scales?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8" descr="raman width- black background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 rot="5400000">
            <a:off x="4128052" y="2577548"/>
            <a:ext cx="4393096" cy="3505200"/>
          </a:xfrm>
          <a:prstGeom prst="rect">
            <a:avLst/>
          </a:prstGeom>
        </p:spPr>
      </p:pic>
      <p:cxnSp>
        <p:nvCxnSpPr>
          <p:cNvPr id="47" name="Straight Connector 46"/>
          <p:cNvCxnSpPr/>
          <p:nvPr/>
        </p:nvCxnSpPr>
        <p:spPr>
          <a:xfrm>
            <a:off x="2450856" y="4297793"/>
            <a:ext cx="2422069" cy="0"/>
          </a:xfrm>
          <a:prstGeom prst="line">
            <a:avLst/>
          </a:prstGeom>
          <a:noFill/>
          <a:ln w="133350" cap="rnd" cmpd="sng" algn="ctr">
            <a:solidFill>
              <a:schemeClr val="bg1"/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</p:cxnSp>
      <p:cxnSp>
        <p:nvCxnSpPr>
          <p:cNvPr id="48" name="Straight Connector 47"/>
          <p:cNvCxnSpPr/>
          <p:nvPr/>
        </p:nvCxnSpPr>
        <p:spPr>
          <a:xfrm>
            <a:off x="167987" y="6528653"/>
            <a:ext cx="2422072" cy="0"/>
          </a:xfrm>
          <a:prstGeom prst="line">
            <a:avLst/>
          </a:prstGeom>
          <a:noFill/>
          <a:ln w="133350" cap="rnd" cmpd="sng" algn="ctr">
            <a:solidFill>
              <a:schemeClr val="bg1"/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</p:cxnSp>
      <p:sp>
        <p:nvSpPr>
          <p:cNvPr id="53" name="Rectangle 52"/>
          <p:cNvSpPr/>
          <p:nvPr/>
        </p:nvSpPr>
        <p:spPr>
          <a:xfrm>
            <a:off x="0" y="0"/>
            <a:ext cx="2451850" cy="20826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l-GR" sz="5400" i="1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</a:rPr>
              <a:t>λ</a:t>
            </a:r>
            <a:r>
              <a:rPr kumimoji="0" lang="en-US" sz="5400" i="1" u="none" strike="noStrike" kern="0" cap="none" spc="0" normalizeH="0" baseline="-250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</a:rPr>
              <a:t>Pump</a:t>
            </a:r>
          </a:p>
          <a:p>
            <a:pPr algn="ctr">
              <a:defRPr/>
            </a:pPr>
            <a:r>
              <a:rPr lang="el-GR" sz="5400" i="1" kern="0" dirty="0" smtClean="0">
                <a:solidFill>
                  <a:srgbClr val="2C05D1"/>
                </a:solidFill>
              </a:rPr>
              <a:t>λ</a:t>
            </a:r>
            <a:r>
              <a:rPr lang="en-US" sz="5400" i="1" kern="0" baseline="-25000" dirty="0" smtClean="0">
                <a:solidFill>
                  <a:srgbClr val="2C05D1"/>
                </a:solidFill>
              </a:rPr>
              <a:t>Stokes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i="1" u="none" strike="noStrike" kern="0" cap="none" spc="0" normalizeH="0" baseline="-250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</a:rPr>
              <a:t> </a:t>
            </a:r>
          </a:p>
        </p:txBody>
      </p:sp>
      <p:cxnSp>
        <p:nvCxnSpPr>
          <p:cNvPr id="25" name="Straight Connector 24"/>
          <p:cNvCxnSpPr/>
          <p:nvPr/>
        </p:nvCxnSpPr>
        <p:spPr>
          <a:xfrm>
            <a:off x="2451652" y="4572000"/>
            <a:ext cx="2422069" cy="0"/>
          </a:xfrm>
          <a:prstGeom prst="line">
            <a:avLst/>
          </a:prstGeom>
          <a:noFill/>
          <a:ln w="133350" cap="rnd" cmpd="sng" algn="ctr">
            <a:solidFill>
              <a:srgbClr val="FFC000"/>
            </a:solidFill>
            <a:prstDash val="sysDot"/>
          </a:ln>
          <a:effectLst/>
          <a:scene3d>
            <a:camera prst="orthographicFront"/>
            <a:lightRig rig="threePt" dir="t"/>
          </a:scene3d>
          <a:sp3d>
            <a:bevelT w="0" h="0"/>
          </a:sp3d>
        </p:spPr>
      </p:cxnSp>
      <p:cxnSp>
        <p:nvCxnSpPr>
          <p:cNvPr id="36" name="Straight Connector 35"/>
          <p:cNvCxnSpPr/>
          <p:nvPr/>
        </p:nvCxnSpPr>
        <p:spPr>
          <a:xfrm>
            <a:off x="2451652" y="5486400"/>
            <a:ext cx="2422069" cy="0"/>
          </a:xfrm>
          <a:prstGeom prst="line">
            <a:avLst/>
          </a:prstGeom>
          <a:noFill/>
          <a:ln w="133350" cap="rnd" cmpd="sng" algn="ctr">
            <a:solidFill>
              <a:srgbClr val="FFC000"/>
            </a:solidFill>
            <a:prstDash val="sysDot"/>
          </a:ln>
          <a:effectLst/>
          <a:scene3d>
            <a:camera prst="orthographicFront"/>
            <a:lightRig rig="threePt" dir="t"/>
          </a:scene3d>
          <a:sp3d>
            <a:bevelT w="0" h="0"/>
          </a:sp3d>
        </p:spPr>
      </p:cxnSp>
      <p:cxnSp>
        <p:nvCxnSpPr>
          <p:cNvPr id="37" name="Straight Connector 36"/>
          <p:cNvCxnSpPr/>
          <p:nvPr/>
        </p:nvCxnSpPr>
        <p:spPr>
          <a:xfrm>
            <a:off x="2451652" y="2743200"/>
            <a:ext cx="2422069" cy="0"/>
          </a:xfrm>
          <a:prstGeom prst="line">
            <a:avLst/>
          </a:prstGeom>
          <a:noFill/>
          <a:ln w="133350" cap="rnd" cmpd="sng" algn="ctr">
            <a:solidFill>
              <a:srgbClr val="FFC000"/>
            </a:solidFill>
            <a:prstDash val="sysDot"/>
          </a:ln>
          <a:effectLst/>
          <a:scene3d>
            <a:camera prst="orthographicFront"/>
            <a:lightRig rig="threePt" dir="t"/>
          </a:scene3d>
          <a:sp3d>
            <a:bevelT w="0" h="0"/>
          </a:sp3d>
        </p:spPr>
      </p:cxnSp>
      <p:cxnSp>
        <p:nvCxnSpPr>
          <p:cNvPr id="38" name="Straight Connector 37"/>
          <p:cNvCxnSpPr/>
          <p:nvPr/>
        </p:nvCxnSpPr>
        <p:spPr>
          <a:xfrm>
            <a:off x="2454731" y="3657600"/>
            <a:ext cx="2422069" cy="0"/>
          </a:xfrm>
          <a:prstGeom prst="line">
            <a:avLst/>
          </a:prstGeom>
          <a:noFill/>
          <a:ln w="133350" cap="rnd" cmpd="sng" algn="ctr">
            <a:solidFill>
              <a:srgbClr val="FFC000"/>
            </a:solidFill>
            <a:prstDash val="sysDot"/>
          </a:ln>
          <a:effectLst/>
          <a:scene3d>
            <a:camera prst="orthographicFront"/>
            <a:lightRig rig="threePt" dir="t"/>
          </a:scene3d>
          <a:sp3d>
            <a:bevelT w="0" h="0"/>
          </a:sp3d>
        </p:spPr>
      </p:cxnSp>
      <p:cxnSp>
        <p:nvCxnSpPr>
          <p:cNvPr id="49" name="Straight Arrow Connector 48"/>
          <p:cNvCxnSpPr/>
          <p:nvPr/>
        </p:nvCxnSpPr>
        <p:spPr>
          <a:xfrm>
            <a:off x="3164054" y="966949"/>
            <a:ext cx="874546" cy="3605053"/>
          </a:xfrm>
          <a:prstGeom prst="straightConnector1">
            <a:avLst/>
          </a:prstGeom>
          <a:noFill/>
          <a:ln w="177800" cap="rnd" cmpd="sng" algn="ctr">
            <a:solidFill>
              <a:srgbClr val="2C05D1"/>
            </a:solidFill>
            <a:prstDash val="solid"/>
            <a:tailEnd type="arrow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cxnSp>
      <p:pic>
        <p:nvPicPr>
          <p:cNvPr id="40" name="Picture 39" descr="v=0,j=3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0" contrast="100000"/>
          </a:blip>
          <a:stretch>
            <a:fillRect/>
          </a:stretch>
        </p:blipFill>
        <p:spPr>
          <a:xfrm>
            <a:off x="4939748" y="3988904"/>
            <a:ext cx="1613452" cy="577403"/>
          </a:xfrm>
          <a:prstGeom prst="rect">
            <a:avLst/>
          </a:prstGeom>
        </p:spPr>
      </p:pic>
      <p:pic>
        <p:nvPicPr>
          <p:cNvPr id="41" name="Picture 40" descr="v=0,j=1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0" contrast="100000"/>
          </a:blip>
          <a:stretch>
            <a:fillRect/>
          </a:stretch>
        </p:blipFill>
        <p:spPr>
          <a:xfrm>
            <a:off x="2743200" y="6225208"/>
            <a:ext cx="1600200" cy="587153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6019800" y="2971800"/>
            <a:ext cx="2743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0AF659"/>
                </a:solidFill>
              </a:rPr>
              <a:t>Raman Linewidth</a:t>
            </a:r>
            <a:endParaRPr lang="en-US" sz="2800" dirty="0">
              <a:solidFill>
                <a:srgbClr val="0AF659"/>
              </a:solidFill>
            </a:endParaRPr>
          </a:p>
        </p:txBody>
      </p:sp>
      <p:cxnSp>
        <p:nvCxnSpPr>
          <p:cNvPr id="50" name="Straight Arrow Connector 49"/>
          <p:cNvCxnSpPr/>
          <p:nvPr/>
        </p:nvCxnSpPr>
        <p:spPr>
          <a:xfrm rot="5400000" flipH="1" flipV="1">
            <a:off x="-822127" y="2610391"/>
            <a:ext cx="5538280" cy="2163365"/>
          </a:xfrm>
          <a:prstGeom prst="straightConnector1">
            <a:avLst/>
          </a:prstGeom>
          <a:noFill/>
          <a:ln w="177800" cap="rnd" cmpd="sng" algn="ctr">
            <a:solidFill>
              <a:srgbClr val="FF0000">
                <a:alpha val="99000"/>
              </a:srgbClr>
            </a:solidFill>
            <a:prstDash val="solid"/>
            <a:tailEnd type="arrow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cxnSp>
      <p:sp>
        <p:nvSpPr>
          <p:cNvPr id="16" name="TextBox 15"/>
          <p:cNvSpPr txBox="1"/>
          <p:nvPr/>
        </p:nvSpPr>
        <p:spPr>
          <a:xfrm>
            <a:off x="2422160" y="5558135"/>
            <a:ext cx="2514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FFFF00"/>
                </a:solidFill>
              </a:rPr>
              <a:t>Cavity Resonances</a:t>
            </a:r>
            <a:endParaRPr lang="en-US" sz="2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7" name="Straight Connector 46"/>
          <p:cNvCxnSpPr/>
          <p:nvPr/>
        </p:nvCxnSpPr>
        <p:spPr>
          <a:xfrm>
            <a:off x="2450856" y="4297793"/>
            <a:ext cx="2422069" cy="0"/>
          </a:xfrm>
          <a:prstGeom prst="line">
            <a:avLst/>
          </a:prstGeom>
          <a:noFill/>
          <a:ln w="133350" cap="rnd" cmpd="sng" algn="ctr">
            <a:solidFill>
              <a:schemeClr val="bg1"/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</p:cxnSp>
      <p:cxnSp>
        <p:nvCxnSpPr>
          <p:cNvPr id="48" name="Straight Connector 47"/>
          <p:cNvCxnSpPr/>
          <p:nvPr/>
        </p:nvCxnSpPr>
        <p:spPr>
          <a:xfrm>
            <a:off x="167987" y="6528653"/>
            <a:ext cx="2422072" cy="0"/>
          </a:xfrm>
          <a:prstGeom prst="line">
            <a:avLst/>
          </a:prstGeom>
          <a:noFill/>
          <a:ln w="133350" cap="rnd" cmpd="sng" algn="ctr">
            <a:solidFill>
              <a:schemeClr val="bg1"/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</p:cxnSp>
      <p:sp>
        <p:nvSpPr>
          <p:cNvPr id="53" name="Rectangle 52"/>
          <p:cNvSpPr/>
          <p:nvPr/>
        </p:nvSpPr>
        <p:spPr>
          <a:xfrm>
            <a:off x="0" y="0"/>
            <a:ext cx="2451850" cy="20826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l-GR" sz="5400" i="1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</a:rPr>
              <a:t>λ</a:t>
            </a:r>
            <a:r>
              <a:rPr kumimoji="0" lang="en-US" sz="5400" i="1" u="none" strike="noStrike" kern="0" cap="none" spc="0" normalizeH="0" baseline="-250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</a:rPr>
              <a:t>Pump</a:t>
            </a:r>
          </a:p>
          <a:p>
            <a:pPr algn="ctr">
              <a:defRPr/>
            </a:pPr>
            <a:r>
              <a:rPr lang="el-GR" sz="5400" i="1" kern="0" dirty="0" smtClean="0">
                <a:solidFill>
                  <a:srgbClr val="2C05D1"/>
                </a:solidFill>
              </a:rPr>
              <a:t>λ</a:t>
            </a:r>
            <a:r>
              <a:rPr lang="en-US" sz="5400" i="1" kern="0" baseline="-25000" dirty="0" smtClean="0">
                <a:solidFill>
                  <a:srgbClr val="2C05D1"/>
                </a:solidFill>
              </a:rPr>
              <a:t>Stokes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i="1" u="none" strike="noStrike" kern="0" cap="none" spc="0" normalizeH="0" baseline="-250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</a:rPr>
              <a:t> </a:t>
            </a:r>
          </a:p>
        </p:txBody>
      </p:sp>
      <p:cxnSp>
        <p:nvCxnSpPr>
          <p:cNvPr id="25" name="Straight Connector 24"/>
          <p:cNvCxnSpPr/>
          <p:nvPr/>
        </p:nvCxnSpPr>
        <p:spPr>
          <a:xfrm>
            <a:off x="2451652" y="4572000"/>
            <a:ext cx="2422069" cy="0"/>
          </a:xfrm>
          <a:prstGeom prst="line">
            <a:avLst/>
          </a:prstGeom>
          <a:noFill/>
          <a:ln w="133350" cap="rnd" cmpd="sng" algn="ctr">
            <a:solidFill>
              <a:srgbClr val="FFC000"/>
            </a:solidFill>
            <a:prstDash val="sysDot"/>
          </a:ln>
          <a:effectLst/>
          <a:scene3d>
            <a:camera prst="orthographicFront"/>
            <a:lightRig rig="threePt" dir="t"/>
          </a:scene3d>
          <a:sp3d>
            <a:bevelT w="0" h="0"/>
          </a:sp3d>
        </p:spPr>
      </p:cxnSp>
      <p:cxnSp>
        <p:nvCxnSpPr>
          <p:cNvPr id="36" name="Straight Connector 35"/>
          <p:cNvCxnSpPr/>
          <p:nvPr/>
        </p:nvCxnSpPr>
        <p:spPr>
          <a:xfrm>
            <a:off x="2451652" y="5486400"/>
            <a:ext cx="2422069" cy="0"/>
          </a:xfrm>
          <a:prstGeom prst="line">
            <a:avLst/>
          </a:prstGeom>
          <a:noFill/>
          <a:ln w="133350" cap="rnd" cmpd="sng" algn="ctr">
            <a:solidFill>
              <a:srgbClr val="FFC000"/>
            </a:solidFill>
            <a:prstDash val="sysDot"/>
          </a:ln>
          <a:effectLst/>
          <a:scene3d>
            <a:camera prst="orthographicFront"/>
            <a:lightRig rig="threePt" dir="t"/>
          </a:scene3d>
          <a:sp3d>
            <a:bevelT w="0" h="0"/>
          </a:sp3d>
        </p:spPr>
      </p:cxnSp>
      <p:cxnSp>
        <p:nvCxnSpPr>
          <p:cNvPr id="37" name="Straight Connector 36"/>
          <p:cNvCxnSpPr/>
          <p:nvPr/>
        </p:nvCxnSpPr>
        <p:spPr>
          <a:xfrm>
            <a:off x="2451652" y="2743200"/>
            <a:ext cx="2422069" cy="0"/>
          </a:xfrm>
          <a:prstGeom prst="line">
            <a:avLst/>
          </a:prstGeom>
          <a:noFill/>
          <a:ln w="133350" cap="rnd" cmpd="sng" algn="ctr">
            <a:solidFill>
              <a:srgbClr val="FFC000"/>
            </a:solidFill>
            <a:prstDash val="sysDot"/>
          </a:ln>
          <a:effectLst/>
          <a:scene3d>
            <a:camera prst="orthographicFront"/>
            <a:lightRig rig="threePt" dir="t"/>
          </a:scene3d>
          <a:sp3d>
            <a:bevelT w="0" h="0"/>
          </a:sp3d>
        </p:spPr>
      </p:cxnSp>
      <p:cxnSp>
        <p:nvCxnSpPr>
          <p:cNvPr id="38" name="Straight Connector 37"/>
          <p:cNvCxnSpPr/>
          <p:nvPr/>
        </p:nvCxnSpPr>
        <p:spPr>
          <a:xfrm>
            <a:off x="2454731" y="3657600"/>
            <a:ext cx="2422069" cy="0"/>
          </a:xfrm>
          <a:prstGeom prst="line">
            <a:avLst/>
          </a:prstGeom>
          <a:noFill/>
          <a:ln w="133350" cap="rnd" cmpd="sng" algn="ctr">
            <a:solidFill>
              <a:srgbClr val="FFC000"/>
            </a:solidFill>
            <a:prstDash val="sysDot"/>
          </a:ln>
          <a:effectLst/>
          <a:scene3d>
            <a:camera prst="orthographicFront"/>
            <a:lightRig rig="threePt" dir="t"/>
          </a:scene3d>
          <a:sp3d>
            <a:bevelT w="0" h="0"/>
          </a:sp3d>
        </p:spPr>
      </p:cxnSp>
      <p:cxnSp>
        <p:nvCxnSpPr>
          <p:cNvPr id="49" name="Straight Arrow Connector 48"/>
          <p:cNvCxnSpPr/>
          <p:nvPr/>
        </p:nvCxnSpPr>
        <p:spPr>
          <a:xfrm>
            <a:off x="3164054" y="966949"/>
            <a:ext cx="874546" cy="3605053"/>
          </a:xfrm>
          <a:prstGeom prst="straightConnector1">
            <a:avLst/>
          </a:prstGeom>
          <a:noFill/>
          <a:ln w="177800" cap="rnd" cmpd="sng" algn="ctr">
            <a:solidFill>
              <a:srgbClr val="2C05D1"/>
            </a:solidFill>
            <a:prstDash val="solid"/>
            <a:tailEnd type="arrow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cxnSp>
      <p:pic>
        <p:nvPicPr>
          <p:cNvPr id="40" name="Picture 39" descr="v=0,j=3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0" contrast="100000"/>
          </a:blip>
          <a:stretch>
            <a:fillRect/>
          </a:stretch>
        </p:blipFill>
        <p:spPr>
          <a:xfrm>
            <a:off x="4939748" y="3988904"/>
            <a:ext cx="1613452" cy="577403"/>
          </a:xfrm>
          <a:prstGeom prst="rect">
            <a:avLst/>
          </a:prstGeom>
        </p:spPr>
      </p:pic>
      <p:pic>
        <p:nvPicPr>
          <p:cNvPr id="41" name="Picture 40" descr="v=0,j=1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0" contrast="100000"/>
          </a:blip>
          <a:stretch>
            <a:fillRect/>
          </a:stretch>
        </p:blipFill>
        <p:spPr>
          <a:xfrm>
            <a:off x="2743200" y="6225208"/>
            <a:ext cx="1600200" cy="587153"/>
          </a:xfrm>
          <a:prstGeom prst="rect">
            <a:avLst/>
          </a:prstGeom>
        </p:spPr>
      </p:pic>
      <p:cxnSp>
        <p:nvCxnSpPr>
          <p:cNvPr id="50" name="Straight Arrow Connector 49"/>
          <p:cNvCxnSpPr/>
          <p:nvPr/>
        </p:nvCxnSpPr>
        <p:spPr>
          <a:xfrm rot="5400000" flipH="1" flipV="1">
            <a:off x="-822127" y="2610391"/>
            <a:ext cx="5538280" cy="2163365"/>
          </a:xfrm>
          <a:prstGeom prst="straightConnector1">
            <a:avLst/>
          </a:prstGeom>
          <a:noFill/>
          <a:ln w="177800" cap="rnd" cmpd="sng" algn="ctr">
            <a:solidFill>
              <a:srgbClr val="FF0000">
                <a:alpha val="99000"/>
              </a:srgbClr>
            </a:solidFill>
            <a:prstDash val="solid"/>
            <a:tailEnd type="arrow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cxnSp>
      <p:sp>
        <p:nvSpPr>
          <p:cNvPr id="16" name="TextBox 15"/>
          <p:cNvSpPr txBox="1"/>
          <p:nvPr/>
        </p:nvSpPr>
        <p:spPr>
          <a:xfrm>
            <a:off x="2422160" y="5558135"/>
            <a:ext cx="2514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FFFF00"/>
                </a:solidFill>
              </a:rPr>
              <a:t>Cavity Resonances</a:t>
            </a:r>
            <a:endParaRPr lang="en-US" sz="2400" dirty="0">
              <a:solidFill>
                <a:srgbClr val="FFFF00"/>
              </a:solidFill>
            </a:endParaRPr>
          </a:p>
        </p:txBody>
      </p:sp>
      <p:sp>
        <p:nvSpPr>
          <p:cNvPr id="17" name="Left Brace 16"/>
          <p:cNvSpPr/>
          <p:nvPr/>
        </p:nvSpPr>
        <p:spPr>
          <a:xfrm rot="10800000">
            <a:off x="6553200" y="4293971"/>
            <a:ext cx="502919" cy="228600"/>
          </a:xfrm>
          <a:prstGeom prst="leftBrac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7162800" y="3886200"/>
            <a:ext cx="1752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>
                <a:solidFill>
                  <a:schemeClr val="bg1"/>
                </a:solidFill>
              </a:rPr>
              <a:t>Δ</a:t>
            </a:r>
            <a:r>
              <a:rPr lang="en-US" sz="2800" baseline="-25000" dirty="0" err="1" smtClean="0">
                <a:solidFill>
                  <a:schemeClr val="bg1"/>
                </a:solidFill>
              </a:rPr>
              <a:t>two</a:t>
            </a:r>
            <a:r>
              <a:rPr lang="en-US" sz="2800" baseline="-25000" dirty="0" smtClean="0">
                <a:solidFill>
                  <a:schemeClr val="bg1"/>
                </a:solidFill>
              </a:rPr>
              <a:t>-photon </a:t>
            </a:r>
            <a:r>
              <a:rPr lang="en-US" sz="2800" dirty="0" smtClean="0">
                <a:solidFill>
                  <a:schemeClr val="bg1"/>
                </a:solidFill>
              </a:rPr>
              <a:t> ≈ 100 MHz</a:t>
            </a:r>
            <a:endParaRPr lang="en-US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667000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en-US" sz="5400" dirty="0" smtClean="0">
                <a:solidFill>
                  <a:schemeClr val="bg1"/>
                </a:solidFill>
              </a:rPr>
              <a:t>How does our </a:t>
            </a:r>
            <a:br>
              <a:rPr lang="en-US" sz="5400" dirty="0" smtClean="0">
                <a:solidFill>
                  <a:schemeClr val="bg1"/>
                </a:solidFill>
              </a:rPr>
            </a:br>
            <a:r>
              <a:rPr lang="en-US" sz="5400" dirty="0" smtClean="0">
                <a:solidFill>
                  <a:schemeClr val="bg1"/>
                </a:solidFill>
              </a:rPr>
              <a:t>experiment work?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667000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en-US" sz="5400" dirty="0" smtClean="0">
                <a:solidFill>
                  <a:schemeClr val="bg1"/>
                </a:solidFill>
              </a:rPr>
              <a:t>Experimental Schematic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Block Arc 155"/>
          <p:cNvSpPr/>
          <p:nvPr/>
        </p:nvSpPr>
        <p:spPr>
          <a:xfrm rot="10800000" flipH="1">
            <a:off x="6259847" y="2452573"/>
            <a:ext cx="2100331" cy="523909"/>
          </a:xfrm>
          <a:prstGeom prst="blockArc">
            <a:avLst/>
          </a:prstGeom>
          <a:solidFill>
            <a:srgbClr val="FF0000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157" name="Isosceles Triangle 156"/>
          <p:cNvSpPr/>
          <p:nvPr/>
        </p:nvSpPr>
        <p:spPr>
          <a:xfrm rot="16200000">
            <a:off x="7128800" y="2263648"/>
            <a:ext cx="680635" cy="1602809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8" name="Cube 157"/>
          <p:cNvSpPr/>
          <p:nvPr/>
        </p:nvSpPr>
        <p:spPr>
          <a:xfrm rot="11616880" flipH="1">
            <a:off x="5878079" y="858988"/>
            <a:ext cx="450019" cy="232135"/>
          </a:xfrm>
          <a:prstGeom prst="cube">
            <a:avLst>
              <a:gd name="adj" fmla="val 70977"/>
            </a:avLst>
          </a:prstGeom>
          <a:gradFill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lin ang="2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59" name="Straight Connector 158"/>
          <p:cNvCxnSpPr/>
          <p:nvPr/>
        </p:nvCxnSpPr>
        <p:spPr>
          <a:xfrm flipH="1" flipV="1">
            <a:off x="5295180" y="993771"/>
            <a:ext cx="776955" cy="0"/>
          </a:xfrm>
          <a:prstGeom prst="line">
            <a:avLst/>
          </a:prstGeom>
          <a:ln w="82550" cap="rnd">
            <a:solidFill>
              <a:srgbClr val="FF0000"/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0" name="Cube 159"/>
          <p:cNvSpPr/>
          <p:nvPr/>
        </p:nvSpPr>
        <p:spPr>
          <a:xfrm flipH="1">
            <a:off x="4615015" y="484831"/>
            <a:ext cx="2529069" cy="1090587"/>
          </a:xfrm>
          <a:prstGeom prst="cube">
            <a:avLst>
              <a:gd name="adj" fmla="val 25000"/>
            </a:avLst>
          </a:prstGeom>
          <a:noFill/>
          <a:ln w="25400" cap="rnd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3600000" rev="0"/>
            </a:camera>
            <a:lightRig rig="threePt" dir="t"/>
          </a:scene3d>
          <a:sp3d prstMaterial="powder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61" name="Oval 160"/>
          <p:cNvSpPr/>
          <p:nvPr/>
        </p:nvSpPr>
        <p:spPr>
          <a:xfrm rot="14420728" flipV="1">
            <a:off x="160781" y="638769"/>
            <a:ext cx="784792" cy="71000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isometricLeftDown"/>
            <a:lightRig rig="threePt" dir="t"/>
          </a:scene3d>
          <a:sp3d prstMaterial="plastic">
            <a:bevelT w="0" h="1968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62" name="Rectangle 161"/>
          <p:cNvSpPr/>
          <p:nvPr/>
        </p:nvSpPr>
        <p:spPr>
          <a:xfrm flipH="1">
            <a:off x="6047229" y="2672086"/>
            <a:ext cx="269043" cy="9358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63" name="Block Arc 162"/>
          <p:cNvSpPr/>
          <p:nvPr/>
        </p:nvSpPr>
        <p:spPr>
          <a:xfrm rot="10800000" flipH="1">
            <a:off x="6226021" y="2468866"/>
            <a:ext cx="2342999" cy="765712"/>
          </a:xfrm>
          <a:prstGeom prst="blockArc">
            <a:avLst/>
          </a:prstGeom>
          <a:solidFill>
            <a:srgbClr val="FF0000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164" name="Block Arc 163"/>
          <p:cNvSpPr/>
          <p:nvPr/>
        </p:nvSpPr>
        <p:spPr>
          <a:xfrm flipH="1">
            <a:off x="6120084" y="3182560"/>
            <a:ext cx="2342999" cy="765713"/>
          </a:xfrm>
          <a:prstGeom prst="blockArc">
            <a:avLst/>
          </a:prstGeom>
          <a:solidFill>
            <a:srgbClr val="FF0000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165" name="Isosceles Triangle 164"/>
          <p:cNvSpPr/>
          <p:nvPr/>
        </p:nvSpPr>
        <p:spPr>
          <a:xfrm rot="16200000" flipH="1">
            <a:off x="7353574" y="2516808"/>
            <a:ext cx="611507" cy="1262380"/>
          </a:xfrm>
          <a:prstGeom prst="triangle">
            <a:avLst>
              <a:gd name="adj" fmla="val 51739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66" name="Isosceles Triangle 165"/>
          <p:cNvSpPr/>
          <p:nvPr/>
        </p:nvSpPr>
        <p:spPr>
          <a:xfrm rot="5400000" flipH="1">
            <a:off x="6614527" y="2245669"/>
            <a:ext cx="680635" cy="1602809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0" name="Rectangle 169"/>
          <p:cNvSpPr/>
          <p:nvPr/>
        </p:nvSpPr>
        <p:spPr>
          <a:xfrm flipH="1">
            <a:off x="8266826" y="2814535"/>
            <a:ext cx="184968" cy="6403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1" name="Rectangle 170"/>
          <p:cNvSpPr/>
          <p:nvPr/>
        </p:nvSpPr>
        <p:spPr>
          <a:xfrm flipH="1">
            <a:off x="5940721" y="3252159"/>
            <a:ext cx="269043" cy="6403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4" name="Rectangle 173"/>
          <p:cNvSpPr/>
          <p:nvPr/>
        </p:nvSpPr>
        <p:spPr>
          <a:xfrm flipH="1">
            <a:off x="8540991" y="2479678"/>
            <a:ext cx="269043" cy="6403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6" name="Rectangle 175"/>
          <p:cNvSpPr/>
          <p:nvPr/>
        </p:nvSpPr>
        <p:spPr>
          <a:xfrm flipH="1">
            <a:off x="8412553" y="3287756"/>
            <a:ext cx="269043" cy="6403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7" name="Rectangle 176"/>
          <p:cNvSpPr/>
          <p:nvPr/>
        </p:nvSpPr>
        <p:spPr>
          <a:xfrm flipH="1">
            <a:off x="8329598" y="2581920"/>
            <a:ext cx="536469" cy="5816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80" name="Rectangle 179"/>
          <p:cNvSpPr/>
          <p:nvPr/>
        </p:nvSpPr>
        <p:spPr>
          <a:xfrm flipH="1">
            <a:off x="6030444" y="2851521"/>
            <a:ext cx="269043" cy="5816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82" name="Straight Connector 181"/>
          <p:cNvCxnSpPr/>
          <p:nvPr/>
        </p:nvCxnSpPr>
        <p:spPr>
          <a:xfrm>
            <a:off x="8502232" y="3142344"/>
            <a:ext cx="434936" cy="0"/>
          </a:xfrm>
          <a:prstGeom prst="line">
            <a:avLst/>
          </a:prstGeom>
          <a:ln w="111125" cap="rnd">
            <a:solidFill>
              <a:srgbClr val="FF0000"/>
            </a:solidFill>
            <a:prstDash val="solid"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Straight Connector 184"/>
          <p:cNvCxnSpPr>
            <a:stCxn id="196" idx="0"/>
          </p:cNvCxnSpPr>
          <p:nvPr/>
        </p:nvCxnSpPr>
        <p:spPr>
          <a:xfrm rot="16200000" flipV="1">
            <a:off x="4226577" y="3371595"/>
            <a:ext cx="762978" cy="342527"/>
          </a:xfrm>
          <a:prstGeom prst="line">
            <a:avLst/>
          </a:prstGeom>
          <a:ln w="38100" cap="rnd">
            <a:solidFill>
              <a:srgbClr val="FF0000"/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6" name="Rectangle 185"/>
          <p:cNvSpPr/>
          <p:nvPr/>
        </p:nvSpPr>
        <p:spPr>
          <a:xfrm flipH="1">
            <a:off x="6001376" y="2465890"/>
            <a:ext cx="269043" cy="6403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61" name="Straight Connector 60"/>
          <p:cNvCxnSpPr/>
          <p:nvPr/>
        </p:nvCxnSpPr>
        <p:spPr>
          <a:xfrm>
            <a:off x="1676400" y="3145536"/>
            <a:ext cx="4443682" cy="0"/>
          </a:xfrm>
          <a:prstGeom prst="line">
            <a:avLst/>
          </a:prstGeom>
          <a:ln w="133350" cap="rnd">
            <a:solidFill>
              <a:srgbClr val="FF0000"/>
            </a:solidFill>
            <a:prstDash val="solid"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8" name="Rectangle 187"/>
          <p:cNvSpPr/>
          <p:nvPr/>
        </p:nvSpPr>
        <p:spPr>
          <a:xfrm flipH="1">
            <a:off x="6275122" y="2446436"/>
            <a:ext cx="2075918" cy="130508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89" name="Flowchart: Stored Data 188"/>
          <p:cNvSpPr/>
          <p:nvPr/>
        </p:nvSpPr>
        <p:spPr>
          <a:xfrm flipH="1">
            <a:off x="8225226" y="2507137"/>
            <a:ext cx="251627" cy="1183684"/>
          </a:xfrm>
          <a:prstGeom prst="flowChartOnlineStorage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90" name="Straight Connector 189"/>
          <p:cNvCxnSpPr/>
          <p:nvPr/>
        </p:nvCxnSpPr>
        <p:spPr>
          <a:xfrm>
            <a:off x="579148" y="1011823"/>
            <a:ext cx="944852" cy="2031357"/>
          </a:xfrm>
          <a:prstGeom prst="line">
            <a:avLst/>
          </a:prstGeom>
          <a:ln w="136525" cap="rnd">
            <a:solidFill>
              <a:srgbClr val="FF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1" name="Straight Connector 190"/>
          <p:cNvCxnSpPr/>
          <p:nvPr/>
        </p:nvCxnSpPr>
        <p:spPr>
          <a:xfrm flipH="1">
            <a:off x="607872" y="1004153"/>
            <a:ext cx="1051149" cy="0"/>
          </a:xfrm>
          <a:prstGeom prst="line">
            <a:avLst/>
          </a:prstGeom>
          <a:ln w="136525" cap="rnd">
            <a:solidFill>
              <a:srgbClr val="FF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2" name="Down Arrow 191"/>
          <p:cNvSpPr/>
          <p:nvPr/>
        </p:nvSpPr>
        <p:spPr>
          <a:xfrm rot="20231834" flipH="1">
            <a:off x="4875141" y="4269093"/>
            <a:ext cx="269043" cy="340316"/>
          </a:xfrm>
          <a:prstGeom prst="down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93" name="Oval 192"/>
          <p:cNvSpPr/>
          <p:nvPr/>
        </p:nvSpPr>
        <p:spPr>
          <a:xfrm rot="5400000" flipH="1">
            <a:off x="1188228" y="2787342"/>
            <a:ext cx="784792" cy="710004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isometricLeftDown">
              <a:rot lat="2100000" lon="8100000" rev="0"/>
            </a:camera>
            <a:lightRig rig="threePt" dir="t"/>
          </a:scene3d>
          <a:sp3d prstMaterial="plastic">
            <a:bevelT w="0" h="1968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6" name="Can 195"/>
          <p:cNvSpPr/>
          <p:nvPr/>
        </p:nvSpPr>
        <p:spPr>
          <a:xfrm rot="9306952" flipH="1">
            <a:off x="4460353" y="3757841"/>
            <a:ext cx="587142" cy="229097"/>
          </a:xfrm>
          <a:prstGeom prst="can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7" name="Cube 196"/>
          <p:cNvSpPr/>
          <p:nvPr/>
        </p:nvSpPr>
        <p:spPr>
          <a:xfrm rot="9426951" flipH="1">
            <a:off x="4060472" y="3869744"/>
            <a:ext cx="1576375" cy="436460"/>
          </a:xfrm>
          <a:prstGeom prst="cube">
            <a:avLst>
              <a:gd name="adj" fmla="val 25000"/>
            </a:avLst>
          </a:prstGeom>
          <a:solidFill>
            <a:schemeClr val="tx2">
              <a:lumMod val="60000"/>
              <a:lumOff val="40000"/>
            </a:schemeClr>
          </a:solidFill>
          <a:ln w="25400" cap="rnd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7800000" rev="21540000"/>
            </a:camera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98" name="Straight Connector 197"/>
          <p:cNvCxnSpPr>
            <a:cxnSpLocks noChangeAspect="1"/>
          </p:cNvCxnSpPr>
          <p:nvPr/>
        </p:nvCxnSpPr>
        <p:spPr>
          <a:xfrm rot="16200000" flipV="1">
            <a:off x="6031140" y="1065624"/>
            <a:ext cx="173367" cy="75108"/>
          </a:xfrm>
          <a:prstGeom prst="line">
            <a:avLst/>
          </a:prstGeom>
          <a:ln w="82550" cap="rnd">
            <a:solidFill>
              <a:srgbClr val="FF0000"/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9" name="Can 198"/>
          <p:cNvSpPr/>
          <p:nvPr/>
        </p:nvSpPr>
        <p:spPr>
          <a:xfrm rot="9306952" flipH="1">
            <a:off x="6022836" y="1204624"/>
            <a:ext cx="366238" cy="154929"/>
          </a:xfrm>
          <a:prstGeom prst="can">
            <a:avLst/>
          </a:prstGeom>
          <a:solidFill>
            <a:srgbClr val="FF0000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03" name="Oval 202"/>
          <p:cNvSpPr/>
          <p:nvPr/>
        </p:nvSpPr>
        <p:spPr>
          <a:xfrm flipH="1">
            <a:off x="5623733" y="2686114"/>
            <a:ext cx="150164" cy="892955"/>
          </a:xfrm>
          <a:prstGeom prst="ellipse">
            <a:avLst/>
          </a:prstGeom>
          <a:solidFill>
            <a:schemeClr val="bg1">
              <a:lumMod val="65000"/>
              <a:alpha val="72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04" name="Cube 203"/>
          <p:cNvSpPr/>
          <p:nvPr/>
        </p:nvSpPr>
        <p:spPr>
          <a:xfrm rot="5045004" flipH="1">
            <a:off x="4346380" y="2725327"/>
            <a:ext cx="196548" cy="781005"/>
          </a:xfrm>
          <a:prstGeom prst="cube">
            <a:avLst>
              <a:gd name="adj" fmla="val 25000"/>
            </a:avLst>
          </a:prstGeom>
          <a:solidFill>
            <a:schemeClr val="bg1">
              <a:lumMod val="50000"/>
              <a:alpha val="27000"/>
            </a:schemeClr>
          </a:solidFill>
          <a:ln w="25400" cap="rnd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3600000" rev="13200000"/>
            </a:camera>
            <a:lightRig rig="threePt" dir="t"/>
          </a:scene3d>
          <a:sp3d prstMaterial="powder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05" name="Flowchart: Stored Data 18"/>
          <p:cNvSpPr/>
          <p:nvPr/>
        </p:nvSpPr>
        <p:spPr>
          <a:xfrm rot="10800000" flipH="1">
            <a:off x="6149308" y="2507137"/>
            <a:ext cx="251627" cy="1183685"/>
          </a:xfrm>
          <a:prstGeom prst="flowChartOnlineStorage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206" name="Straight Connector 205"/>
          <p:cNvCxnSpPr/>
          <p:nvPr/>
        </p:nvCxnSpPr>
        <p:spPr>
          <a:xfrm flipH="1" flipV="1">
            <a:off x="4067975" y="993771"/>
            <a:ext cx="1236786" cy="0"/>
          </a:xfrm>
          <a:prstGeom prst="line">
            <a:avLst/>
          </a:prstGeom>
          <a:ln w="82550" cap="flat">
            <a:solidFill>
              <a:srgbClr val="FF0000"/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0" name="Cube 209"/>
          <p:cNvSpPr/>
          <p:nvPr/>
        </p:nvSpPr>
        <p:spPr>
          <a:xfrm flipH="1">
            <a:off x="3082245" y="630243"/>
            <a:ext cx="2145877" cy="799764"/>
          </a:xfrm>
          <a:prstGeom prst="cube">
            <a:avLst>
              <a:gd name="adj" fmla="val 25000"/>
            </a:avLst>
          </a:prstGeom>
          <a:solidFill>
            <a:schemeClr val="tx2">
              <a:lumMod val="60000"/>
              <a:lumOff val="40000"/>
            </a:schemeClr>
          </a:solidFill>
          <a:ln w="25400" cap="rnd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3600000" rev="0"/>
            </a:camera>
            <a:lightRig rig="threePt" dir="t"/>
          </a:scene3d>
          <a:sp3d prstMaterial="powder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211" name="Straight Connector 210"/>
          <p:cNvCxnSpPr/>
          <p:nvPr/>
        </p:nvCxnSpPr>
        <p:spPr>
          <a:xfrm flipH="1">
            <a:off x="3021003" y="1023856"/>
            <a:ext cx="597712" cy="0"/>
          </a:xfrm>
          <a:prstGeom prst="line">
            <a:avLst/>
          </a:prstGeom>
          <a:ln w="82550" cap="rnd">
            <a:solidFill>
              <a:srgbClr val="FF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2" name="Isosceles Triangle 211"/>
          <p:cNvSpPr/>
          <p:nvPr/>
        </p:nvSpPr>
        <p:spPr>
          <a:xfrm rot="5088102" flipH="1" flipV="1">
            <a:off x="1486350" y="35904"/>
            <a:ext cx="1648530" cy="1576724"/>
          </a:xfrm>
          <a:prstGeom prst="triangle">
            <a:avLst/>
          </a:prstGeom>
          <a:solidFill>
            <a:srgbClr val="FFC000"/>
          </a:solidFill>
          <a:ln w="635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120000" lon="4200000" rev="0"/>
            </a:camera>
            <a:lightRig rig="threePt" dir="t"/>
          </a:scene3d>
          <a:sp3d>
            <a:bevelT w="101600" h="196850" prst="convex"/>
            <a:bevelB w="0" h="2222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0" y="5715000"/>
            <a:ext cx="9144000" cy="1143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477000" y="533400"/>
            <a:ext cx="2514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2800" kern="0" dirty="0" smtClean="0">
                <a:solidFill>
                  <a:srgbClr val="FF0000"/>
                </a:solidFill>
              </a:rPr>
              <a:t>1064nm</a:t>
            </a:r>
            <a:r>
              <a:rPr lang="en-US" sz="2800" kern="0" dirty="0" smtClean="0">
                <a:solidFill>
                  <a:sysClr val="windowText" lastClr="000000"/>
                </a:solidFill>
              </a:rPr>
              <a:t> ECDL</a:t>
            </a:r>
          </a:p>
          <a:p>
            <a:pPr algn="ctr">
              <a:defRPr/>
            </a:pPr>
            <a:r>
              <a:rPr lang="en-US" sz="2800" kern="0" dirty="0" smtClean="0">
                <a:solidFill>
                  <a:sysClr val="windowText" lastClr="000000"/>
                </a:solidFill>
              </a:rPr>
              <a:t> – </a:t>
            </a:r>
            <a:r>
              <a:rPr lang="en-US" sz="2800" i="1" kern="0" dirty="0" smtClean="0">
                <a:solidFill>
                  <a:srgbClr val="FF0000"/>
                </a:solidFill>
              </a:rPr>
              <a:t>Raman Pump</a:t>
            </a:r>
            <a:endParaRPr lang="en-US" sz="2800" i="1" kern="0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953000" y="2133600"/>
            <a:ext cx="11644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2800" kern="0" dirty="0" smtClean="0">
                <a:solidFill>
                  <a:sysClr val="windowText" lastClr="000000"/>
                </a:solidFill>
              </a:rPr>
              <a:t>MML</a:t>
            </a:r>
            <a:endParaRPr lang="en-US" sz="2800" kern="0" dirty="0">
              <a:solidFill>
                <a:sysClr val="windowText" lastClr="00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185452" y="1915180"/>
            <a:ext cx="22097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kern="0" dirty="0" smtClean="0">
                <a:solidFill>
                  <a:sysClr val="windowText" lastClr="000000"/>
                </a:solidFill>
              </a:rPr>
              <a:t>H</a:t>
            </a:r>
            <a:r>
              <a:rPr lang="en-US" sz="2800" kern="0" baseline="-25000" dirty="0" smtClean="0">
                <a:solidFill>
                  <a:sysClr val="windowText" lastClr="000000"/>
                </a:solidFill>
              </a:rPr>
              <a:t>2</a:t>
            </a:r>
            <a:r>
              <a:rPr lang="en-US" sz="2800" kern="0" dirty="0" smtClean="0">
                <a:solidFill>
                  <a:sysClr val="windowText" lastClr="000000"/>
                </a:solidFill>
              </a:rPr>
              <a:t>-Filled HFC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962400" y="2362200"/>
            <a:ext cx="7026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kern="0" dirty="0" smtClean="0">
                <a:solidFill>
                  <a:sysClr val="windowText" lastClr="000000"/>
                </a:solidFill>
              </a:rPr>
              <a:t>GS</a:t>
            </a:r>
            <a:endParaRPr lang="en-US" sz="2800" kern="0" dirty="0">
              <a:solidFill>
                <a:sysClr val="windowText" lastClr="00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191000" y="4648200"/>
            <a:ext cx="1981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kern="0" dirty="0" smtClean="0">
                <a:solidFill>
                  <a:sysClr val="windowText" lastClr="000000"/>
                </a:solidFill>
              </a:rPr>
              <a:t>To Locking Circuit</a:t>
            </a:r>
            <a:endParaRPr lang="en-US" sz="2800" kern="0" dirty="0">
              <a:solidFill>
                <a:sysClr val="windowText" lastClr="00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 rot="20199621">
            <a:off x="4481878" y="3746154"/>
            <a:ext cx="714360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2800" kern="0" dirty="0" smtClean="0">
                <a:solidFill>
                  <a:sysClr val="windowText" lastClr="000000"/>
                </a:solidFill>
              </a:rPr>
              <a:t>PD</a:t>
            </a:r>
            <a:endParaRPr lang="en-US" sz="2800" kern="0" dirty="0">
              <a:solidFill>
                <a:sysClr val="windowText" lastClr="00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733801" y="838200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kern="0" dirty="0" smtClean="0">
                <a:solidFill>
                  <a:sysClr val="windowText" lastClr="000000"/>
                </a:solidFill>
              </a:rPr>
              <a:t>EOM</a:t>
            </a:r>
            <a:endParaRPr lang="en-US" sz="2800" kern="0" dirty="0">
              <a:solidFill>
                <a:sysClr val="windowText" lastClr="00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299252" y="503824"/>
            <a:ext cx="8350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2800" kern="0" dirty="0" smtClean="0">
                <a:solidFill>
                  <a:sysClr val="windowText" lastClr="000000"/>
                </a:solidFill>
              </a:rPr>
              <a:t>YFA</a:t>
            </a:r>
            <a:endParaRPr lang="en-US" sz="2800" kern="0" dirty="0">
              <a:solidFill>
                <a:sysClr val="windowText" lastClr="00000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0" y="5867400"/>
            <a:ext cx="3429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4397375" algn="l"/>
                <a:tab pos="4400550" algn="l"/>
                <a:tab pos="8743950" algn="l"/>
                <a:tab pos="13544550" algn="l"/>
              </a:tabLst>
              <a:defRPr/>
            </a:pPr>
            <a:r>
              <a:rPr lang="en-US" b="1" kern="0" dirty="0" smtClean="0">
                <a:solidFill>
                  <a:prstClr val="white"/>
                </a:solidFill>
              </a:rPr>
              <a:t>YFA </a:t>
            </a:r>
            <a:r>
              <a:rPr lang="en-US" kern="0" dirty="0" smtClean="0">
                <a:solidFill>
                  <a:prstClr val="white"/>
                </a:solidFill>
              </a:rPr>
              <a:t>– Ytterbium Fiber Amplifier </a:t>
            </a:r>
          </a:p>
          <a:p>
            <a:pPr>
              <a:tabLst>
                <a:tab pos="4397375" algn="l"/>
                <a:tab pos="4400550" algn="l"/>
                <a:tab pos="8743950" algn="l"/>
                <a:tab pos="13544550" algn="l"/>
              </a:tabLst>
              <a:defRPr/>
            </a:pPr>
            <a:r>
              <a:rPr lang="en-US" b="1" kern="0" dirty="0" smtClean="0">
                <a:solidFill>
                  <a:prstClr val="white"/>
                </a:solidFill>
              </a:rPr>
              <a:t>EOM </a:t>
            </a:r>
            <a:r>
              <a:rPr lang="en-US" kern="0" dirty="0" smtClean="0">
                <a:solidFill>
                  <a:prstClr val="white"/>
                </a:solidFill>
              </a:rPr>
              <a:t>– Electro-Optic Modulator</a:t>
            </a:r>
          </a:p>
          <a:p>
            <a:pPr>
              <a:tabLst>
                <a:tab pos="4397375" algn="l"/>
                <a:tab pos="4400550" algn="l"/>
                <a:tab pos="8743950" algn="l"/>
                <a:tab pos="13544550" algn="l"/>
              </a:tabLst>
              <a:defRPr/>
            </a:pPr>
            <a:r>
              <a:rPr lang="en-US" b="1" kern="0" dirty="0" smtClean="0">
                <a:solidFill>
                  <a:prstClr val="white"/>
                </a:solidFill>
              </a:rPr>
              <a:t>ECDL </a:t>
            </a:r>
            <a:r>
              <a:rPr lang="en-US" kern="0" dirty="0" smtClean="0">
                <a:solidFill>
                  <a:prstClr val="white"/>
                </a:solidFill>
              </a:rPr>
              <a:t>– External Cavity Diode </a:t>
            </a:r>
            <a:r>
              <a:rPr lang="en-US" kern="0" dirty="0" smtClean="0">
                <a:solidFill>
                  <a:sysClr val="windowText" lastClr="000000"/>
                </a:solidFill>
              </a:rPr>
              <a:t>Laser</a:t>
            </a:r>
          </a:p>
        </p:txBody>
      </p:sp>
      <p:sp>
        <p:nvSpPr>
          <p:cNvPr id="32" name="Rectangle 31"/>
          <p:cNvSpPr/>
          <p:nvPr/>
        </p:nvSpPr>
        <p:spPr>
          <a:xfrm>
            <a:off x="6172200" y="5867400"/>
            <a:ext cx="3048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4397375" algn="l"/>
                <a:tab pos="4400550" algn="l"/>
                <a:tab pos="8743950" algn="l"/>
                <a:tab pos="13544550" algn="l"/>
              </a:tabLst>
              <a:defRPr/>
            </a:pPr>
            <a:r>
              <a:rPr lang="en-US" b="1" kern="0" dirty="0" smtClean="0">
                <a:solidFill>
                  <a:prstClr val="white"/>
                </a:solidFill>
              </a:rPr>
              <a:t>PBS </a:t>
            </a:r>
            <a:r>
              <a:rPr lang="en-US" kern="0" dirty="0" smtClean="0">
                <a:solidFill>
                  <a:prstClr val="white"/>
                </a:solidFill>
              </a:rPr>
              <a:t>– Polarizing Beam Splitter</a:t>
            </a:r>
          </a:p>
          <a:p>
            <a:pPr>
              <a:tabLst>
                <a:tab pos="4397375" algn="l"/>
                <a:tab pos="4400550" algn="l"/>
                <a:tab pos="8743950" algn="l"/>
                <a:tab pos="13544550" algn="l"/>
              </a:tabLst>
              <a:defRPr/>
            </a:pPr>
            <a:r>
              <a:rPr lang="en-US" b="1" kern="0" dirty="0" smtClean="0">
                <a:solidFill>
                  <a:prstClr val="white"/>
                </a:solidFill>
              </a:rPr>
              <a:t>MML</a:t>
            </a:r>
            <a:r>
              <a:rPr lang="en-US" kern="0" dirty="0" smtClean="0">
                <a:solidFill>
                  <a:prstClr val="white"/>
                </a:solidFill>
              </a:rPr>
              <a:t> – Mode-Matching Lens </a:t>
            </a:r>
          </a:p>
          <a:p>
            <a:pPr>
              <a:tabLst>
                <a:tab pos="4397375" algn="l"/>
                <a:tab pos="4400550" algn="l"/>
                <a:tab pos="8743950" algn="l"/>
                <a:tab pos="13544550" algn="l"/>
              </a:tabLst>
              <a:defRPr/>
            </a:pPr>
            <a:r>
              <a:rPr lang="en-US" b="1" kern="0" dirty="0" smtClean="0">
                <a:solidFill>
                  <a:prstClr val="white"/>
                </a:solidFill>
              </a:rPr>
              <a:t>HFC</a:t>
            </a:r>
            <a:r>
              <a:rPr lang="en-US" kern="0" dirty="0" smtClean="0">
                <a:solidFill>
                  <a:prstClr val="white"/>
                </a:solidFill>
              </a:rPr>
              <a:t> – High Finesse Cavity</a:t>
            </a:r>
          </a:p>
        </p:txBody>
      </p:sp>
      <p:sp>
        <p:nvSpPr>
          <p:cNvPr id="33" name="Rectangle 32"/>
          <p:cNvSpPr/>
          <p:nvPr/>
        </p:nvSpPr>
        <p:spPr>
          <a:xfrm>
            <a:off x="3581400" y="5867400"/>
            <a:ext cx="29718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4397375" algn="l"/>
                <a:tab pos="4400550" algn="l"/>
                <a:tab pos="8743950" algn="l"/>
                <a:tab pos="13544550" algn="l"/>
              </a:tabLst>
              <a:defRPr/>
            </a:pPr>
            <a:r>
              <a:rPr lang="el-GR" b="1" kern="0" dirty="0" smtClean="0">
                <a:solidFill>
                  <a:prstClr val="white"/>
                </a:solidFill>
              </a:rPr>
              <a:t>λ/2</a:t>
            </a:r>
            <a:r>
              <a:rPr lang="en-US" b="1" kern="0" dirty="0" smtClean="0">
                <a:solidFill>
                  <a:prstClr val="white"/>
                </a:solidFill>
              </a:rPr>
              <a:t> </a:t>
            </a:r>
            <a:r>
              <a:rPr lang="en-US" kern="0" dirty="0" smtClean="0">
                <a:solidFill>
                  <a:prstClr val="white"/>
                </a:solidFill>
              </a:rPr>
              <a:t>– Half-Wave Plate</a:t>
            </a:r>
          </a:p>
          <a:p>
            <a:pPr>
              <a:tabLst>
                <a:tab pos="4397375" algn="l"/>
                <a:tab pos="4400550" algn="l"/>
                <a:tab pos="8743950" algn="l"/>
                <a:tab pos="13544550" algn="l"/>
              </a:tabLst>
              <a:defRPr/>
            </a:pPr>
            <a:r>
              <a:rPr lang="en-US" b="1" kern="0" dirty="0" smtClean="0">
                <a:solidFill>
                  <a:prstClr val="white"/>
                </a:solidFill>
              </a:rPr>
              <a:t>GS</a:t>
            </a:r>
            <a:r>
              <a:rPr lang="en-US" kern="0" dirty="0" smtClean="0">
                <a:solidFill>
                  <a:prstClr val="white"/>
                </a:solidFill>
              </a:rPr>
              <a:t> – Glass Slide</a:t>
            </a:r>
          </a:p>
          <a:p>
            <a:pPr>
              <a:tabLst>
                <a:tab pos="4397375" algn="l"/>
                <a:tab pos="4400550" algn="l"/>
                <a:tab pos="8743950" algn="l"/>
                <a:tab pos="13544550" algn="l"/>
              </a:tabLst>
              <a:defRPr/>
            </a:pPr>
            <a:r>
              <a:rPr lang="en-US" b="1" kern="0" dirty="0" smtClean="0">
                <a:solidFill>
                  <a:prstClr val="white"/>
                </a:solidFill>
              </a:rPr>
              <a:t>PD</a:t>
            </a:r>
            <a:r>
              <a:rPr lang="en-US" kern="0" dirty="0" smtClean="0">
                <a:solidFill>
                  <a:prstClr val="white"/>
                </a:solidFill>
              </a:rPr>
              <a:t> – Photodiode</a:t>
            </a:r>
          </a:p>
        </p:txBody>
      </p:sp>
      <p:sp>
        <p:nvSpPr>
          <p:cNvPr id="35" name="Rectangle 34"/>
          <p:cNvSpPr/>
          <p:nvPr/>
        </p:nvSpPr>
        <p:spPr>
          <a:xfrm>
            <a:off x="0" y="0"/>
            <a:ext cx="91440" cy="57912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9052560" y="0"/>
            <a:ext cx="91440" cy="57912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0" y="0"/>
            <a:ext cx="9144000" cy="9144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6019800"/>
          </a:xfrm>
        </p:spPr>
        <p:txBody>
          <a:bodyPr>
            <a:noAutofit/>
          </a:bodyPr>
          <a:lstStyle/>
          <a:p>
            <a:pPr algn="ctr"/>
            <a:r>
              <a:rPr lang="en-US" sz="4800" u="sng" dirty="0" smtClean="0">
                <a:solidFill>
                  <a:schemeClr val="bg1"/>
                </a:solidFill>
              </a:rPr>
              <a:t>Locking Laser to Cavity</a:t>
            </a:r>
            <a:r>
              <a:rPr lang="en-US" sz="4800" dirty="0" smtClean="0">
                <a:solidFill>
                  <a:schemeClr val="bg1"/>
                </a:solidFill>
              </a:rPr>
              <a:t/>
            </a:r>
            <a:br>
              <a:rPr lang="en-US" sz="4800" dirty="0" smtClean="0">
                <a:solidFill>
                  <a:schemeClr val="bg1"/>
                </a:solidFill>
              </a:rPr>
            </a:br>
            <a:r>
              <a:rPr lang="en-US" sz="4800" dirty="0" smtClean="0">
                <a:solidFill>
                  <a:schemeClr val="bg1"/>
                </a:solidFill>
              </a:rPr>
              <a:t/>
            </a:r>
            <a:br>
              <a:rPr lang="en-US" sz="4800" dirty="0" smtClean="0">
                <a:solidFill>
                  <a:schemeClr val="bg1"/>
                </a:solidFill>
              </a:rPr>
            </a:br>
            <a:r>
              <a:rPr lang="en-US" sz="4800" dirty="0" smtClean="0">
                <a:solidFill>
                  <a:schemeClr val="bg1"/>
                </a:solidFill>
              </a:rPr>
              <a:t/>
            </a:r>
            <a:br>
              <a:rPr lang="en-US" sz="4800" dirty="0" smtClean="0">
                <a:solidFill>
                  <a:schemeClr val="bg1"/>
                </a:solidFill>
              </a:rPr>
            </a:br>
            <a:r>
              <a:rPr lang="en-US" sz="4800" dirty="0" smtClean="0">
                <a:solidFill>
                  <a:schemeClr val="bg1"/>
                </a:solidFill>
              </a:rPr>
              <a:t>Pound-</a:t>
            </a:r>
            <a:r>
              <a:rPr lang="en-US" sz="4800" dirty="0" err="1" smtClean="0">
                <a:solidFill>
                  <a:schemeClr val="bg1"/>
                </a:solidFill>
              </a:rPr>
              <a:t>Drever</a:t>
            </a:r>
            <a:r>
              <a:rPr lang="en-US" sz="4800" dirty="0" smtClean="0">
                <a:solidFill>
                  <a:schemeClr val="bg1"/>
                </a:solidFill>
              </a:rPr>
              <a:t>-Hall Method</a:t>
            </a:r>
            <a:br>
              <a:rPr lang="en-US" sz="4800" dirty="0" smtClean="0">
                <a:solidFill>
                  <a:schemeClr val="bg1"/>
                </a:solidFill>
              </a:rPr>
            </a:br>
            <a:r>
              <a:rPr lang="en-US" sz="4800" dirty="0" smtClean="0">
                <a:solidFill>
                  <a:schemeClr val="bg1"/>
                </a:solidFill>
              </a:rPr>
              <a:t/>
            </a:r>
            <a:br>
              <a:rPr lang="en-US" sz="4800" dirty="0" smtClean="0">
                <a:solidFill>
                  <a:schemeClr val="bg1"/>
                </a:solidFill>
              </a:rPr>
            </a:br>
            <a:r>
              <a:rPr lang="en-US" sz="4800" dirty="0" smtClean="0">
                <a:solidFill>
                  <a:schemeClr val="bg1"/>
                </a:solidFill>
              </a:rPr>
              <a:t>Cavity as a Scanning </a:t>
            </a:r>
            <a:r>
              <a:rPr lang="en-US" sz="4800" dirty="0" err="1" smtClean="0">
                <a:solidFill>
                  <a:schemeClr val="bg1"/>
                </a:solidFill>
              </a:rPr>
              <a:t>Fabry</a:t>
            </a:r>
            <a:r>
              <a:rPr lang="en-US" sz="4800" dirty="0" smtClean="0">
                <a:solidFill>
                  <a:schemeClr val="bg1"/>
                </a:solidFill>
              </a:rPr>
              <a:t>-Perot Interferometer</a:t>
            </a:r>
            <a:endParaRPr lang="en-US" sz="5400" dirty="0" smtClean="0">
              <a:solidFill>
                <a:schemeClr val="bg1"/>
              </a:solidFill>
            </a:endParaRPr>
          </a:p>
        </p:txBody>
      </p:sp>
      <p:sp>
        <p:nvSpPr>
          <p:cNvPr id="855042" name="Lock"/>
          <p:cNvSpPr>
            <a:spLocks noEditPoints="1" noChangeArrowheads="1"/>
          </p:cNvSpPr>
          <p:nvPr/>
        </p:nvSpPr>
        <p:spPr bwMode="auto">
          <a:xfrm>
            <a:off x="533400" y="228600"/>
            <a:ext cx="938212" cy="1257300"/>
          </a:xfrm>
          <a:custGeom>
            <a:avLst/>
            <a:gdLst>
              <a:gd name="T0" fmla="*/ 10800 w 21600"/>
              <a:gd name="T1" fmla="*/ 0 h 21600"/>
              <a:gd name="T2" fmla="*/ 21600 w 21600"/>
              <a:gd name="T3" fmla="*/ 9606 h 21600"/>
              <a:gd name="T4" fmla="*/ 10800 w 21600"/>
              <a:gd name="T5" fmla="*/ 21600 h 21600"/>
              <a:gd name="T6" fmla="*/ 0 w 21600"/>
              <a:gd name="T7" fmla="*/ 9606 h 21600"/>
              <a:gd name="T8" fmla="*/ 744 w 21600"/>
              <a:gd name="T9" fmla="*/ 9904 h 21600"/>
              <a:gd name="T10" fmla="*/ 21134 w 21600"/>
              <a:gd name="T11" fmla="*/ 15335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93" y="9606"/>
                </a:moveTo>
                <a:lnTo>
                  <a:pt x="2048" y="9606"/>
                </a:lnTo>
                <a:lnTo>
                  <a:pt x="2048" y="4713"/>
                </a:lnTo>
                <a:lnTo>
                  <a:pt x="2420" y="3818"/>
                </a:lnTo>
                <a:lnTo>
                  <a:pt x="2979" y="3028"/>
                </a:lnTo>
                <a:lnTo>
                  <a:pt x="3537" y="2446"/>
                </a:lnTo>
                <a:lnTo>
                  <a:pt x="3956" y="1998"/>
                </a:lnTo>
                <a:lnTo>
                  <a:pt x="4492" y="1581"/>
                </a:lnTo>
                <a:lnTo>
                  <a:pt x="5143" y="1238"/>
                </a:lnTo>
                <a:lnTo>
                  <a:pt x="5912" y="880"/>
                </a:lnTo>
                <a:lnTo>
                  <a:pt x="6587" y="641"/>
                </a:lnTo>
                <a:lnTo>
                  <a:pt x="7518" y="372"/>
                </a:lnTo>
                <a:lnTo>
                  <a:pt x="8425" y="208"/>
                </a:lnTo>
                <a:lnTo>
                  <a:pt x="9496" y="59"/>
                </a:lnTo>
                <a:lnTo>
                  <a:pt x="10637" y="14"/>
                </a:lnTo>
                <a:lnTo>
                  <a:pt x="11614" y="59"/>
                </a:lnTo>
                <a:lnTo>
                  <a:pt x="12382" y="119"/>
                </a:lnTo>
                <a:lnTo>
                  <a:pt x="13034" y="253"/>
                </a:lnTo>
                <a:lnTo>
                  <a:pt x="13779" y="417"/>
                </a:lnTo>
                <a:lnTo>
                  <a:pt x="14500" y="611"/>
                </a:lnTo>
                <a:lnTo>
                  <a:pt x="14733" y="686"/>
                </a:lnTo>
                <a:lnTo>
                  <a:pt x="14989" y="790"/>
                </a:lnTo>
                <a:lnTo>
                  <a:pt x="15175" y="865"/>
                </a:lnTo>
                <a:lnTo>
                  <a:pt x="15385" y="954"/>
                </a:lnTo>
                <a:lnTo>
                  <a:pt x="15431" y="969"/>
                </a:lnTo>
                <a:lnTo>
                  <a:pt x="15594" y="1059"/>
                </a:lnTo>
                <a:lnTo>
                  <a:pt x="15757" y="1148"/>
                </a:lnTo>
                <a:lnTo>
                  <a:pt x="15920" y="1267"/>
                </a:lnTo>
                <a:lnTo>
                  <a:pt x="16106" y="1372"/>
                </a:lnTo>
                <a:lnTo>
                  <a:pt x="16665" y="1730"/>
                </a:lnTo>
                <a:lnTo>
                  <a:pt x="17014" y="1998"/>
                </a:lnTo>
                <a:lnTo>
                  <a:pt x="17480" y="2356"/>
                </a:lnTo>
                <a:lnTo>
                  <a:pt x="17852" y="2804"/>
                </a:lnTo>
                <a:lnTo>
                  <a:pt x="18178" y="3192"/>
                </a:lnTo>
                <a:lnTo>
                  <a:pt x="18527" y="3639"/>
                </a:lnTo>
                <a:lnTo>
                  <a:pt x="18806" y="4132"/>
                </a:lnTo>
                <a:lnTo>
                  <a:pt x="19086" y="4713"/>
                </a:lnTo>
                <a:lnTo>
                  <a:pt x="19272" y="5191"/>
                </a:lnTo>
                <a:lnTo>
                  <a:pt x="19295" y="9606"/>
                </a:lnTo>
                <a:lnTo>
                  <a:pt x="21600" y="9606"/>
                </a:lnTo>
                <a:lnTo>
                  <a:pt x="21600" y="16289"/>
                </a:lnTo>
                <a:lnTo>
                  <a:pt x="21413" y="17184"/>
                </a:lnTo>
                <a:lnTo>
                  <a:pt x="21041" y="17900"/>
                </a:lnTo>
                <a:lnTo>
                  <a:pt x="20668" y="18377"/>
                </a:lnTo>
                <a:lnTo>
                  <a:pt x="20343" y="18855"/>
                </a:lnTo>
                <a:lnTo>
                  <a:pt x="19924" y="19332"/>
                </a:lnTo>
                <a:lnTo>
                  <a:pt x="19388" y="19809"/>
                </a:lnTo>
                <a:lnTo>
                  <a:pt x="18806" y="20242"/>
                </a:lnTo>
                <a:lnTo>
                  <a:pt x="18062" y="20585"/>
                </a:lnTo>
                <a:lnTo>
                  <a:pt x="17270" y="20883"/>
                </a:lnTo>
                <a:lnTo>
                  <a:pt x="16525" y="21182"/>
                </a:lnTo>
                <a:lnTo>
                  <a:pt x="15548" y="21420"/>
                </a:lnTo>
                <a:lnTo>
                  <a:pt x="14803" y="21540"/>
                </a:lnTo>
                <a:lnTo>
                  <a:pt x="13662" y="21674"/>
                </a:lnTo>
                <a:lnTo>
                  <a:pt x="8379" y="21659"/>
                </a:lnTo>
                <a:lnTo>
                  <a:pt x="7168" y="21540"/>
                </a:lnTo>
                <a:lnTo>
                  <a:pt x="6098" y="21331"/>
                </a:lnTo>
                <a:lnTo>
                  <a:pt x="5050" y="21092"/>
                </a:lnTo>
                <a:lnTo>
                  <a:pt x="4003" y="20764"/>
                </a:lnTo>
                <a:lnTo>
                  <a:pt x="3258" y="20391"/>
                </a:lnTo>
                <a:lnTo>
                  <a:pt x="2769" y="20123"/>
                </a:lnTo>
                <a:lnTo>
                  <a:pt x="2281" y="19720"/>
                </a:lnTo>
                <a:lnTo>
                  <a:pt x="1862" y="19407"/>
                </a:lnTo>
                <a:lnTo>
                  <a:pt x="1489" y="19079"/>
                </a:lnTo>
                <a:lnTo>
                  <a:pt x="1070" y="18676"/>
                </a:lnTo>
                <a:lnTo>
                  <a:pt x="744" y="18258"/>
                </a:lnTo>
                <a:lnTo>
                  <a:pt x="325" y="17661"/>
                </a:lnTo>
                <a:lnTo>
                  <a:pt x="162" y="17035"/>
                </a:lnTo>
                <a:lnTo>
                  <a:pt x="93" y="16468"/>
                </a:lnTo>
                <a:lnTo>
                  <a:pt x="93" y="9606"/>
                </a:lnTo>
                <a:close/>
                <a:moveTo>
                  <a:pt x="6098" y="9591"/>
                </a:moveTo>
                <a:lnTo>
                  <a:pt x="6098" y="5220"/>
                </a:lnTo>
                <a:lnTo>
                  <a:pt x="6191" y="4907"/>
                </a:lnTo>
                <a:lnTo>
                  <a:pt x="6307" y="4639"/>
                </a:lnTo>
                <a:lnTo>
                  <a:pt x="6517" y="4370"/>
                </a:lnTo>
                <a:lnTo>
                  <a:pt x="6680" y="4087"/>
                </a:lnTo>
                <a:lnTo>
                  <a:pt x="6889" y="3878"/>
                </a:lnTo>
                <a:lnTo>
                  <a:pt x="7308" y="3520"/>
                </a:lnTo>
                <a:lnTo>
                  <a:pt x="7843" y="3281"/>
                </a:lnTo>
                <a:lnTo>
                  <a:pt x="8402" y="3013"/>
                </a:lnTo>
                <a:lnTo>
                  <a:pt x="9031" y="2834"/>
                </a:lnTo>
                <a:lnTo>
                  <a:pt x="9659" y="2700"/>
                </a:lnTo>
                <a:lnTo>
                  <a:pt x="10497" y="2625"/>
                </a:lnTo>
                <a:lnTo>
                  <a:pt x="11125" y="2655"/>
                </a:lnTo>
                <a:lnTo>
                  <a:pt x="11987" y="2789"/>
                </a:lnTo>
                <a:lnTo>
                  <a:pt x="12522" y="2893"/>
                </a:lnTo>
                <a:lnTo>
                  <a:pt x="13011" y="3028"/>
                </a:lnTo>
                <a:lnTo>
                  <a:pt x="13290" y="3192"/>
                </a:lnTo>
                <a:lnTo>
                  <a:pt x="13709" y="3371"/>
                </a:lnTo>
                <a:lnTo>
                  <a:pt x="13872" y="3505"/>
                </a:lnTo>
                <a:lnTo>
                  <a:pt x="14058" y="3639"/>
                </a:lnTo>
                <a:lnTo>
                  <a:pt x="14291" y="3788"/>
                </a:lnTo>
                <a:lnTo>
                  <a:pt x="14431" y="3953"/>
                </a:lnTo>
                <a:lnTo>
                  <a:pt x="14617" y="4102"/>
                </a:lnTo>
                <a:lnTo>
                  <a:pt x="14826" y="4311"/>
                </a:lnTo>
                <a:lnTo>
                  <a:pt x="14919" y="4534"/>
                </a:lnTo>
                <a:lnTo>
                  <a:pt x="15036" y="4773"/>
                </a:lnTo>
                <a:lnTo>
                  <a:pt x="15175" y="5027"/>
                </a:lnTo>
                <a:lnTo>
                  <a:pt x="15245" y="5220"/>
                </a:lnTo>
                <a:lnTo>
                  <a:pt x="15245" y="9591"/>
                </a:lnTo>
                <a:lnTo>
                  <a:pt x="6098" y="9591"/>
                </a:lnTo>
                <a:close/>
              </a:path>
              <a:path w="21600" h="21600" extrusionOk="0">
                <a:moveTo>
                  <a:pt x="93" y="9606"/>
                </a:moveTo>
                <a:lnTo>
                  <a:pt x="21600" y="9606"/>
                </a:lnTo>
                <a:close/>
              </a:path>
              <a:path w="21600" h="21600" extrusionOk="0">
                <a:moveTo>
                  <a:pt x="11684" y="17109"/>
                </a:moveTo>
                <a:lnTo>
                  <a:pt x="12266" y="19317"/>
                </a:lnTo>
                <a:lnTo>
                  <a:pt x="9659" y="19317"/>
                </a:lnTo>
                <a:lnTo>
                  <a:pt x="10287" y="17124"/>
                </a:lnTo>
                <a:lnTo>
                  <a:pt x="10008" y="16975"/>
                </a:lnTo>
                <a:lnTo>
                  <a:pt x="9799" y="16722"/>
                </a:lnTo>
                <a:lnTo>
                  <a:pt x="9752" y="16408"/>
                </a:lnTo>
                <a:lnTo>
                  <a:pt x="9822" y="16170"/>
                </a:lnTo>
                <a:lnTo>
                  <a:pt x="10008" y="16006"/>
                </a:lnTo>
                <a:lnTo>
                  <a:pt x="10148" y="15871"/>
                </a:lnTo>
                <a:lnTo>
                  <a:pt x="10381" y="15782"/>
                </a:lnTo>
                <a:lnTo>
                  <a:pt x="10660" y="15692"/>
                </a:lnTo>
                <a:lnTo>
                  <a:pt x="11009" y="15677"/>
                </a:lnTo>
                <a:lnTo>
                  <a:pt x="11288" y="15722"/>
                </a:lnTo>
                <a:lnTo>
                  <a:pt x="11614" y="15782"/>
                </a:lnTo>
                <a:lnTo>
                  <a:pt x="11893" y="15946"/>
                </a:lnTo>
                <a:lnTo>
                  <a:pt x="12033" y="16080"/>
                </a:lnTo>
                <a:lnTo>
                  <a:pt x="12173" y="16229"/>
                </a:lnTo>
                <a:lnTo>
                  <a:pt x="12196" y="16408"/>
                </a:lnTo>
                <a:lnTo>
                  <a:pt x="12103" y="16722"/>
                </a:lnTo>
                <a:lnTo>
                  <a:pt x="11987" y="16856"/>
                </a:lnTo>
                <a:lnTo>
                  <a:pt x="11847" y="16975"/>
                </a:lnTo>
                <a:lnTo>
                  <a:pt x="11684" y="17109"/>
                </a:lnTo>
              </a:path>
            </a:pathLst>
          </a:custGeom>
          <a:solidFill>
            <a:srgbClr val="C0C0C0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Lock"/>
          <p:cNvSpPr>
            <a:spLocks noEditPoints="1" noChangeArrowheads="1"/>
          </p:cNvSpPr>
          <p:nvPr/>
        </p:nvSpPr>
        <p:spPr bwMode="auto">
          <a:xfrm>
            <a:off x="7696200" y="228600"/>
            <a:ext cx="938212" cy="1257300"/>
          </a:xfrm>
          <a:custGeom>
            <a:avLst/>
            <a:gdLst>
              <a:gd name="T0" fmla="*/ 10800 w 21600"/>
              <a:gd name="T1" fmla="*/ 0 h 21600"/>
              <a:gd name="T2" fmla="*/ 21600 w 21600"/>
              <a:gd name="T3" fmla="*/ 9606 h 21600"/>
              <a:gd name="T4" fmla="*/ 10800 w 21600"/>
              <a:gd name="T5" fmla="*/ 21600 h 21600"/>
              <a:gd name="T6" fmla="*/ 0 w 21600"/>
              <a:gd name="T7" fmla="*/ 9606 h 21600"/>
              <a:gd name="T8" fmla="*/ 744 w 21600"/>
              <a:gd name="T9" fmla="*/ 9904 h 21600"/>
              <a:gd name="T10" fmla="*/ 21134 w 21600"/>
              <a:gd name="T11" fmla="*/ 15335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93" y="9606"/>
                </a:moveTo>
                <a:lnTo>
                  <a:pt x="2048" y="9606"/>
                </a:lnTo>
                <a:lnTo>
                  <a:pt x="2048" y="4713"/>
                </a:lnTo>
                <a:lnTo>
                  <a:pt x="2420" y="3818"/>
                </a:lnTo>
                <a:lnTo>
                  <a:pt x="2979" y="3028"/>
                </a:lnTo>
                <a:lnTo>
                  <a:pt x="3537" y="2446"/>
                </a:lnTo>
                <a:lnTo>
                  <a:pt x="3956" y="1998"/>
                </a:lnTo>
                <a:lnTo>
                  <a:pt x="4492" y="1581"/>
                </a:lnTo>
                <a:lnTo>
                  <a:pt x="5143" y="1238"/>
                </a:lnTo>
                <a:lnTo>
                  <a:pt x="5912" y="880"/>
                </a:lnTo>
                <a:lnTo>
                  <a:pt x="6587" y="641"/>
                </a:lnTo>
                <a:lnTo>
                  <a:pt x="7518" y="372"/>
                </a:lnTo>
                <a:lnTo>
                  <a:pt x="8425" y="208"/>
                </a:lnTo>
                <a:lnTo>
                  <a:pt x="9496" y="59"/>
                </a:lnTo>
                <a:lnTo>
                  <a:pt x="10637" y="14"/>
                </a:lnTo>
                <a:lnTo>
                  <a:pt x="11614" y="59"/>
                </a:lnTo>
                <a:lnTo>
                  <a:pt x="12382" y="119"/>
                </a:lnTo>
                <a:lnTo>
                  <a:pt x="13034" y="253"/>
                </a:lnTo>
                <a:lnTo>
                  <a:pt x="13779" y="417"/>
                </a:lnTo>
                <a:lnTo>
                  <a:pt x="14500" y="611"/>
                </a:lnTo>
                <a:lnTo>
                  <a:pt x="14733" y="686"/>
                </a:lnTo>
                <a:lnTo>
                  <a:pt x="14989" y="790"/>
                </a:lnTo>
                <a:lnTo>
                  <a:pt x="15175" y="865"/>
                </a:lnTo>
                <a:lnTo>
                  <a:pt x="15385" y="954"/>
                </a:lnTo>
                <a:lnTo>
                  <a:pt x="15431" y="969"/>
                </a:lnTo>
                <a:lnTo>
                  <a:pt x="15594" y="1059"/>
                </a:lnTo>
                <a:lnTo>
                  <a:pt x="15757" y="1148"/>
                </a:lnTo>
                <a:lnTo>
                  <a:pt x="15920" y="1267"/>
                </a:lnTo>
                <a:lnTo>
                  <a:pt x="16106" y="1372"/>
                </a:lnTo>
                <a:lnTo>
                  <a:pt x="16665" y="1730"/>
                </a:lnTo>
                <a:lnTo>
                  <a:pt x="17014" y="1998"/>
                </a:lnTo>
                <a:lnTo>
                  <a:pt x="17480" y="2356"/>
                </a:lnTo>
                <a:lnTo>
                  <a:pt x="17852" y="2804"/>
                </a:lnTo>
                <a:lnTo>
                  <a:pt x="18178" y="3192"/>
                </a:lnTo>
                <a:lnTo>
                  <a:pt x="18527" y="3639"/>
                </a:lnTo>
                <a:lnTo>
                  <a:pt x="18806" y="4132"/>
                </a:lnTo>
                <a:lnTo>
                  <a:pt x="19086" y="4713"/>
                </a:lnTo>
                <a:lnTo>
                  <a:pt x="19272" y="5191"/>
                </a:lnTo>
                <a:lnTo>
                  <a:pt x="19295" y="9606"/>
                </a:lnTo>
                <a:lnTo>
                  <a:pt x="21600" y="9606"/>
                </a:lnTo>
                <a:lnTo>
                  <a:pt x="21600" y="16289"/>
                </a:lnTo>
                <a:lnTo>
                  <a:pt x="21413" y="17184"/>
                </a:lnTo>
                <a:lnTo>
                  <a:pt x="21041" y="17900"/>
                </a:lnTo>
                <a:lnTo>
                  <a:pt x="20668" y="18377"/>
                </a:lnTo>
                <a:lnTo>
                  <a:pt x="20343" y="18855"/>
                </a:lnTo>
                <a:lnTo>
                  <a:pt x="19924" y="19332"/>
                </a:lnTo>
                <a:lnTo>
                  <a:pt x="19388" y="19809"/>
                </a:lnTo>
                <a:lnTo>
                  <a:pt x="18806" y="20242"/>
                </a:lnTo>
                <a:lnTo>
                  <a:pt x="18062" y="20585"/>
                </a:lnTo>
                <a:lnTo>
                  <a:pt x="17270" y="20883"/>
                </a:lnTo>
                <a:lnTo>
                  <a:pt x="16525" y="21182"/>
                </a:lnTo>
                <a:lnTo>
                  <a:pt x="15548" y="21420"/>
                </a:lnTo>
                <a:lnTo>
                  <a:pt x="14803" y="21540"/>
                </a:lnTo>
                <a:lnTo>
                  <a:pt x="13662" y="21674"/>
                </a:lnTo>
                <a:lnTo>
                  <a:pt x="8379" y="21659"/>
                </a:lnTo>
                <a:lnTo>
                  <a:pt x="7168" y="21540"/>
                </a:lnTo>
                <a:lnTo>
                  <a:pt x="6098" y="21331"/>
                </a:lnTo>
                <a:lnTo>
                  <a:pt x="5050" y="21092"/>
                </a:lnTo>
                <a:lnTo>
                  <a:pt x="4003" y="20764"/>
                </a:lnTo>
                <a:lnTo>
                  <a:pt x="3258" y="20391"/>
                </a:lnTo>
                <a:lnTo>
                  <a:pt x="2769" y="20123"/>
                </a:lnTo>
                <a:lnTo>
                  <a:pt x="2281" y="19720"/>
                </a:lnTo>
                <a:lnTo>
                  <a:pt x="1862" y="19407"/>
                </a:lnTo>
                <a:lnTo>
                  <a:pt x="1489" y="19079"/>
                </a:lnTo>
                <a:lnTo>
                  <a:pt x="1070" y="18676"/>
                </a:lnTo>
                <a:lnTo>
                  <a:pt x="744" y="18258"/>
                </a:lnTo>
                <a:lnTo>
                  <a:pt x="325" y="17661"/>
                </a:lnTo>
                <a:lnTo>
                  <a:pt x="162" y="17035"/>
                </a:lnTo>
                <a:lnTo>
                  <a:pt x="93" y="16468"/>
                </a:lnTo>
                <a:lnTo>
                  <a:pt x="93" y="9606"/>
                </a:lnTo>
                <a:close/>
                <a:moveTo>
                  <a:pt x="6098" y="9591"/>
                </a:moveTo>
                <a:lnTo>
                  <a:pt x="6098" y="5220"/>
                </a:lnTo>
                <a:lnTo>
                  <a:pt x="6191" y="4907"/>
                </a:lnTo>
                <a:lnTo>
                  <a:pt x="6307" y="4639"/>
                </a:lnTo>
                <a:lnTo>
                  <a:pt x="6517" y="4370"/>
                </a:lnTo>
                <a:lnTo>
                  <a:pt x="6680" y="4087"/>
                </a:lnTo>
                <a:lnTo>
                  <a:pt x="6889" y="3878"/>
                </a:lnTo>
                <a:lnTo>
                  <a:pt x="7308" y="3520"/>
                </a:lnTo>
                <a:lnTo>
                  <a:pt x="7843" y="3281"/>
                </a:lnTo>
                <a:lnTo>
                  <a:pt x="8402" y="3013"/>
                </a:lnTo>
                <a:lnTo>
                  <a:pt x="9031" y="2834"/>
                </a:lnTo>
                <a:lnTo>
                  <a:pt x="9659" y="2700"/>
                </a:lnTo>
                <a:lnTo>
                  <a:pt x="10497" y="2625"/>
                </a:lnTo>
                <a:lnTo>
                  <a:pt x="11125" y="2655"/>
                </a:lnTo>
                <a:lnTo>
                  <a:pt x="11987" y="2789"/>
                </a:lnTo>
                <a:lnTo>
                  <a:pt x="12522" y="2893"/>
                </a:lnTo>
                <a:lnTo>
                  <a:pt x="13011" y="3028"/>
                </a:lnTo>
                <a:lnTo>
                  <a:pt x="13290" y="3192"/>
                </a:lnTo>
                <a:lnTo>
                  <a:pt x="13709" y="3371"/>
                </a:lnTo>
                <a:lnTo>
                  <a:pt x="13872" y="3505"/>
                </a:lnTo>
                <a:lnTo>
                  <a:pt x="14058" y="3639"/>
                </a:lnTo>
                <a:lnTo>
                  <a:pt x="14291" y="3788"/>
                </a:lnTo>
                <a:lnTo>
                  <a:pt x="14431" y="3953"/>
                </a:lnTo>
                <a:lnTo>
                  <a:pt x="14617" y="4102"/>
                </a:lnTo>
                <a:lnTo>
                  <a:pt x="14826" y="4311"/>
                </a:lnTo>
                <a:lnTo>
                  <a:pt x="14919" y="4534"/>
                </a:lnTo>
                <a:lnTo>
                  <a:pt x="15036" y="4773"/>
                </a:lnTo>
                <a:lnTo>
                  <a:pt x="15175" y="5027"/>
                </a:lnTo>
                <a:lnTo>
                  <a:pt x="15245" y="5220"/>
                </a:lnTo>
                <a:lnTo>
                  <a:pt x="15245" y="9591"/>
                </a:lnTo>
                <a:lnTo>
                  <a:pt x="6098" y="9591"/>
                </a:lnTo>
                <a:close/>
              </a:path>
              <a:path w="21600" h="21600" extrusionOk="0">
                <a:moveTo>
                  <a:pt x="93" y="9606"/>
                </a:moveTo>
                <a:lnTo>
                  <a:pt x="21600" y="9606"/>
                </a:lnTo>
                <a:close/>
              </a:path>
              <a:path w="21600" h="21600" extrusionOk="0">
                <a:moveTo>
                  <a:pt x="11684" y="17109"/>
                </a:moveTo>
                <a:lnTo>
                  <a:pt x="12266" y="19317"/>
                </a:lnTo>
                <a:lnTo>
                  <a:pt x="9659" y="19317"/>
                </a:lnTo>
                <a:lnTo>
                  <a:pt x="10287" y="17124"/>
                </a:lnTo>
                <a:lnTo>
                  <a:pt x="10008" y="16975"/>
                </a:lnTo>
                <a:lnTo>
                  <a:pt x="9799" y="16722"/>
                </a:lnTo>
                <a:lnTo>
                  <a:pt x="9752" y="16408"/>
                </a:lnTo>
                <a:lnTo>
                  <a:pt x="9822" y="16170"/>
                </a:lnTo>
                <a:lnTo>
                  <a:pt x="10008" y="16006"/>
                </a:lnTo>
                <a:lnTo>
                  <a:pt x="10148" y="15871"/>
                </a:lnTo>
                <a:lnTo>
                  <a:pt x="10381" y="15782"/>
                </a:lnTo>
                <a:lnTo>
                  <a:pt x="10660" y="15692"/>
                </a:lnTo>
                <a:lnTo>
                  <a:pt x="11009" y="15677"/>
                </a:lnTo>
                <a:lnTo>
                  <a:pt x="11288" y="15722"/>
                </a:lnTo>
                <a:lnTo>
                  <a:pt x="11614" y="15782"/>
                </a:lnTo>
                <a:lnTo>
                  <a:pt x="11893" y="15946"/>
                </a:lnTo>
                <a:lnTo>
                  <a:pt x="12033" y="16080"/>
                </a:lnTo>
                <a:lnTo>
                  <a:pt x="12173" y="16229"/>
                </a:lnTo>
                <a:lnTo>
                  <a:pt x="12196" y="16408"/>
                </a:lnTo>
                <a:lnTo>
                  <a:pt x="12103" y="16722"/>
                </a:lnTo>
                <a:lnTo>
                  <a:pt x="11987" y="16856"/>
                </a:lnTo>
                <a:lnTo>
                  <a:pt x="11847" y="16975"/>
                </a:lnTo>
                <a:lnTo>
                  <a:pt x="11684" y="17109"/>
                </a:lnTo>
              </a:path>
            </a:pathLst>
          </a:custGeom>
          <a:solidFill>
            <a:srgbClr val="C0C0C0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5486400"/>
          </a:xfrm>
        </p:spPr>
        <p:txBody>
          <a:bodyPr>
            <a:noAutofit/>
          </a:bodyPr>
          <a:lstStyle/>
          <a:p>
            <a:pPr algn="ctr"/>
            <a:r>
              <a:rPr lang="en-US" sz="4800" u="sng" dirty="0" smtClean="0">
                <a:solidFill>
                  <a:schemeClr val="bg1"/>
                </a:solidFill>
              </a:rPr>
              <a:t>Two Feedback Loops </a:t>
            </a:r>
            <a:r>
              <a:rPr lang="en-US" sz="4800" dirty="0" smtClean="0">
                <a:solidFill>
                  <a:schemeClr val="bg1"/>
                </a:solidFill>
              </a:rPr>
              <a:t/>
            </a:r>
            <a:br>
              <a:rPr lang="en-US" sz="4800" dirty="0" smtClean="0">
                <a:solidFill>
                  <a:schemeClr val="bg1"/>
                </a:solidFill>
              </a:rPr>
            </a:br>
            <a:r>
              <a:rPr lang="en-US" sz="4800" dirty="0" smtClean="0">
                <a:solidFill>
                  <a:schemeClr val="bg1"/>
                </a:solidFill>
              </a:rPr>
              <a:t/>
            </a:r>
            <a:br>
              <a:rPr lang="en-US" sz="4800" dirty="0" smtClean="0">
                <a:solidFill>
                  <a:schemeClr val="bg1"/>
                </a:solidFill>
              </a:rPr>
            </a:br>
            <a:r>
              <a:rPr lang="en-US" sz="4800" dirty="0" smtClean="0">
                <a:solidFill>
                  <a:schemeClr val="bg1"/>
                </a:solidFill>
              </a:rPr>
              <a:t>Cavity </a:t>
            </a:r>
            <a:r>
              <a:rPr lang="en-US" sz="4800" dirty="0" err="1" smtClean="0">
                <a:solidFill>
                  <a:schemeClr val="bg1"/>
                </a:solidFill>
              </a:rPr>
              <a:t>Piezo</a:t>
            </a:r>
            <a:r>
              <a:rPr lang="en-US" sz="4800" dirty="0" smtClean="0">
                <a:solidFill>
                  <a:schemeClr val="bg1"/>
                </a:solidFill>
              </a:rPr>
              <a:t> </a:t>
            </a:r>
            <a:r>
              <a:rPr lang="en-US" sz="3200" dirty="0" smtClean="0">
                <a:solidFill>
                  <a:schemeClr val="bg1"/>
                </a:solidFill>
              </a:rPr>
              <a:t>(DC – 100 Hz)</a:t>
            </a:r>
            <a:r>
              <a:rPr lang="en-US" sz="4800" dirty="0" smtClean="0">
                <a:solidFill>
                  <a:schemeClr val="bg1"/>
                </a:solidFill>
              </a:rPr>
              <a:t/>
            </a:r>
            <a:br>
              <a:rPr lang="en-US" sz="4800" dirty="0" smtClean="0">
                <a:solidFill>
                  <a:schemeClr val="bg1"/>
                </a:solidFill>
              </a:rPr>
            </a:br>
            <a:r>
              <a:rPr lang="en-US" sz="4800" dirty="0" smtClean="0">
                <a:solidFill>
                  <a:schemeClr val="bg1"/>
                </a:solidFill>
              </a:rPr>
              <a:t/>
            </a:r>
            <a:br>
              <a:rPr lang="en-US" sz="4800" dirty="0" smtClean="0">
                <a:solidFill>
                  <a:schemeClr val="bg1"/>
                </a:solidFill>
              </a:rPr>
            </a:br>
            <a:r>
              <a:rPr lang="en-US" sz="4800" dirty="0" smtClean="0">
                <a:solidFill>
                  <a:schemeClr val="bg1"/>
                </a:solidFill>
              </a:rPr>
              <a:t>Laser Diode </a:t>
            </a:r>
            <a:r>
              <a:rPr lang="en-US" sz="3200" dirty="0" smtClean="0">
                <a:solidFill>
                  <a:schemeClr val="bg1"/>
                </a:solidFill>
              </a:rPr>
              <a:t>(100 Hz -1 MHz)</a:t>
            </a:r>
            <a:r>
              <a:rPr lang="en-US" sz="5400" dirty="0" smtClean="0">
                <a:solidFill>
                  <a:schemeClr val="bg1"/>
                </a:solidFill>
              </a:rPr>
              <a:t/>
            </a:r>
            <a:br>
              <a:rPr lang="en-US" sz="5400" dirty="0" smtClean="0">
                <a:solidFill>
                  <a:schemeClr val="bg1"/>
                </a:solidFill>
              </a:rPr>
            </a:br>
            <a:endParaRPr lang="en-US" sz="5400" dirty="0" smtClean="0">
              <a:solidFill>
                <a:schemeClr val="bg1"/>
              </a:solidFill>
            </a:endParaRPr>
          </a:p>
        </p:txBody>
      </p:sp>
      <p:pic>
        <p:nvPicPr>
          <p:cNvPr id="856066" name="Picture 2" descr="C:\Users\Lab User\AppData\Local\Microsoft\Windows\Temporary Internet Files\Content.IE5\1VCNSSY1\MC90032648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2438400"/>
            <a:ext cx="1558550" cy="912876"/>
          </a:xfrm>
          <a:prstGeom prst="rect">
            <a:avLst/>
          </a:prstGeom>
          <a:noFill/>
        </p:spPr>
      </p:pic>
      <p:pic>
        <p:nvPicPr>
          <p:cNvPr id="856067" name="Picture 3" descr="C:\Users\Lab User\AppData\Local\Microsoft\Windows\Temporary Internet Files\Content.IE5\1VCNSSY1\MC900022453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0000" y="3581400"/>
            <a:ext cx="838200" cy="14718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Block Arc 155"/>
          <p:cNvSpPr/>
          <p:nvPr/>
        </p:nvSpPr>
        <p:spPr>
          <a:xfrm rot="10800000" flipH="1">
            <a:off x="6259847" y="2452573"/>
            <a:ext cx="2100331" cy="523909"/>
          </a:xfrm>
          <a:prstGeom prst="blockArc">
            <a:avLst/>
          </a:prstGeom>
          <a:solidFill>
            <a:srgbClr val="FF0000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157" name="Isosceles Triangle 156"/>
          <p:cNvSpPr/>
          <p:nvPr/>
        </p:nvSpPr>
        <p:spPr>
          <a:xfrm rot="16200000">
            <a:off x="7128800" y="2263648"/>
            <a:ext cx="680635" cy="1602809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8" name="Cube 157"/>
          <p:cNvSpPr/>
          <p:nvPr/>
        </p:nvSpPr>
        <p:spPr>
          <a:xfrm rot="11616880" flipH="1">
            <a:off x="5878079" y="858988"/>
            <a:ext cx="450019" cy="232135"/>
          </a:xfrm>
          <a:prstGeom prst="cube">
            <a:avLst>
              <a:gd name="adj" fmla="val 70977"/>
            </a:avLst>
          </a:prstGeom>
          <a:gradFill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lin ang="2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59" name="Straight Connector 158"/>
          <p:cNvCxnSpPr/>
          <p:nvPr/>
        </p:nvCxnSpPr>
        <p:spPr>
          <a:xfrm flipH="1" flipV="1">
            <a:off x="5295180" y="993771"/>
            <a:ext cx="776955" cy="0"/>
          </a:xfrm>
          <a:prstGeom prst="line">
            <a:avLst/>
          </a:prstGeom>
          <a:ln w="82550" cap="rnd">
            <a:solidFill>
              <a:srgbClr val="FF0000"/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0" name="Cube 159"/>
          <p:cNvSpPr/>
          <p:nvPr/>
        </p:nvSpPr>
        <p:spPr>
          <a:xfrm flipH="1">
            <a:off x="4615015" y="484831"/>
            <a:ext cx="2529069" cy="1090587"/>
          </a:xfrm>
          <a:prstGeom prst="cube">
            <a:avLst>
              <a:gd name="adj" fmla="val 25000"/>
            </a:avLst>
          </a:prstGeom>
          <a:noFill/>
          <a:ln w="25400" cap="rnd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3600000" rev="0"/>
            </a:camera>
            <a:lightRig rig="threePt" dir="t"/>
          </a:scene3d>
          <a:sp3d prstMaterial="powder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61" name="Oval 160"/>
          <p:cNvSpPr/>
          <p:nvPr/>
        </p:nvSpPr>
        <p:spPr>
          <a:xfrm rot="14420728" flipV="1">
            <a:off x="160781" y="638769"/>
            <a:ext cx="784792" cy="71000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isometricLeftDown"/>
            <a:lightRig rig="threePt" dir="t"/>
          </a:scene3d>
          <a:sp3d prstMaterial="plastic">
            <a:bevelT w="0" h="1968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62" name="Rectangle 161"/>
          <p:cNvSpPr/>
          <p:nvPr/>
        </p:nvSpPr>
        <p:spPr>
          <a:xfrm flipH="1">
            <a:off x="6047229" y="2672086"/>
            <a:ext cx="269043" cy="9358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63" name="Block Arc 162"/>
          <p:cNvSpPr/>
          <p:nvPr/>
        </p:nvSpPr>
        <p:spPr>
          <a:xfrm rot="10800000" flipH="1">
            <a:off x="6226021" y="2468866"/>
            <a:ext cx="2342999" cy="765712"/>
          </a:xfrm>
          <a:prstGeom prst="blockArc">
            <a:avLst/>
          </a:prstGeom>
          <a:solidFill>
            <a:srgbClr val="FF0000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164" name="Block Arc 163"/>
          <p:cNvSpPr/>
          <p:nvPr/>
        </p:nvSpPr>
        <p:spPr>
          <a:xfrm flipH="1">
            <a:off x="6120084" y="3182560"/>
            <a:ext cx="2342999" cy="765713"/>
          </a:xfrm>
          <a:prstGeom prst="blockArc">
            <a:avLst/>
          </a:prstGeom>
          <a:solidFill>
            <a:srgbClr val="FF0000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165" name="Isosceles Triangle 164"/>
          <p:cNvSpPr/>
          <p:nvPr/>
        </p:nvSpPr>
        <p:spPr>
          <a:xfrm rot="16200000" flipH="1">
            <a:off x="7353574" y="2516808"/>
            <a:ext cx="611507" cy="1262380"/>
          </a:xfrm>
          <a:prstGeom prst="triangle">
            <a:avLst>
              <a:gd name="adj" fmla="val 51739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66" name="Isosceles Triangle 165"/>
          <p:cNvSpPr/>
          <p:nvPr/>
        </p:nvSpPr>
        <p:spPr>
          <a:xfrm rot="5400000" flipH="1">
            <a:off x="6614527" y="2245669"/>
            <a:ext cx="680635" cy="1602809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0" name="Rectangle 169"/>
          <p:cNvSpPr/>
          <p:nvPr/>
        </p:nvSpPr>
        <p:spPr>
          <a:xfrm flipH="1">
            <a:off x="8266826" y="2814535"/>
            <a:ext cx="184968" cy="6403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1" name="Rectangle 170"/>
          <p:cNvSpPr/>
          <p:nvPr/>
        </p:nvSpPr>
        <p:spPr>
          <a:xfrm flipH="1">
            <a:off x="5940721" y="3252159"/>
            <a:ext cx="269043" cy="6403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4" name="Rectangle 173"/>
          <p:cNvSpPr/>
          <p:nvPr/>
        </p:nvSpPr>
        <p:spPr>
          <a:xfrm flipH="1">
            <a:off x="8540991" y="2479678"/>
            <a:ext cx="269043" cy="6403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6" name="Rectangle 175"/>
          <p:cNvSpPr/>
          <p:nvPr/>
        </p:nvSpPr>
        <p:spPr>
          <a:xfrm flipH="1">
            <a:off x="8412553" y="3287756"/>
            <a:ext cx="269043" cy="6403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7" name="Rectangle 176"/>
          <p:cNvSpPr/>
          <p:nvPr/>
        </p:nvSpPr>
        <p:spPr>
          <a:xfrm flipH="1">
            <a:off x="8329598" y="2581920"/>
            <a:ext cx="536469" cy="5816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80" name="Rectangle 179"/>
          <p:cNvSpPr/>
          <p:nvPr/>
        </p:nvSpPr>
        <p:spPr>
          <a:xfrm flipH="1">
            <a:off x="6030444" y="2851521"/>
            <a:ext cx="269043" cy="5816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82" name="Straight Connector 181"/>
          <p:cNvCxnSpPr/>
          <p:nvPr/>
        </p:nvCxnSpPr>
        <p:spPr>
          <a:xfrm>
            <a:off x="8502232" y="3142344"/>
            <a:ext cx="434936" cy="0"/>
          </a:xfrm>
          <a:prstGeom prst="line">
            <a:avLst/>
          </a:prstGeom>
          <a:ln w="111125" cap="rnd">
            <a:solidFill>
              <a:srgbClr val="FF0000"/>
            </a:solidFill>
            <a:prstDash val="solid"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Straight Connector 184"/>
          <p:cNvCxnSpPr>
            <a:stCxn id="196" idx="0"/>
          </p:cNvCxnSpPr>
          <p:nvPr/>
        </p:nvCxnSpPr>
        <p:spPr>
          <a:xfrm rot="16200000" flipV="1">
            <a:off x="4226577" y="3371595"/>
            <a:ext cx="762978" cy="342527"/>
          </a:xfrm>
          <a:prstGeom prst="line">
            <a:avLst/>
          </a:prstGeom>
          <a:ln w="38100" cap="rnd">
            <a:solidFill>
              <a:srgbClr val="FF0000"/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6" name="Rectangle 185"/>
          <p:cNvSpPr/>
          <p:nvPr/>
        </p:nvSpPr>
        <p:spPr>
          <a:xfrm flipH="1">
            <a:off x="6001376" y="2465890"/>
            <a:ext cx="269043" cy="6403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61" name="Straight Connector 60"/>
          <p:cNvCxnSpPr/>
          <p:nvPr/>
        </p:nvCxnSpPr>
        <p:spPr>
          <a:xfrm>
            <a:off x="1676400" y="3145536"/>
            <a:ext cx="4443682" cy="0"/>
          </a:xfrm>
          <a:prstGeom prst="line">
            <a:avLst/>
          </a:prstGeom>
          <a:ln w="133350" cap="rnd">
            <a:solidFill>
              <a:srgbClr val="FF0000"/>
            </a:solidFill>
            <a:prstDash val="solid"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8" name="Rectangle 187"/>
          <p:cNvSpPr/>
          <p:nvPr/>
        </p:nvSpPr>
        <p:spPr>
          <a:xfrm flipH="1">
            <a:off x="6275122" y="2446436"/>
            <a:ext cx="2075918" cy="130508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89" name="Flowchart: Stored Data 188"/>
          <p:cNvSpPr/>
          <p:nvPr/>
        </p:nvSpPr>
        <p:spPr>
          <a:xfrm flipH="1">
            <a:off x="8225226" y="2507137"/>
            <a:ext cx="251627" cy="1183684"/>
          </a:xfrm>
          <a:prstGeom prst="flowChartOnlineStorage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90" name="Straight Connector 189"/>
          <p:cNvCxnSpPr/>
          <p:nvPr/>
        </p:nvCxnSpPr>
        <p:spPr>
          <a:xfrm>
            <a:off x="579148" y="1011823"/>
            <a:ext cx="944852" cy="2031357"/>
          </a:xfrm>
          <a:prstGeom prst="line">
            <a:avLst/>
          </a:prstGeom>
          <a:ln w="136525" cap="rnd">
            <a:solidFill>
              <a:srgbClr val="FF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1" name="Straight Connector 190"/>
          <p:cNvCxnSpPr/>
          <p:nvPr/>
        </p:nvCxnSpPr>
        <p:spPr>
          <a:xfrm flipH="1">
            <a:off x="607872" y="1004153"/>
            <a:ext cx="1051149" cy="0"/>
          </a:xfrm>
          <a:prstGeom prst="line">
            <a:avLst/>
          </a:prstGeom>
          <a:ln w="136525" cap="rnd">
            <a:solidFill>
              <a:srgbClr val="FF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2" name="Down Arrow 191"/>
          <p:cNvSpPr/>
          <p:nvPr/>
        </p:nvSpPr>
        <p:spPr>
          <a:xfrm rot="20231834" flipH="1">
            <a:off x="4875141" y="4269093"/>
            <a:ext cx="269043" cy="340316"/>
          </a:xfrm>
          <a:prstGeom prst="down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93" name="Oval 192"/>
          <p:cNvSpPr/>
          <p:nvPr/>
        </p:nvSpPr>
        <p:spPr>
          <a:xfrm rot="5400000" flipH="1">
            <a:off x="1188228" y="2787342"/>
            <a:ext cx="784792" cy="710004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isometricLeftDown">
              <a:rot lat="2100000" lon="8100000" rev="0"/>
            </a:camera>
            <a:lightRig rig="threePt" dir="t"/>
          </a:scene3d>
          <a:sp3d prstMaterial="plastic">
            <a:bevelT w="0" h="1968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6" name="Can 195"/>
          <p:cNvSpPr/>
          <p:nvPr/>
        </p:nvSpPr>
        <p:spPr>
          <a:xfrm rot="9306952" flipH="1">
            <a:off x="4460353" y="3757841"/>
            <a:ext cx="587142" cy="229097"/>
          </a:xfrm>
          <a:prstGeom prst="can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7" name="Cube 196"/>
          <p:cNvSpPr/>
          <p:nvPr/>
        </p:nvSpPr>
        <p:spPr>
          <a:xfrm rot="9426951" flipH="1">
            <a:off x="4060472" y="3869744"/>
            <a:ext cx="1576375" cy="436460"/>
          </a:xfrm>
          <a:prstGeom prst="cube">
            <a:avLst>
              <a:gd name="adj" fmla="val 25000"/>
            </a:avLst>
          </a:prstGeom>
          <a:solidFill>
            <a:schemeClr val="tx2">
              <a:lumMod val="60000"/>
              <a:lumOff val="40000"/>
            </a:schemeClr>
          </a:solidFill>
          <a:ln w="25400" cap="rnd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7800000" rev="21540000"/>
            </a:camera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98" name="Straight Connector 197"/>
          <p:cNvCxnSpPr>
            <a:cxnSpLocks noChangeAspect="1"/>
          </p:cNvCxnSpPr>
          <p:nvPr/>
        </p:nvCxnSpPr>
        <p:spPr>
          <a:xfrm rot="16200000" flipV="1">
            <a:off x="6031140" y="1065624"/>
            <a:ext cx="173367" cy="75108"/>
          </a:xfrm>
          <a:prstGeom prst="line">
            <a:avLst/>
          </a:prstGeom>
          <a:ln w="82550" cap="rnd">
            <a:solidFill>
              <a:srgbClr val="FF0000"/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9" name="Can 198"/>
          <p:cNvSpPr/>
          <p:nvPr/>
        </p:nvSpPr>
        <p:spPr>
          <a:xfrm rot="9306952" flipH="1">
            <a:off x="6022836" y="1204624"/>
            <a:ext cx="366238" cy="154929"/>
          </a:xfrm>
          <a:prstGeom prst="can">
            <a:avLst/>
          </a:prstGeom>
          <a:solidFill>
            <a:srgbClr val="FF0000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03" name="Oval 202"/>
          <p:cNvSpPr/>
          <p:nvPr/>
        </p:nvSpPr>
        <p:spPr>
          <a:xfrm flipH="1">
            <a:off x="5623733" y="2686114"/>
            <a:ext cx="150164" cy="892955"/>
          </a:xfrm>
          <a:prstGeom prst="ellipse">
            <a:avLst/>
          </a:prstGeom>
          <a:solidFill>
            <a:schemeClr val="bg1">
              <a:lumMod val="65000"/>
              <a:alpha val="72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04" name="Cube 203"/>
          <p:cNvSpPr/>
          <p:nvPr/>
        </p:nvSpPr>
        <p:spPr>
          <a:xfrm rot="5045004" flipH="1">
            <a:off x="4346380" y="2725327"/>
            <a:ext cx="196548" cy="781005"/>
          </a:xfrm>
          <a:prstGeom prst="cube">
            <a:avLst>
              <a:gd name="adj" fmla="val 25000"/>
            </a:avLst>
          </a:prstGeom>
          <a:solidFill>
            <a:schemeClr val="bg1">
              <a:lumMod val="50000"/>
              <a:alpha val="27000"/>
            </a:schemeClr>
          </a:solidFill>
          <a:ln w="25400" cap="rnd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3600000" rev="13200000"/>
            </a:camera>
            <a:lightRig rig="threePt" dir="t"/>
          </a:scene3d>
          <a:sp3d prstMaterial="powder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05" name="Flowchart: Stored Data 18"/>
          <p:cNvSpPr/>
          <p:nvPr/>
        </p:nvSpPr>
        <p:spPr>
          <a:xfrm rot="10800000" flipH="1">
            <a:off x="6149308" y="2507137"/>
            <a:ext cx="251627" cy="1183685"/>
          </a:xfrm>
          <a:prstGeom prst="flowChartOnlineStorage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206" name="Straight Connector 205"/>
          <p:cNvCxnSpPr/>
          <p:nvPr/>
        </p:nvCxnSpPr>
        <p:spPr>
          <a:xfrm flipH="1" flipV="1">
            <a:off x="4067975" y="993771"/>
            <a:ext cx="1236786" cy="0"/>
          </a:xfrm>
          <a:prstGeom prst="line">
            <a:avLst/>
          </a:prstGeom>
          <a:ln w="82550" cap="flat">
            <a:solidFill>
              <a:srgbClr val="FF0000"/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0" name="Cube 209"/>
          <p:cNvSpPr/>
          <p:nvPr/>
        </p:nvSpPr>
        <p:spPr>
          <a:xfrm flipH="1">
            <a:off x="3082245" y="630243"/>
            <a:ext cx="2145877" cy="799764"/>
          </a:xfrm>
          <a:prstGeom prst="cube">
            <a:avLst>
              <a:gd name="adj" fmla="val 25000"/>
            </a:avLst>
          </a:prstGeom>
          <a:solidFill>
            <a:schemeClr val="tx2">
              <a:lumMod val="60000"/>
              <a:lumOff val="40000"/>
            </a:schemeClr>
          </a:solidFill>
          <a:ln w="25400" cap="rnd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3600000" rev="0"/>
            </a:camera>
            <a:lightRig rig="threePt" dir="t"/>
          </a:scene3d>
          <a:sp3d prstMaterial="powder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211" name="Straight Connector 210"/>
          <p:cNvCxnSpPr/>
          <p:nvPr/>
        </p:nvCxnSpPr>
        <p:spPr>
          <a:xfrm flipH="1">
            <a:off x="3021003" y="1023856"/>
            <a:ext cx="597712" cy="0"/>
          </a:xfrm>
          <a:prstGeom prst="line">
            <a:avLst/>
          </a:prstGeom>
          <a:ln w="82550" cap="rnd">
            <a:solidFill>
              <a:srgbClr val="FF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2" name="Isosceles Triangle 211"/>
          <p:cNvSpPr/>
          <p:nvPr/>
        </p:nvSpPr>
        <p:spPr>
          <a:xfrm rot="5088102" flipH="1" flipV="1">
            <a:off x="1486350" y="35904"/>
            <a:ext cx="1648530" cy="1576724"/>
          </a:xfrm>
          <a:prstGeom prst="triangle">
            <a:avLst/>
          </a:prstGeom>
          <a:solidFill>
            <a:srgbClr val="FFC000"/>
          </a:solidFill>
          <a:ln w="635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120000" lon="4200000" rev="0"/>
            </a:camera>
            <a:lightRig rig="threePt" dir="t"/>
          </a:scene3d>
          <a:sp3d>
            <a:bevelT w="101600" h="196850" prst="convex"/>
            <a:bevelB w="0" h="2222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0" y="5715000"/>
            <a:ext cx="9144000" cy="1143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477000" y="533400"/>
            <a:ext cx="2514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2800" kern="0" dirty="0" smtClean="0">
                <a:solidFill>
                  <a:srgbClr val="FF0000"/>
                </a:solidFill>
              </a:rPr>
              <a:t>1064nm</a:t>
            </a:r>
            <a:r>
              <a:rPr lang="en-US" sz="2800" kern="0" dirty="0" smtClean="0">
                <a:solidFill>
                  <a:sysClr val="windowText" lastClr="000000"/>
                </a:solidFill>
              </a:rPr>
              <a:t> ECDL</a:t>
            </a:r>
          </a:p>
          <a:p>
            <a:pPr algn="ctr">
              <a:defRPr/>
            </a:pPr>
            <a:r>
              <a:rPr lang="en-US" sz="2800" kern="0" dirty="0" smtClean="0">
                <a:solidFill>
                  <a:sysClr val="windowText" lastClr="000000"/>
                </a:solidFill>
              </a:rPr>
              <a:t> – </a:t>
            </a:r>
            <a:r>
              <a:rPr lang="en-US" sz="2800" i="1" kern="0" dirty="0" smtClean="0">
                <a:solidFill>
                  <a:srgbClr val="FF0000"/>
                </a:solidFill>
              </a:rPr>
              <a:t>Raman Pump</a:t>
            </a:r>
            <a:endParaRPr lang="en-US" sz="2800" i="1" kern="0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953000" y="2133600"/>
            <a:ext cx="11644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2800" kern="0" dirty="0" smtClean="0">
                <a:solidFill>
                  <a:sysClr val="windowText" lastClr="000000"/>
                </a:solidFill>
              </a:rPr>
              <a:t>MML</a:t>
            </a:r>
            <a:endParaRPr lang="en-US" sz="2800" kern="0" dirty="0">
              <a:solidFill>
                <a:sysClr val="windowText" lastClr="00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185452" y="1915180"/>
            <a:ext cx="22097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kern="0" dirty="0" smtClean="0">
                <a:solidFill>
                  <a:sysClr val="windowText" lastClr="000000"/>
                </a:solidFill>
              </a:rPr>
              <a:t>H</a:t>
            </a:r>
            <a:r>
              <a:rPr lang="en-US" sz="2800" kern="0" baseline="-25000" dirty="0" smtClean="0">
                <a:solidFill>
                  <a:sysClr val="windowText" lastClr="000000"/>
                </a:solidFill>
              </a:rPr>
              <a:t>2</a:t>
            </a:r>
            <a:r>
              <a:rPr lang="en-US" sz="2800" kern="0" dirty="0" smtClean="0">
                <a:solidFill>
                  <a:sysClr val="windowText" lastClr="000000"/>
                </a:solidFill>
              </a:rPr>
              <a:t>-Filled HFC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962400" y="2362200"/>
            <a:ext cx="7026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kern="0" dirty="0" smtClean="0">
                <a:solidFill>
                  <a:sysClr val="windowText" lastClr="000000"/>
                </a:solidFill>
              </a:rPr>
              <a:t>GS</a:t>
            </a:r>
            <a:endParaRPr lang="en-US" sz="2800" kern="0" dirty="0">
              <a:solidFill>
                <a:sysClr val="windowText" lastClr="00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191000" y="4648200"/>
            <a:ext cx="1981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kern="0" dirty="0" smtClean="0">
                <a:solidFill>
                  <a:sysClr val="windowText" lastClr="000000"/>
                </a:solidFill>
              </a:rPr>
              <a:t>To Locking Circuit</a:t>
            </a:r>
            <a:endParaRPr lang="en-US" sz="2800" kern="0" dirty="0">
              <a:solidFill>
                <a:sysClr val="windowText" lastClr="00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 rot="20199621">
            <a:off x="4481878" y="3746154"/>
            <a:ext cx="714360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2800" kern="0" dirty="0" smtClean="0">
                <a:solidFill>
                  <a:sysClr val="windowText" lastClr="000000"/>
                </a:solidFill>
              </a:rPr>
              <a:t>PD</a:t>
            </a:r>
            <a:endParaRPr lang="en-US" sz="2800" kern="0" dirty="0">
              <a:solidFill>
                <a:sysClr val="windowText" lastClr="00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733801" y="838200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kern="0" dirty="0" smtClean="0">
                <a:solidFill>
                  <a:sysClr val="windowText" lastClr="000000"/>
                </a:solidFill>
              </a:rPr>
              <a:t>EOM</a:t>
            </a:r>
            <a:endParaRPr lang="en-US" sz="2800" kern="0" dirty="0">
              <a:solidFill>
                <a:sysClr val="windowText" lastClr="00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299252" y="503824"/>
            <a:ext cx="8350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2800" kern="0" dirty="0" smtClean="0">
                <a:solidFill>
                  <a:sysClr val="windowText" lastClr="000000"/>
                </a:solidFill>
              </a:rPr>
              <a:t>YFA</a:t>
            </a:r>
            <a:endParaRPr lang="en-US" sz="2800" kern="0" dirty="0">
              <a:solidFill>
                <a:sysClr val="windowText" lastClr="00000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0" y="5867400"/>
            <a:ext cx="3429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4397375" algn="l"/>
                <a:tab pos="4400550" algn="l"/>
                <a:tab pos="8743950" algn="l"/>
                <a:tab pos="13544550" algn="l"/>
              </a:tabLst>
              <a:defRPr/>
            </a:pPr>
            <a:r>
              <a:rPr lang="en-US" b="1" kern="0" dirty="0" smtClean="0">
                <a:solidFill>
                  <a:prstClr val="white"/>
                </a:solidFill>
              </a:rPr>
              <a:t>YFA </a:t>
            </a:r>
            <a:r>
              <a:rPr lang="en-US" kern="0" dirty="0" smtClean="0">
                <a:solidFill>
                  <a:prstClr val="white"/>
                </a:solidFill>
              </a:rPr>
              <a:t>– Ytterbium Fiber Amplifier </a:t>
            </a:r>
          </a:p>
          <a:p>
            <a:pPr>
              <a:tabLst>
                <a:tab pos="4397375" algn="l"/>
                <a:tab pos="4400550" algn="l"/>
                <a:tab pos="8743950" algn="l"/>
                <a:tab pos="13544550" algn="l"/>
              </a:tabLst>
              <a:defRPr/>
            </a:pPr>
            <a:r>
              <a:rPr lang="en-US" b="1" kern="0" dirty="0" smtClean="0">
                <a:solidFill>
                  <a:prstClr val="white"/>
                </a:solidFill>
              </a:rPr>
              <a:t>EOM </a:t>
            </a:r>
            <a:r>
              <a:rPr lang="en-US" kern="0" dirty="0" smtClean="0">
                <a:solidFill>
                  <a:prstClr val="white"/>
                </a:solidFill>
              </a:rPr>
              <a:t>– Electro-Optic Modulator</a:t>
            </a:r>
          </a:p>
          <a:p>
            <a:pPr>
              <a:tabLst>
                <a:tab pos="4397375" algn="l"/>
                <a:tab pos="4400550" algn="l"/>
                <a:tab pos="8743950" algn="l"/>
                <a:tab pos="13544550" algn="l"/>
              </a:tabLst>
              <a:defRPr/>
            </a:pPr>
            <a:r>
              <a:rPr lang="en-US" b="1" kern="0" dirty="0" smtClean="0">
                <a:solidFill>
                  <a:prstClr val="white"/>
                </a:solidFill>
              </a:rPr>
              <a:t>ECDL </a:t>
            </a:r>
            <a:r>
              <a:rPr lang="en-US" kern="0" dirty="0" smtClean="0">
                <a:solidFill>
                  <a:prstClr val="white"/>
                </a:solidFill>
              </a:rPr>
              <a:t>– External Cavity Diode </a:t>
            </a:r>
            <a:r>
              <a:rPr lang="en-US" kern="0" dirty="0" smtClean="0">
                <a:solidFill>
                  <a:sysClr val="windowText" lastClr="000000"/>
                </a:solidFill>
              </a:rPr>
              <a:t>Laser</a:t>
            </a:r>
          </a:p>
        </p:txBody>
      </p:sp>
      <p:sp>
        <p:nvSpPr>
          <p:cNvPr id="32" name="Rectangle 31"/>
          <p:cNvSpPr/>
          <p:nvPr/>
        </p:nvSpPr>
        <p:spPr>
          <a:xfrm>
            <a:off x="6172200" y="5867400"/>
            <a:ext cx="3048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4397375" algn="l"/>
                <a:tab pos="4400550" algn="l"/>
                <a:tab pos="8743950" algn="l"/>
                <a:tab pos="13544550" algn="l"/>
              </a:tabLst>
              <a:defRPr/>
            </a:pPr>
            <a:r>
              <a:rPr lang="en-US" b="1" kern="0" dirty="0" smtClean="0">
                <a:solidFill>
                  <a:prstClr val="white"/>
                </a:solidFill>
              </a:rPr>
              <a:t>PBS </a:t>
            </a:r>
            <a:r>
              <a:rPr lang="en-US" kern="0" dirty="0" smtClean="0">
                <a:solidFill>
                  <a:prstClr val="white"/>
                </a:solidFill>
              </a:rPr>
              <a:t>– Polarizing Beam Splitter</a:t>
            </a:r>
          </a:p>
          <a:p>
            <a:pPr>
              <a:tabLst>
                <a:tab pos="4397375" algn="l"/>
                <a:tab pos="4400550" algn="l"/>
                <a:tab pos="8743950" algn="l"/>
                <a:tab pos="13544550" algn="l"/>
              </a:tabLst>
              <a:defRPr/>
            </a:pPr>
            <a:r>
              <a:rPr lang="en-US" b="1" kern="0" dirty="0" smtClean="0">
                <a:solidFill>
                  <a:prstClr val="white"/>
                </a:solidFill>
              </a:rPr>
              <a:t>MML</a:t>
            </a:r>
            <a:r>
              <a:rPr lang="en-US" kern="0" dirty="0" smtClean="0">
                <a:solidFill>
                  <a:prstClr val="white"/>
                </a:solidFill>
              </a:rPr>
              <a:t> – Mode-Matching Lens </a:t>
            </a:r>
          </a:p>
          <a:p>
            <a:pPr>
              <a:tabLst>
                <a:tab pos="4397375" algn="l"/>
                <a:tab pos="4400550" algn="l"/>
                <a:tab pos="8743950" algn="l"/>
                <a:tab pos="13544550" algn="l"/>
              </a:tabLst>
              <a:defRPr/>
            </a:pPr>
            <a:r>
              <a:rPr lang="en-US" b="1" kern="0" dirty="0" smtClean="0">
                <a:solidFill>
                  <a:prstClr val="white"/>
                </a:solidFill>
              </a:rPr>
              <a:t>HFC</a:t>
            </a:r>
            <a:r>
              <a:rPr lang="en-US" kern="0" dirty="0" smtClean="0">
                <a:solidFill>
                  <a:prstClr val="white"/>
                </a:solidFill>
              </a:rPr>
              <a:t> – High Finesse Cavity</a:t>
            </a:r>
          </a:p>
        </p:txBody>
      </p:sp>
      <p:sp>
        <p:nvSpPr>
          <p:cNvPr id="33" name="Rectangle 32"/>
          <p:cNvSpPr/>
          <p:nvPr/>
        </p:nvSpPr>
        <p:spPr>
          <a:xfrm>
            <a:off x="3581400" y="5867400"/>
            <a:ext cx="29718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4397375" algn="l"/>
                <a:tab pos="4400550" algn="l"/>
                <a:tab pos="8743950" algn="l"/>
                <a:tab pos="13544550" algn="l"/>
              </a:tabLst>
              <a:defRPr/>
            </a:pPr>
            <a:r>
              <a:rPr lang="el-GR" b="1" kern="0" dirty="0" smtClean="0">
                <a:solidFill>
                  <a:prstClr val="white"/>
                </a:solidFill>
              </a:rPr>
              <a:t>λ/2</a:t>
            </a:r>
            <a:r>
              <a:rPr lang="en-US" b="1" kern="0" dirty="0" smtClean="0">
                <a:solidFill>
                  <a:prstClr val="white"/>
                </a:solidFill>
              </a:rPr>
              <a:t> </a:t>
            </a:r>
            <a:r>
              <a:rPr lang="en-US" kern="0" dirty="0" smtClean="0">
                <a:solidFill>
                  <a:prstClr val="white"/>
                </a:solidFill>
              </a:rPr>
              <a:t>– Half-Wave Plate</a:t>
            </a:r>
          </a:p>
          <a:p>
            <a:pPr>
              <a:tabLst>
                <a:tab pos="4397375" algn="l"/>
                <a:tab pos="4400550" algn="l"/>
                <a:tab pos="8743950" algn="l"/>
                <a:tab pos="13544550" algn="l"/>
              </a:tabLst>
              <a:defRPr/>
            </a:pPr>
            <a:r>
              <a:rPr lang="en-US" b="1" kern="0" dirty="0" smtClean="0">
                <a:solidFill>
                  <a:prstClr val="white"/>
                </a:solidFill>
              </a:rPr>
              <a:t>GS</a:t>
            </a:r>
            <a:r>
              <a:rPr lang="en-US" kern="0" dirty="0" smtClean="0">
                <a:solidFill>
                  <a:prstClr val="white"/>
                </a:solidFill>
              </a:rPr>
              <a:t> – Glass Slide</a:t>
            </a:r>
          </a:p>
          <a:p>
            <a:pPr>
              <a:tabLst>
                <a:tab pos="4397375" algn="l"/>
                <a:tab pos="4400550" algn="l"/>
                <a:tab pos="8743950" algn="l"/>
                <a:tab pos="13544550" algn="l"/>
              </a:tabLst>
              <a:defRPr/>
            </a:pPr>
            <a:r>
              <a:rPr lang="en-US" b="1" kern="0" dirty="0" smtClean="0">
                <a:solidFill>
                  <a:prstClr val="white"/>
                </a:solidFill>
              </a:rPr>
              <a:t>PD</a:t>
            </a:r>
            <a:r>
              <a:rPr lang="en-US" kern="0" dirty="0" smtClean="0">
                <a:solidFill>
                  <a:prstClr val="white"/>
                </a:solidFill>
              </a:rPr>
              <a:t> – Photodiode</a:t>
            </a:r>
          </a:p>
        </p:txBody>
      </p:sp>
      <p:sp>
        <p:nvSpPr>
          <p:cNvPr id="35" name="Rectangle 34"/>
          <p:cNvSpPr/>
          <p:nvPr/>
        </p:nvSpPr>
        <p:spPr>
          <a:xfrm>
            <a:off x="0" y="0"/>
            <a:ext cx="91440" cy="57912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9052560" y="0"/>
            <a:ext cx="91440" cy="57912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0" y="0"/>
            <a:ext cx="9144000" cy="9144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Block Arc 155"/>
          <p:cNvSpPr/>
          <p:nvPr/>
        </p:nvSpPr>
        <p:spPr>
          <a:xfrm rot="10800000" flipH="1">
            <a:off x="6259847" y="2452573"/>
            <a:ext cx="2100331" cy="523909"/>
          </a:xfrm>
          <a:prstGeom prst="blockArc">
            <a:avLst/>
          </a:prstGeom>
          <a:solidFill>
            <a:srgbClr val="FF0000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157" name="Isosceles Triangle 156"/>
          <p:cNvSpPr/>
          <p:nvPr/>
        </p:nvSpPr>
        <p:spPr>
          <a:xfrm rot="16200000">
            <a:off x="7128800" y="2263648"/>
            <a:ext cx="680635" cy="1602809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8" name="Cube 157"/>
          <p:cNvSpPr/>
          <p:nvPr/>
        </p:nvSpPr>
        <p:spPr>
          <a:xfrm rot="11616880" flipH="1">
            <a:off x="5878079" y="858988"/>
            <a:ext cx="450019" cy="232135"/>
          </a:xfrm>
          <a:prstGeom prst="cube">
            <a:avLst>
              <a:gd name="adj" fmla="val 70977"/>
            </a:avLst>
          </a:prstGeom>
          <a:gradFill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lin ang="2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59" name="Straight Connector 158"/>
          <p:cNvCxnSpPr/>
          <p:nvPr/>
        </p:nvCxnSpPr>
        <p:spPr>
          <a:xfrm flipH="1" flipV="1">
            <a:off x="5295180" y="993771"/>
            <a:ext cx="776955" cy="0"/>
          </a:xfrm>
          <a:prstGeom prst="line">
            <a:avLst/>
          </a:prstGeom>
          <a:ln w="82550" cap="rnd">
            <a:solidFill>
              <a:srgbClr val="FF0000"/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0" name="Cube 159"/>
          <p:cNvSpPr/>
          <p:nvPr/>
        </p:nvSpPr>
        <p:spPr>
          <a:xfrm flipH="1">
            <a:off x="4615015" y="484831"/>
            <a:ext cx="2529069" cy="1090587"/>
          </a:xfrm>
          <a:prstGeom prst="cube">
            <a:avLst>
              <a:gd name="adj" fmla="val 25000"/>
            </a:avLst>
          </a:prstGeom>
          <a:noFill/>
          <a:ln w="25400" cap="rnd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3600000" rev="0"/>
            </a:camera>
            <a:lightRig rig="threePt" dir="t"/>
          </a:scene3d>
          <a:sp3d prstMaterial="powder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61" name="Oval 160"/>
          <p:cNvSpPr/>
          <p:nvPr/>
        </p:nvSpPr>
        <p:spPr>
          <a:xfrm rot="14420728" flipV="1">
            <a:off x="160781" y="638769"/>
            <a:ext cx="784792" cy="71000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isometricLeftDown"/>
            <a:lightRig rig="threePt" dir="t"/>
          </a:scene3d>
          <a:sp3d prstMaterial="plastic">
            <a:bevelT w="0" h="1968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62" name="Rectangle 161"/>
          <p:cNvSpPr/>
          <p:nvPr/>
        </p:nvSpPr>
        <p:spPr>
          <a:xfrm flipH="1">
            <a:off x="6047229" y="2672086"/>
            <a:ext cx="269043" cy="9358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63" name="Block Arc 162"/>
          <p:cNvSpPr/>
          <p:nvPr/>
        </p:nvSpPr>
        <p:spPr>
          <a:xfrm rot="10800000" flipH="1">
            <a:off x="6226021" y="2468866"/>
            <a:ext cx="2342999" cy="765712"/>
          </a:xfrm>
          <a:prstGeom prst="blockArc">
            <a:avLst/>
          </a:prstGeom>
          <a:solidFill>
            <a:srgbClr val="FF0000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164" name="Block Arc 163"/>
          <p:cNvSpPr/>
          <p:nvPr/>
        </p:nvSpPr>
        <p:spPr>
          <a:xfrm flipH="1">
            <a:off x="6120084" y="3182560"/>
            <a:ext cx="2342999" cy="765713"/>
          </a:xfrm>
          <a:prstGeom prst="blockArc">
            <a:avLst/>
          </a:prstGeom>
          <a:solidFill>
            <a:srgbClr val="FF0000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165" name="Isosceles Triangle 164"/>
          <p:cNvSpPr/>
          <p:nvPr/>
        </p:nvSpPr>
        <p:spPr>
          <a:xfrm rot="16200000" flipH="1">
            <a:off x="7353574" y="2516808"/>
            <a:ext cx="611507" cy="1262380"/>
          </a:xfrm>
          <a:prstGeom prst="triangle">
            <a:avLst>
              <a:gd name="adj" fmla="val 51739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66" name="Isosceles Triangle 165"/>
          <p:cNvSpPr/>
          <p:nvPr/>
        </p:nvSpPr>
        <p:spPr>
          <a:xfrm rot="5400000" flipH="1">
            <a:off x="6614527" y="2245669"/>
            <a:ext cx="680635" cy="1602809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67" name="Block Arc 166"/>
          <p:cNvSpPr/>
          <p:nvPr/>
        </p:nvSpPr>
        <p:spPr>
          <a:xfrm rot="10800000" flipH="1">
            <a:off x="6120004" y="2581687"/>
            <a:ext cx="2342999" cy="523909"/>
          </a:xfrm>
          <a:prstGeom prst="blockArc">
            <a:avLst/>
          </a:prstGeom>
          <a:solidFill>
            <a:srgbClr val="2C05D1"/>
          </a:solidFill>
          <a:ln>
            <a:noFill/>
          </a:ln>
          <a:effectLst>
            <a:glow rad="101600">
              <a:srgbClr val="2C05D1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168" name="Block Arc 167"/>
          <p:cNvSpPr/>
          <p:nvPr/>
        </p:nvSpPr>
        <p:spPr>
          <a:xfrm flipH="1">
            <a:off x="6114478" y="3163809"/>
            <a:ext cx="2342999" cy="523909"/>
          </a:xfrm>
          <a:prstGeom prst="blockArc">
            <a:avLst/>
          </a:prstGeom>
          <a:solidFill>
            <a:srgbClr val="2C05D1"/>
          </a:solidFill>
          <a:ln>
            <a:noFill/>
          </a:ln>
          <a:effectLst>
            <a:glow rad="101600">
              <a:srgbClr val="2C05D1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169" name="Isosceles Triangle 168"/>
          <p:cNvSpPr/>
          <p:nvPr/>
        </p:nvSpPr>
        <p:spPr>
          <a:xfrm rot="16200000" flipH="1">
            <a:off x="7444522" y="2508972"/>
            <a:ext cx="418400" cy="1262380"/>
          </a:xfrm>
          <a:prstGeom prst="triangle">
            <a:avLst>
              <a:gd name="adj" fmla="val 51739"/>
            </a:avLst>
          </a:prstGeom>
          <a:solidFill>
            <a:srgbClr val="2C05D1"/>
          </a:solidFill>
          <a:ln>
            <a:noFill/>
          </a:ln>
          <a:effectLst>
            <a:glow rad="101600">
              <a:srgbClr val="2C05D1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0" name="Rectangle 169"/>
          <p:cNvSpPr/>
          <p:nvPr/>
        </p:nvSpPr>
        <p:spPr>
          <a:xfrm flipH="1">
            <a:off x="8266826" y="2814535"/>
            <a:ext cx="184968" cy="6403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1" name="Rectangle 170"/>
          <p:cNvSpPr/>
          <p:nvPr/>
        </p:nvSpPr>
        <p:spPr>
          <a:xfrm flipH="1">
            <a:off x="5940721" y="3252159"/>
            <a:ext cx="269043" cy="6403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2" name="Isosceles Triangle 171"/>
          <p:cNvSpPr/>
          <p:nvPr/>
        </p:nvSpPr>
        <p:spPr>
          <a:xfrm rot="5400000" flipH="1">
            <a:off x="6675788" y="2598983"/>
            <a:ext cx="340316" cy="1059365"/>
          </a:xfrm>
          <a:prstGeom prst="triangle">
            <a:avLst/>
          </a:prstGeom>
          <a:solidFill>
            <a:srgbClr val="2C05D1"/>
          </a:solidFill>
          <a:ln>
            <a:noFill/>
          </a:ln>
          <a:effectLst>
            <a:glow rad="101600">
              <a:srgbClr val="2C05D1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4" name="Rectangle 173"/>
          <p:cNvSpPr/>
          <p:nvPr/>
        </p:nvSpPr>
        <p:spPr>
          <a:xfrm flipH="1">
            <a:off x="8540991" y="2479678"/>
            <a:ext cx="269043" cy="6403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6" name="Rectangle 175"/>
          <p:cNvSpPr/>
          <p:nvPr/>
        </p:nvSpPr>
        <p:spPr>
          <a:xfrm flipH="1">
            <a:off x="8412553" y="3287756"/>
            <a:ext cx="269043" cy="6403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7" name="Rectangle 176"/>
          <p:cNvSpPr/>
          <p:nvPr/>
        </p:nvSpPr>
        <p:spPr>
          <a:xfrm flipH="1">
            <a:off x="8329598" y="2581920"/>
            <a:ext cx="536469" cy="5816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80" name="Rectangle 179"/>
          <p:cNvSpPr/>
          <p:nvPr/>
        </p:nvSpPr>
        <p:spPr>
          <a:xfrm flipH="1">
            <a:off x="6030444" y="2851521"/>
            <a:ext cx="269043" cy="5816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82" name="Straight Connector 181"/>
          <p:cNvCxnSpPr/>
          <p:nvPr/>
        </p:nvCxnSpPr>
        <p:spPr>
          <a:xfrm>
            <a:off x="8502232" y="3142344"/>
            <a:ext cx="434936" cy="0"/>
          </a:xfrm>
          <a:prstGeom prst="line">
            <a:avLst/>
          </a:prstGeom>
          <a:ln w="111125" cap="rnd">
            <a:solidFill>
              <a:srgbClr val="FF0000"/>
            </a:solidFill>
            <a:prstDash val="solid"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3" name="Straight Connector 182"/>
          <p:cNvCxnSpPr/>
          <p:nvPr/>
        </p:nvCxnSpPr>
        <p:spPr>
          <a:xfrm flipH="1">
            <a:off x="8369016" y="3140016"/>
            <a:ext cx="525575" cy="0"/>
          </a:xfrm>
          <a:prstGeom prst="line">
            <a:avLst/>
          </a:prstGeom>
          <a:ln w="73025" cap="rnd">
            <a:solidFill>
              <a:srgbClr val="2C05D1">
                <a:alpha val="44000"/>
              </a:srgbClr>
            </a:solidFill>
            <a:prstDash val="solid"/>
          </a:ln>
          <a:effectLst>
            <a:glow rad="139700">
              <a:srgbClr val="2C05D1">
                <a:alpha val="4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Straight Connector 184"/>
          <p:cNvCxnSpPr>
            <a:stCxn id="196" idx="0"/>
          </p:cNvCxnSpPr>
          <p:nvPr/>
        </p:nvCxnSpPr>
        <p:spPr>
          <a:xfrm rot="16200000" flipV="1">
            <a:off x="4226577" y="3371595"/>
            <a:ext cx="762978" cy="342527"/>
          </a:xfrm>
          <a:prstGeom prst="line">
            <a:avLst/>
          </a:prstGeom>
          <a:ln w="38100" cap="rnd">
            <a:solidFill>
              <a:srgbClr val="FF0000"/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6" name="Rectangle 185"/>
          <p:cNvSpPr/>
          <p:nvPr/>
        </p:nvSpPr>
        <p:spPr>
          <a:xfrm flipH="1">
            <a:off x="5961620" y="2465890"/>
            <a:ext cx="269043" cy="6403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87" name="Straight Connector 186"/>
          <p:cNvCxnSpPr/>
          <p:nvPr/>
        </p:nvCxnSpPr>
        <p:spPr>
          <a:xfrm>
            <a:off x="1676400" y="3145536"/>
            <a:ext cx="4443682" cy="0"/>
          </a:xfrm>
          <a:prstGeom prst="line">
            <a:avLst/>
          </a:prstGeom>
          <a:ln w="133350" cap="rnd">
            <a:solidFill>
              <a:srgbClr val="FF0000"/>
            </a:solidFill>
            <a:prstDash val="solid"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8" name="Rectangle 187"/>
          <p:cNvSpPr/>
          <p:nvPr/>
        </p:nvSpPr>
        <p:spPr>
          <a:xfrm flipH="1">
            <a:off x="6275122" y="2446436"/>
            <a:ext cx="2075918" cy="130508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89" name="Flowchart: Stored Data 188"/>
          <p:cNvSpPr/>
          <p:nvPr/>
        </p:nvSpPr>
        <p:spPr>
          <a:xfrm flipH="1">
            <a:off x="8225226" y="2507137"/>
            <a:ext cx="251627" cy="1183684"/>
          </a:xfrm>
          <a:prstGeom prst="flowChartOnlineStorage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90" name="Straight Connector 189"/>
          <p:cNvCxnSpPr/>
          <p:nvPr/>
        </p:nvCxnSpPr>
        <p:spPr>
          <a:xfrm>
            <a:off x="579148" y="1011823"/>
            <a:ext cx="944852" cy="2031357"/>
          </a:xfrm>
          <a:prstGeom prst="line">
            <a:avLst/>
          </a:prstGeom>
          <a:ln w="136525" cap="rnd">
            <a:solidFill>
              <a:srgbClr val="FF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1" name="Straight Connector 190"/>
          <p:cNvCxnSpPr/>
          <p:nvPr/>
        </p:nvCxnSpPr>
        <p:spPr>
          <a:xfrm flipH="1">
            <a:off x="607872" y="1004153"/>
            <a:ext cx="1051149" cy="0"/>
          </a:xfrm>
          <a:prstGeom prst="line">
            <a:avLst/>
          </a:prstGeom>
          <a:ln w="136525" cap="rnd">
            <a:solidFill>
              <a:srgbClr val="FF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2" name="Down Arrow 191"/>
          <p:cNvSpPr/>
          <p:nvPr/>
        </p:nvSpPr>
        <p:spPr>
          <a:xfrm rot="20231834" flipH="1">
            <a:off x="4875141" y="4269093"/>
            <a:ext cx="269043" cy="340316"/>
          </a:xfrm>
          <a:prstGeom prst="down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93" name="Oval 192"/>
          <p:cNvSpPr/>
          <p:nvPr/>
        </p:nvSpPr>
        <p:spPr>
          <a:xfrm rot="5400000" flipH="1">
            <a:off x="1188228" y="2787342"/>
            <a:ext cx="784792" cy="710004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isometricLeftDown">
              <a:rot lat="2100000" lon="8100000" rev="0"/>
            </a:camera>
            <a:lightRig rig="threePt" dir="t"/>
          </a:scene3d>
          <a:sp3d prstMaterial="plastic">
            <a:bevelT w="0" h="1968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6" name="Can 195"/>
          <p:cNvSpPr/>
          <p:nvPr/>
        </p:nvSpPr>
        <p:spPr>
          <a:xfrm rot="9306952" flipH="1">
            <a:off x="4460353" y="3757841"/>
            <a:ext cx="587142" cy="229097"/>
          </a:xfrm>
          <a:prstGeom prst="can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7" name="Cube 196"/>
          <p:cNvSpPr/>
          <p:nvPr/>
        </p:nvSpPr>
        <p:spPr>
          <a:xfrm rot="9426951" flipH="1">
            <a:off x="4060472" y="3869744"/>
            <a:ext cx="1576375" cy="436460"/>
          </a:xfrm>
          <a:prstGeom prst="cube">
            <a:avLst>
              <a:gd name="adj" fmla="val 25000"/>
            </a:avLst>
          </a:prstGeom>
          <a:solidFill>
            <a:schemeClr val="tx2">
              <a:lumMod val="60000"/>
              <a:lumOff val="40000"/>
            </a:schemeClr>
          </a:solidFill>
          <a:ln w="25400" cap="rnd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7800000" rev="21540000"/>
            </a:camera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98" name="Straight Connector 197"/>
          <p:cNvCxnSpPr>
            <a:cxnSpLocks noChangeAspect="1"/>
          </p:cNvCxnSpPr>
          <p:nvPr/>
        </p:nvCxnSpPr>
        <p:spPr>
          <a:xfrm rot="16200000" flipV="1">
            <a:off x="6031140" y="1065624"/>
            <a:ext cx="173367" cy="75108"/>
          </a:xfrm>
          <a:prstGeom prst="line">
            <a:avLst/>
          </a:prstGeom>
          <a:ln w="82550" cap="rnd">
            <a:solidFill>
              <a:srgbClr val="FF0000"/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9" name="Can 198"/>
          <p:cNvSpPr/>
          <p:nvPr/>
        </p:nvSpPr>
        <p:spPr>
          <a:xfrm rot="9306952" flipH="1">
            <a:off x="6022836" y="1204624"/>
            <a:ext cx="366238" cy="154929"/>
          </a:xfrm>
          <a:prstGeom prst="can">
            <a:avLst/>
          </a:prstGeom>
          <a:solidFill>
            <a:srgbClr val="FF0000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03" name="Oval 202"/>
          <p:cNvSpPr/>
          <p:nvPr/>
        </p:nvSpPr>
        <p:spPr>
          <a:xfrm flipH="1">
            <a:off x="5623733" y="2686114"/>
            <a:ext cx="150164" cy="892955"/>
          </a:xfrm>
          <a:prstGeom prst="ellipse">
            <a:avLst/>
          </a:prstGeom>
          <a:solidFill>
            <a:schemeClr val="bg1">
              <a:lumMod val="65000"/>
              <a:alpha val="72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04" name="Cube 203"/>
          <p:cNvSpPr/>
          <p:nvPr/>
        </p:nvSpPr>
        <p:spPr>
          <a:xfrm rot="5045004" flipH="1">
            <a:off x="4346380" y="2725327"/>
            <a:ext cx="196548" cy="781005"/>
          </a:xfrm>
          <a:prstGeom prst="cube">
            <a:avLst>
              <a:gd name="adj" fmla="val 25000"/>
            </a:avLst>
          </a:prstGeom>
          <a:solidFill>
            <a:schemeClr val="bg1">
              <a:lumMod val="50000"/>
              <a:alpha val="27000"/>
            </a:schemeClr>
          </a:solidFill>
          <a:ln w="25400" cap="rnd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3600000" rev="13200000"/>
            </a:camera>
            <a:lightRig rig="threePt" dir="t"/>
          </a:scene3d>
          <a:sp3d prstMaterial="powder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05" name="Flowchart: Stored Data 18"/>
          <p:cNvSpPr/>
          <p:nvPr/>
        </p:nvSpPr>
        <p:spPr>
          <a:xfrm rot="10800000" flipH="1">
            <a:off x="6149308" y="2507137"/>
            <a:ext cx="251627" cy="1183685"/>
          </a:xfrm>
          <a:prstGeom prst="flowChartOnlineStorage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206" name="Straight Connector 205"/>
          <p:cNvCxnSpPr/>
          <p:nvPr/>
        </p:nvCxnSpPr>
        <p:spPr>
          <a:xfrm flipH="1" flipV="1">
            <a:off x="4067975" y="993771"/>
            <a:ext cx="1236786" cy="0"/>
          </a:xfrm>
          <a:prstGeom prst="line">
            <a:avLst/>
          </a:prstGeom>
          <a:ln w="82550" cap="flat">
            <a:solidFill>
              <a:srgbClr val="FF0000"/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0" name="Cube 209"/>
          <p:cNvSpPr/>
          <p:nvPr/>
        </p:nvSpPr>
        <p:spPr>
          <a:xfrm flipH="1">
            <a:off x="3082245" y="630243"/>
            <a:ext cx="2145877" cy="799764"/>
          </a:xfrm>
          <a:prstGeom prst="cube">
            <a:avLst>
              <a:gd name="adj" fmla="val 25000"/>
            </a:avLst>
          </a:prstGeom>
          <a:solidFill>
            <a:schemeClr val="tx2">
              <a:lumMod val="60000"/>
              <a:lumOff val="40000"/>
            </a:schemeClr>
          </a:solidFill>
          <a:ln w="25400" cap="rnd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3600000" rev="0"/>
            </a:camera>
            <a:lightRig rig="threePt" dir="t"/>
          </a:scene3d>
          <a:sp3d prstMaterial="powder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211" name="Straight Connector 210"/>
          <p:cNvCxnSpPr/>
          <p:nvPr/>
        </p:nvCxnSpPr>
        <p:spPr>
          <a:xfrm flipH="1">
            <a:off x="3021003" y="1023856"/>
            <a:ext cx="597712" cy="0"/>
          </a:xfrm>
          <a:prstGeom prst="line">
            <a:avLst/>
          </a:prstGeom>
          <a:ln w="82550" cap="rnd">
            <a:solidFill>
              <a:srgbClr val="FF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2" name="Isosceles Triangle 211"/>
          <p:cNvSpPr/>
          <p:nvPr/>
        </p:nvSpPr>
        <p:spPr>
          <a:xfrm rot="5088102" flipH="1" flipV="1">
            <a:off x="1486350" y="35904"/>
            <a:ext cx="1648530" cy="1576724"/>
          </a:xfrm>
          <a:prstGeom prst="triangle">
            <a:avLst/>
          </a:prstGeom>
          <a:solidFill>
            <a:srgbClr val="FFC000"/>
          </a:solidFill>
          <a:ln w="635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120000" lon="4200000" rev="0"/>
            </a:camera>
            <a:lightRig rig="threePt" dir="t"/>
          </a:scene3d>
          <a:sp3d>
            <a:bevelT w="101600" h="196850" prst="convex"/>
            <a:bevelB w="0" h="2222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0" y="5715000"/>
            <a:ext cx="9144000" cy="1143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477000" y="533400"/>
            <a:ext cx="2514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2800" kern="0" dirty="0" smtClean="0">
                <a:solidFill>
                  <a:srgbClr val="FF0000"/>
                </a:solidFill>
              </a:rPr>
              <a:t>1064nm</a:t>
            </a:r>
            <a:r>
              <a:rPr lang="en-US" sz="2800" kern="0" dirty="0" smtClean="0">
                <a:solidFill>
                  <a:sysClr val="windowText" lastClr="000000"/>
                </a:solidFill>
              </a:rPr>
              <a:t> ECDL</a:t>
            </a:r>
          </a:p>
          <a:p>
            <a:pPr algn="ctr">
              <a:defRPr/>
            </a:pPr>
            <a:r>
              <a:rPr lang="en-US" sz="2800" kern="0" dirty="0" smtClean="0">
                <a:solidFill>
                  <a:sysClr val="windowText" lastClr="000000"/>
                </a:solidFill>
              </a:rPr>
              <a:t> – </a:t>
            </a:r>
            <a:r>
              <a:rPr lang="en-US" sz="2800" i="1" kern="0" dirty="0" smtClean="0">
                <a:solidFill>
                  <a:srgbClr val="FF0000"/>
                </a:solidFill>
              </a:rPr>
              <a:t>Raman Pump</a:t>
            </a:r>
            <a:endParaRPr lang="en-US" sz="2800" i="1" kern="0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953000" y="2133600"/>
            <a:ext cx="11644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2800" kern="0" dirty="0" smtClean="0">
                <a:solidFill>
                  <a:sysClr val="windowText" lastClr="000000"/>
                </a:solidFill>
              </a:rPr>
              <a:t>MML</a:t>
            </a:r>
            <a:endParaRPr lang="en-US" sz="2800" kern="0" dirty="0">
              <a:solidFill>
                <a:sysClr val="windowText" lastClr="00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185452" y="1915180"/>
            <a:ext cx="22097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kern="0" dirty="0" smtClean="0">
                <a:solidFill>
                  <a:sysClr val="windowText" lastClr="000000"/>
                </a:solidFill>
              </a:rPr>
              <a:t>H</a:t>
            </a:r>
            <a:r>
              <a:rPr lang="en-US" sz="2800" kern="0" baseline="-25000" dirty="0" smtClean="0">
                <a:solidFill>
                  <a:sysClr val="windowText" lastClr="000000"/>
                </a:solidFill>
              </a:rPr>
              <a:t>2</a:t>
            </a:r>
            <a:r>
              <a:rPr lang="en-US" sz="2800" kern="0" dirty="0" smtClean="0">
                <a:solidFill>
                  <a:sysClr val="windowText" lastClr="000000"/>
                </a:solidFill>
              </a:rPr>
              <a:t>-Filled HFC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962400" y="2362200"/>
            <a:ext cx="7026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kern="0" dirty="0" smtClean="0">
                <a:solidFill>
                  <a:sysClr val="windowText" lastClr="000000"/>
                </a:solidFill>
              </a:rPr>
              <a:t>GS</a:t>
            </a:r>
            <a:endParaRPr lang="en-US" sz="2800" kern="0" dirty="0">
              <a:solidFill>
                <a:sysClr val="windowText" lastClr="00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638800" y="3733800"/>
            <a:ext cx="35052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2C05D1"/>
                </a:solidFill>
              </a:rPr>
              <a:t>1134 nm </a:t>
            </a:r>
            <a:r>
              <a:rPr lang="en-US" sz="2800" kern="0" dirty="0" smtClean="0">
                <a:solidFill>
                  <a:sysClr val="windowText" lastClr="000000"/>
                </a:solidFill>
              </a:rPr>
              <a:t>Generated From Noise – </a:t>
            </a:r>
          </a:p>
          <a:p>
            <a:pPr algn="ctr"/>
            <a:r>
              <a:rPr lang="en-US" sz="2800" i="1" dirty="0" smtClean="0">
                <a:solidFill>
                  <a:srgbClr val="2C05D1"/>
                </a:solidFill>
              </a:rPr>
              <a:t>Raman Stokes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191000" y="4648200"/>
            <a:ext cx="1981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kern="0" dirty="0" smtClean="0">
                <a:solidFill>
                  <a:sysClr val="windowText" lastClr="000000"/>
                </a:solidFill>
              </a:rPr>
              <a:t>To Locking Circuit</a:t>
            </a:r>
            <a:endParaRPr lang="en-US" sz="2800" kern="0" dirty="0">
              <a:solidFill>
                <a:sysClr val="windowText" lastClr="00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 rot="20199621">
            <a:off x="4481878" y="3746154"/>
            <a:ext cx="714360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2800" kern="0" dirty="0" smtClean="0">
                <a:solidFill>
                  <a:sysClr val="windowText" lastClr="000000"/>
                </a:solidFill>
              </a:rPr>
              <a:t>PD</a:t>
            </a:r>
            <a:endParaRPr lang="en-US" sz="2800" kern="0" dirty="0">
              <a:solidFill>
                <a:sysClr val="windowText" lastClr="00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733801" y="838200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kern="0" dirty="0" smtClean="0">
                <a:solidFill>
                  <a:sysClr val="windowText" lastClr="000000"/>
                </a:solidFill>
              </a:rPr>
              <a:t>EOM</a:t>
            </a:r>
            <a:endParaRPr lang="en-US" sz="2800" kern="0" dirty="0">
              <a:solidFill>
                <a:sysClr val="windowText" lastClr="00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299252" y="503824"/>
            <a:ext cx="8350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2800" kern="0" dirty="0" smtClean="0">
                <a:solidFill>
                  <a:sysClr val="windowText" lastClr="000000"/>
                </a:solidFill>
              </a:rPr>
              <a:t>YFA</a:t>
            </a:r>
            <a:endParaRPr lang="en-US" sz="2800" kern="0" dirty="0">
              <a:solidFill>
                <a:sysClr val="windowText" lastClr="00000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0" y="5867400"/>
            <a:ext cx="3429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4397375" algn="l"/>
                <a:tab pos="4400550" algn="l"/>
                <a:tab pos="8743950" algn="l"/>
                <a:tab pos="13544550" algn="l"/>
              </a:tabLst>
              <a:defRPr/>
            </a:pPr>
            <a:r>
              <a:rPr lang="en-US" b="1" kern="0" dirty="0" smtClean="0">
                <a:solidFill>
                  <a:prstClr val="white"/>
                </a:solidFill>
              </a:rPr>
              <a:t>YFA </a:t>
            </a:r>
            <a:r>
              <a:rPr lang="en-US" kern="0" dirty="0" smtClean="0">
                <a:solidFill>
                  <a:prstClr val="white"/>
                </a:solidFill>
              </a:rPr>
              <a:t>– Ytterbium Fiber Amplifier </a:t>
            </a:r>
          </a:p>
          <a:p>
            <a:pPr>
              <a:tabLst>
                <a:tab pos="4397375" algn="l"/>
                <a:tab pos="4400550" algn="l"/>
                <a:tab pos="8743950" algn="l"/>
                <a:tab pos="13544550" algn="l"/>
              </a:tabLst>
              <a:defRPr/>
            </a:pPr>
            <a:r>
              <a:rPr lang="en-US" b="1" kern="0" dirty="0" smtClean="0">
                <a:solidFill>
                  <a:prstClr val="white"/>
                </a:solidFill>
              </a:rPr>
              <a:t>EOM </a:t>
            </a:r>
            <a:r>
              <a:rPr lang="en-US" kern="0" dirty="0" smtClean="0">
                <a:solidFill>
                  <a:prstClr val="white"/>
                </a:solidFill>
              </a:rPr>
              <a:t>– Electro-Optic Modulator</a:t>
            </a:r>
          </a:p>
          <a:p>
            <a:pPr>
              <a:tabLst>
                <a:tab pos="4397375" algn="l"/>
                <a:tab pos="4400550" algn="l"/>
                <a:tab pos="8743950" algn="l"/>
                <a:tab pos="13544550" algn="l"/>
              </a:tabLst>
              <a:defRPr/>
            </a:pPr>
            <a:r>
              <a:rPr lang="en-US" b="1" kern="0" dirty="0" smtClean="0">
                <a:solidFill>
                  <a:prstClr val="white"/>
                </a:solidFill>
              </a:rPr>
              <a:t>ECDL </a:t>
            </a:r>
            <a:r>
              <a:rPr lang="en-US" kern="0" dirty="0" smtClean="0">
                <a:solidFill>
                  <a:prstClr val="white"/>
                </a:solidFill>
              </a:rPr>
              <a:t>– External Cavity Diode </a:t>
            </a:r>
            <a:r>
              <a:rPr lang="en-US" kern="0" dirty="0" smtClean="0">
                <a:solidFill>
                  <a:sysClr val="windowText" lastClr="000000"/>
                </a:solidFill>
              </a:rPr>
              <a:t>Laser</a:t>
            </a:r>
          </a:p>
        </p:txBody>
      </p:sp>
      <p:sp>
        <p:nvSpPr>
          <p:cNvPr id="32" name="Rectangle 31"/>
          <p:cNvSpPr/>
          <p:nvPr/>
        </p:nvSpPr>
        <p:spPr>
          <a:xfrm>
            <a:off x="6172200" y="5867400"/>
            <a:ext cx="3048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4397375" algn="l"/>
                <a:tab pos="4400550" algn="l"/>
                <a:tab pos="8743950" algn="l"/>
                <a:tab pos="13544550" algn="l"/>
              </a:tabLst>
              <a:defRPr/>
            </a:pPr>
            <a:r>
              <a:rPr lang="en-US" b="1" kern="0" dirty="0" smtClean="0">
                <a:solidFill>
                  <a:prstClr val="white"/>
                </a:solidFill>
              </a:rPr>
              <a:t>PBS </a:t>
            </a:r>
            <a:r>
              <a:rPr lang="en-US" kern="0" dirty="0" smtClean="0">
                <a:solidFill>
                  <a:prstClr val="white"/>
                </a:solidFill>
              </a:rPr>
              <a:t>– Polarizing Beam Splitter</a:t>
            </a:r>
          </a:p>
          <a:p>
            <a:pPr>
              <a:tabLst>
                <a:tab pos="4397375" algn="l"/>
                <a:tab pos="4400550" algn="l"/>
                <a:tab pos="8743950" algn="l"/>
                <a:tab pos="13544550" algn="l"/>
              </a:tabLst>
              <a:defRPr/>
            </a:pPr>
            <a:r>
              <a:rPr lang="en-US" b="1" kern="0" dirty="0" smtClean="0">
                <a:solidFill>
                  <a:prstClr val="white"/>
                </a:solidFill>
              </a:rPr>
              <a:t>MML</a:t>
            </a:r>
            <a:r>
              <a:rPr lang="en-US" kern="0" dirty="0" smtClean="0">
                <a:solidFill>
                  <a:prstClr val="white"/>
                </a:solidFill>
              </a:rPr>
              <a:t> – Mode-Matching Lens </a:t>
            </a:r>
          </a:p>
          <a:p>
            <a:pPr>
              <a:tabLst>
                <a:tab pos="4397375" algn="l"/>
                <a:tab pos="4400550" algn="l"/>
                <a:tab pos="8743950" algn="l"/>
                <a:tab pos="13544550" algn="l"/>
              </a:tabLst>
              <a:defRPr/>
            </a:pPr>
            <a:r>
              <a:rPr lang="en-US" b="1" kern="0" dirty="0" smtClean="0">
                <a:solidFill>
                  <a:prstClr val="white"/>
                </a:solidFill>
              </a:rPr>
              <a:t>HFC</a:t>
            </a:r>
            <a:r>
              <a:rPr lang="en-US" kern="0" dirty="0" smtClean="0">
                <a:solidFill>
                  <a:prstClr val="white"/>
                </a:solidFill>
              </a:rPr>
              <a:t> – High Finesse Cavity</a:t>
            </a:r>
          </a:p>
        </p:txBody>
      </p:sp>
      <p:sp>
        <p:nvSpPr>
          <p:cNvPr id="33" name="Rectangle 32"/>
          <p:cNvSpPr/>
          <p:nvPr/>
        </p:nvSpPr>
        <p:spPr>
          <a:xfrm>
            <a:off x="3581400" y="5867400"/>
            <a:ext cx="29718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4397375" algn="l"/>
                <a:tab pos="4400550" algn="l"/>
                <a:tab pos="8743950" algn="l"/>
                <a:tab pos="13544550" algn="l"/>
              </a:tabLst>
              <a:defRPr/>
            </a:pPr>
            <a:r>
              <a:rPr lang="el-GR" b="1" kern="0" dirty="0" smtClean="0">
                <a:solidFill>
                  <a:prstClr val="white"/>
                </a:solidFill>
              </a:rPr>
              <a:t>λ/2</a:t>
            </a:r>
            <a:r>
              <a:rPr lang="en-US" b="1" kern="0" dirty="0" smtClean="0">
                <a:solidFill>
                  <a:prstClr val="white"/>
                </a:solidFill>
              </a:rPr>
              <a:t> </a:t>
            </a:r>
            <a:r>
              <a:rPr lang="en-US" kern="0" dirty="0" smtClean="0">
                <a:solidFill>
                  <a:prstClr val="white"/>
                </a:solidFill>
              </a:rPr>
              <a:t>– Half-Wave Plate</a:t>
            </a:r>
          </a:p>
          <a:p>
            <a:pPr>
              <a:tabLst>
                <a:tab pos="4397375" algn="l"/>
                <a:tab pos="4400550" algn="l"/>
                <a:tab pos="8743950" algn="l"/>
                <a:tab pos="13544550" algn="l"/>
              </a:tabLst>
              <a:defRPr/>
            </a:pPr>
            <a:r>
              <a:rPr lang="en-US" b="1" kern="0" dirty="0" smtClean="0">
                <a:solidFill>
                  <a:prstClr val="white"/>
                </a:solidFill>
              </a:rPr>
              <a:t>GS</a:t>
            </a:r>
            <a:r>
              <a:rPr lang="en-US" kern="0" dirty="0" smtClean="0">
                <a:solidFill>
                  <a:prstClr val="white"/>
                </a:solidFill>
              </a:rPr>
              <a:t> – Glass Slide</a:t>
            </a:r>
          </a:p>
          <a:p>
            <a:pPr>
              <a:tabLst>
                <a:tab pos="4397375" algn="l"/>
                <a:tab pos="4400550" algn="l"/>
                <a:tab pos="8743950" algn="l"/>
                <a:tab pos="13544550" algn="l"/>
              </a:tabLst>
              <a:defRPr/>
            </a:pPr>
            <a:r>
              <a:rPr lang="en-US" b="1" kern="0" dirty="0" smtClean="0">
                <a:solidFill>
                  <a:prstClr val="white"/>
                </a:solidFill>
              </a:rPr>
              <a:t>PD</a:t>
            </a:r>
            <a:r>
              <a:rPr lang="en-US" kern="0" dirty="0" smtClean="0">
                <a:solidFill>
                  <a:prstClr val="white"/>
                </a:solidFill>
              </a:rPr>
              <a:t> – Photodiode</a:t>
            </a:r>
          </a:p>
        </p:txBody>
      </p:sp>
      <p:sp>
        <p:nvSpPr>
          <p:cNvPr id="35" name="Rectangle 34"/>
          <p:cNvSpPr/>
          <p:nvPr/>
        </p:nvSpPr>
        <p:spPr>
          <a:xfrm>
            <a:off x="0" y="0"/>
            <a:ext cx="91440" cy="57912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9052560" y="0"/>
            <a:ext cx="91440" cy="57912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0" y="0"/>
            <a:ext cx="9144000" cy="9144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Block Arc 155"/>
          <p:cNvSpPr/>
          <p:nvPr/>
        </p:nvSpPr>
        <p:spPr>
          <a:xfrm rot="10800000" flipH="1">
            <a:off x="6259847" y="2452573"/>
            <a:ext cx="2100331" cy="523909"/>
          </a:xfrm>
          <a:prstGeom prst="blockArc">
            <a:avLst/>
          </a:prstGeom>
          <a:solidFill>
            <a:srgbClr val="FF0000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157" name="Isosceles Triangle 156"/>
          <p:cNvSpPr/>
          <p:nvPr/>
        </p:nvSpPr>
        <p:spPr>
          <a:xfrm rot="16200000">
            <a:off x="7128800" y="2263648"/>
            <a:ext cx="680635" cy="1602809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8" name="Cube 157"/>
          <p:cNvSpPr/>
          <p:nvPr/>
        </p:nvSpPr>
        <p:spPr>
          <a:xfrm rot="11616880" flipH="1">
            <a:off x="5878079" y="858988"/>
            <a:ext cx="450019" cy="232135"/>
          </a:xfrm>
          <a:prstGeom prst="cube">
            <a:avLst>
              <a:gd name="adj" fmla="val 70977"/>
            </a:avLst>
          </a:prstGeom>
          <a:gradFill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lin ang="2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59" name="Straight Connector 158"/>
          <p:cNvCxnSpPr/>
          <p:nvPr/>
        </p:nvCxnSpPr>
        <p:spPr>
          <a:xfrm flipH="1" flipV="1">
            <a:off x="5295180" y="993771"/>
            <a:ext cx="776955" cy="0"/>
          </a:xfrm>
          <a:prstGeom prst="line">
            <a:avLst/>
          </a:prstGeom>
          <a:ln w="82550" cap="rnd">
            <a:solidFill>
              <a:srgbClr val="FF0000"/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0" name="Cube 159"/>
          <p:cNvSpPr/>
          <p:nvPr/>
        </p:nvSpPr>
        <p:spPr>
          <a:xfrm flipH="1">
            <a:off x="4615015" y="484831"/>
            <a:ext cx="2529069" cy="1090587"/>
          </a:xfrm>
          <a:prstGeom prst="cube">
            <a:avLst>
              <a:gd name="adj" fmla="val 25000"/>
            </a:avLst>
          </a:prstGeom>
          <a:noFill/>
          <a:ln w="25400" cap="rnd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3600000" rev="0"/>
            </a:camera>
            <a:lightRig rig="threePt" dir="t"/>
          </a:scene3d>
          <a:sp3d prstMaterial="powder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61" name="Oval 160"/>
          <p:cNvSpPr/>
          <p:nvPr/>
        </p:nvSpPr>
        <p:spPr>
          <a:xfrm rot="14420728" flipV="1">
            <a:off x="160781" y="638769"/>
            <a:ext cx="784792" cy="71000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isometricLeftDown"/>
            <a:lightRig rig="threePt" dir="t"/>
          </a:scene3d>
          <a:sp3d prstMaterial="plastic">
            <a:bevelT w="0" h="1968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62" name="Rectangle 161"/>
          <p:cNvSpPr/>
          <p:nvPr/>
        </p:nvSpPr>
        <p:spPr>
          <a:xfrm flipH="1">
            <a:off x="6047229" y="2672086"/>
            <a:ext cx="269043" cy="9358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63" name="Block Arc 162"/>
          <p:cNvSpPr/>
          <p:nvPr/>
        </p:nvSpPr>
        <p:spPr>
          <a:xfrm rot="10800000" flipH="1">
            <a:off x="6226021" y="2468866"/>
            <a:ext cx="2342999" cy="765712"/>
          </a:xfrm>
          <a:prstGeom prst="blockArc">
            <a:avLst/>
          </a:prstGeom>
          <a:solidFill>
            <a:srgbClr val="FF0000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164" name="Block Arc 163"/>
          <p:cNvSpPr/>
          <p:nvPr/>
        </p:nvSpPr>
        <p:spPr>
          <a:xfrm flipH="1">
            <a:off x="6120084" y="3182560"/>
            <a:ext cx="2342999" cy="765713"/>
          </a:xfrm>
          <a:prstGeom prst="blockArc">
            <a:avLst/>
          </a:prstGeom>
          <a:solidFill>
            <a:srgbClr val="FF0000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165" name="Isosceles Triangle 164"/>
          <p:cNvSpPr/>
          <p:nvPr/>
        </p:nvSpPr>
        <p:spPr>
          <a:xfrm rot="16200000" flipH="1">
            <a:off x="7353574" y="2516808"/>
            <a:ext cx="611507" cy="1262380"/>
          </a:xfrm>
          <a:prstGeom prst="triangle">
            <a:avLst>
              <a:gd name="adj" fmla="val 51739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66" name="Isosceles Triangle 165"/>
          <p:cNvSpPr/>
          <p:nvPr/>
        </p:nvSpPr>
        <p:spPr>
          <a:xfrm rot="5400000" flipH="1">
            <a:off x="6614527" y="2245669"/>
            <a:ext cx="680635" cy="1602809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67" name="Block Arc 166"/>
          <p:cNvSpPr/>
          <p:nvPr/>
        </p:nvSpPr>
        <p:spPr>
          <a:xfrm rot="10800000" flipH="1">
            <a:off x="6120004" y="2581687"/>
            <a:ext cx="2342999" cy="523909"/>
          </a:xfrm>
          <a:prstGeom prst="blockArc">
            <a:avLst/>
          </a:prstGeom>
          <a:solidFill>
            <a:srgbClr val="2C05D1"/>
          </a:solidFill>
          <a:ln>
            <a:noFill/>
          </a:ln>
          <a:effectLst>
            <a:glow rad="101600">
              <a:srgbClr val="2C05D1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168" name="Block Arc 167"/>
          <p:cNvSpPr/>
          <p:nvPr/>
        </p:nvSpPr>
        <p:spPr>
          <a:xfrm flipH="1">
            <a:off x="6114478" y="3163809"/>
            <a:ext cx="2342999" cy="523909"/>
          </a:xfrm>
          <a:prstGeom prst="blockArc">
            <a:avLst/>
          </a:prstGeom>
          <a:solidFill>
            <a:srgbClr val="2C05D1"/>
          </a:solidFill>
          <a:ln>
            <a:noFill/>
          </a:ln>
          <a:effectLst>
            <a:glow rad="101600">
              <a:srgbClr val="2C05D1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169" name="Isosceles Triangle 168"/>
          <p:cNvSpPr/>
          <p:nvPr/>
        </p:nvSpPr>
        <p:spPr>
          <a:xfrm rot="16200000" flipH="1">
            <a:off x="7444522" y="2508972"/>
            <a:ext cx="418400" cy="1262380"/>
          </a:xfrm>
          <a:prstGeom prst="triangle">
            <a:avLst>
              <a:gd name="adj" fmla="val 51739"/>
            </a:avLst>
          </a:prstGeom>
          <a:solidFill>
            <a:srgbClr val="2C05D1"/>
          </a:solidFill>
          <a:ln>
            <a:noFill/>
          </a:ln>
          <a:effectLst>
            <a:glow rad="101600">
              <a:srgbClr val="2C05D1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0" name="Rectangle 169"/>
          <p:cNvSpPr/>
          <p:nvPr/>
        </p:nvSpPr>
        <p:spPr>
          <a:xfrm flipH="1">
            <a:off x="8266826" y="2814535"/>
            <a:ext cx="184968" cy="6403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1" name="Rectangle 170"/>
          <p:cNvSpPr/>
          <p:nvPr/>
        </p:nvSpPr>
        <p:spPr>
          <a:xfrm flipH="1">
            <a:off x="5940721" y="3252159"/>
            <a:ext cx="269043" cy="6403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2" name="Isosceles Triangle 171"/>
          <p:cNvSpPr/>
          <p:nvPr/>
        </p:nvSpPr>
        <p:spPr>
          <a:xfrm rot="5400000" flipH="1">
            <a:off x="6675788" y="2598983"/>
            <a:ext cx="340316" cy="1059365"/>
          </a:xfrm>
          <a:prstGeom prst="triangle">
            <a:avLst/>
          </a:prstGeom>
          <a:solidFill>
            <a:srgbClr val="2C05D1"/>
          </a:solidFill>
          <a:ln>
            <a:noFill/>
          </a:ln>
          <a:effectLst>
            <a:glow rad="101600">
              <a:srgbClr val="2C05D1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4" name="Rectangle 173"/>
          <p:cNvSpPr/>
          <p:nvPr/>
        </p:nvSpPr>
        <p:spPr>
          <a:xfrm flipH="1">
            <a:off x="8540991" y="2479678"/>
            <a:ext cx="269043" cy="6403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6" name="Rectangle 175"/>
          <p:cNvSpPr/>
          <p:nvPr/>
        </p:nvSpPr>
        <p:spPr>
          <a:xfrm flipH="1">
            <a:off x="8412553" y="3287756"/>
            <a:ext cx="269043" cy="6403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7" name="Rectangle 176"/>
          <p:cNvSpPr/>
          <p:nvPr/>
        </p:nvSpPr>
        <p:spPr>
          <a:xfrm flipH="1">
            <a:off x="8329598" y="2581920"/>
            <a:ext cx="536469" cy="5816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80" name="Rectangle 179"/>
          <p:cNvSpPr/>
          <p:nvPr/>
        </p:nvSpPr>
        <p:spPr>
          <a:xfrm flipH="1">
            <a:off x="6030444" y="2851521"/>
            <a:ext cx="269043" cy="5816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81" name="Straight Connector 180"/>
          <p:cNvCxnSpPr/>
          <p:nvPr/>
        </p:nvCxnSpPr>
        <p:spPr>
          <a:xfrm rot="10800000" flipH="1">
            <a:off x="1657259" y="3142344"/>
            <a:ext cx="1537561" cy="2"/>
          </a:xfrm>
          <a:prstGeom prst="line">
            <a:avLst/>
          </a:prstGeom>
          <a:ln w="136525" cap="rnd">
            <a:solidFill>
              <a:srgbClr val="FF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2" name="Straight Connector 181"/>
          <p:cNvCxnSpPr/>
          <p:nvPr/>
        </p:nvCxnSpPr>
        <p:spPr>
          <a:xfrm>
            <a:off x="8502232" y="3142344"/>
            <a:ext cx="434936" cy="0"/>
          </a:xfrm>
          <a:prstGeom prst="line">
            <a:avLst/>
          </a:prstGeom>
          <a:ln w="111125" cap="rnd">
            <a:solidFill>
              <a:srgbClr val="FF0000"/>
            </a:solidFill>
            <a:prstDash val="solid"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3" name="Straight Connector 182"/>
          <p:cNvCxnSpPr/>
          <p:nvPr/>
        </p:nvCxnSpPr>
        <p:spPr>
          <a:xfrm flipH="1">
            <a:off x="8369016" y="3140016"/>
            <a:ext cx="525575" cy="0"/>
          </a:xfrm>
          <a:prstGeom prst="line">
            <a:avLst/>
          </a:prstGeom>
          <a:ln w="73025" cap="rnd">
            <a:solidFill>
              <a:srgbClr val="2C05D1">
                <a:alpha val="44000"/>
              </a:srgbClr>
            </a:solidFill>
            <a:prstDash val="solid"/>
          </a:ln>
          <a:effectLst>
            <a:glow rad="139700">
              <a:srgbClr val="2C05D1">
                <a:alpha val="4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Straight Connector 183"/>
          <p:cNvCxnSpPr/>
          <p:nvPr/>
        </p:nvCxnSpPr>
        <p:spPr>
          <a:xfrm rot="10800000" flipH="1">
            <a:off x="8362111" y="3139272"/>
            <a:ext cx="448406" cy="0"/>
          </a:xfrm>
          <a:prstGeom prst="line">
            <a:avLst/>
          </a:prstGeom>
          <a:ln w="53975" cap="rnd">
            <a:solidFill>
              <a:srgbClr val="08CE4A">
                <a:alpha val="44000"/>
              </a:srgbClr>
            </a:solidFill>
          </a:ln>
          <a:effectLst>
            <a:glow rad="101600">
              <a:srgbClr val="08CE4A">
                <a:alpha val="6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Straight Connector 184"/>
          <p:cNvCxnSpPr>
            <a:stCxn id="196" idx="0"/>
          </p:cNvCxnSpPr>
          <p:nvPr/>
        </p:nvCxnSpPr>
        <p:spPr>
          <a:xfrm rot="16200000" flipV="1">
            <a:off x="4226577" y="3371595"/>
            <a:ext cx="762978" cy="342527"/>
          </a:xfrm>
          <a:prstGeom prst="line">
            <a:avLst/>
          </a:prstGeom>
          <a:ln w="38100" cap="rnd">
            <a:solidFill>
              <a:srgbClr val="FF0000"/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6" name="Rectangle 185"/>
          <p:cNvSpPr/>
          <p:nvPr/>
        </p:nvSpPr>
        <p:spPr>
          <a:xfrm flipH="1">
            <a:off x="5948368" y="2465890"/>
            <a:ext cx="269043" cy="6403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87" name="Straight Connector 186"/>
          <p:cNvCxnSpPr/>
          <p:nvPr/>
        </p:nvCxnSpPr>
        <p:spPr>
          <a:xfrm rot="10800000" flipH="1" flipV="1">
            <a:off x="3271460" y="3142344"/>
            <a:ext cx="2848622" cy="1483"/>
          </a:xfrm>
          <a:prstGeom prst="line">
            <a:avLst/>
          </a:prstGeom>
          <a:ln w="133350" cap="rnd">
            <a:solidFill>
              <a:srgbClr val="FF0000"/>
            </a:solidFill>
            <a:prstDash val="solid"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>
          <a:xfrm>
            <a:off x="6324600" y="3142955"/>
            <a:ext cx="2065736" cy="0"/>
          </a:xfrm>
          <a:prstGeom prst="line">
            <a:avLst/>
          </a:prstGeom>
          <a:ln w="53975" cap="rnd">
            <a:solidFill>
              <a:srgbClr val="08CE4A"/>
            </a:solidFill>
          </a:ln>
          <a:effectLst>
            <a:glow rad="139700">
              <a:srgbClr val="08CE4A">
                <a:alpha val="4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8" name="Rectangle 187"/>
          <p:cNvSpPr/>
          <p:nvPr/>
        </p:nvSpPr>
        <p:spPr>
          <a:xfrm flipH="1">
            <a:off x="6275122" y="2446436"/>
            <a:ext cx="2075918" cy="130508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89" name="Flowchart: Stored Data 188"/>
          <p:cNvSpPr/>
          <p:nvPr/>
        </p:nvSpPr>
        <p:spPr>
          <a:xfrm flipH="1">
            <a:off x="8225226" y="2507137"/>
            <a:ext cx="251627" cy="1183684"/>
          </a:xfrm>
          <a:prstGeom prst="flowChartOnlineStorage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90" name="Straight Connector 189"/>
          <p:cNvCxnSpPr/>
          <p:nvPr/>
        </p:nvCxnSpPr>
        <p:spPr>
          <a:xfrm>
            <a:off x="579148" y="1011823"/>
            <a:ext cx="944852" cy="2031357"/>
          </a:xfrm>
          <a:prstGeom prst="line">
            <a:avLst/>
          </a:prstGeom>
          <a:ln w="136525" cap="rnd">
            <a:solidFill>
              <a:srgbClr val="FF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1" name="Straight Connector 190"/>
          <p:cNvCxnSpPr/>
          <p:nvPr/>
        </p:nvCxnSpPr>
        <p:spPr>
          <a:xfrm flipH="1">
            <a:off x="607872" y="1004153"/>
            <a:ext cx="1051149" cy="0"/>
          </a:xfrm>
          <a:prstGeom prst="line">
            <a:avLst/>
          </a:prstGeom>
          <a:ln w="136525" cap="rnd">
            <a:solidFill>
              <a:srgbClr val="FF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2" name="Down Arrow 191"/>
          <p:cNvSpPr/>
          <p:nvPr/>
        </p:nvSpPr>
        <p:spPr>
          <a:xfrm rot="20231834" flipH="1">
            <a:off x="4875141" y="4269093"/>
            <a:ext cx="269043" cy="340316"/>
          </a:xfrm>
          <a:prstGeom prst="down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93" name="Oval 192"/>
          <p:cNvSpPr/>
          <p:nvPr/>
        </p:nvSpPr>
        <p:spPr>
          <a:xfrm rot="5400000" flipH="1">
            <a:off x="1188228" y="2787342"/>
            <a:ext cx="784792" cy="710004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isometricLeftDown">
              <a:rot lat="2100000" lon="8100000" rev="0"/>
            </a:camera>
            <a:lightRig rig="threePt" dir="t"/>
          </a:scene3d>
          <a:sp3d prstMaterial="plastic">
            <a:bevelT w="0" h="1968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4" name="Cube 193"/>
          <p:cNvSpPr/>
          <p:nvPr/>
        </p:nvSpPr>
        <p:spPr>
          <a:xfrm flipH="1">
            <a:off x="2087669" y="2706109"/>
            <a:ext cx="1532769" cy="799764"/>
          </a:xfrm>
          <a:prstGeom prst="cube">
            <a:avLst>
              <a:gd name="adj" fmla="val 25000"/>
            </a:avLst>
          </a:prstGeom>
          <a:solidFill>
            <a:schemeClr val="bg1">
              <a:lumMod val="50000"/>
              <a:alpha val="17000"/>
            </a:schemeClr>
          </a:solidFill>
          <a:ln w="25400" cap="rnd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3600000" rev="0"/>
            </a:camera>
            <a:lightRig rig="threePt" dir="t"/>
          </a:scene3d>
          <a:sp3d prstMaterial="powder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95" name="Straight Connector 194"/>
          <p:cNvCxnSpPr/>
          <p:nvPr/>
        </p:nvCxnSpPr>
        <p:spPr>
          <a:xfrm flipH="1">
            <a:off x="2579212" y="2706109"/>
            <a:ext cx="570825" cy="19993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6" name="Can 195"/>
          <p:cNvSpPr/>
          <p:nvPr/>
        </p:nvSpPr>
        <p:spPr>
          <a:xfrm rot="9306952" flipH="1">
            <a:off x="4460353" y="3757841"/>
            <a:ext cx="587142" cy="229097"/>
          </a:xfrm>
          <a:prstGeom prst="can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7" name="Cube 196"/>
          <p:cNvSpPr/>
          <p:nvPr/>
        </p:nvSpPr>
        <p:spPr>
          <a:xfrm rot="9426951" flipH="1">
            <a:off x="4060472" y="3869744"/>
            <a:ext cx="1576375" cy="436460"/>
          </a:xfrm>
          <a:prstGeom prst="cube">
            <a:avLst>
              <a:gd name="adj" fmla="val 25000"/>
            </a:avLst>
          </a:prstGeom>
          <a:solidFill>
            <a:schemeClr val="tx2">
              <a:lumMod val="60000"/>
              <a:lumOff val="40000"/>
            </a:schemeClr>
          </a:solidFill>
          <a:ln w="25400" cap="rnd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7800000" rev="21540000"/>
            </a:camera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98" name="Straight Connector 197"/>
          <p:cNvCxnSpPr>
            <a:cxnSpLocks noChangeAspect="1"/>
          </p:cNvCxnSpPr>
          <p:nvPr/>
        </p:nvCxnSpPr>
        <p:spPr>
          <a:xfrm rot="16200000" flipV="1">
            <a:off x="6031140" y="1065624"/>
            <a:ext cx="173367" cy="75108"/>
          </a:xfrm>
          <a:prstGeom prst="line">
            <a:avLst/>
          </a:prstGeom>
          <a:ln w="82550" cap="rnd">
            <a:solidFill>
              <a:srgbClr val="FF0000"/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9" name="Can 198"/>
          <p:cNvSpPr/>
          <p:nvPr/>
        </p:nvSpPr>
        <p:spPr>
          <a:xfrm rot="9306952" flipH="1">
            <a:off x="6022836" y="1204624"/>
            <a:ext cx="366238" cy="154929"/>
          </a:xfrm>
          <a:prstGeom prst="can">
            <a:avLst/>
          </a:prstGeom>
          <a:solidFill>
            <a:srgbClr val="FF0000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200" name="Straight Connector 199"/>
          <p:cNvCxnSpPr/>
          <p:nvPr/>
        </p:nvCxnSpPr>
        <p:spPr>
          <a:xfrm rot="16200000" flipH="1">
            <a:off x="2415672" y="3538446"/>
            <a:ext cx="1558584" cy="766383"/>
          </a:xfrm>
          <a:prstGeom prst="line">
            <a:avLst/>
          </a:prstGeom>
          <a:ln w="53975" cap="rnd">
            <a:solidFill>
              <a:srgbClr val="08CE4A"/>
            </a:solidFill>
          </a:ln>
          <a:effectLst>
            <a:glow rad="139700">
              <a:srgbClr val="08CE4A">
                <a:alpha val="4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1" name="Can 200"/>
          <p:cNvSpPr/>
          <p:nvPr/>
        </p:nvSpPr>
        <p:spPr>
          <a:xfrm rot="9306952" flipH="1">
            <a:off x="2710629" y="3643870"/>
            <a:ext cx="795047" cy="160271"/>
          </a:xfrm>
          <a:prstGeom prst="can">
            <a:avLst>
              <a:gd name="adj" fmla="val 50000"/>
            </a:avLst>
          </a:prstGeom>
          <a:solidFill>
            <a:schemeClr val="bg1">
              <a:lumMod val="50000"/>
              <a:alpha val="57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202" name="Straight Connector 201"/>
          <p:cNvCxnSpPr/>
          <p:nvPr/>
        </p:nvCxnSpPr>
        <p:spPr>
          <a:xfrm rot="10800000" flipH="1">
            <a:off x="2806838" y="3142344"/>
            <a:ext cx="3342465" cy="0"/>
          </a:xfrm>
          <a:prstGeom prst="line">
            <a:avLst/>
          </a:prstGeom>
          <a:ln w="53975" cap="rnd">
            <a:solidFill>
              <a:srgbClr val="08CE4A"/>
            </a:solidFill>
          </a:ln>
          <a:effectLst>
            <a:glow rad="139700">
              <a:srgbClr val="08CE4A">
                <a:alpha val="4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3" name="Oval 202"/>
          <p:cNvSpPr/>
          <p:nvPr/>
        </p:nvSpPr>
        <p:spPr>
          <a:xfrm flipH="1">
            <a:off x="5623733" y="2686114"/>
            <a:ext cx="150164" cy="892955"/>
          </a:xfrm>
          <a:prstGeom prst="ellipse">
            <a:avLst/>
          </a:prstGeom>
          <a:solidFill>
            <a:schemeClr val="bg1">
              <a:lumMod val="65000"/>
              <a:alpha val="72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04" name="Cube 203"/>
          <p:cNvSpPr/>
          <p:nvPr/>
        </p:nvSpPr>
        <p:spPr>
          <a:xfrm rot="5045004" flipH="1">
            <a:off x="4346380" y="2725327"/>
            <a:ext cx="196548" cy="781005"/>
          </a:xfrm>
          <a:prstGeom prst="cube">
            <a:avLst>
              <a:gd name="adj" fmla="val 25000"/>
            </a:avLst>
          </a:prstGeom>
          <a:solidFill>
            <a:schemeClr val="bg1">
              <a:lumMod val="50000"/>
              <a:alpha val="27000"/>
            </a:schemeClr>
          </a:solidFill>
          <a:ln w="25400" cap="rnd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3600000" rev="13200000"/>
            </a:camera>
            <a:lightRig rig="threePt" dir="t"/>
          </a:scene3d>
          <a:sp3d prstMaterial="powder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05" name="Flowchart: Stored Data 18"/>
          <p:cNvSpPr/>
          <p:nvPr/>
        </p:nvSpPr>
        <p:spPr>
          <a:xfrm rot="10800000" flipH="1">
            <a:off x="6149308" y="2507137"/>
            <a:ext cx="251627" cy="1183685"/>
          </a:xfrm>
          <a:prstGeom prst="flowChartOnlineStorage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206" name="Straight Connector 205"/>
          <p:cNvCxnSpPr/>
          <p:nvPr/>
        </p:nvCxnSpPr>
        <p:spPr>
          <a:xfrm flipH="1" flipV="1">
            <a:off x="4067975" y="993771"/>
            <a:ext cx="1236786" cy="0"/>
          </a:xfrm>
          <a:prstGeom prst="line">
            <a:avLst/>
          </a:prstGeom>
          <a:ln w="82550" cap="flat">
            <a:solidFill>
              <a:srgbClr val="FF0000"/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7" name="Cube 206"/>
          <p:cNvSpPr/>
          <p:nvPr/>
        </p:nvSpPr>
        <p:spPr>
          <a:xfrm flipH="1">
            <a:off x="2040455" y="4014813"/>
            <a:ext cx="2529069" cy="1090587"/>
          </a:xfrm>
          <a:prstGeom prst="cube">
            <a:avLst>
              <a:gd name="adj" fmla="val 25000"/>
            </a:avLst>
          </a:prstGeom>
          <a:noFill/>
          <a:ln w="25400" cap="rnd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3600000" rev="0"/>
            </a:camera>
            <a:lightRig rig="threePt" dir="t"/>
          </a:scene3d>
          <a:sp3d prstMaterial="powder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208" name="Straight Connector 207"/>
          <p:cNvCxnSpPr/>
          <p:nvPr/>
        </p:nvCxnSpPr>
        <p:spPr>
          <a:xfrm rot="10800000" flipH="1" flipV="1">
            <a:off x="3021424" y="4710058"/>
            <a:ext cx="551797" cy="0"/>
          </a:xfrm>
          <a:prstGeom prst="line">
            <a:avLst/>
          </a:prstGeom>
          <a:ln w="53975" cap="rnd">
            <a:solidFill>
              <a:srgbClr val="08CE4A"/>
            </a:solidFill>
          </a:ln>
          <a:effectLst>
            <a:glow rad="139700">
              <a:srgbClr val="08CE4A">
                <a:alpha val="4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9" name="Can 208"/>
          <p:cNvSpPr/>
          <p:nvPr/>
        </p:nvSpPr>
        <p:spPr>
          <a:xfrm rot="16200000" flipH="1">
            <a:off x="2858015" y="4631906"/>
            <a:ext cx="347445" cy="163308"/>
          </a:xfrm>
          <a:prstGeom prst="can">
            <a:avLst/>
          </a:prstGeom>
          <a:solidFill>
            <a:srgbClr val="08CE4A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10" name="Cube 209"/>
          <p:cNvSpPr/>
          <p:nvPr/>
        </p:nvSpPr>
        <p:spPr>
          <a:xfrm flipH="1">
            <a:off x="3082245" y="630243"/>
            <a:ext cx="2145877" cy="799764"/>
          </a:xfrm>
          <a:prstGeom prst="cube">
            <a:avLst>
              <a:gd name="adj" fmla="val 25000"/>
            </a:avLst>
          </a:prstGeom>
          <a:solidFill>
            <a:schemeClr val="tx2">
              <a:lumMod val="60000"/>
              <a:lumOff val="40000"/>
            </a:schemeClr>
          </a:solidFill>
          <a:ln w="25400" cap="rnd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3600000" rev="0"/>
            </a:camera>
            <a:lightRig rig="threePt" dir="t"/>
          </a:scene3d>
          <a:sp3d prstMaterial="powder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211" name="Straight Connector 210"/>
          <p:cNvCxnSpPr/>
          <p:nvPr/>
        </p:nvCxnSpPr>
        <p:spPr>
          <a:xfrm flipH="1">
            <a:off x="3021003" y="1023856"/>
            <a:ext cx="597712" cy="0"/>
          </a:xfrm>
          <a:prstGeom prst="line">
            <a:avLst/>
          </a:prstGeom>
          <a:ln w="82550" cap="rnd">
            <a:solidFill>
              <a:srgbClr val="FF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2" name="Isosceles Triangle 211"/>
          <p:cNvSpPr/>
          <p:nvPr/>
        </p:nvSpPr>
        <p:spPr>
          <a:xfrm rot="5088102" flipH="1" flipV="1">
            <a:off x="1486350" y="35904"/>
            <a:ext cx="1648530" cy="1576724"/>
          </a:xfrm>
          <a:prstGeom prst="triangle">
            <a:avLst/>
          </a:prstGeom>
          <a:solidFill>
            <a:srgbClr val="FFC000"/>
          </a:solidFill>
          <a:ln w="635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120000" lon="4200000" rev="0"/>
            </a:camera>
            <a:lightRig rig="threePt" dir="t"/>
          </a:scene3d>
          <a:sp3d>
            <a:bevelT w="101600" h="196850" prst="convex"/>
            <a:bevelB w="0" h="2222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13" name="Cube 212"/>
          <p:cNvSpPr/>
          <p:nvPr/>
        </p:nvSpPr>
        <p:spPr>
          <a:xfrm rot="6325671" flipH="1">
            <a:off x="3385307" y="4634760"/>
            <a:ext cx="426927" cy="244692"/>
          </a:xfrm>
          <a:prstGeom prst="cube">
            <a:avLst>
              <a:gd name="adj" fmla="val 70977"/>
            </a:avLst>
          </a:prstGeom>
          <a:gradFill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lin ang="2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0" y="5715000"/>
            <a:ext cx="9144000" cy="1143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477000" y="533400"/>
            <a:ext cx="2514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2800" kern="0" dirty="0" smtClean="0">
                <a:solidFill>
                  <a:srgbClr val="FF0000"/>
                </a:solidFill>
              </a:rPr>
              <a:t>1064nm</a:t>
            </a:r>
            <a:r>
              <a:rPr lang="en-US" sz="2800" kern="0" dirty="0" smtClean="0">
                <a:solidFill>
                  <a:sysClr val="windowText" lastClr="000000"/>
                </a:solidFill>
              </a:rPr>
              <a:t> ECDL</a:t>
            </a:r>
          </a:p>
          <a:p>
            <a:pPr algn="ctr">
              <a:defRPr/>
            </a:pPr>
            <a:r>
              <a:rPr lang="en-US" sz="2800" kern="0" dirty="0" smtClean="0">
                <a:solidFill>
                  <a:sysClr val="windowText" lastClr="000000"/>
                </a:solidFill>
              </a:rPr>
              <a:t> – </a:t>
            </a:r>
            <a:r>
              <a:rPr lang="en-US" sz="2800" i="1" kern="0" dirty="0" smtClean="0">
                <a:solidFill>
                  <a:srgbClr val="FF0000"/>
                </a:solidFill>
              </a:rPr>
              <a:t>Raman Pump</a:t>
            </a:r>
            <a:endParaRPr lang="en-US" sz="2800" i="1" kern="0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57200" y="4267200"/>
            <a:ext cx="221894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08CE4A"/>
                </a:solidFill>
              </a:rPr>
              <a:t>785 nm </a:t>
            </a:r>
            <a:r>
              <a:rPr lang="en-US" sz="2800" kern="0" dirty="0" smtClean="0">
                <a:solidFill>
                  <a:sysClr val="windowText" lastClr="000000"/>
                </a:solidFill>
              </a:rPr>
              <a:t>ECDL –  </a:t>
            </a:r>
            <a:r>
              <a:rPr lang="en-US" sz="2800" i="1" dirty="0" smtClean="0">
                <a:solidFill>
                  <a:srgbClr val="08CE4A"/>
                </a:solidFill>
              </a:rPr>
              <a:t>Mixing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438400" y="2133600"/>
            <a:ext cx="7748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2800" kern="0" dirty="0" smtClean="0">
                <a:solidFill>
                  <a:sysClr val="windowText" lastClr="000000"/>
                </a:solidFill>
              </a:rPr>
              <a:t>PBS</a:t>
            </a:r>
            <a:endParaRPr lang="en-US" sz="2800" kern="0" dirty="0">
              <a:solidFill>
                <a:sysClr val="windowText" lastClr="00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953000" y="2133600"/>
            <a:ext cx="11644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2800" kern="0" dirty="0" smtClean="0">
                <a:solidFill>
                  <a:sysClr val="windowText" lastClr="000000"/>
                </a:solidFill>
              </a:rPr>
              <a:t>MML</a:t>
            </a:r>
            <a:endParaRPr lang="en-US" sz="2800" kern="0" dirty="0">
              <a:solidFill>
                <a:sysClr val="windowText" lastClr="00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185452" y="1915180"/>
            <a:ext cx="22097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kern="0" dirty="0" smtClean="0">
                <a:solidFill>
                  <a:sysClr val="windowText" lastClr="000000"/>
                </a:solidFill>
              </a:rPr>
              <a:t>H</a:t>
            </a:r>
            <a:r>
              <a:rPr lang="en-US" sz="2800" kern="0" baseline="-25000" dirty="0" smtClean="0">
                <a:solidFill>
                  <a:sysClr val="windowText" lastClr="000000"/>
                </a:solidFill>
              </a:rPr>
              <a:t>2</a:t>
            </a:r>
            <a:r>
              <a:rPr lang="en-US" sz="2800" kern="0" dirty="0" smtClean="0">
                <a:solidFill>
                  <a:sysClr val="windowText" lastClr="000000"/>
                </a:solidFill>
              </a:rPr>
              <a:t>-Filled HFC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962400" y="2362200"/>
            <a:ext cx="7026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kern="0" dirty="0" smtClean="0">
                <a:solidFill>
                  <a:sysClr val="windowText" lastClr="000000"/>
                </a:solidFill>
              </a:rPr>
              <a:t>GS</a:t>
            </a:r>
            <a:endParaRPr lang="en-US" sz="2800" kern="0" dirty="0">
              <a:solidFill>
                <a:sysClr val="windowText" lastClr="00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638800" y="3733800"/>
            <a:ext cx="35052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2C05D1"/>
                </a:solidFill>
              </a:rPr>
              <a:t>1134 nm </a:t>
            </a:r>
            <a:r>
              <a:rPr lang="en-US" sz="2800" kern="0" dirty="0" smtClean="0">
                <a:solidFill>
                  <a:sysClr val="windowText" lastClr="000000"/>
                </a:solidFill>
              </a:rPr>
              <a:t>Generated From Noise – </a:t>
            </a:r>
          </a:p>
          <a:p>
            <a:pPr algn="ctr"/>
            <a:r>
              <a:rPr lang="en-US" sz="2800" i="1" dirty="0" smtClean="0">
                <a:solidFill>
                  <a:srgbClr val="2C05D1"/>
                </a:solidFill>
              </a:rPr>
              <a:t>Raman Stokes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191000" y="4648200"/>
            <a:ext cx="1981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kern="0" dirty="0" smtClean="0">
                <a:solidFill>
                  <a:sysClr val="windowText" lastClr="000000"/>
                </a:solidFill>
              </a:rPr>
              <a:t>To Locking Circuit</a:t>
            </a:r>
            <a:endParaRPr lang="en-US" sz="2800" kern="0" dirty="0">
              <a:solidFill>
                <a:sysClr val="windowText" lastClr="00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 rot="20199621">
            <a:off x="4481878" y="3746154"/>
            <a:ext cx="714360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2800" kern="0" dirty="0" smtClean="0">
                <a:solidFill>
                  <a:sysClr val="windowText" lastClr="000000"/>
                </a:solidFill>
              </a:rPr>
              <a:t>PD</a:t>
            </a:r>
            <a:endParaRPr lang="en-US" sz="2800" kern="0" dirty="0">
              <a:solidFill>
                <a:sysClr val="windowText" lastClr="00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733801" y="838200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kern="0" dirty="0" smtClean="0">
                <a:solidFill>
                  <a:sysClr val="windowText" lastClr="000000"/>
                </a:solidFill>
              </a:rPr>
              <a:t>EOM</a:t>
            </a:r>
            <a:endParaRPr lang="en-US" sz="2800" kern="0" dirty="0">
              <a:solidFill>
                <a:sysClr val="windowText" lastClr="00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299252" y="503824"/>
            <a:ext cx="8350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2800" kern="0" dirty="0" smtClean="0">
                <a:solidFill>
                  <a:sysClr val="windowText" lastClr="000000"/>
                </a:solidFill>
              </a:rPr>
              <a:t>YFA</a:t>
            </a:r>
            <a:endParaRPr lang="en-US" sz="2800" kern="0" dirty="0">
              <a:solidFill>
                <a:sysClr val="windowText" lastClr="00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928338" y="3515380"/>
            <a:ext cx="7519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l-GR" sz="2800" kern="0" dirty="0" smtClean="0">
                <a:solidFill>
                  <a:sysClr val="windowText" lastClr="000000"/>
                </a:solidFill>
              </a:rPr>
              <a:t>λ</a:t>
            </a:r>
            <a:r>
              <a:rPr lang="en-US" sz="2800" kern="0" dirty="0" smtClean="0">
                <a:solidFill>
                  <a:sysClr val="windowText" lastClr="000000"/>
                </a:solidFill>
              </a:rPr>
              <a:t>/2</a:t>
            </a:r>
            <a:endParaRPr lang="en-US" sz="2800" kern="0" dirty="0">
              <a:solidFill>
                <a:sysClr val="windowText" lastClr="00000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0" y="5867400"/>
            <a:ext cx="3429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4397375" algn="l"/>
                <a:tab pos="4400550" algn="l"/>
                <a:tab pos="8743950" algn="l"/>
                <a:tab pos="13544550" algn="l"/>
              </a:tabLst>
              <a:defRPr/>
            </a:pPr>
            <a:r>
              <a:rPr lang="en-US" b="1" kern="0" dirty="0" smtClean="0">
                <a:solidFill>
                  <a:prstClr val="white"/>
                </a:solidFill>
              </a:rPr>
              <a:t>YFA </a:t>
            </a:r>
            <a:r>
              <a:rPr lang="en-US" kern="0" dirty="0" smtClean="0">
                <a:solidFill>
                  <a:prstClr val="white"/>
                </a:solidFill>
              </a:rPr>
              <a:t>– Ytterbium Fiber Amplifier </a:t>
            </a:r>
          </a:p>
          <a:p>
            <a:pPr>
              <a:tabLst>
                <a:tab pos="4397375" algn="l"/>
                <a:tab pos="4400550" algn="l"/>
                <a:tab pos="8743950" algn="l"/>
                <a:tab pos="13544550" algn="l"/>
              </a:tabLst>
              <a:defRPr/>
            </a:pPr>
            <a:r>
              <a:rPr lang="en-US" b="1" kern="0" dirty="0" smtClean="0">
                <a:solidFill>
                  <a:prstClr val="white"/>
                </a:solidFill>
              </a:rPr>
              <a:t>EOM </a:t>
            </a:r>
            <a:r>
              <a:rPr lang="en-US" kern="0" dirty="0" smtClean="0">
                <a:solidFill>
                  <a:prstClr val="white"/>
                </a:solidFill>
              </a:rPr>
              <a:t>– Electro-Optic Modulator</a:t>
            </a:r>
          </a:p>
          <a:p>
            <a:pPr>
              <a:tabLst>
                <a:tab pos="4397375" algn="l"/>
                <a:tab pos="4400550" algn="l"/>
                <a:tab pos="8743950" algn="l"/>
                <a:tab pos="13544550" algn="l"/>
              </a:tabLst>
              <a:defRPr/>
            </a:pPr>
            <a:r>
              <a:rPr lang="en-US" b="1" kern="0" dirty="0" smtClean="0">
                <a:solidFill>
                  <a:prstClr val="white"/>
                </a:solidFill>
              </a:rPr>
              <a:t>ECDL </a:t>
            </a:r>
            <a:r>
              <a:rPr lang="en-US" kern="0" dirty="0" smtClean="0">
                <a:solidFill>
                  <a:prstClr val="white"/>
                </a:solidFill>
              </a:rPr>
              <a:t>– External Cavity Diode </a:t>
            </a:r>
            <a:r>
              <a:rPr lang="en-US" kern="0" dirty="0" smtClean="0">
                <a:solidFill>
                  <a:sysClr val="windowText" lastClr="000000"/>
                </a:solidFill>
              </a:rPr>
              <a:t>Laser</a:t>
            </a:r>
          </a:p>
        </p:txBody>
      </p:sp>
      <p:sp>
        <p:nvSpPr>
          <p:cNvPr id="32" name="Rectangle 31"/>
          <p:cNvSpPr/>
          <p:nvPr/>
        </p:nvSpPr>
        <p:spPr>
          <a:xfrm>
            <a:off x="6172200" y="5867400"/>
            <a:ext cx="3048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4397375" algn="l"/>
                <a:tab pos="4400550" algn="l"/>
                <a:tab pos="8743950" algn="l"/>
                <a:tab pos="13544550" algn="l"/>
              </a:tabLst>
              <a:defRPr/>
            </a:pPr>
            <a:r>
              <a:rPr lang="en-US" b="1" kern="0" dirty="0" smtClean="0">
                <a:solidFill>
                  <a:prstClr val="white"/>
                </a:solidFill>
              </a:rPr>
              <a:t>PBS </a:t>
            </a:r>
            <a:r>
              <a:rPr lang="en-US" kern="0" dirty="0" smtClean="0">
                <a:solidFill>
                  <a:prstClr val="white"/>
                </a:solidFill>
              </a:rPr>
              <a:t>– Polarizing Beam Splitter</a:t>
            </a:r>
          </a:p>
          <a:p>
            <a:pPr>
              <a:tabLst>
                <a:tab pos="4397375" algn="l"/>
                <a:tab pos="4400550" algn="l"/>
                <a:tab pos="8743950" algn="l"/>
                <a:tab pos="13544550" algn="l"/>
              </a:tabLst>
              <a:defRPr/>
            </a:pPr>
            <a:r>
              <a:rPr lang="en-US" b="1" kern="0" dirty="0" smtClean="0">
                <a:solidFill>
                  <a:prstClr val="white"/>
                </a:solidFill>
              </a:rPr>
              <a:t>MML</a:t>
            </a:r>
            <a:r>
              <a:rPr lang="en-US" kern="0" dirty="0" smtClean="0">
                <a:solidFill>
                  <a:prstClr val="white"/>
                </a:solidFill>
              </a:rPr>
              <a:t> – Mode-Matching Lens </a:t>
            </a:r>
          </a:p>
          <a:p>
            <a:pPr>
              <a:tabLst>
                <a:tab pos="4397375" algn="l"/>
                <a:tab pos="4400550" algn="l"/>
                <a:tab pos="8743950" algn="l"/>
                <a:tab pos="13544550" algn="l"/>
              </a:tabLst>
              <a:defRPr/>
            </a:pPr>
            <a:r>
              <a:rPr lang="en-US" b="1" kern="0" dirty="0" smtClean="0">
                <a:solidFill>
                  <a:prstClr val="white"/>
                </a:solidFill>
              </a:rPr>
              <a:t>HFC</a:t>
            </a:r>
            <a:r>
              <a:rPr lang="en-US" kern="0" dirty="0" smtClean="0">
                <a:solidFill>
                  <a:prstClr val="white"/>
                </a:solidFill>
              </a:rPr>
              <a:t> – High Finesse Cavity</a:t>
            </a:r>
          </a:p>
        </p:txBody>
      </p:sp>
      <p:sp>
        <p:nvSpPr>
          <p:cNvPr id="33" name="Rectangle 32"/>
          <p:cNvSpPr/>
          <p:nvPr/>
        </p:nvSpPr>
        <p:spPr>
          <a:xfrm>
            <a:off x="3581400" y="5867400"/>
            <a:ext cx="29718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4397375" algn="l"/>
                <a:tab pos="4400550" algn="l"/>
                <a:tab pos="8743950" algn="l"/>
                <a:tab pos="13544550" algn="l"/>
              </a:tabLst>
              <a:defRPr/>
            </a:pPr>
            <a:r>
              <a:rPr lang="el-GR" b="1" kern="0" dirty="0" smtClean="0">
                <a:solidFill>
                  <a:prstClr val="white"/>
                </a:solidFill>
              </a:rPr>
              <a:t>λ/2</a:t>
            </a:r>
            <a:r>
              <a:rPr lang="en-US" b="1" kern="0" dirty="0" smtClean="0">
                <a:solidFill>
                  <a:prstClr val="white"/>
                </a:solidFill>
              </a:rPr>
              <a:t> </a:t>
            </a:r>
            <a:r>
              <a:rPr lang="en-US" kern="0" dirty="0" smtClean="0">
                <a:solidFill>
                  <a:prstClr val="white"/>
                </a:solidFill>
              </a:rPr>
              <a:t>– Half-Wave Plate</a:t>
            </a:r>
          </a:p>
          <a:p>
            <a:pPr>
              <a:tabLst>
                <a:tab pos="4397375" algn="l"/>
                <a:tab pos="4400550" algn="l"/>
                <a:tab pos="8743950" algn="l"/>
                <a:tab pos="13544550" algn="l"/>
              </a:tabLst>
              <a:defRPr/>
            </a:pPr>
            <a:r>
              <a:rPr lang="en-US" b="1" kern="0" dirty="0" smtClean="0">
                <a:solidFill>
                  <a:prstClr val="white"/>
                </a:solidFill>
              </a:rPr>
              <a:t>GS</a:t>
            </a:r>
            <a:r>
              <a:rPr lang="en-US" kern="0" dirty="0" smtClean="0">
                <a:solidFill>
                  <a:prstClr val="white"/>
                </a:solidFill>
              </a:rPr>
              <a:t> – Glass Slide</a:t>
            </a:r>
          </a:p>
          <a:p>
            <a:pPr>
              <a:tabLst>
                <a:tab pos="4397375" algn="l"/>
                <a:tab pos="4400550" algn="l"/>
                <a:tab pos="8743950" algn="l"/>
                <a:tab pos="13544550" algn="l"/>
              </a:tabLst>
              <a:defRPr/>
            </a:pPr>
            <a:r>
              <a:rPr lang="en-US" b="1" kern="0" dirty="0" smtClean="0">
                <a:solidFill>
                  <a:prstClr val="white"/>
                </a:solidFill>
              </a:rPr>
              <a:t>PD</a:t>
            </a:r>
            <a:r>
              <a:rPr lang="en-US" kern="0" dirty="0" smtClean="0">
                <a:solidFill>
                  <a:prstClr val="white"/>
                </a:solidFill>
              </a:rPr>
              <a:t> – Photodiode</a:t>
            </a:r>
          </a:p>
        </p:txBody>
      </p:sp>
      <p:sp>
        <p:nvSpPr>
          <p:cNvPr id="35" name="Rectangle 34"/>
          <p:cNvSpPr/>
          <p:nvPr/>
        </p:nvSpPr>
        <p:spPr>
          <a:xfrm>
            <a:off x="0" y="0"/>
            <a:ext cx="91440" cy="57912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9052560" y="0"/>
            <a:ext cx="91440" cy="57912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0" y="0"/>
            <a:ext cx="9144000" cy="9144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667000"/>
            <a:ext cx="8229600" cy="1143000"/>
          </a:xfrm>
        </p:spPr>
        <p:txBody>
          <a:bodyPr>
            <a:normAutofit/>
          </a:bodyPr>
          <a:lstStyle/>
          <a:p>
            <a:r>
              <a:rPr lang="en-US" sz="5400" dirty="0" smtClean="0">
                <a:solidFill>
                  <a:schemeClr val="bg1"/>
                </a:solidFill>
              </a:rPr>
              <a:t>Fourier Synthesis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667000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en-US" sz="5400" dirty="0" smtClean="0">
                <a:solidFill>
                  <a:schemeClr val="bg1"/>
                </a:solidFill>
              </a:rPr>
              <a:t>Optical Cavity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88"/>
          <p:cNvGrpSpPr>
            <a:grpSpLocks noChangeAspect="1"/>
          </p:cNvGrpSpPr>
          <p:nvPr/>
        </p:nvGrpSpPr>
        <p:grpSpPr bwMode="auto">
          <a:xfrm>
            <a:off x="330" y="85691"/>
            <a:ext cx="9041213" cy="6467509"/>
            <a:chOff x="-200" y="-144"/>
            <a:chExt cx="5949" cy="3892"/>
          </a:xfrm>
        </p:grpSpPr>
        <p:pic>
          <p:nvPicPr>
            <p:cNvPr id="5" name="Picture 83" descr="chamber_autodesk_drawing.pdf"/>
            <p:cNvPicPr>
              <a:picLocks noChangeAspect="1"/>
            </p:cNvPicPr>
            <p:nvPr/>
          </p:nvPicPr>
          <p:blipFill>
            <a:blip r:embed="rId3" cstate="print">
              <a:lum bright="100000" contrast="100000"/>
            </a:blip>
            <a:srcRect/>
            <a:stretch>
              <a:fillRect/>
            </a:stretch>
          </p:blipFill>
          <p:spPr bwMode="auto">
            <a:xfrm rot="-395062">
              <a:off x="146" y="49"/>
              <a:ext cx="5434" cy="36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6" name="Straight Arrow Connector 5"/>
            <p:cNvCxnSpPr>
              <a:cxnSpLocks noChangeShapeType="1"/>
            </p:cNvCxnSpPr>
            <p:nvPr/>
          </p:nvCxnSpPr>
          <p:spPr bwMode="auto">
            <a:xfrm>
              <a:off x="1694" y="1894"/>
              <a:ext cx="2064" cy="912"/>
            </a:xfrm>
            <a:prstGeom prst="straightConnector1">
              <a:avLst/>
            </a:prstGeom>
            <a:noFill/>
            <a:ln w="44450">
              <a:solidFill>
                <a:schemeClr val="bg1"/>
              </a:solidFill>
              <a:round/>
              <a:headEnd type="arrow" w="med" len="med"/>
              <a:tailEnd type="arrow" w="med" len="med"/>
            </a:ln>
          </p:spPr>
        </p:cxnSp>
        <p:sp>
          <p:nvSpPr>
            <p:cNvPr id="7" name="TextBox 85"/>
            <p:cNvSpPr txBox="1">
              <a:spLocks noChangeArrowheads="1"/>
            </p:cNvSpPr>
            <p:nvPr/>
          </p:nvSpPr>
          <p:spPr bwMode="auto">
            <a:xfrm rot="1418322">
              <a:off x="2234" y="2266"/>
              <a:ext cx="705" cy="3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defTabSz="390525"/>
              <a:r>
                <a:rPr lang="en-US" sz="2800" dirty="0">
                  <a:solidFill>
                    <a:prstClr val="white"/>
                  </a:solidFill>
                  <a:ea typeface="ＭＳ Ｐゴシック" pitchFamily="-112" charset="-128"/>
                  <a:cs typeface="ＭＳ Ｐゴシック" pitchFamily="-112" charset="-128"/>
                </a:rPr>
                <a:t>50 cm</a:t>
              </a:r>
            </a:p>
          </p:txBody>
        </p:sp>
        <p:cxnSp>
          <p:nvCxnSpPr>
            <p:cNvPr id="8" name="Straight Arrow Connector 86"/>
            <p:cNvCxnSpPr>
              <a:cxnSpLocks noChangeShapeType="1"/>
              <a:endCxn id="38" idx="0"/>
            </p:cNvCxnSpPr>
            <p:nvPr/>
          </p:nvCxnSpPr>
          <p:spPr bwMode="auto">
            <a:xfrm flipH="1">
              <a:off x="4399" y="3060"/>
              <a:ext cx="415" cy="321"/>
            </a:xfrm>
            <a:prstGeom prst="straightConnector1">
              <a:avLst/>
            </a:prstGeom>
            <a:noFill/>
            <a:ln w="44450">
              <a:solidFill>
                <a:schemeClr val="bg1"/>
              </a:solidFill>
              <a:round/>
              <a:headEnd type="arrow" w="med" len="med"/>
              <a:tailEnd/>
            </a:ln>
          </p:spPr>
        </p:cxnSp>
        <p:cxnSp>
          <p:nvCxnSpPr>
            <p:cNvPr id="10" name="Straight Arrow Connector 9"/>
            <p:cNvCxnSpPr>
              <a:cxnSpLocks noChangeShapeType="1"/>
              <a:endCxn id="11" idx="0"/>
            </p:cNvCxnSpPr>
            <p:nvPr/>
          </p:nvCxnSpPr>
          <p:spPr bwMode="auto">
            <a:xfrm flipH="1">
              <a:off x="300" y="1256"/>
              <a:ext cx="338" cy="291"/>
            </a:xfrm>
            <a:prstGeom prst="straightConnector1">
              <a:avLst/>
            </a:prstGeom>
            <a:noFill/>
            <a:ln w="44450">
              <a:solidFill>
                <a:schemeClr val="bg1"/>
              </a:solidFill>
              <a:round/>
              <a:headEnd type="arrow" w="med" len="med"/>
              <a:tailEnd/>
            </a:ln>
          </p:spPr>
        </p:cxnSp>
        <p:sp>
          <p:nvSpPr>
            <p:cNvPr id="11" name="TextBox 89"/>
            <p:cNvSpPr txBox="1">
              <a:spLocks noChangeArrowheads="1"/>
            </p:cNvSpPr>
            <p:nvPr/>
          </p:nvSpPr>
          <p:spPr bwMode="auto">
            <a:xfrm>
              <a:off x="-150" y="1547"/>
              <a:ext cx="900" cy="5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defTabSz="390525"/>
              <a:r>
                <a:rPr lang="en-US" sz="2800" dirty="0" smtClean="0">
                  <a:solidFill>
                    <a:prstClr val="white"/>
                  </a:solidFill>
                  <a:ea typeface="ＭＳ Ｐゴシック" pitchFamily="-112" charset="-128"/>
                  <a:cs typeface="ＭＳ Ｐゴシック" pitchFamily="-112" charset="-128"/>
                </a:rPr>
                <a:t>Mirror </a:t>
              </a:r>
            </a:p>
            <a:p>
              <a:pPr defTabSz="390525"/>
              <a:r>
                <a:rPr lang="en-US" sz="2800" dirty="0" smtClean="0">
                  <a:solidFill>
                    <a:prstClr val="white"/>
                  </a:solidFill>
                  <a:ea typeface="ＭＳ Ｐゴシック" pitchFamily="-112" charset="-128"/>
                  <a:cs typeface="ＭＳ Ｐゴシック" pitchFamily="-112" charset="-128"/>
                </a:rPr>
                <a:t>Housing</a:t>
              </a:r>
              <a:endParaRPr lang="en-US" sz="2800" dirty="0">
                <a:solidFill>
                  <a:prstClr val="white"/>
                </a:solidFill>
                <a:ea typeface="ＭＳ Ｐゴシック" pitchFamily="-112" charset="-128"/>
                <a:cs typeface="ＭＳ Ｐゴシック" pitchFamily="-112" charset="-128"/>
              </a:endParaRPr>
            </a:p>
          </p:txBody>
        </p:sp>
        <p:cxnSp>
          <p:nvCxnSpPr>
            <p:cNvPr id="12" name="Straight Arrow Connector 11"/>
            <p:cNvCxnSpPr>
              <a:cxnSpLocks noChangeShapeType="1"/>
              <a:endCxn id="14" idx="2"/>
            </p:cNvCxnSpPr>
            <p:nvPr/>
          </p:nvCxnSpPr>
          <p:spPr bwMode="auto">
            <a:xfrm flipV="1">
              <a:off x="4726" y="2235"/>
              <a:ext cx="405" cy="177"/>
            </a:xfrm>
            <a:prstGeom prst="straightConnector1">
              <a:avLst/>
            </a:prstGeom>
            <a:noFill/>
            <a:ln w="44450">
              <a:solidFill>
                <a:schemeClr val="bg1"/>
              </a:solidFill>
              <a:round/>
              <a:headEnd type="arrow" w="med" len="med"/>
              <a:tailEnd/>
            </a:ln>
          </p:spPr>
        </p:cxnSp>
        <p:cxnSp>
          <p:nvCxnSpPr>
            <p:cNvPr id="13" name="Straight Arrow Connector 91"/>
            <p:cNvCxnSpPr>
              <a:cxnSpLocks noChangeShapeType="1"/>
              <a:endCxn id="14" idx="2"/>
            </p:cNvCxnSpPr>
            <p:nvPr/>
          </p:nvCxnSpPr>
          <p:spPr bwMode="auto">
            <a:xfrm flipH="1" flipV="1">
              <a:off x="5131" y="2235"/>
              <a:ext cx="290" cy="482"/>
            </a:xfrm>
            <a:prstGeom prst="straightConnector1">
              <a:avLst/>
            </a:prstGeom>
            <a:noFill/>
            <a:ln w="44450">
              <a:solidFill>
                <a:schemeClr val="bg1"/>
              </a:solidFill>
              <a:round/>
              <a:headEnd type="arrow" w="med" len="med"/>
              <a:tailEnd/>
            </a:ln>
          </p:spPr>
        </p:cxnSp>
        <p:sp>
          <p:nvSpPr>
            <p:cNvPr id="14" name="TextBox 92"/>
            <p:cNvSpPr txBox="1">
              <a:spLocks noChangeArrowheads="1"/>
            </p:cNvSpPr>
            <p:nvPr/>
          </p:nvSpPr>
          <p:spPr bwMode="auto">
            <a:xfrm>
              <a:off x="4513" y="1920"/>
              <a:ext cx="1236" cy="3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defTabSz="390525"/>
              <a:r>
                <a:rPr lang="en-US" sz="2800" dirty="0" smtClean="0">
                  <a:solidFill>
                    <a:prstClr val="white"/>
                  </a:solidFill>
                  <a:ea typeface="ＭＳ Ｐゴシック" pitchFamily="-112" charset="-128"/>
                  <a:cs typeface="ＭＳ Ｐゴシック" pitchFamily="-112" charset="-128"/>
                </a:rPr>
                <a:t>End Clamps</a:t>
              </a:r>
              <a:endParaRPr lang="en-US" sz="2800" dirty="0">
                <a:solidFill>
                  <a:prstClr val="white"/>
                </a:solidFill>
                <a:ea typeface="ＭＳ Ｐゴシック" pitchFamily="-112" charset="-128"/>
                <a:cs typeface="ＭＳ Ｐゴシック" pitchFamily="-112" charset="-128"/>
              </a:endParaRPr>
            </a:p>
          </p:txBody>
        </p:sp>
        <p:cxnSp>
          <p:nvCxnSpPr>
            <p:cNvPr id="15" name="Straight Arrow Connector 93"/>
            <p:cNvCxnSpPr>
              <a:cxnSpLocks noChangeShapeType="1"/>
              <a:stCxn id="16" idx="2"/>
            </p:cNvCxnSpPr>
            <p:nvPr/>
          </p:nvCxnSpPr>
          <p:spPr bwMode="auto">
            <a:xfrm flipH="1">
              <a:off x="4413" y="1587"/>
              <a:ext cx="148" cy="190"/>
            </a:xfrm>
            <a:prstGeom prst="straightConnector1">
              <a:avLst/>
            </a:prstGeom>
            <a:noFill/>
            <a:ln w="44450">
              <a:solidFill>
                <a:schemeClr val="bg1"/>
              </a:solidFill>
              <a:round/>
              <a:headEnd/>
              <a:tailEnd type="arrow" w="med" len="med"/>
            </a:ln>
          </p:spPr>
        </p:cxnSp>
        <p:sp>
          <p:nvSpPr>
            <p:cNvPr id="16" name="TextBox 94"/>
            <p:cNvSpPr txBox="1">
              <a:spLocks noChangeArrowheads="1"/>
            </p:cNvSpPr>
            <p:nvPr/>
          </p:nvSpPr>
          <p:spPr bwMode="auto">
            <a:xfrm>
              <a:off x="3660" y="1272"/>
              <a:ext cx="1801" cy="3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defTabSz="390525"/>
              <a:r>
                <a:rPr lang="en-US" sz="2800" dirty="0" smtClean="0">
                  <a:solidFill>
                    <a:prstClr val="white"/>
                  </a:solidFill>
                  <a:ea typeface="ＭＳ Ｐゴシック" pitchFamily="-112" charset="-128"/>
                  <a:cs typeface="ＭＳ Ｐゴシック" pitchFamily="-112" charset="-128"/>
                </a:rPr>
                <a:t>Pump / Gas Input</a:t>
              </a:r>
              <a:endParaRPr lang="en-US" sz="2800" dirty="0">
                <a:solidFill>
                  <a:prstClr val="white"/>
                </a:solidFill>
                <a:ea typeface="ＭＳ Ｐゴシック" pitchFamily="-112" charset="-128"/>
                <a:cs typeface="ＭＳ Ｐゴシック" pitchFamily="-112" charset="-128"/>
              </a:endParaRPr>
            </a:p>
          </p:txBody>
        </p:sp>
        <p:sp>
          <p:nvSpPr>
            <p:cNvPr id="17" name="TextBox 95"/>
            <p:cNvSpPr txBox="1">
              <a:spLocks noChangeArrowheads="1"/>
            </p:cNvSpPr>
            <p:nvPr/>
          </p:nvSpPr>
          <p:spPr bwMode="auto">
            <a:xfrm>
              <a:off x="1755" y="309"/>
              <a:ext cx="1555" cy="3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defTabSz="390525"/>
              <a:r>
                <a:rPr lang="en-US" sz="2800" dirty="0" smtClean="0">
                  <a:solidFill>
                    <a:prstClr val="white"/>
                  </a:solidFill>
                  <a:ea typeface="ＭＳ Ｐゴシック" pitchFamily="-112" charset="-128"/>
                  <a:cs typeface="ＭＳ Ｐゴシック" pitchFamily="-112" charset="-128"/>
                </a:rPr>
                <a:t>Liquid-N</a:t>
              </a:r>
              <a:r>
                <a:rPr lang="en-US" sz="2800" baseline="-25000" dirty="0" smtClean="0">
                  <a:solidFill>
                    <a:prstClr val="white"/>
                  </a:solidFill>
                  <a:ea typeface="ＭＳ Ｐゴシック" pitchFamily="-112" charset="-128"/>
                  <a:cs typeface="ＭＳ Ｐゴシック" pitchFamily="-112" charset="-128"/>
                </a:rPr>
                <a:t>2 </a:t>
              </a:r>
              <a:r>
                <a:rPr lang="en-US" sz="2800" dirty="0" smtClean="0">
                  <a:solidFill>
                    <a:prstClr val="white"/>
                  </a:solidFill>
                  <a:ea typeface="ＭＳ Ｐゴシック" pitchFamily="-112" charset="-128"/>
                  <a:cs typeface="ＭＳ Ｐゴシック" pitchFamily="-112" charset="-128"/>
                </a:rPr>
                <a:t>Input</a:t>
              </a:r>
              <a:endParaRPr lang="en-US" sz="2800" dirty="0">
                <a:solidFill>
                  <a:prstClr val="white"/>
                </a:solidFill>
                <a:ea typeface="ＭＳ Ｐゴシック" pitchFamily="-112" charset="-128"/>
                <a:cs typeface="ＭＳ Ｐゴシック" pitchFamily="-112" charset="-128"/>
              </a:endParaRPr>
            </a:p>
          </p:txBody>
        </p:sp>
        <p:cxnSp>
          <p:nvCxnSpPr>
            <p:cNvPr id="18" name="Straight Arrow Connector 17"/>
            <p:cNvCxnSpPr>
              <a:cxnSpLocks noChangeShapeType="1"/>
              <a:stCxn id="17" idx="2"/>
            </p:cNvCxnSpPr>
            <p:nvPr/>
          </p:nvCxnSpPr>
          <p:spPr bwMode="auto">
            <a:xfrm flipH="1">
              <a:off x="2318" y="624"/>
              <a:ext cx="214" cy="292"/>
            </a:xfrm>
            <a:prstGeom prst="straightConnector1">
              <a:avLst/>
            </a:prstGeom>
            <a:noFill/>
            <a:ln w="44450">
              <a:solidFill>
                <a:schemeClr val="bg1"/>
              </a:solidFill>
              <a:round/>
              <a:headEnd/>
              <a:tailEnd type="arrow" w="med" len="med"/>
            </a:ln>
          </p:spPr>
        </p:cxnSp>
        <p:cxnSp>
          <p:nvCxnSpPr>
            <p:cNvPr id="19" name="Straight Arrow Connector 18"/>
            <p:cNvCxnSpPr>
              <a:cxnSpLocks noChangeShapeType="1"/>
              <a:stCxn id="20" idx="2"/>
            </p:cNvCxnSpPr>
            <p:nvPr/>
          </p:nvCxnSpPr>
          <p:spPr bwMode="auto">
            <a:xfrm flipH="1">
              <a:off x="1262" y="171"/>
              <a:ext cx="694" cy="276"/>
            </a:xfrm>
            <a:prstGeom prst="straightConnector1">
              <a:avLst/>
            </a:prstGeom>
            <a:noFill/>
            <a:ln w="44450">
              <a:solidFill>
                <a:schemeClr val="bg1"/>
              </a:solidFill>
              <a:round/>
              <a:headEnd/>
              <a:tailEnd type="arrow" w="med" len="med"/>
            </a:ln>
          </p:spPr>
        </p:cxnSp>
        <p:sp>
          <p:nvSpPr>
            <p:cNvPr id="20" name="TextBox 98"/>
            <p:cNvSpPr txBox="1">
              <a:spLocks noChangeArrowheads="1"/>
            </p:cNvSpPr>
            <p:nvPr/>
          </p:nvSpPr>
          <p:spPr bwMode="auto">
            <a:xfrm>
              <a:off x="-200" y="-144"/>
              <a:ext cx="4312" cy="3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defTabSz="390525"/>
              <a:r>
                <a:rPr lang="en-US" sz="2800" dirty="0" smtClean="0">
                  <a:solidFill>
                    <a:prstClr val="white"/>
                  </a:solidFill>
                  <a:ea typeface="ＭＳ Ｐゴシック" pitchFamily="-112" charset="-128"/>
                  <a:cs typeface="ＭＳ Ｐゴシック" pitchFamily="-112" charset="-128"/>
                </a:rPr>
                <a:t>Piezoelectric Transducer (PZT) Connections</a:t>
              </a:r>
              <a:endParaRPr lang="en-US" sz="2800" dirty="0">
                <a:solidFill>
                  <a:prstClr val="white"/>
                </a:solidFill>
                <a:ea typeface="ＭＳ Ｐゴシック" pitchFamily="-112" charset="-128"/>
                <a:cs typeface="ＭＳ Ｐゴシック" pitchFamily="-112" charset="-128"/>
              </a:endParaRPr>
            </a:p>
          </p:txBody>
        </p:sp>
        <p:cxnSp>
          <p:nvCxnSpPr>
            <p:cNvPr id="21" name="Straight Arrow Connector 20"/>
            <p:cNvCxnSpPr>
              <a:cxnSpLocks noChangeShapeType="1"/>
              <a:endCxn id="22" idx="2"/>
            </p:cNvCxnSpPr>
            <p:nvPr/>
          </p:nvCxnSpPr>
          <p:spPr bwMode="auto">
            <a:xfrm flipH="1" flipV="1">
              <a:off x="885" y="670"/>
              <a:ext cx="17" cy="361"/>
            </a:xfrm>
            <a:prstGeom prst="straightConnector1">
              <a:avLst/>
            </a:prstGeom>
            <a:noFill/>
            <a:ln w="44450">
              <a:solidFill>
                <a:schemeClr val="bg1"/>
              </a:solidFill>
              <a:round/>
              <a:headEnd type="arrow" w="med" len="med"/>
              <a:tailEnd/>
            </a:ln>
          </p:spPr>
        </p:cxnSp>
        <p:sp>
          <p:nvSpPr>
            <p:cNvPr id="22" name="TextBox 100"/>
            <p:cNvSpPr txBox="1">
              <a:spLocks noChangeArrowheads="1"/>
            </p:cNvSpPr>
            <p:nvPr/>
          </p:nvSpPr>
          <p:spPr bwMode="auto">
            <a:xfrm>
              <a:off x="652" y="355"/>
              <a:ext cx="466" cy="3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defTabSz="390525"/>
              <a:r>
                <a:rPr lang="en-US" sz="2800" dirty="0">
                  <a:solidFill>
                    <a:prstClr val="white"/>
                  </a:solidFill>
                  <a:ea typeface="ＭＳ Ｐゴシック" pitchFamily="-112" charset="-128"/>
                  <a:cs typeface="ＭＳ Ｐゴシック" pitchFamily="-112" charset="-128"/>
                </a:rPr>
                <a:t>PZT</a:t>
              </a:r>
            </a:p>
          </p:txBody>
        </p:sp>
        <p:sp>
          <p:nvSpPr>
            <p:cNvPr id="23" name="TextBox 101"/>
            <p:cNvSpPr txBox="1">
              <a:spLocks noChangeArrowheads="1"/>
            </p:cNvSpPr>
            <p:nvPr/>
          </p:nvSpPr>
          <p:spPr bwMode="auto">
            <a:xfrm>
              <a:off x="2758" y="813"/>
              <a:ext cx="1502" cy="3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defTabSz="390525"/>
              <a:r>
                <a:rPr lang="en-US" sz="2800" dirty="0" smtClean="0">
                  <a:solidFill>
                    <a:prstClr val="white"/>
                  </a:solidFill>
                  <a:ea typeface="ＭＳ Ｐゴシック" pitchFamily="-112" charset="-128"/>
                  <a:cs typeface="ＭＳ Ｐゴシック" pitchFamily="-112" charset="-128"/>
                </a:rPr>
                <a:t>Liquid-N</a:t>
              </a:r>
              <a:r>
                <a:rPr lang="en-US" sz="2800" baseline="-25000" dirty="0" smtClean="0">
                  <a:solidFill>
                    <a:prstClr val="white"/>
                  </a:solidFill>
                  <a:ea typeface="ＭＳ Ｐゴシック" pitchFamily="-112" charset="-128"/>
                  <a:cs typeface="ＭＳ Ｐゴシック" pitchFamily="-112" charset="-128"/>
                </a:rPr>
                <a:t>2</a:t>
              </a:r>
              <a:r>
                <a:rPr lang="en-US" sz="2800" dirty="0" smtClean="0">
                  <a:solidFill>
                    <a:prstClr val="white"/>
                  </a:solidFill>
                  <a:ea typeface="ＭＳ Ｐゴシック" pitchFamily="-112" charset="-128"/>
                  <a:cs typeface="ＭＳ Ｐゴシック" pitchFamily="-112" charset="-128"/>
                </a:rPr>
                <a:t> Vent</a:t>
              </a:r>
              <a:endParaRPr lang="en-US" sz="2800" dirty="0">
                <a:solidFill>
                  <a:prstClr val="white"/>
                </a:solidFill>
                <a:ea typeface="ＭＳ Ｐゴシック" pitchFamily="-112" charset="-128"/>
                <a:cs typeface="ＭＳ Ｐゴシック" pitchFamily="-112" charset="-128"/>
              </a:endParaRPr>
            </a:p>
          </p:txBody>
        </p:sp>
        <p:cxnSp>
          <p:nvCxnSpPr>
            <p:cNvPr id="24" name="Straight Arrow Connector 23"/>
            <p:cNvCxnSpPr>
              <a:cxnSpLocks noChangeShapeType="1"/>
              <a:stCxn id="23" idx="2"/>
            </p:cNvCxnSpPr>
            <p:nvPr/>
          </p:nvCxnSpPr>
          <p:spPr bwMode="auto">
            <a:xfrm flipH="1">
              <a:off x="3344" y="1128"/>
              <a:ext cx="165" cy="240"/>
            </a:xfrm>
            <a:prstGeom prst="straightConnector1">
              <a:avLst/>
            </a:prstGeom>
            <a:noFill/>
            <a:ln w="44450">
              <a:solidFill>
                <a:schemeClr val="bg1"/>
              </a:solidFill>
              <a:round/>
              <a:headEnd/>
              <a:tailEnd type="arrow" w="med" len="med"/>
            </a:ln>
          </p:spPr>
        </p:cxnSp>
        <p:cxnSp>
          <p:nvCxnSpPr>
            <p:cNvPr id="25" name="Straight Arrow Connector 24"/>
            <p:cNvCxnSpPr>
              <a:cxnSpLocks noChangeShapeType="1"/>
              <a:endCxn id="26" idx="0"/>
            </p:cNvCxnSpPr>
            <p:nvPr/>
          </p:nvCxnSpPr>
          <p:spPr bwMode="auto">
            <a:xfrm>
              <a:off x="832" y="1307"/>
              <a:ext cx="467" cy="567"/>
            </a:xfrm>
            <a:prstGeom prst="straightConnector1">
              <a:avLst/>
            </a:prstGeom>
            <a:noFill/>
            <a:ln w="44450">
              <a:solidFill>
                <a:schemeClr val="bg1"/>
              </a:solidFill>
              <a:round/>
              <a:headEnd type="arrow" w="med" len="med"/>
              <a:tailEnd/>
            </a:ln>
          </p:spPr>
        </p:cxnSp>
        <p:sp>
          <p:nvSpPr>
            <p:cNvPr id="26" name="TextBox 105"/>
            <p:cNvSpPr txBox="1">
              <a:spLocks noChangeArrowheads="1"/>
            </p:cNvSpPr>
            <p:nvPr/>
          </p:nvSpPr>
          <p:spPr bwMode="auto">
            <a:xfrm>
              <a:off x="915" y="1874"/>
              <a:ext cx="768" cy="3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defTabSz="390525"/>
              <a:r>
                <a:rPr lang="en-US" sz="2800" dirty="0" smtClean="0">
                  <a:solidFill>
                    <a:prstClr val="white"/>
                  </a:solidFill>
                  <a:ea typeface="ＭＳ Ｐゴシック" pitchFamily="-112" charset="-128"/>
                  <a:cs typeface="ＭＳ Ｐゴシック" pitchFamily="-112" charset="-128"/>
                </a:rPr>
                <a:t>O-Ring</a:t>
              </a:r>
              <a:endParaRPr lang="en-US" sz="2800" dirty="0">
                <a:solidFill>
                  <a:prstClr val="white"/>
                </a:solidFill>
                <a:ea typeface="ＭＳ Ｐゴシック" pitchFamily="-112" charset="-128"/>
                <a:cs typeface="ＭＳ Ｐゴシック" pitchFamily="-112" charset="-128"/>
              </a:endParaRPr>
            </a:p>
          </p:txBody>
        </p:sp>
      </p:grpSp>
      <p:sp>
        <p:nvSpPr>
          <p:cNvPr id="38" name="TextBox 89"/>
          <p:cNvSpPr txBox="1">
            <a:spLocks noChangeArrowheads="1"/>
          </p:cNvSpPr>
          <p:nvPr/>
        </p:nvSpPr>
        <p:spPr bwMode="auto">
          <a:xfrm>
            <a:off x="5791200" y="5943600"/>
            <a:ext cx="239745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390525"/>
            <a:r>
              <a:rPr lang="en-US" sz="2800" dirty="0" smtClean="0">
                <a:solidFill>
                  <a:prstClr val="white"/>
                </a:solidFill>
                <a:ea typeface="ＭＳ Ｐゴシック" pitchFamily="-112" charset="-128"/>
                <a:cs typeface="ＭＳ Ｐゴシック" pitchFamily="-112" charset="-128"/>
              </a:rPr>
              <a:t>Mirror Housing</a:t>
            </a:r>
            <a:endParaRPr lang="en-US" sz="2800" dirty="0">
              <a:solidFill>
                <a:prstClr val="white"/>
              </a:solidFill>
              <a:ea typeface="ＭＳ Ｐゴシック" pitchFamily="-112" charset="-128"/>
              <a:cs typeface="ＭＳ Ｐゴシック" pitchFamily="-112" charset="-128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381000" y="4953000"/>
            <a:ext cx="4037259" cy="1415772"/>
          </a:xfrm>
          <a:prstGeom prst="rect">
            <a:avLst/>
          </a:prstGeom>
          <a:ln w="63500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en-US" sz="5400" dirty="0" smtClean="0">
                <a:solidFill>
                  <a:prstClr val="white"/>
                </a:solidFill>
              </a:rPr>
              <a:t>Optical Cavity</a:t>
            </a:r>
          </a:p>
          <a:p>
            <a:pPr algn="ctr"/>
            <a:r>
              <a:rPr lang="en-US" sz="3200" dirty="0" smtClean="0">
                <a:solidFill>
                  <a:prstClr val="white"/>
                </a:solidFill>
              </a:rPr>
              <a:t>Length = 75 cm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IMG_119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84410" y="1"/>
            <a:ext cx="5145190" cy="6858000"/>
          </a:xfrm>
          <a:prstGeom prst="rect">
            <a:avLst/>
          </a:prstGeom>
          <a:noFill/>
          <a:ln w="50800">
            <a:noFill/>
          </a:ln>
        </p:spPr>
      </p:pic>
      <p:sp>
        <p:nvSpPr>
          <p:cNvPr id="11" name="TextBox 10"/>
          <p:cNvSpPr txBox="1"/>
          <p:nvPr/>
        </p:nvSpPr>
        <p:spPr>
          <a:xfrm>
            <a:off x="0" y="1219200"/>
            <a:ext cx="3048000" cy="501675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endParaRPr lang="en-US" sz="3200" dirty="0" smtClean="0">
              <a:solidFill>
                <a:prstClr val="white"/>
              </a:solidFill>
            </a:endParaRPr>
          </a:p>
          <a:p>
            <a:pPr algn="ctr"/>
            <a:r>
              <a:rPr lang="en-US" sz="3200" u="sng" dirty="0" smtClean="0">
                <a:solidFill>
                  <a:prstClr val="white"/>
                </a:solidFill>
              </a:rPr>
              <a:t>Cavity Linewidth </a:t>
            </a:r>
            <a:r>
              <a:rPr lang="en-US" sz="3200" dirty="0" smtClean="0">
                <a:solidFill>
                  <a:prstClr val="white"/>
                </a:solidFill>
              </a:rPr>
              <a:t>10 kHz</a:t>
            </a:r>
          </a:p>
          <a:p>
            <a:pPr algn="ctr"/>
            <a:endParaRPr lang="en-US" sz="3200" dirty="0" smtClean="0">
              <a:solidFill>
                <a:prstClr val="white"/>
              </a:solidFill>
            </a:endParaRPr>
          </a:p>
          <a:p>
            <a:pPr algn="ctr"/>
            <a:r>
              <a:rPr lang="en-US" sz="3200" u="sng" dirty="0" smtClean="0">
                <a:solidFill>
                  <a:prstClr val="white"/>
                </a:solidFill>
              </a:rPr>
              <a:t>Free Spectral Range</a:t>
            </a:r>
            <a:endParaRPr lang="en-US" sz="3200" dirty="0" smtClean="0">
              <a:solidFill>
                <a:prstClr val="white"/>
              </a:solidFill>
            </a:endParaRPr>
          </a:p>
          <a:p>
            <a:pPr algn="ctr"/>
            <a:r>
              <a:rPr lang="en-US" sz="3200" dirty="0" smtClean="0">
                <a:solidFill>
                  <a:prstClr val="white"/>
                </a:solidFill>
              </a:rPr>
              <a:t>200 MHz</a:t>
            </a:r>
          </a:p>
          <a:p>
            <a:pPr algn="ctr"/>
            <a:endParaRPr lang="en-US" sz="3200" dirty="0" smtClean="0">
              <a:solidFill>
                <a:prstClr val="white"/>
              </a:solidFill>
            </a:endParaRPr>
          </a:p>
          <a:p>
            <a:pPr algn="ctr"/>
            <a:r>
              <a:rPr lang="en-US" sz="3200" u="sng" dirty="0" smtClean="0">
                <a:solidFill>
                  <a:prstClr val="white"/>
                </a:solidFill>
              </a:rPr>
              <a:t>Finesse</a:t>
            </a:r>
          </a:p>
          <a:p>
            <a:pPr algn="ctr"/>
            <a:r>
              <a:rPr lang="en-US" sz="3200" dirty="0" smtClean="0">
                <a:solidFill>
                  <a:prstClr val="white"/>
                </a:solidFill>
              </a:rPr>
              <a:t>20,000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2034" y="0"/>
            <a:ext cx="302596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prstClr val="white"/>
                </a:solidFill>
              </a:rPr>
              <a:t>High Finesse Laser Cavity</a:t>
            </a:r>
            <a:endParaRPr lang="en-US" sz="4400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IMG_119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84410" y="1"/>
            <a:ext cx="5145190" cy="6858000"/>
          </a:xfrm>
          <a:prstGeom prst="rect">
            <a:avLst/>
          </a:prstGeom>
          <a:noFill/>
          <a:ln w="50800">
            <a:noFill/>
          </a:ln>
        </p:spPr>
      </p:pic>
      <p:sp>
        <p:nvSpPr>
          <p:cNvPr id="10" name="TextBox 9"/>
          <p:cNvSpPr txBox="1"/>
          <p:nvPr/>
        </p:nvSpPr>
        <p:spPr>
          <a:xfrm>
            <a:off x="0" y="2438400"/>
            <a:ext cx="3048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prstClr val="white"/>
                </a:solidFill>
              </a:rPr>
              <a:t>Cavity Mirror Housing</a:t>
            </a:r>
            <a:endParaRPr lang="en-US" sz="3200" dirty="0">
              <a:solidFill>
                <a:prstClr val="white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034" y="0"/>
            <a:ext cx="302596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prstClr val="white"/>
                </a:solidFill>
              </a:rPr>
              <a:t>High Finesse Laser Cavity</a:t>
            </a:r>
            <a:endParaRPr lang="en-US" sz="4400" dirty="0">
              <a:solidFill>
                <a:prstClr val="white"/>
              </a:solidFill>
            </a:endParaRPr>
          </a:p>
        </p:txBody>
      </p:sp>
      <p:cxnSp>
        <p:nvCxnSpPr>
          <p:cNvPr id="11" name="Straight Arrow Connector 10"/>
          <p:cNvCxnSpPr>
            <a:stCxn id="10" idx="2"/>
          </p:cNvCxnSpPr>
          <p:nvPr/>
        </p:nvCxnSpPr>
        <p:spPr>
          <a:xfrm rot="16200000" flipH="1">
            <a:off x="2519809" y="2519809"/>
            <a:ext cx="1894582" cy="3886200"/>
          </a:xfrm>
          <a:prstGeom prst="straightConnector1">
            <a:avLst/>
          </a:prstGeom>
          <a:ln w="114300" cap="rnd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IMG_119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84410" y="1"/>
            <a:ext cx="5145190" cy="6858000"/>
          </a:xfrm>
          <a:prstGeom prst="rect">
            <a:avLst/>
          </a:prstGeom>
          <a:noFill/>
          <a:ln w="50800">
            <a:noFill/>
          </a:ln>
        </p:spPr>
      </p:pic>
      <p:cxnSp>
        <p:nvCxnSpPr>
          <p:cNvPr id="9" name="Straight Arrow Connector 8"/>
          <p:cNvCxnSpPr>
            <a:stCxn id="10" idx="2"/>
          </p:cNvCxnSpPr>
          <p:nvPr/>
        </p:nvCxnSpPr>
        <p:spPr>
          <a:xfrm flipV="1">
            <a:off x="1524000" y="3276600"/>
            <a:ext cx="3810003" cy="239018"/>
          </a:xfrm>
          <a:prstGeom prst="straightConnector1">
            <a:avLst/>
          </a:prstGeom>
          <a:ln w="114300" cap="rnd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0" y="2438400"/>
            <a:ext cx="3048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prstClr val="white"/>
                </a:solidFill>
              </a:rPr>
              <a:t>Vacuum Pump / Gas Input</a:t>
            </a:r>
            <a:endParaRPr lang="en-US" sz="3200" dirty="0">
              <a:solidFill>
                <a:prstClr val="white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034" y="0"/>
            <a:ext cx="302596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prstClr val="white"/>
                </a:solidFill>
              </a:rPr>
              <a:t>High Finesse Laser Cavity</a:t>
            </a:r>
            <a:endParaRPr lang="en-US" sz="4400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IMG_119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84410" y="1"/>
            <a:ext cx="5145190" cy="6858000"/>
          </a:xfrm>
          <a:prstGeom prst="rect">
            <a:avLst/>
          </a:prstGeom>
          <a:noFill/>
          <a:ln w="50800">
            <a:noFill/>
          </a:ln>
        </p:spPr>
      </p:pic>
      <p:cxnSp>
        <p:nvCxnSpPr>
          <p:cNvPr id="9" name="Straight Arrow Connector 8"/>
          <p:cNvCxnSpPr>
            <a:stCxn id="10" idx="0"/>
          </p:cNvCxnSpPr>
          <p:nvPr/>
        </p:nvCxnSpPr>
        <p:spPr>
          <a:xfrm rot="5400000" flipH="1" flipV="1">
            <a:off x="2743203" y="838201"/>
            <a:ext cx="380996" cy="2819403"/>
          </a:xfrm>
          <a:prstGeom prst="straightConnector1">
            <a:avLst/>
          </a:prstGeom>
          <a:ln w="114300" cap="rnd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0" y="2438400"/>
            <a:ext cx="3048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prstClr val="white"/>
                </a:solidFill>
              </a:rPr>
              <a:t>Liquid Nitrogen</a:t>
            </a:r>
          </a:p>
          <a:p>
            <a:pPr algn="ctr"/>
            <a:r>
              <a:rPr lang="en-US" sz="3200" dirty="0" smtClean="0">
                <a:solidFill>
                  <a:prstClr val="white"/>
                </a:solidFill>
              </a:rPr>
              <a:t>Ports</a:t>
            </a:r>
            <a:endParaRPr lang="en-US" sz="3200" dirty="0">
              <a:solidFill>
                <a:prstClr val="white"/>
              </a:solidFill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1524000" y="2438396"/>
            <a:ext cx="3200402" cy="228606"/>
          </a:xfrm>
          <a:prstGeom prst="straightConnector1">
            <a:avLst/>
          </a:prstGeom>
          <a:ln w="114300" cap="rnd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2034" y="0"/>
            <a:ext cx="302596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prstClr val="white"/>
                </a:solidFill>
              </a:rPr>
              <a:t>High Finesse Laser Cavity</a:t>
            </a:r>
            <a:endParaRPr lang="en-US" sz="4400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903009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242956"/>
            <a:ext cx="4800600" cy="6400800"/>
          </a:xfrm>
          <a:prstGeom prst="rect">
            <a:avLst/>
          </a:prstGeom>
          <a:ln w="85725">
            <a:solidFill>
              <a:schemeClr val="bg1"/>
            </a:solidFill>
          </a:ln>
        </p:spPr>
      </p:pic>
      <p:pic>
        <p:nvPicPr>
          <p:cNvPr id="7" name="Picture 6" descr="Doppler - black background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34000" y="2362200"/>
            <a:ext cx="3575406" cy="2209800"/>
          </a:xfrm>
          <a:prstGeom prst="rect">
            <a:avLst/>
          </a:prstGeom>
        </p:spPr>
      </p:pic>
      <p:pic>
        <p:nvPicPr>
          <p:cNvPr id="823297" name="Picture 1" descr="C:\Users\Lab User\AppData\Local\Microsoft\Windows\Temporary Internet Files\Content.IE5\X6KCQSHK\MC900053403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50454" y="0"/>
            <a:ext cx="1393546" cy="1808683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5257800" y="5505271"/>
            <a:ext cx="3886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0000FF"/>
                </a:solidFill>
              </a:rPr>
              <a:t>Liquid Nitrogen</a:t>
            </a:r>
          </a:p>
          <a:p>
            <a:pPr algn="ctr"/>
            <a:r>
              <a:rPr lang="en-US" sz="3600" dirty="0" smtClean="0">
                <a:solidFill>
                  <a:srgbClr val="FF0000"/>
                </a:solidFill>
              </a:rPr>
              <a:t>Room Temperature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019800" y="1792069"/>
            <a:ext cx="2209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chemeClr val="bg1"/>
                </a:solidFill>
              </a:rPr>
              <a:t>Population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019800" y="4611469"/>
            <a:ext cx="2209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chemeClr val="bg1"/>
                </a:solidFill>
              </a:rPr>
              <a:t>Velocity</a:t>
            </a:r>
            <a:endParaRPr lang="en-US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903009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242956"/>
            <a:ext cx="4800600" cy="6400800"/>
          </a:xfrm>
          <a:prstGeom prst="rect">
            <a:avLst/>
          </a:prstGeom>
          <a:ln w="85725">
            <a:solidFill>
              <a:schemeClr val="bg1"/>
            </a:solidFill>
          </a:ln>
        </p:spPr>
      </p:pic>
      <p:pic>
        <p:nvPicPr>
          <p:cNvPr id="7" name="Picture 6" descr="Doppler - black background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34000" y="2362200"/>
            <a:ext cx="3575406" cy="2209800"/>
          </a:xfrm>
          <a:prstGeom prst="rect">
            <a:avLst/>
          </a:prstGeom>
        </p:spPr>
      </p:pic>
      <p:pic>
        <p:nvPicPr>
          <p:cNvPr id="823297" name="Picture 1" descr="C:\Users\Lab User\AppData\Local\Microsoft\Windows\Temporary Internet Files\Content.IE5\X6KCQSHK\MC900053403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50454" y="0"/>
            <a:ext cx="1393546" cy="1808683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5257800" y="5505271"/>
            <a:ext cx="3886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0000FF"/>
                </a:solidFill>
              </a:rPr>
              <a:t>Liquid Nitrogen</a:t>
            </a:r>
          </a:p>
          <a:p>
            <a:pPr algn="ctr"/>
            <a:r>
              <a:rPr lang="en-US" sz="3600" dirty="0" smtClean="0">
                <a:solidFill>
                  <a:srgbClr val="FF0000"/>
                </a:solidFill>
              </a:rPr>
              <a:t>Room Temperature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019800" y="1792069"/>
            <a:ext cx="2209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chemeClr val="bg1"/>
                </a:solidFill>
              </a:rPr>
              <a:t>Population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019800" y="4611469"/>
            <a:ext cx="2209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chemeClr val="bg1"/>
                </a:solidFill>
              </a:rPr>
              <a:t>Velocity</a:t>
            </a:r>
            <a:endParaRPr lang="en-US" sz="3600" dirty="0">
              <a:solidFill>
                <a:schemeClr val="bg1"/>
              </a:solidFill>
            </a:endParaRPr>
          </a:p>
        </p:txBody>
      </p:sp>
      <p:pic>
        <p:nvPicPr>
          <p:cNvPr id="928769" name="Picture 1" descr="C:\Users\Lab User\AppData\Local\Microsoft\Windows\Temporary Internet Files\Content.IE5\1VCNSSY1\MC900132521[1].w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48400" y="3581400"/>
            <a:ext cx="984950" cy="7778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IMG_119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84410" y="1"/>
            <a:ext cx="5145190" cy="6858000"/>
          </a:xfrm>
          <a:prstGeom prst="rect">
            <a:avLst/>
          </a:prstGeom>
          <a:noFill/>
          <a:ln w="50800">
            <a:noFill/>
          </a:ln>
        </p:spPr>
      </p:pic>
      <p:sp>
        <p:nvSpPr>
          <p:cNvPr id="4" name="Rectangle 3"/>
          <p:cNvSpPr/>
          <p:nvPr/>
        </p:nvSpPr>
        <p:spPr>
          <a:xfrm>
            <a:off x="0" y="2286000"/>
            <a:ext cx="3048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200" u="sng" dirty="0" smtClean="0">
                <a:solidFill>
                  <a:prstClr val="white"/>
                </a:solidFill>
              </a:rPr>
              <a:t>H</a:t>
            </a:r>
            <a:r>
              <a:rPr lang="en-US" sz="3200" u="sng" baseline="-25000" dirty="0" smtClean="0">
                <a:solidFill>
                  <a:prstClr val="white"/>
                </a:solidFill>
              </a:rPr>
              <a:t>2</a:t>
            </a:r>
            <a:r>
              <a:rPr lang="en-US" sz="3200" u="sng" dirty="0" smtClean="0">
                <a:solidFill>
                  <a:prstClr val="white"/>
                </a:solidFill>
              </a:rPr>
              <a:t> Pressure</a:t>
            </a:r>
          </a:p>
          <a:p>
            <a:pPr lvl="0" algn="ctr"/>
            <a:r>
              <a:rPr lang="en-US" sz="3200" dirty="0" smtClean="0">
                <a:solidFill>
                  <a:prstClr val="white"/>
                </a:solidFill>
              </a:rPr>
              <a:t>.33 </a:t>
            </a:r>
            <a:r>
              <a:rPr lang="en-US" sz="3200" dirty="0" err="1" smtClean="0">
                <a:solidFill>
                  <a:prstClr val="white"/>
                </a:solidFill>
              </a:rPr>
              <a:t>atm</a:t>
            </a:r>
            <a:endParaRPr lang="en-US" sz="3200" dirty="0" smtClean="0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667000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en-US" sz="5400" dirty="0" smtClean="0">
                <a:solidFill>
                  <a:schemeClr val="bg1"/>
                </a:solidFill>
              </a:rPr>
              <a:t>What have we done so far?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10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1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1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1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1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19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9.xml><?xml version="1.0" encoding="utf-8"?>
<a:theme xmlns:a="http://schemas.openxmlformats.org/drawingml/2006/main" name="20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0.xml><?xml version="1.0" encoding="utf-8"?>
<a:theme xmlns:a="http://schemas.openxmlformats.org/drawingml/2006/main" name="2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1.xml><?xml version="1.0" encoding="utf-8"?>
<a:theme xmlns:a="http://schemas.openxmlformats.org/drawingml/2006/main" name="2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2.xml><?xml version="1.0" encoding="utf-8"?>
<a:theme xmlns:a="http://schemas.openxmlformats.org/drawingml/2006/main" name="2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3.xml><?xml version="1.0" encoding="utf-8"?>
<a:theme xmlns:a="http://schemas.openxmlformats.org/drawingml/2006/main" name="2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4.xml><?xml version="1.0" encoding="utf-8"?>
<a:theme xmlns:a="http://schemas.openxmlformats.org/drawingml/2006/main" name="1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5.xml><?xml version="1.0" encoding="utf-8"?>
<a:theme xmlns:a="http://schemas.openxmlformats.org/drawingml/2006/main" name="2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6.xml><?xml version="1.0" encoding="utf-8"?>
<a:theme xmlns:a="http://schemas.openxmlformats.org/drawingml/2006/main" name="2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7.xml><?xml version="1.0" encoding="utf-8"?>
<a:theme xmlns:a="http://schemas.openxmlformats.org/drawingml/2006/main" name="2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8.xml><?xml version="1.0" encoding="utf-8"?>
<a:theme xmlns:a="http://schemas.openxmlformats.org/drawingml/2006/main" name="29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9.xml><?xml version="1.0" encoding="utf-8"?>
<a:theme xmlns:a="http://schemas.openxmlformats.org/drawingml/2006/main" name="30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0.xml><?xml version="1.0" encoding="utf-8"?>
<a:theme xmlns:a="http://schemas.openxmlformats.org/drawingml/2006/main" name="3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1.xml><?xml version="1.0" encoding="utf-8"?>
<a:theme xmlns:a="http://schemas.openxmlformats.org/drawingml/2006/main" name="3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2.xml><?xml version="1.0" encoding="utf-8"?>
<a:theme xmlns:a="http://schemas.openxmlformats.org/drawingml/2006/main" name="3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3.xml><?xml version="1.0" encoding="utf-8"?>
<a:theme xmlns:a="http://schemas.openxmlformats.org/drawingml/2006/main" name="3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4.xml><?xml version="1.0" encoding="utf-8"?>
<a:theme xmlns:a="http://schemas.openxmlformats.org/drawingml/2006/main" name="3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5.xml><?xml version="1.0" encoding="utf-8"?>
<a:theme xmlns:a="http://schemas.openxmlformats.org/drawingml/2006/main" name="3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6.xml><?xml version="1.0" encoding="utf-8"?>
<a:theme xmlns:a="http://schemas.openxmlformats.org/drawingml/2006/main" name="1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7.xml><?xml version="1.0" encoding="utf-8"?>
<a:theme xmlns:a="http://schemas.openxmlformats.org/drawingml/2006/main" name="2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9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13746</TotalTime>
  <Words>4325</Words>
  <Application>Microsoft Office PowerPoint</Application>
  <PresentationFormat>On-screen Show (4:3)</PresentationFormat>
  <Paragraphs>1420</Paragraphs>
  <Slides>195</Slides>
  <Notes>121</Notes>
  <HiddenSlides>0</HiddenSlides>
  <MMClips>0</MMClips>
  <ScaleCrop>false</ScaleCrop>
  <HeadingPairs>
    <vt:vector size="6" baseType="variant">
      <vt:variant>
        <vt:lpstr>Theme</vt:lpstr>
      </vt:variant>
      <vt:variant>
        <vt:i4>37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195</vt:i4>
      </vt:variant>
    </vt:vector>
  </HeadingPairs>
  <TitlesOfParts>
    <vt:vector size="233" baseType="lpstr">
      <vt:lpstr>Office Theme</vt:lpstr>
      <vt:lpstr>1_Office Theme</vt:lpstr>
      <vt:lpstr>2_Office Theme</vt:lpstr>
      <vt:lpstr>5_Office Theme</vt:lpstr>
      <vt:lpstr>8_Office Theme</vt:lpstr>
      <vt:lpstr>7_Office Theme</vt:lpstr>
      <vt:lpstr>9_Office Theme</vt:lpstr>
      <vt:lpstr>3_Office Theme</vt:lpstr>
      <vt:lpstr>4_Office Theme</vt:lpstr>
      <vt:lpstr>10_Office Theme</vt:lpstr>
      <vt:lpstr>13_Office Theme</vt:lpstr>
      <vt:lpstr>14_Office Theme</vt:lpstr>
      <vt:lpstr>15_Office Theme</vt:lpstr>
      <vt:lpstr>6_Office Theme</vt:lpstr>
      <vt:lpstr>16_Office Theme</vt:lpstr>
      <vt:lpstr>17_Office Theme</vt:lpstr>
      <vt:lpstr>18_Office Theme</vt:lpstr>
      <vt:lpstr>19_Office Theme</vt:lpstr>
      <vt:lpstr>20_Office Theme</vt:lpstr>
      <vt:lpstr>21_Office Theme</vt:lpstr>
      <vt:lpstr>22_Office Theme</vt:lpstr>
      <vt:lpstr>23_Office Theme</vt:lpstr>
      <vt:lpstr>24_Office Theme</vt:lpstr>
      <vt:lpstr>12_Office Theme</vt:lpstr>
      <vt:lpstr>25_Office Theme</vt:lpstr>
      <vt:lpstr>26_Office Theme</vt:lpstr>
      <vt:lpstr>27_Office Theme</vt:lpstr>
      <vt:lpstr>29_Office Theme</vt:lpstr>
      <vt:lpstr>30_Office Theme</vt:lpstr>
      <vt:lpstr>31_Office Theme</vt:lpstr>
      <vt:lpstr>32_Office Theme</vt:lpstr>
      <vt:lpstr>33_Office Theme</vt:lpstr>
      <vt:lpstr>34_Office Theme</vt:lpstr>
      <vt:lpstr>35_Office Theme</vt:lpstr>
      <vt:lpstr>36_Office Theme</vt:lpstr>
      <vt:lpstr>11_Office Theme</vt:lpstr>
      <vt:lpstr>28_Office Theme</vt:lpstr>
      <vt:lpstr>Equation</vt:lpstr>
      <vt:lpstr>Continuous-Wave Light Modulation at Molecular Frequencies</vt:lpstr>
      <vt:lpstr>Slide 2</vt:lpstr>
      <vt:lpstr>Slide 3</vt:lpstr>
      <vt:lpstr>Sub-Femtosecond Time Scales  </vt:lpstr>
      <vt:lpstr>Sub-Femtosecond Time Scales  1 fs = 1 x 10-15 s </vt:lpstr>
      <vt:lpstr>Sub-Femtosecond Time Scales  1 fs / 1 s  </vt:lpstr>
      <vt:lpstr>Sub-Femtosecond Time Scales  1 fs / 1 s  ≈ 7.5 min / Age of Universe</vt:lpstr>
      <vt:lpstr>How can we access sub-femtosecond time scales?</vt:lpstr>
      <vt:lpstr>Fourier Synthesis</vt:lpstr>
      <vt:lpstr>Slide 10</vt:lpstr>
      <vt:lpstr>Slide 11</vt:lpstr>
      <vt:lpstr>Slide 12</vt:lpstr>
      <vt:lpstr>Waveform Synthesis</vt:lpstr>
      <vt:lpstr>Slide 14</vt:lpstr>
      <vt:lpstr>Slide 15</vt:lpstr>
      <vt:lpstr>Slide 16</vt:lpstr>
      <vt:lpstr>How do we get our Fourier components?</vt:lpstr>
      <vt:lpstr>Slide 18</vt:lpstr>
      <vt:lpstr>Slide 19</vt:lpstr>
      <vt:lpstr>Slide 20</vt:lpstr>
      <vt:lpstr>Slide 21</vt:lpstr>
      <vt:lpstr>Slide 22</vt:lpstr>
      <vt:lpstr>Slide 23</vt:lpstr>
      <vt:lpstr>Why molecular modulation?</vt:lpstr>
      <vt:lpstr>Slide 25</vt:lpstr>
      <vt:lpstr>Slide 26</vt:lpstr>
      <vt:lpstr>Slide 27</vt:lpstr>
      <vt:lpstr>Previous Work with Pulsed Lasers</vt:lpstr>
      <vt:lpstr>Slide 29</vt:lpstr>
      <vt:lpstr>Slide 30</vt:lpstr>
      <vt:lpstr>Why bother with  continuous-wave lasers? </vt:lpstr>
      <vt:lpstr>Slide 32</vt:lpstr>
      <vt:lpstr>Slide 33</vt:lpstr>
      <vt:lpstr>Slide 34</vt:lpstr>
      <vt:lpstr>And even more importantly…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How does continuous-wave molecular modulation work? </vt:lpstr>
      <vt:lpstr>Semi-Classical View: Coherent Rotations and Vibrations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Quantum View: Stimulated Raman Scattering</vt:lpstr>
      <vt:lpstr>Slide 56</vt:lpstr>
      <vt:lpstr>Slide 57</vt:lpstr>
      <vt:lpstr>Slide 58</vt:lpstr>
      <vt:lpstr>Slide 59</vt:lpstr>
      <vt:lpstr>Slide 60</vt:lpstr>
      <vt:lpstr>Slide 61</vt:lpstr>
      <vt:lpstr>Slide 62</vt:lpstr>
      <vt:lpstr>Slide 63</vt:lpstr>
      <vt:lpstr>Slide 64</vt:lpstr>
      <vt:lpstr>Slide 65</vt:lpstr>
      <vt:lpstr>Slide 66</vt:lpstr>
      <vt:lpstr>Slide 67</vt:lpstr>
      <vt:lpstr>Slide 68</vt:lpstr>
      <vt:lpstr>Slide 69</vt:lpstr>
      <vt:lpstr>…it’s a bit more complicated than that</vt:lpstr>
      <vt:lpstr>Slide 71</vt:lpstr>
      <vt:lpstr>Slide 72</vt:lpstr>
      <vt:lpstr>Slide 73</vt:lpstr>
      <vt:lpstr>Slide 74</vt:lpstr>
      <vt:lpstr>Slide 75</vt:lpstr>
      <vt:lpstr>Oh, and one more thing…</vt:lpstr>
      <vt:lpstr>… there’s a cavity</vt:lpstr>
      <vt:lpstr>Slide 78</vt:lpstr>
      <vt:lpstr>Slide 79</vt:lpstr>
      <vt:lpstr>Slide 80</vt:lpstr>
      <vt:lpstr>Slide 81</vt:lpstr>
      <vt:lpstr>How does our  experiment work?</vt:lpstr>
      <vt:lpstr>Experimental Schematic</vt:lpstr>
      <vt:lpstr>Slide 84</vt:lpstr>
      <vt:lpstr>Locking Laser to Cavity   Pound-Drever-Hall Method  Cavity as a Scanning Fabry-Perot Interferometer</vt:lpstr>
      <vt:lpstr>Two Feedback Loops   Cavity Piezo (DC – 100 Hz)  Laser Diode (100 Hz -1 MHz) </vt:lpstr>
      <vt:lpstr>Slide 87</vt:lpstr>
      <vt:lpstr>Slide 88</vt:lpstr>
      <vt:lpstr>Slide 89</vt:lpstr>
      <vt:lpstr>Optical Cavity</vt:lpstr>
      <vt:lpstr>Slide 91</vt:lpstr>
      <vt:lpstr>Slide 92</vt:lpstr>
      <vt:lpstr>Slide 93</vt:lpstr>
      <vt:lpstr>Slide 94</vt:lpstr>
      <vt:lpstr>Slide 95</vt:lpstr>
      <vt:lpstr>Slide 96</vt:lpstr>
      <vt:lpstr>Slide 97</vt:lpstr>
      <vt:lpstr>Slide 98</vt:lpstr>
      <vt:lpstr>What have we done so far?</vt:lpstr>
      <vt:lpstr>Slide 100</vt:lpstr>
      <vt:lpstr>Slide 101</vt:lpstr>
      <vt:lpstr>Slide 102</vt:lpstr>
      <vt:lpstr>Slide 103</vt:lpstr>
      <vt:lpstr>Slide 104</vt:lpstr>
      <vt:lpstr>Slide 105</vt:lpstr>
      <vt:lpstr>Slide 106</vt:lpstr>
      <vt:lpstr>Slide 107</vt:lpstr>
      <vt:lpstr>Slide 108</vt:lpstr>
      <vt:lpstr>Slide 109</vt:lpstr>
      <vt:lpstr>Slide 110</vt:lpstr>
      <vt:lpstr>Slide 111</vt:lpstr>
      <vt:lpstr>Slide 112</vt:lpstr>
      <vt:lpstr>Slide 113</vt:lpstr>
      <vt:lpstr>Slide 114</vt:lpstr>
      <vt:lpstr>Slide 115</vt:lpstr>
      <vt:lpstr>Slide 116</vt:lpstr>
      <vt:lpstr>Slide 117</vt:lpstr>
      <vt:lpstr>Slide 118</vt:lpstr>
      <vt:lpstr>Slide 119</vt:lpstr>
      <vt:lpstr>Slide 120</vt:lpstr>
      <vt:lpstr>Slide 121</vt:lpstr>
      <vt:lpstr>Slide 122</vt:lpstr>
      <vt:lpstr>Slide 123</vt:lpstr>
      <vt:lpstr>Slide 124</vt:lpstr>
      <vt:lpstr>Slide 125</vt:lpstr>
      <vt:lpstr>Slide 126</vt:lpstr>
      <vt:lpstr>How can we improve our modulation efficiency?</vt:lpstr>
      <vt:lpstr>Increase Efficiency </vt:lpstr>
      <vt:lpstr>Increase Efficiency  Increase Coherence </vt:lpstr>
      <vt:lpstr>Increase Efficiency  Increase Coherence  Increase Intensities</vt:lpstr>
      <vt:lpstr>Slide 131</vt:lpstr>
      <vt:lpstr>Slide 132</vt:lpstr>
      <vt:lpstr>Slide 133</vt:lpstr>
      <vt:lpstr>Slide 134</vt:lpstr>
      <vt:lpstr>How do our intracavity intensities compare to pulsed laser intensities?</vt:lpstr>
      <vt:lpstr>Slide 136</vt:lpstr>
      <vt:lpstr>Slide 137</vt:lpstr>
      <vt:lpstr>Why are our  intensities limited?</vt:lpstr>
      <vt:lpstr>Slide 139</vt:lpstr>
      <vt:lpstr>Slide 140</vt:lpstr>
      <vt:lpstr>Slide 141</vt:lpstr>
      <vt:lpstr>What can we do about this?</vt:lpstr>
      <vt:lpstr>Slide 143</vt:lpstr>
      <vt:lpstr>Slide 144</vt:lpstr>
      <vt:lpstr>Slide 145</vt:lpstr>
      <vt:lpstr>Slide 146</vt:lpstr>
      <vt:lpstr>Slide 147</vt:lpstr>
      <vt:lpstr>How much will this help?</vt:lpstr>
      <vt:lpstr>Slide 149</vt:lpstr>
      <vt:lpstr>Slide 150</vt:lpstr>
      <vt:lpstr>Slide 151</vt:lpstr>
      <vt:lpstr>Slide 152</vt:lpstr>
      <vt:lpstr>Slide 153</vt:lpstr>
      <vt:lpstr>Slide 154</vt:lpstr>
      <vt:lpstr>Slide 155</vt:lpstr>
      <vt:lpstr>Slide 156</vt:lpstr>
      <vt:lpstr>Slide 157</vt:lpstr>
      <vt:lpstr>Slide 158</vt:lpstr>
      <vt:lpstr>Slide 159</vt:lpstr>
      <vt:lpstr>What is all of this good for?</vt:lpstr>
      <vt:lpstr>Slide 161</vt:lpstr>
      <vt:lpstr>Slide 162</vt:lpstr>
      <vt:lpstr>Slide 163</vt:lpstr>
      <vt:lpstr>Slide 164</vt:lpstr>
      <vt:lpstr>Slide 165</vt:lpstr>
      <vt:lpstr>Slide 166</vt:lpstr>
      <vt:lpstr>Slide 167</vt:lpstr>
      <vt:lpstr>Slide 168</vt:lpstr>
      <vt:lpstr>Slide 169</vt:lpstr>
      <vt:lpstr>Slide 170</vt:lpstr>
      <vt:lpstr>…but that’s not all!</vt:lpstr>
      <vt:lpstr>Slide 172</vt:lpstr>
      <vt:lpstr>Slide 173</vt:lpstr>
      <vt:lpstr>Slide 174</vt:lpstr>
      <vt:lpstr>Slide 175</vt:lpstr>
      <vt:lpstr>Slide 176</vt:lpstr>
      <vt:lpstr>Slide 177</vt:lpstr>
      <vt:lpstr>Slide 178</vt:lpstr>
      <vt:lpstr>Slide 179</vt:lpstr>
      <vt:lpstr>Slide 180</vt:lpstr>
      <vt:lpstr>Slide 181</vt:lpstr>
      <vt:lpstr>Slide 182</vt:lpstr>
      <vt:lpstr>Slide 183</vt:lpstr>
      <vt:lpstr>Slide 184</vt:lpstr>
      <vt:lpstr>Slide 185</vt:lpstr>
      <vt:lpstr>Slide 186</vt:lpstr>
      <vt:lpstr>Extra</vt:lpstr>
      <vt:lpstr>Stimulated Raman Scattering Results</vt:lpstr>
      <vt:lpstr>Slide 189</vt:lpstr>
      <vt:lpstr>Slide 190</vt:lpstr>
      <vt:lpstr>System Hamiltonian and Propagation Equation</vt:lpstr>
      <vt:lpstr>Slide 192</vt:lpstr>
      <vt:lpstr>Slide 193</vt:lpstr>
      <vt:lpstr>Slide 194</vt:lpstr>
      <vt:lpstr>Slide 195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Lab User</dc:creator>
  <cp:lastModifiedBy>Lab User</cp:lastModifiedBy>
  <cp:revision>1308</cp:revision>
  <dcterms:created xsi:type="dcterms:W3CDTF">2011-04-01T22:48:11Z</dcterms:created>
  <dcterms:modified xsi:type="dcterms:W3CDTF">2012-04-12T19:59:05Z</dcterms:modified>
</cp:coreProperties>
</file>