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6" r:id="rId2"/>
  </p:sldIdLst>
  <p:sldSz cx="43891200" cy="32918400"/>
  <p:notesSz cx="6858000" cy="9144000"/>
  <p:embeddedFontLst>
    <p:embeddedFont>
      <p:font typeface="Calibri" pitchFamily="34" charset="0"/>
      <p:regular r:id="rId4"/>
      <p:bold r:id="rId5"/>
      <p:italic r:id="rId6"/>
      <p:boldItalic r:id="rId7"/>
    </p:embeddedFont>
    <p:embeddedFont>
      <p:font typeface="Impact" pitchFamily="34" charset="0"/>
      <p:regular r:id="rId8"/>
    </p:embeddedFont>
    <p:embeddedFont>
      <p:font typeface="Times" pitchFamily="18" charset="0"/>
      <p:regular r:id="rId9"/>
      <p:bold r:id="rId10"/>
      <p:italic r:id="rId11"/>
      <p:boldItalic r:id="rId12"/>
    </p:embeddedFont>
  </p:embeddedFontLst>
  <p:defaultTextStyle>
    <a:defPPr>
      <a:defRPr lang="en-US"/>
    </a:defPPr>
    <a:lvl1pPr algn="l" defTabSz="4385045" rtl="0" fontAlgn="base">
      <a:spcBef>
        <a:spcPct val="0"/>
      </a:spcBef>
      <a:spcAft>
        <a:spcPct val="0"/>
      </a:spcAft>
      <a:defRPr sz="8600" kern="1200">
        <a:solidFill>
          <a:schemeClr val="tx1"/>
        </a:solidFill>
        <a:latin typeface="Arial" charset="0"/>
        <a:ea typeface="+mn-ea"/>
        <a:cs typeface="+mn-cs"/>
      </a:defRPr>
    </a:lvl1pPr>
    <a:lvl2pPr marL="2192525" indent="-1735613" algn="l" defTabSz="4385045" rtl="0" fontAlgn="base">
      <a:spcBef>
        <a:spcPct val="0"/>
      </a:spcBef>
      <a:spcAft>
        <a:spcPct val="0"/>
      </a:spcAft>
      <a:defRPr sz="8600" kern="1200">
        <a:solidFill>
          <a:schemeClr val="tx1"/>
        </a:solidFill>
        <a:latin typeface="Arial" charset="0"/>
        <a:ea typeface="+mn-ea"/>
        <a:cs typeface="+mn-cs"/>
      </a:defRPr>
    </a:lvl2pPr>
    <a:lvl3pPr marL="4385045" indent="-3471226" algn="l" defTabSz="4385045" rtl="0" fontAlgn="base">
      <a:spcBef>
        <a:spcPct val="0"/>
      </a:spcBef>
      <a:spcAft>
        <a:spcPct val="0"/>
      </a:spcAft>
      <a:defRPr sz="8600" kern="1200">
        <a:solidFill>
          <a:schemeClr val="tx1"/>
        </a:solidFill>
        <a:latin typeface="Arial" charset="0"/>
        <a:ea typeface="+mn-ea"/>
        <a:cs typeface="+mn-cs"/>
      </a:defRPr>
    </a:lvl3pPr>
    <a:lvl4pPr marL="6577570" indent="-5206834" algn="l" defTabSz="4385045" rtl="0" fontAlgn="base">
      <a:spcBef>
        <a:spcPct val="0"/>
      </a:spcBef>
      <a:spcAft>
        <a:spcPct val="0"/>
      </a:spcAft>
      <a:defRPr sz="8600" kern="1200">
        <a:solidFill>
          <a:schemeClr val="tx1"/>
        </a:solidFill>
        <a:latin typeface="Arial" charset="0"/>
        <a:ea typeface="+mn-ea"/>
        <a:cs typeface="+mn-cs"/>
      </a:defRPr>
    </a:lvl4pPr>
    <a:lvl5pPr marL="8770085" indent="-6942456" algn="l" defTabSz="4385045" rtl="0" fontAlgn="base">
      <a:spcBef>
        <a:spcPct val="0"/>
      </a:spcBef>
      <a:spcAft>
        <a:spcPct val="0"/>
      </a:spcAft>
      <a:defRPr sz="8600" kern="1200">
        <a:solidFill>
          <a:schemeClr val="tx1"/>
        </a:solidFill>
        <a:latin typeface="Arial" charset="0"/>
        <a:ea typeface="+mn-ea"/>
        <a:cs typeface="+mn-cs"/>
      </a:defRPr>
    </a:lvl5pPr>
    <a:lvl6pPr marL="2284541" algn="l" defTabSz="913824" rtl="0" eaLnBrk="1" latinLnBrk="0" hangingPunct="1">
      <a:defRPr sz="8600" kern="1200">
        <a:solidFill>
          <a:schemeClr val="tx1"/>
        </a:solidFill>
        <a:latin typeface="Arial" charset="0"/>
        <a:ea typeface="+mn-ea"/>
        <a:cs typeface="+mn-cs"/>
      </a:defRPr>
    </a:lvl6pPr>
    <a:lvl7pPr marL="2741453" algn="l" defTabSz="913824" rtl="0" eaLnBrk="1" latinLnBrk="0" hangingPunct="1">
      <a:defRPr sz="8600" kern="1200">
        <a:solidFill>
          <a:schemeClr val="tx1"/>
        </a:solidFill>
        <a:latin typeface="Arial" charset="0"/>
        <a:ea typeface="+mn-ea"/>
        <a:cs typeface="+mn-cs"/>
      </a:defRPr>
    </a:lvl7pPr>
    <a:lvl8pPr marL="3198346" algn="l" defTabSz="913824" rtl="0" eaLnBrk="1" latinLnBrk="0" hangingPunct="1">
      <a:defRPr sz="8600" kern="1200">
        <a:solidFill>
          <a:schemeClr val="tx1"/>
        </a:solidFill>
        <a:latin typeface="Arial" charset="0"/>
        <a:ea typeface="+mn-ea"/>
        <a:cs typeface="+mn-cs"/>
      </a:defRPr>
    </a:lvl8pPr>
    <a:lvl9pPr marL="3655258" algn="l" defTabSz="913824" rtl="0" eaLnBrk="1" latinLnBrk="0" hangingPunct="1">
      <a:defRPr sz="8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6440" autoAdjust="0"/>
    <p:restoredTop sz="99882" autoAdjust="0"/>
  </p:normalViewPr>
  <p:slideViewPr>
    <p:cSldViewPr>
      <p:cViewPr>
        <p:scale>
          <a:sx n="50" d="100"/>
          <a:sy n="50" d="100"/>
        </p:scale>
        <p:origin x="1440" y="5358"/>
      </p:cViewPr>
      <p:guideLst>
        <p:guide orient="horz" pos="10368"/>
        <p:guide pos="13824"/>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heme" Target="theme/theme1.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388419"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4388419" fontAlgn="auto">
              <a:spcBef>
                <a:spcPts val="0"/>
              </a:spcBef>
              <a:spcAft>
                <a:spcPts val="0"/>
              </a:spcAft>
              <a:defRPr sz="1200" smtClean="0">
                <a:latin typeface="+mn-lt"/>
              </a:defRPr>
            </a:lvl1pPr>
          </a:lstStyle>
          <a:p>
            <a:pPr>
              <a:defRPr/>
            </a:pPr>
            <a:fld id="{25E0D70B-1CFE-44FE-AC2E-1C1FD5FDA9FB}" type="datetimeFigureOut">
              <a:rPr lang="en-US"/>
              <a:pPr>
                <a:defRPr/>
              </a:pPr>
              <a:t>11/8/2010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388419"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4388419" fontAlgn="auto">
              <a:spcBef>
                <a:spcPts val="0"/>
              </a:spcBef>
              <a:spcAft>
                <a:spcPts val="0"/>
              </a:spcAft>
              <a:defRPr sz="1200" smtClean="0">
                <a:latin typeface="+mn-lt"/>
              </a:defRPr>
            </a:lvl1pPr>
          </a:lstStyle>
          <a:p>
            <a:pPr>
              <a:defRPr/>
            </a:pPr>
            <a:fld id="{E8A650A3-B1D2-4C06-B5E6-DFB81D9529B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385045" rtl="0" fontAlgn="base">
      <a:spcBef>
        <a:spcPct val="30000"/>
      </a:spcBef>
      <a:spcAft>
        <a:spcPct val="0"/>
      </a:spcAft>
      <a:defRPr sz="5800" kern="1200">
        <a:solidFill>
          <a:schemeClr val="tx1"/>
        </a:solidFill>
        <a:latin typeface="+mn-lt"/>
        <a:ea typeface="+mn-ea"/>
        <a:cs typeface="+mn-cs"/>
      </a:defRPr>
    </a:lvl1pPr>
    <a:lvl2pPr marL="2192525" algn="l" defTabSz="4385045" rtl="0" fontAlgn="base">
      <a:spcBef>
        <a:spcPct val="30000"/>
      </a:spcBef>
      <a:spcAft>
        <a:spcPct val="0"/>
      </a:spcAft>
      <a:defRPr sz="5800" kern="1200">
        <a:solidFill>
          <a:schemeClr val="tx1"/>
        </a:solidFill>
        <a:latin typeface="+mn-lt"/>
        <a:ea typeface="+mn-ea"/>
        <a:cs typeface="+mn-cs"/>
      </a:defRPr>
    </a:lvl2pPr>
    <a:lvl3pPr marL="4385045" algn="l" defTabSz="4385045" rtl="0" fontAlgn="base">
      <a:spcBef>
        <a:spcPct val="30000"/>
      </a:spcBef>
      <a:spcAft>
        <a:spcPct val="0"/>
      </a:spcAft>
      <a:defRPr sz="5800" kern="1200">
        <a:solidFill>
          <a:schemeClr val="tx1"/>
        </a:solidFill>
        <a:latin typeface="+mn-lt"/>
        <a:ea typeface="+mn-ea"/>
        <a:cs typeface="+mn-cs"/>
      </a:defRPr>
    </a:lvl3pPr>
    <a:lvl4pPr marL="6577570" algn="l" defTabSz="4385045" rtl="0" fontAlgn="base">
      <a:spcBef>
        <a:spcPct val="30000"/>
      </a:spcBef>
      <a:spcAft>
        <a:spcPct val="0"/>
      </a:spcAft>
      <a:defRPr sz="5800" kern="1200">
        <a:solidFill>
          <a:schemeClr val="tx1"/>
        </a:solidFill>
        <a:latin typeface="+mn-lt"/>
        <a:ea typeface="+mn-ea"/>
        <a:cs typeface="+mn-cs"/>
      </a:defRPr>
    </a:lvl4pPr>
    <a:lvl5pPr marL="8770085" algn="l" defTabSz="4385045" rtl="0" fontAlgn="base">
      <a:spcBef>
        <a:spcPct val="30000"/>
      </a:spcBef>
      <a:spcAft>
        <a:spcPct val="0"/>
      </a:spcAft>
      <a:defRPr sz="5800" kern="1200">
        <a:solidFill>
          <a:schemeClr val="tx1"/>
        </a:solidFill>
        <a:latin typeface="+mn-lt"/>
        <a:ea typeface="+mn-ea"/>
        <a:cs typeface="+mn-cs"/>
      </a:defRPr>
    </a:lvl5pPr>
    <a:lvl6pPr marL="10964021" algn="l" defTabSz="4385616" rtl="0" eaLnBrk="1" latinLnBrk="0" hangingPunct="1">
      <a:defRPr sz="5800" kern="1200">
        <a:solidFill>
          <a:schemeClr val="tx1"/>
        </a:solidFill>
        <a:latin typeface="+mn-lt"/>
        <a:ea typeface="+mn-ea"/>
        <a:cs typeface="+mn-cs"/>
      </a:defRPr>
    </a:lvl6pPr>
    <a:lvl7pPr marL="13156824" algn="l" defTabSz="4385616" rtl="0" eaLnBrk="1" latinLnBrk="0" hangingPunct="1">
      <a:defRPr sz="5800" kern="1200">
        <a:solidFill>
          <a:schemeClr val="tx1"/>
        </a:solidFill>
        <a:latin typeface="+mn-lt"/>
        <a:ea typeface="+mn-ea"/>
        <a:cs typeface="+mn-cs"/>
      </a:defRPr>
    </a:lvl7pPr>
    <a:lvl8pPr marL="15349632" algn="l" defTabSz="4385616" rtl="0" eaLnBrk="1" latinLnBrk="0" hangingPunct="1">
      <a:defRPr sz="5800" kern="1200">
        <a:solidFill>
          <a:schemeClr val="tx1"/>
        </a:solidFill>
        <a:latin typeface="+mn-lt"/>
        <a:ea typeface="+mn-ea"/>
        <a:cs typeface="+mn-cs"/>
      </a:defRPr>
    </a:lvl8pPr>
    <a:lvl9pPr marL="17542440" algn="l" defTabSz="4385616"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4387850" fontAlgn="base">
              <a:spcBef>
                <a:spcPct val="0"/>
              </a:spcBef>
              <a:spcAft>
                <a:spcPct val="0"/>
              </a:spcAft>
            </a:pPr>
            <a:fld id="{596E1AA4-5C04-4EA9-9E9E-E99226B440D5}" type="slidenum">
              <a:rPr lang="en-US"/>
              <a:pPr defTabSz="4387850" fontAlgn="base">
                <a:spcBef>
                  <a:spcPct val="0"/>
                </a:spcBef>
                <a:spcAft>
                  <a:spcPct val="0"/>
                </a:spcAft>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210" indent="0" algn="ctr">
              <a:buNone/>
              <a:defRPr>
                <a:solidFill>
                  <a:schemeClr val="tx1">
                    <a:tint val="75000"/>
                  </a:schemeClr>
                </a:solidFill>
              </a:defRPr>
            </a:lvl2pPr>
            <a:lvl3pPr marL="4388419" indent="0" algn="ctr">
              <a:buNone/>
              <a:defRPr>
                <a:solidFill>
                  <a:schemeClr val="tx1">
                    <a:tint val="75000"/>
                  </a:schemeClr>
                </a:solidFill>
              </a:defRPr>
            </a:lvl3pPr>
            <a:lvl4pPr marL="6582629" indent="0" algn="ctr">
              <a:buNone/>
              <a:defRPr>
                <a:solidFill>
                  <a:schemeClr val="tx1">
                    <a:tint val="75000"/>
                  </a:schemeClr>
                </a:solidFill>
              </a:defRPr>
            </a:lvl4pPr>
            <a:lvl5pPr marL="8776834" indent="0" algn="ctr">
              <a:buNone/>
              <a:defRPr>
                <a:solidFill>
                  <a:schemeClr val="tx1">
                    <a:tint val="75000"/>
                  </a:schemeClr>
                </a:solidFill>
              </a:defRPr>
            </a:lvl5pPr>
            <a:lvl6pPr marL="10971043" indent="0" algn="ctr">
              <a:buNone/>
              <a:defRPr>
                <a:solidFill>
                  <a:schemeClr val="tx1">
                    <a:tint val="75000"/>
                  </a:schemeClr>
                </a:solidFill>
              </a:defRPr>
            </a:lvl6pPr>
            <a:lvl7pPr marL="13165253" indent="0" algn="ctr">
              <a:buNone/>
              <a:defRPr>
                <a:solidFill>
                  <a:schemeClr val="tx1">
                    <a:tint val="75000"/>
                  </a:schemeClr>
                </a:solidFill>
              </a:defRPr>
            </a:lvl7pPr>
            <a:lvl8pPr marL="15359462" indent="0" algn="ctr">
              <a:buNone/>
              <a:defRPr>
                <a:solidFill>
                  <a:schemeClr val="tx1">
                    <a:tint val="75000"/>
                  </a:schemeClr>
                </a:solidFill>
              </a:defRPr>
            </a:lvl8pPr>
            <a:lvl9pPr marL="175536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73D91F3-EFBD-48EF-8299-74A807AB564F}" type="datetimeFigureOut">
              <a:rPr lang="en-US"/>
              <a:pPr>
                <a:defRPr/>
              </a:pPr>
              <a:t>11/8/2010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6C7A67-D0FC-4304-A169-356B4CC9E26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581D90-39B5-4A3A-8880-631D235514EF}" type="datetimeFigureOut">
              <a:rPr lang="en-US"/>
              <a:pPr>
                <a:defRPr/>
              </a:pPr>
              <a:t>11/8/2010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290308-95BF-455C-89B0-18A818F5F6C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70"/>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70"/>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5567AB-064C-4B90-B32B-9C2C876CFF6A}" type="datetimeFigureOut">
              <a:rPr lang="en-US"/>
              <a:pPr>
                <a:defRPr/>
              </a:pPr>
              <a:t>11/8/2010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F32F46-C688-47EC-82CF-9554BA75B0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1F0F38C-2494-43CD-B2D6-F0EF5B6C8E37}" type="datetimeFigureOut">
              <a:rPr lang="en-US"/>
              <a:pPr>
                <a:defRPr/>
              </a:pPr>
              <a:t>11/8/2010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FC5DA1-B98E-4896-9FB4-439A6616193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9"/>
            <a:ext cx="37307520" cy="7200898"/>
          </a:xfrm>
        </p:spPr>
        <p:txBody>
          <a:bodyPr anchor="b"/>
          <a:lstStyle>
            <a:lvl1pPr marL="0" indent="0">
              <a:buNone/>
              <a:defRPr sz="9600">
                <a:solidFill>
                  <a:schemeClr val="tx1">
                    <a:tint val="75000"/>
                  </a:schemeClr>
                </a:solidFill>
              </a:defRPr>
            </a:lvl1pPr>
            <a:lvl2pPr marL="2194210" indent="0">
              <a:buNone/>
              <a:defRPr sz="8600">
                <a:solidFill>
                  <a:schemeClr val="tx1">
                    <a:tint val="75000"/>
                  </a:schemeClr>
                </a:solidFill>
              </a:defRPr>
            </a:lvl2pPr>
            <a:lvl3pPr marL="4388419" indent="0">
              <a:buNone/>
              <a:defRPr sz="7700">
                <a:solidFill>
                  <a:schemeClr val="tx1">
                    <a:tint val="75000"/>
                  </a:schemeClr>
                </a:solidFill>
              </a:defRPr>
            </a:lvl3pPr>
            <a:lvl4pPr marL="6582629" indent="0">
              <a:buNone/>
              <a:defRPr sz="6700">
                <a:solidFill>
                  <a:schemeClr val="tx1">
                    <a:tint val="75000"/>
                  </a:schemeClr>
                </a:solidFill>
              </a:defRPr>
            </a:lvl4pPr>
            <a:lvl5pPr marL="8776834" indent="0">
              <a:buNone/>
              <a:defRPr sz="6700">
                <a:solidFill>
                  <a:schemeClr val="tx1">
                    <a:tint val="75000"/>
                  </a:schemeClr>
                </a:solidFill>
              </a:defRPr>
            </a:lvl5pPr>
            <a:lvl6pPr marL="10971043" indent="0">
              <a:buNone/>
              <a:defRPr sz="6700">
                <a:solidFill>
                  <a:schemeClr val="tx1">
                    <a:tint val="75000"/>
                  </a:schemeClr>
                </a:solidFill>
              </a:defRPr>
            </a:lvl6pPr>
            <a:lvl7pPr marL="13165253" indent="0">
              <a:buNone/>
              <a:defRPr sz="6700">
                <a:solidFill>
                  <a:schemeClr val="tx1">
                    <a:tint val="75000"/>
                  </a:schemeClr>
                </a:solidFill>
              </a:defRPr>
            </a:lvl7pPr>
            <a:lvl8pPr marL="15359462" indent="0">
              <a:buNone/>
              <a:defRPr sz="6700">
                <a:solidFill>
                  <a:schemeClr val="tx1">
                    <a:tint val="75000"/>
                  </a:schemeClr>
                </a:solidFill>
              </a:defRPr>
            </a:lvl8pPr>
            <a:lvl9pPr marL="17553672"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69DCBC0-E84A-4362-BAE1-3305CD59F876}" type="datetimeFigureOut">
              <a:rPr lang="en-US"/>
              <a:pPr>
                <a:defRPr/>
              </a:pPr>
              <a:t>11/8/2010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D48609-6047-4501-82F0-8B48993A4F8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7"/>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7"/>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F650348-D9BA-495C-B98A-9D22A594956C}" type="datetimeFigureOut">
              <a:rPr lang="en-US"/>
              <a:pPr>
                <a:defRPr/>
              </a:pPr>
              <a:t>11/8/2010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4DB5620-765B-4B01-BBC1-EF3B123602E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6381821-BC07-4EA7-9BBD-7E17A72D2A25}" type="datetimeFigureOut">
              <a:rPr lang="en-US"/>
              <a:pPr>
                <a:defRPr/>
              </a:pPr>
              <a:t>11/8/2010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D84C4D5-0F97-4785-9324-596C9B56F12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B44664F-0442-4EE5-8512-2629F02A30B1}" type="datetimeFigureOut">
              <a:rPr lang="en-US"/>
              <a:pPr>
                <a:defRPr/>
              </a:pPr>
              <a:t>11/8/2010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F7842CB-2AE7-4A63-8738-BA8324B3AB1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14AE34-72C9-41FF-919C-D8E5C28FCD02}" type="datetimeFigureOut">
              <a:rPr lang="en-US"/>
              <a:pPr>
                <a:defRPr/>
              </a:pPr>
              <a:t>11/8/2010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2FF2E7E-A248-4E55-931C-A598ACF8BB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7"/>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7" y="6888487"/>
            <a:ext cx="14439902" cy="22517102"/>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E606DDE-97D1-48F2-8E0D-6CDF3BC24135}" type="datetimeFigureOut">
              <a:rPr lang="en-US"/>
              <a:pPr>
                <a:defRPr/>
              </a:pPr>
              <a:t>11/8/2010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75BF422-7FA8-4C85-9A3F-5369EE5A34C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210" indent="0">
              <a:buNone/>
              <a:defRPr sz="13400"/>
            </a:lvl2pPr>
            <a:lvl3pPr marL="4388419" indent="0">
              <a:buNone/>
              <a:defRPr sz="11500"/>
            </a:lvl3pPr>
            <a:lvl4pPr marL="6582629" indent="0">
              <a:buNone/>
              <a:defRPr sz="9600"/>
            </a:lvl4pPr>
            <a:lvl5pPr marL="8776834" indent="0">
              <a:buNone/>
              <a:defRPr sz="9600"/>
            </a:lvl5pPr>
            <a:lvl6pPr marL="10971043" indent="0">
              <a:buNone/>
              <a:defRPr sz="9600"/>
            </a:lvl6pPr>
            <a:lvl7pPr marL="13165253" indent="0">
              <a:buNone/>
              <a:defRPr sz="9600"/>
            </a:lvl7pPr>
            <a:lvl8pPr marL="15359462" indent="0">
              <a:buNone/>
              <a:defRPr sz="9600"/>
            </a:lvl8pPr>
            <a:lvl9pPr marL="17553672"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DB5E93A-D03C-4BEE-8FF7-BFC8B25C71D3}" type="datetimeFigureOut">
              <a:rPr lang="en-US"/>
              <a:pPr>
                <a:defRPr/>
              </a:pPr>
              <a:t>11/8/2010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883CCDB-407F-4E34-BC3A-782E3407A48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840" tIns="219422" rIns="438840" bIns="219422"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840" tIns="219422" rIns="438840" bIns="21942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840" tIns="219422" rIns="438840" bIns="219422" rtlCol="0" anchor="ctr"/>
          <a:lstStyle>
            <a:lvl1pPr algn="l" defTabSz="4388419" fontAlgn="auto">
              <a:spcBef>
                <a:spcPts val="0"/>
              </a:spcBef>
              <a:spcAft>
                <a:spcPts val="0"/>
              </a:spcAft>
              <a:defRPr sz="5800" smtClean="0">
                <a:solidFill>
                  <a:schemeClr val="tx1">
                    <a:tint val="75000"/>
                  </a:schemeClr>
                </a:solidFill>
                <a:latin typeface="+mn-lt"/>
              </a:defRPr>
            </a:lvl1pPr>
          </a:lstStyle>
          <a:p>
            <a:pPr>
              <a:defRPr/>
            </a:pPr>
            <a:fld id="{0CB6F3CA-9B67-40F8-A11E-84A73F228472}" type="datetimeFigureOut">
              <a:rPr lang="en-US"/>
              <a:pPr>
                <a:defRPr/>
              </a:pPr>
              <a:t>11/8/2010</a:t>
            </a:fld>
            <a:endParaRPr lang="en-US"/>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840" tIns="219422" rIns="438840" bIns="219422" rtlCol="0" anchor="ctr"/>
          <a:lstStyle>
            <a:lvl1pPr algn="ctr" defTabSz="4388419" fontAlgn="auto">
              <a:spcBef>
                <a:spcPts val="0"/>
              </a:spcBef>
              <a:spcAft>
                <a:spcPts val="0"/>
              </a:spcAft>
              <a:defRPr sz="58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840" tIns="219422" rIns="438840" bIns="219422" rtlCol="0" anchor="ctr"/>
          <a:lstStyle>
            <a:lvl1pPr algn="r" defTabSz="4388419" fontAlgn="auto">
              <a:spcBef>
                <a:spcPts val="0"/>
              </a:spcBef>
              <a:spcAft>
                <a:spcPts val="0"/>
              </a:spcAft>
              <a:defRPr sz="5800" smtClean="0">
                <a:solidFill>
                  <a:schemeClr val="tx1">
                    <a:tint val="75000"/>
                  </a:schemeClr>
                </a:solidFill>
                <a:latin typeface="+mn-lt"/>
              </a:defRPr>
            </a:lvl1pPr>
          </a:lstStyle>
          <a:p>
            <a:pPr>
              <a:defRPr/>
            </a:pPr>
            <a:fld id="{F92D1263-9199-438C-AD10-29F89BF16225}"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7850" rtl="0" fontAlgn="base">
        <a:spcBef>
          <a:spcPct val="0"/>
        </a:spcBef>
        <a:spcAft>
          <a:spcPct val="0"/>
        </a:spcAft>
        <a:defRPr sz="21100" kern="1200">
          <a:solidFill>
            <a:schemeClr val="tx1"/>
          </a:solidFill>
          <a:latin typeface="+mj-lt"/>
          <a:ea typeface="+mj-ea"/>
          <a:cs typeface="+mj-cs"/>
        </a:defRPr>
      </a:lvl1pPr>
      <a:lvl2pPr algn="ctr" defTabSz="4387850" rtl="0" fontAlgn="base">
        <a:spcBef>
          <a:spcPct val="0"/>
        </a:spcBef>
        <a:spcAft>
          <a:spcPct val="0"/>
        </a:spcAft>
        <a:defRPr sz="21100">
          <a:solidFill>
            <a:schemeClr val="tx1"/>
          </a:solidFill>
          <a:latin typeface="Calibri" pitchFamily="34" charset="0"/>
        </a:defRPr>
      </a:lvl2pPr>
      <a:lvl3pPr algn="ctr" defTabSz="4387850" rtl="0" fontAlgn="base">
        <a:spcBef>
          <a:spcPct val="0"/>
        </a:spcBef>
        <a:spcAft>
          <a:spcPct val="0"/>
        </a:spcAft>
        <a:defRPr sz="21100">
          <a:solidFill>
            <a:schemeClr val="tx1"/>
          </a:solidFill>
          <a:latin typeface="Calibri" pitchFamily="34" charset="0"/>
        </a:defRPr>
      </a:lvl3pPr>
      <a:lvl4pPr algn="ctr" defTabSz="4387850" rtl="0" fontAlgn="base">
        <a:spcBef>
          <a:spcPct val="0"/>
        </a:spcBef>
        <a:spcAft>
          <a:spcPct val="0"/>
        </a:spcAft>
        <a:defRPr sz="21100">
          <a:solidFill>
            <a:schemeClr val="tx1"/>
          </a:solidFill>
          <a:latin typeface="Calibri" pitchFamily="34" charset="0"/>
        </a:defRPr>
      </a:lvl4pPr>
      <a:lvl5pPr algn="ctr" defTabSz="4387850" rtl="0" fontAlgn="base">
        <a:spcBef>
          <a:spcPct val="0"/>
        </a:spcBef>
        <a:spcAft>
          <a:spcPct val="0"/>
        </a:spcAft>
        <a:defRPr sz="21100">
          <a:solidFill>
            <a:schemeClr val="tx1"/>
          </a:solidFill>
          <a:latin typeface="Calibri" pitchFamily="34" charset="0"/>
        </a:defRPr>
      </a:lvl5pPr>
      <a:lvl6pPr marL="457200" algn="ctr" defTabSz="4387850" rtl="0" fontAlgn="base">
        <a:spcBef>
          <a:spcPct val="0"/>
        </a:spcBef>
        <a:spcAft>
          <a:spcPct val="0"/>
        </a:spcAft>
        <a:defRPr sz="21100">
          <a:solidFill>
            <a:schemeClr val="tx1"/>
          </a:solidFill>
          <a:latin typeface="Calibri" pitchFamily="34" charset="0"/>
        </a:defRPr>
      </a:lvl6pPr>
      <a:lvl7pPr marL="914400" algn="ctr" defTabSz="4387850" rtl="0" fontAlgn="base">
        <a:spcBef>
          <a:spcPct val="0"/>
        </a:spcBef>
        <a:spcAft>
          <a:spcPct val="0"/>
        </a:spcAft>
        <a:defRPr sz="21100">
          <a:solidFill>
            <a:schemeClr val="tx1"/>
          </a:solidFill>
          <a:latin typeface="Calibri" pitchFamily="34" charset="0"/>
        </a:defRPr>
      </a:lvl7pPr>
      <a:lvl8pPr marL="1371600" algn="ctr" defTabSz="4387850" rtl="0" fontAlgn="base">
        <a:spcBef>
          <a:spcPct val="0"/>
        </a:spcBef>
        <a:spcAft>
          <a:spcPct val="0"/>
        </a:spcAft>
        <a:defRPr sz="21100">
          <a:solidFill>
            <a:schemeClr val="tx1"/>
          </a:solidFill>
          <a:latin typeface="Calibri" pitchFamily="34" charset="0"/>
        </a:defRPr>
      </a:lvl8pPr>
      <a:lvl9pPr marL="1828800" algn="ctr" defTabSz="4387850" rtl="0" fontAlgn="base">
        <a:spcBef>
          <a:spcPct val="0"/>
        </a:spcBef>
        <a:spcAft>
          <a:spcPct val="0"/>
        </a:spcAft>
        <a:defRPr sz="21100">
          <a:solidFill>
            <a:schemeClr val="tx1"/>
          </a:solidFill>
          <a:latin typeface="Calibri" pitchFamily="34" charset="0"/>
        </a:defRPr>
      </a:lvl9pPr>
    </p:titleStyle>
    <p:bodyStyle>
      <a:lvl1pPr marL="1644650" indent="-1644650" algn="l" defTabSz="4387850" rtl="0" fontAlgn="base">
        <a:spcBef>
          <a:spcPct val="20000"/>
        </a:spcBef>
        <a:spcAft>
          <a:spcPct val="0"/>
        </a:spcAft>
        <a:buFont typeface="Arial" charset="0"/>
        <a:buChar char="•"/>
        <a:defRPr sz="15400" kern="1200">
          <a:solidFill>
            <a:schemeClr val="tx1"/>
          </a:solidFill>
          <a:latin typeface="+mn-lt"/>
          <a:ea typeface="+mn-ea"/>
          <a:cs typeface="+mn-cs"/>
        </a:defRPr>
      </a:lvl1pPr>
      <a:lvl2pPr marL="3565525" indent="-1370013" algn="l" defTabSz="4387850" rtl="0" fontAlgn="base">
        <a:spcBef>
          <a:spcPct val="20000"/>
        </a:spcBef>
        <a:spcAft>
          <a:spcPct val="0"/>
        </a:spcAft>
        <a:buFont typeface="Arial" charset="0"/>
        <a:buChar char="–"/>
        <a:defRPr sz="13400" kern="1200">
          <a:solidFill>
            <a:schemeClr val="tx1"/>
          </a:solidFill>
          <a:latin typeface="+mn-lt"/>
          <a:ea typeface="+mn-ea"/>
          <a:cs typeface="+mn-cs"/>
        </a:defRPr>
      </a:lvl2pPr>
      <a:lvl3pPr marL="5484813" indent="-1096963" algn="l" defTabSz="4387850" rtl="0" fontAlgn="base">
        <a:spcBef>
          <a:spcPct val="20000"/>
        </a:spcBef>
        <a:spcAft>
          <a:spcPct val="0"/>
        </a:spcAft>
        <a:buFont typeface="Arial" charset="0"/>
        <a:buChar char="•"/>
        <a:defRPr sz="11500" kern="1200">
          <a:solidFill>
            <a:schemeClr val="tx1"/>
          </a:solidFill>
          <a:latin typeface="+mn-lt"/>
          <a:ea typeface="+mn-ea"/>
          <a:cs typeface="+mn-cs"/>
        </a:defRPr>
      </a:lvl3pPr>
      <a:lvl4pPr marL="7678738" indent="-1096963" algn="l" defTabSz="4387850" rtl="0" fontAlgn="base">
        <a:spcBef>
          <a:spcPct val="20000"/>
        </a:spcBef>
        <a:spcAft>
          <a:spcPct val="0"/>
        </a:spcAft>
        <a:buFont typeface="Arial" charset="0"/>
        <a:buChar char="–"/>
        <a:defRPr sz="9600" kern="1200">
          <a:solidFill>
            <a:schemeClr val="tx1"/>
          </a:solidFill>
          <a:latin typeface="+mn-lt"/>
          <a:ea typeface="+mn-ea"/>
          <a:cs typeface="+mn-cs"/>
        </a:defRPr>
      </a:lvl4pPr>
      <a:lvl5pPr marL="9872663" indent="-1096963" algn="l" defTabSz="4387850" rtl="0" fontAlgn="base">
        <a:spcBef>
          <a:spcPct val="20000"/>
        </a:spcBef>
        <a:spcAft>
          <a:spcPct val="0"/>
        </a:spcAft>
        <a:buFont typeface="Arial" charset="0"/>
        <a:buChar char="»"/>
        <a:defRPr sz="9600" kern="1200">
          <a:solidFill>
            <a:schemeClr val="tx1"/>
          </a:solidFill>
          <a:latin typeface="+mn-lt"/>
          <a:ea typeface="+mn-ea"/>
          <a:cs typeface="+mn-cs"/>
        </a:defRPr>
      </a:lvl5pPr>
      <a:lvl6pPr marL="12068150"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360"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565"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0774"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419" rtl="0" eaLnBrk="1" latinLnBrk="0" hangingPunct="1">
        <a:defRPr sz="8600" kern="1200">
          <a:solidFill>
            <a:schemeClr val="tx1"/>
          </a:solidFill>
          <a:latin typeface="+mn-lt"/>
          <a:ea typeface="+mn-ea"/>
          <a:cs typeface="+mn-cs"/>
        </a:defRPr>
      </a:lvl1pPr>
      <a:lvl2pPr marL="2194210" algn="l" defTabSz="4388419" rtl="0" eaLnBrk="1" latinLnBrk="0" hangingPunct="1">
        <a:defRPr sz="8600" kern="1200">
          <a:solidFill>
            <a:schemeClr val="tx1"/>
          </a:solidFill>
          <a:latin typeface="+mn-lt"/>
          <a:ea typeface="+mn-ea"/>
          <a:cs typeface="+mn-cs"/>
        </a:defRPr>
      </a:lvl2pPr>
      <a:lvl3pPr marL="4388419" algn="l" defTabSz="4388419" rtl="0" eaLnBrk="1" latinLnBrk="0" hangingPunct="1">
        <a:defRPr sz="8600" kern="1200">
          <a:solidFill>
            <a:schemeClr val="tx1"/>
          </a:solidFill>
          <a:latin typeface="+mn-lt"/>
          <a:ea typeface="+mn-ea"/>
          <a:cs typeface="+mn-cs"/>
        </a:defRPr>
      </a:lvl3pPr>
      <a:lvl4pPr marL="6582629" algn="l" defTabSz="4388419" rtl="0" eaLnBrk="1" latinLnBrk="0" hangingPunct="1">
        <a:defRPr sz="8600" kern="1200">
          <a:solidFill>
            <a:schemeClr val="tx1"/>
          </a:solidFill>
          <a:latin typeface="+mn-lt"/>
          <a:ea typeface="+mn-ea"/>
          <a:cs typeface="+mn-cs"/>
        </a:defRPr>
      </a:lvl4pPr>
      <a:lvl5pPr marL="8776834" algn="l" defTabSz="4388419" rtl="0" eaLnBrk="1" latinLnBrk="0" hangingPunct="1">
        <a:defRPr sz="8600" kern="1200">
          <a:solidFill>
            <a:schemeClr val="tx1"/>
          </a:solidFill>
          <a:latin typeface="+mn-lt"/>
          <a:ea typeface="+mn-ea"/>
          <a:cs typeface="+mn-cs"/>
        </a:defRPr>
      </a:lvl5pPr>
      <a:lvl6pPr marL="10971043" algn="l" defTabSz="4388419" rtl="0" eaLnBrk="1" latinLnBrk="0" hangingPunct="1">
        <a:defRPr sz="8600" kern="1200">
          <a:solidFill>
            <a:schemeClr val="tx1"/>
          </a:solidFill>
          <a:latin typeface="+mn-lt"/>
          <a:ea typeface="+mn-ea"/>
          <a:cs typeface="+mn-cs"/>
        </a:defRPr>
      </a:lvl6pPr>
      <a:lvl7pPr marL="13165253" algn="l" defTabSz="4388419" rtl="0" eaLnBrk="1" latinLnBrk="0" hangingPunct="1">
        <a:defRPr sz="8600" kern="1200">
          <a:solidFill>
            <a:schemeClr val="tx1"/>
          </a:solidFill>
          <a:latin typeface="+mn-lt"/>
          <a:ea typeface="+mn-ea"/>
          <a:cs typeface="+mn-cs"/>
        </a:defRPr>
      </a:lvl7pPr>
      <a:lvl8pPr marL="15359462" algn="l" defTabSz="4388419" rtl="0" eaLnBrk="1" latinLnBrk="0" hangingPunct="1">
        <a:defRPr sz="8600" kern="1200">
          <a:solidFill>
            <a:schemeClr val="tx1"/>
          </a:solidFill>
          <a:latin typeface="+mn-lt"/>
          <a:ea typeface="+mn-ea"/>
          <a:cs typeface="+mn-cs"/>
        </a:defRPr>
      </a:lvl8pPr>
      <a:lvl9pPr marL="17553672" algn="l" defTabSz="4388419"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notesSlide" Target="../notesSlides/notesSlide1.xml"/><Relationship Id="rId7" Type="http://schemas.openxmlformats.org/officeDocument/2006/relationships/image" Target="../media/image4.jpeg"/><Relationship Id="rId12" Type="http://schemas.openxmlformats.org/officeDocument/2006/relationships/image" Target="../media/image9.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8.wmf"/><Relationship Id="rId5" Type="http://schemas.openxmlformats.org/officeDocument/2006/relationships/oleObject" Target="../embeddings/oleObject1.bin"/><Relationship Id="rId10" Type="http://schemas.openxmlformats.org/officeDocument/2006/relationships/image" Target="../media/image7.wmf"/><Relationship Id="rId4" Type="http://schemas.openxmlformats.org/officeDocument/2006/relationships/image" Target="../media/image3.wmf"/><Relationship Id="rId9"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47" name="Rectangle 246"/>
          <p:cNvSpPr/>
          <p:nvPr/>
        </p:nvSpPr>
        <p:spPr>
          <a:xfrm>
            <a:off x="15392400" y="21259800"/>
            <a:ext cx="27889200" cy="7848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r>
              <a:rPr lang="en-US" dirty="0" smtClean="0"/>
              <a:t>|</a:t>
            </a:r>
            <a:endParaRPr lang="en-US" dirty="0"/>
          </a:p>
        </p:txBody>
      </p:sp>
      <p:sp>
        <p:nvSpPr>
          <p:cNvPr id="245" name="Rectangle 244"/>
          <p:cNvSpPr/>
          <p:nvPr/>
        </p:nvSpPr>
        <p:spPr>
          <a:xfrm>
            <a:off x="685800" y="21259800"/>
            <a:ext cx="14249400" cy="9601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r>
              <a:rPr lang="en-US" dirty="0" smtClean="0"/>
              <a:t>|</a:t>
            </a:r>
            <a:endParaRPr lang="en-US" dirty="0"/>
          </a:p>
        </p:txBody>
      </p:sp>
      <p:sp>
        <p:nvSpPr>
          <p:cNvPr id="233" name="Rectangle 232"/>
          <p:cNvSpPr/>
          <p:nvPr/>
        </p:nvSpPr>
        <p:spPr>
          <a:xfrm>
            <a:off x="13411202" y="5867404"/>
            <a:ext cx="18669000" cy="1463039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r>
              <a:rPr lang="en-US" dirty="0" smtClean="0"/>
              <a:t>Wavelength</a:t>
            </a:r>
            <a:endParaRPr lang="en-US" dirty="0"/>
          </a:p>
        </p:txBody>
      </p:sp>
      <p:sp>
        <p:nvSpPr>
          <p:cNvPr id="80" name="Rectangle 79"/>
          <p:cNvSpPr/>
          <p:nvPr/>
        </p:nvSpPr>
        <p:spPr>
          <a:xfrm>
            <a:off x="685802" y="5867402"/>
            <a:ext cx="12115800" cy="14630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r>
              <a:rPr lang="en-US" dirty="0" smtClean="0"/>
              <a:t>|</a:t>
            </a:r>
            <a:endParaRPr lang="en-US" dirty="0"/>
          </a:p>
        </p:txBody>
      </p:sp>
      <p:sp>
        <p:nvSpPr>
          <p:cNvPr id="2053" name="Title 1"/>
          <p:cNvSpPr>
            <a:spLocks noGrp="1"/>
          </p:cNvSpPr>
          <p:nvPr>
            <p:ph type="ctrTitle"/>
          </p:nvPr>
        </p:nvSpPr>
        <p:spPr>
          <a:xfrm>
            <a:off x="0" y="-609598"/>
            <a:ext cx="43891200" cy="4648200"/>
          </a:xfrm>
        </p:spPr>
        <p:txBody>
          <a:bodyPr/>
          <a:lstStyle/>
          <a:p>
            <a:r>
              <a:rPr lang="en-US" sz="15800" dirty="0">
                <a:solidFill>
                  <a:schemeClr val="bg1"/>
                </a:solidFill>
                <a:latin typeface="Impact" pitchFamily="34" charset="0"/>
              </a:rPr>
              <a:t>90 THz CW light modulation</a:t>
            </a:r>
          </a:p>
        </p:txBody>
      </p:sp>
      <p:sp>
        <p:nvSpPr>
          <p:cNvPr id="2054" name="Subtitle 2"/>
          <p:cNvSpPr>
            <a:spLocks noGrp="1"/>
          </p:cNvSpPr>
          <p:nvPr>
            <p:ph type="subTitle" idx="1"/>
          </p:nvPr>
        </p:nvSpPr>
        <p:spPr>
          <a:xfrm>
            <a:off x="1600202" y="2667002"/>
            <a:ext cx="42291000" cy="3276600"/>
          </a:xfrm>
        </p:spPr>
        <p:txBody>
          <a:bodyPr/>
          <a:lstStyle/>
          <a:p>
            <a:r>
              <a:rPr lang="en-US" sz="8200" dirty="0">
                <a:solidFill>
                  <a:schemeClr val="bg1"/>
                </a:solidFill>
                <a:latin typeface="Impact" pitchFamily="34" charset="0"/>
              </a:rPr>
              <a:t>J.T. Green,  J.J. Weber, and D. D. Yavuz</a:t>
            </a:r>
          </a:p>
          <a:p>
            <a:r>
              <a:rPr lang="en-US" sz="8200" dirty="0">
                <a:solidFill>
                  <a:schemeClr val="bg1"/>
                </a:solidFill>
                <a:latin typeface="Impact" pitchFamily="34" charset="0"/>
              </a:rPr>
              <a:t>University of Wisconsin, Madison</a:t>
            </a:r>
          </a:p>
        </p:txBody>
      </p:sp>
      <p:sp>
        <p:nvSpPr>
          <p:cNvPr id="130" name="Rectangle 129"/>
          <p:cNvSpPr/>
          <p:nvPr/>
        </p:nvSpPr>
        <p:spPr>
          <a:xfrm>
            <a:off x="32613600" y="5791202"/>
            <a:ext cx="10668000" cy="14706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endParaRPr lang="en-US" dirty="0"/>
          </a:p>
        </p:txBody>
      </p:sp>
      <p:sp>
        <p:nvSpPr>
          <p:cNvPr id="2140" name="TextBox 192"/>
          <p:cNvSpPr txBox="1">
            <a:spLocks noChangeArrowheads="1"/>
          </p:cNvSpPr>
          <p:nvPr/>
        </p:nvSpPr>
        <p:spPr bwMode="auto">
          <a:xfrm>
            <a:off x="19992986" y="18821402"/>
            <a:ext cx="381000" cy="554040"/>
          </a:xfrm>
          <a:prstGeom prst="rect">
            <a:avLst/>
          </a:prstGeom>
          <a:noFill/>
          <a:ln w="9525">
            <a:noFill/>
            <a:miter lim="800000"/>
            <a:headEnd/>
            <a:tailEnd/>
          </a:ln>
        </p:spPr>
        <p:txBody>
          <a:bodyPr lIns="91382" tIns="45686" rIns="91382" bIns="45686">
            <a:spAutoFit/>
          </a:bodyPr>
          <a:lstStyle/>
          <a:p>
            <a:endParaRPr lang="en-US" sz="2900" dirty="0">
              <a:solidFill>
                <a:schemeClr val="bg1"/>
              </a:solidFill>
              <a:latin typeface="Calibri" pitchFamily="34" charset="0"/>
            </a:endParaRPr>
          </a:p>
        </p:txBody>
      </p:sp>
      <p:sp>
        <p:nvSpPr>
          <p:cNvPr id="2141" name="TextBox 193"/>
          <p:cNvSpPr txBox="1">
            <a:spLocks noChangeArrowheads="1"/>
          </p:cNvSpPr>
          <p:nvPr/>
        </p:nvSpPr>
        <p:spPr bwMode="auto">
          <a:xfrm>
            <a:off x="19992986" y="18038765"/>
            <a:ext cx="381000" cy="554035"/>
          </a:xfrm>
          <a:prstGeom prst="rect">
            <a:avLst/>
          </a:prstGeom>
          <a:noFill/>
          <a:ln w="9525">
            <a:noFill/>
            <a:miter lim="800000"/>
            <a:headEnd/>
            <a:tailEnd/>
          </a:ln>
        </p:spPr>
        <p:txBody>
          <a:bodyPr lIns="91382" tIns="45686" rIns="91382" bIns="45686">
            <a:spAutoFit/>
          </a:bodyPr>
          <a:lstStyle/>
          <a:p>
            <a:endParaRPr lang="en-US" sz="2900" dirty="0">
              <a:solidFill>
                <a:schemeClr val="bg1"/>
              </a:solidFill>
              <a:latin typeface="Calibri" pitchFamily="34" charset="0"/>
            </a:endParaRPr>
          </a:p>
        </p:txBody>
      </p:sp>
      <p:sp>
        <p:nvSpPr>
          <p:cNvPr id="2142" name="TextBox 194"/>
          <p:cNvSpPr txBox="1">
            <a:spLocks noChangeArrowheads="1"/>
          </p:cNvSpPr>
          <p:nvPr/>
        </p:nvSpPr>
        <p:spPr bwMode="auto">
          <a:xfrm>
            <a:off x="19992986" y="17297402"/>
            <a:ext cx="381000" cy="554040"/>
          </a:xfrm>
          <a:prstGeom prst="rect">
            <a:avLst/>
          </a:prstGeom>
          <a:noFill/>
          <a:ln w="9525">
            <a:noFill/>
            <a:miter lim="800000"/>
            <a:headEnd/>
            <a:tailEnd/>
          </a:ln>
        </p:spPr>
        <p:txBody>
          <a:bodyPr lIns="91382" tIns="45686" rIns="91382" bIns="45686">
            <a:spAutoFit/>
          </a:bodyPr>
          <a:lstStyle/>
          <a:p>
            <a:endParaRPr lang="en-US" sz="2900" dirty="0">
              <a:solidFill>
                <a:schemeClr val="bg1"/>
              </a:solidFill>
              <a:latin typeface="Calibri" pitchFamily="34" charset="0"/>
            </a:endParaRPr>
          </a:p>
        </p:txBody>
      </p:sp>
      <p:sp>
        <p:nvSpPr>
          <p:cNvPr id="28" name="TextBox 27"/>
          <p:cNvSpPr txBox="1"/>
          <p:nvPr/>
        </p:nvSpPr>
        <p:spPr>
          <a:xfrm>
            <a:off x="13639800" y="6096000"/>
            <a:ext cx="9813907" cy="1415774"/>
          </a:xfrm>
          <a:prstGeom prst="rect">
            <a:avLst/>
          </a:prstGeom>
          <a:noFill/>
        </p:spPr>
        <p:txBody>
          <a:bodyPr wrap="none" lIns="91411" tIns="45701" rIns="91411" bIns="45701" rtlCol="0">
            <a:spAutoFit/>
          </a:bodyPr>
          <a:lstStyle/>
          <a:p>
            <a:r>
              <a:rPr lang="en-US" dirty="0" smtClean="0">
                <a:solidFill>
                  <a:schemeClr val="bg1"/>
                </a:solidFill>
              </a:rPr>
              <a:t>Experimental Setup</a:t>
            </a:r>
            <a:endParaRPr lang="en-US" dirty="0">
              <a:solidFill>
                <a:schemeClr val="bg1"/>
              </a:solidFill>
            </a:endParaRPr>
          </a:p>
        </p:txBody>
      </p:sp>
      <p:sp>
        <p:nvSpPr>
          <p:cNvPr id="29" name="TextBox 28"/>
          <p:cNvSpPr txBox="1"/>
          <p:nvPr/>
        </p:nvSpPr>
        <p:spPr>
          <a:xfrm>
            <a:off x="32842207" y="6096000"/>
            <a:ext cx="8832869" cy="1415774"/>
          </a:xfrm>
          <a:prstGeom prst="rect">
            <a:avLst/>
          </a:prstGeom>
          <a:noFill/>
        </p:spPr>
        <p:txBody>
          <a:bodyPr wrap="none" lIns="91411" tIns="45701" rIns="91411" bIns="45701" rtlCol="0">
            <a:spAutoFit/>
          </a:bodyPr>
          <a:lstStyle/>
          <a:p>
            <a:r>
              <a:rPr lang="en-US" dirty="0" smtClean="0">
                <a:solidFill>
                  <a:schemeClr val="bg1"/>
                </a:solidFill>
              </a:rPr>
              <a:t>Generated Power</a:t>
            </a:r>
            <a:endParaRPr lang="en-US" dirty="0">
              <a:solidFill>
                <a:schemeClr val="bg1"/>
              </a:solidFill>
            </a:endParaRPr>
          </a:p>
        </p:txBody>
      </p:sp>
      <p:sp>
        <p:nvSpPr>
          <p:cNvPr id="39" name="TextBox 38"/>
          <p:cNvSpPr txBox="1"/>
          <p:nvPr/>
        </p:nvSpPr>
        <p:spPr>
          <a:xfrm>
            <a:off x="990600" y="6096000"/>
            <a:ext cx="4782077" cy="1415774"/>
          </a:xfrm>
          <a:prstGeom prst="rect">
            <a:avLst/>
          </a:prstGeom>
          <a:noFill/>
        </p:spPr>
        <p:txBody>
          <a:bodyPr wrap="none" lIns="91411" tIns="45701" rIns="91411" bIns="45701" rtlCol="0">
            <a:spAutoFit/>
          </a:bodyPr>
          <a:lstStyle/>
          <a:p>
            <a:r>
              <a:rPr lang="en-US" dirty="0" smtClean="0">
                <a:solidFill>
                  <a:schemeClr val="bg1"/>
                </a:solidFill>
              </a:rPr>
              <a:t>Overview</a:t>
            </a:r>
            <a:endParaRPr lang="en-US" dirty="0">
              <a:solidFill>
                <a:schemeClr val="bg1"/>
              </a:solidFill>
            </a:endParaRPr>
          </a:p>
        </p:txBody>
      </p:sp>
      <p:cxnSp>
        <p:nvCxnSpPr>
          <p:cNvPr id="49" name="Straight Connector 48"/>
          <p:cNvCxnSpPr/>
          <p:nvPr/>
        </p:nvCxnSpPr>
        <p:spPr>
          <a:xfrm>
            <a:off x="8534400" y="9677400"/>
            <a:ext cx="19202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534400" y="10058400"/>
            <a:ext cx="19202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534400" y="15544800"/>
            <a:ext cx="19202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534400" y="17145000"/>
            <a:ext cx="19202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8534400" y="8915400"/>
            <a:ext cx="19202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8534400" y="9296400"/>
            <a:ext cx="19202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8763000" y="14173200"/>
            <a:ext cx="1676400" cy="0"/>
          </a:xfrm>
          <a:prstGeom prst="line">
            <a:avLst/>
          </a:prstGeom>
          <a:ln w="222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5400000">
            <a:off x="9525000" y="14859007"/>
            <a:ext cx="1371600" cy="1589"/>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pic>
        <p:nvPicPr>
          <p:cNvPr id="1026" name="Picture 2"/>
          <p:cNvPicPr>
            <a:picLocks noChangeAspect="1" noChangeArrowheads="1"/>
          </p:cNvPicPr>
          <p:nvPr/>
        </p:nvPicPr>
        <p:blipFill>
          <a:blip r:embed="rId4" cstate="print"/>
          <a:srcRect/>
          <a:stretch>
            <a:fillRect/>
          </a:stretch>
        </p:blipFill>
        <p:spPr bwMode="auto">
          <a:xfrm>
            <a:off x="10668002" y="8991600"/>
            <a:ext cx="685800" cy="857251"/>
          </a:xfrm>
          <a:prstGeom prst="rect">
            <a:avLst/>
          </a:prstGeom>
          <a:noFill/>
        </p:spPr>
      </p:pic>
      <p:graphicFrame>
        <p:nvGraphicFramePr>
          <p:cNvPr id="1029" name="Object 5"/>
          <p:cNvGraphicFramePr>
            <a:graphicFrameLocks noChangeAspect="1"/>
          </p:cNvGraphicFramePr>
          <p:nvPr/>
        </p:nvGraphicFramePr>
        <p:xfrm>
          <a:off x="10475921" y="15163800"/>
          <a:ext cx="2289173" cy="857251"/>
        </p:xfrm>
        <a:graphic>
          <a:graphicData uri="http://schemas.openxmlformats.org/presentationml/2006/ole">
            <p:oleObj spid="_x0000_s1029" name="Equation" r:id="rId5" imgW="799920" imgH="253800" progId="Equation.3">
              <p:embed/>
            </p:oleObj>
          </a:graphicData>
        </a:graphic>
      </p:graphicFrame>
      <p:graphicFrame>
        <p:nvGraphicFramePr>
          <p:cNvPr id="1030" name="Object 6"/>
          <p:cNvGraphicFramePr>
            <a:graphicFrameLocks noChangeAspect="1"/>
          </p:cNvGraphicFramePr>
          <p:nvPr/>
        </p:nvGraphicFramePr>
        <p:xfrm>
          <a:off x="10439402" y="16687800"/>
          <a:ext cx="2362200" cy="857251"/>
        </p:xfrm>
        <a:graphic>
          <a:graphicData uri="http://schemas.openxmlformats.org/presentationml/2006/ole">
            <p:oleObj spid="_x0000_s1030" name="Equation" r:id="rId6" imgW="825480" imgH="253800" progId="Equation.3">
              <p:embed/>
            </p:oleObj>
          </a:graphicData>
        </a:graphic>
      </p:graphicFrame>
      <p:sp>
        <p:nvSpPr>
          <p:cNvPr id="45" name="TextBox 44"/>
          <p:cNvSpPr txBox="1"/>
          <p:nvPr/>
        </p:nvSpPr>
        <p:spPr>
          <a:xfrm>
            <a:off x="6705600" y="18288000"/>
            <a:ext cx="1202515" cy="615515"/>
          </a:xfrm>
          <a:prstGeom prst="rect">
            <a:avLst/>
          </a:prstGeom>
          <a:noFill/>
        </p:spPr>
        <p:txBody>
          <a:bodyPr wrap="none" lIns="91411" tIns="45701" rIns="91411" bIns="45701" rtlCol="0">
            <a:spAutoFit/>
          </a:bodyPr>
          <a:lstStyle/>
          <a:p>
            <a:r>
              <a:rPr lang="en-US" sz="3400" dirty="0" err="1" smtClean="0">
                <a:solidFill>
                  <a:schemeClr val="bg1"/>
                </a:solidFill>
              </a:rPr>
              <a:t>E</a:t>
            </a:r>
            <a:r>
              <a:rPr lang="en-US" sz="3400" baseline="-25000" dirty="0" err="1" smtClean="0">
                <a:solidFill>
                  <a:schemeClr val="bg1"/>
                </a:solidFill>
              </a:rPr>
              <a:t>pump</a:t>
            </a:r>
            <a:endParaRPr lang="en-US" sz="3400" dirty="0">
              <a:solidFill>
                <a:schemeClr val="bg1"/>
              </a:solidFill>
            </a:endParaRPr>
          </a:p>
        </p:txBody>
      </p:sp>
      <p:sp>
        <p:nvSpPr>
          <p:cNvPr id="46" name="TextBox 45"/>
          <p:cNvSpPr txBox="1"/>
          <p:nvPr/>
        </p:nvSpPr>
        <p:spPr>
          <a:xfrm>
            <a:off x="6705600" y="17602200"/>
            <a:ext cx="1316327" cy="615515"/>
          </a:xfrm>
          <a:prstGeom prst="rect">
            <a:avLst/>
          </a:prstGeom>
          <a:noFill/>
        </p:spPr>
        <p:txBody>
          <a:bodyPr wrap="none" lIns="91411" tIns="45701" rIns="91411" bIns="45701" rtlCol="0">
            <a:spAutoFit/>
          </a:bodyPr>
          <a:lstStyle/>
          <a:p>
            <a:r>
              <a:rPr lang="en-US" sz="3400" dirty="0" err="1" smtClean="0">
                <a:solidFill>
                  <a:schemeClr val="bg1"/>
                </a:solidFill>
              </a:rPr>
              <a:t>E</a:t>
            </a:r>
            <a:r>
              <a:rPr lang="en-US" sz="3400" baseline="-25000" dirty="0" err="1" smtClean="0">
                <a:solidFill>
                  <a:schemeClr val="bg1"/>
                </a:solidFill>
              </a:rPr>
              <a:t>stokes</a:t>
            </a:r>
            <a:endParaRPr lang="en-US" sz="3400" dirty="0">
              <a:solidFill>
                <a:schemeClr val="bg1"/>
              </a:solidFill>
            </a:endParaRPr>
          </a:p>
        </p:txBody>
      </p:sp>
      <p:cxnSp>
        <p:nvCxnSpPr>
          <p:cNvPr id="55" name="Straight Arrow Connector 54"/>
          <p:cNvCxnSpPr/>
          <p:nvPr/>
        </p:nvCxnSpPr>
        <p:spPr>
          <a:xfrm rot="5400000">
            <a:off x="7735102" y="16344113"/>
            <a:ext cx="1600200" cy="1589"/>
          </a:xfrm>
          <a:prstGeom prst="straightConnector1">
            <a:avLst/>
          </a:prstGeom>
          <a:ln w="28575">
            <a:solidFill>
              <a:schemeClr val="bg1"/>
            </a:solidFill>
            <a:prstDash val="sysDot"/>
            <a:headEnd type="arrow"/>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239000" y="16002007"/>
            <a:ext cx="1266635" cy="384682"/>
          </a:xfrm>
          <a:prstGeom prst="rect">
            <a:avLst/>
          </a:prstGeom>
          <a:noFill/>
        </p:spPr>
        <p:txBody>
          <a:bodyPr wrap="none" lIns="91411" tIns="45701" rIns="91411" bIns="45701" rtlCol="0">
            <a:spAutoFit/>
          </a:bodyPr>
          <a:lstStyle/>
          <a:p>
            <a:r>
              <a:rPr lang="en-US" sz="1900" dirty="0" smtClean="0">
                <a:solidFill>
                  <a:schemeClr val="bg1"/>
                </a:solidFill>
              </a:rPr>
              <a:t>2994 cm</a:t>
            </a:r>
            <a:r>
              <a:rPr lang="en-US" sz="1900" baseline="30000" dirty="0" smtClean="0">
                <a:solidFill>
                  <a:schemeClr val="bg1"/>
                </a:solidFill>
              </a:rPr>
              <a:t>-1</a:t>
            </a:r>
            <a:endParaRPr lang="en-US" sz="1900" dirty="0">
              <a:solidFill>
                <a:schemeClr val="bg1"/>
              </a:solidFill>
            </a:endParaRPr>
          </a:p>
        </p:txBody>
      </p:sp>
      <p:sp>
        <p:nvSpPr>
          <p:cNvPr id="66" name="Rectangle 65"/>
          <p:cNvSpPr/>
          <p:nvPr/>
        </p:nvSpPr>
        <p:spPr>
          <a:xfrm>
            <a:off x="20193002" y="29870402"/>
            <a:ext cx="23088600" cy="2514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endParaRPr lang="en-US" dirty="0"/>
          </a:p>
        </p:txBody>
      </p:sp>
      <p:sp>
        <p:nvSpPr>
          <p:cNvPr id="68" name="TextBox 67"/>
          <p:cNvSpPr txBox="1"/>
          <p:nvPr/>
        </p:nvSpPr>
        <p:spPr>
          <a:xfrm>
            <a:off x="20193007" y="31699200"/>
            <a:ext cx="19631341" cy="461626"/>
          </a:xfrm>
          <a:prstGeom prst="rect">
            <a:avLst/>
          </a:prstGeom>
          <a:noFill/>
        </p:spPr>
        <p:txBody>
          <a:bodyPr wrap="none" lIns="91411" tIns="45701" rIns="91411" bIns="45701" rtlCol="0">
            <a:spAutoFit/>
          </a:bodyPr>
          <a:lstStyle/>
          <a:p>
            <a:r>
              <a:rPr lang="en-US" sz="2400" dirty="0" smtClean="0">
                <a:solidFill>
                  <a:schemeClr val="bg1"/>
                </a:solidFill>
              </a:rPr>
              <a:t>D.D. Yavuz, </a:t>
            </a:r>
            <a:r>
              <a:rPr lang="en-US" sz="2400" i="1" dirty="0" smtClean="0">
                <a:solidFill>
                  <a:schemeClr val="bg1"/>
                </a:solidFill>
              </a:rPr>
              <a:t>High-frequency modulation of continuous-wave laser beams by maximally coherent molecules</a:t>
            </a:r>
            <a:r>
              <a:rPr lang="en-US" sz="2400" dirty="0" smtClean="0">
                <a:solidFill>
                  <a:schemeClr val="bg1"/>
                </a:solidFill>
              </a:rPr>
              <a:t>, Phys Rev A, </a:t>
            </a:r>
            <a:r>
              <a:rPr lang="en-US" sz="2400" b="1" dirty="0" smtClean="0">
                <a:solidFill>
                  <a:schemeClr val="bg1"/>
                </a:solidFill>
              </a:rPr>
              <a:t>76</a:t>
            </a:r>
            <a:r>
              <a:rPr lang="en-US" sz="2400" dirty="0" smtClean="0">
                <a:solidFill>
                  <a:schemeClr val="bg1"/>
                </a:solidFill>
              </a:rPr>
              <a:t>, 011805(R) (2007).</a:t>
            </a:r>
            <a:endParaRPr lang="en-US" sz="2400" dirty="0">
              <a:solidFill>
                <a:schemeClr val="bg1"/>
              </a:solidFill>
            </a:endParaRPr>
          </a:p>
        </p:txBody>
      </p:sp>
      <p:sp>
        <p:nvSpPr>
          <p:cNvPr id="69" name="TextBox 68"/>
          <p:cNvSpPr txBox="1"/>
          <p:nvPr/>
        </p:nvSpPr>
        <p:spPr>
          <a:xfrm>
            <a:off x="20193000" y="29946600"/>
            <a:ext cx="22707600" cy="461626"/>
          </a:xfrm>
          <a:prstGeom prst="rect">
            <a:avLst/>
          </a:prstGeom>
          <a:noFill/>
        </p:spPr>
        <p:txBody>
          <a:bodyPr wrap="square" lIns="91411" tIns="45701" rIns="91411" bIns="45701" rtlCol="0">
            <a:spAutoFit/>
          </a:bodyPr>
          <a:lstStyle/>
          <a:p>
            <a:r>
              <a:rPr lang="en-US" sz="2400" dirty="0" smtClean="0">
                <a:solidFill>
                  <a:schemeClr val="bg1"/>
                </a:solidFill>
              </a:rPr>
              <a:t>J. T. Green,</a:t>
            </a:r>
            <a:r>
              <a:rPr lang="en-US" sz="2400" i="1" dirty="0" smtClean="0">
                <a:solidFill>
                  <a:schemeClr val="bg1"/>
                </a:solidFill>
              </a:rPr>
              <a:t> Continuous-wave, high-power rotational Raman generation in molecular Deuterium</a:t>
            </a:r>
            <a:r>
              <a:rPr lang="en-US" sz="2400" dirty="0" smtClean="0">
                <a:solidFill>
                  <a:schemeClr val="bg1"/>
                </a:solidFill>
              </a:rPr>
              <a:t>, Optics Letters, </a:t>
            </a:r>
            <a:r>
              <a:rPr lang="en-US" sz="2400" b="1" dirty="0" smtClean="0">
                <a:solidFill>
                  <a:schemeClr val="bg1"/>
                </a:solidFill>
              </a:rPr>
              <a:t>34</a:t>
            </a:r>
            <a:r>
              <a:rPr lang="en-US" sz="2400" dirty="0" smtClean="0">
                <a:solidFill>
                  <a:schemeClr val="bg1"/>
                </a:solidFill>
              </a:rPr>
              <a:t>, 2563 (2009).</a:t>
            </a:r>
            <a:endParaRPr lang="en-US" sz="2400" dirty="0">
              <a:solidFill>
                <a:schemeClr val="bg1"/>
              </a:solidFill>
            </a:endParaRPr>
          </a:p>
        </p:txBody>
      </p:sp>
      <p:sp>
        <p:nvSpPr>
          <p:cNvPr id="73" name="TextBox 72"/>
          <p:cNvSpPr txBox="1"/>
          <p:nvPr/>
        </p:nvSpPr>
        <p:spPr>
          <a:xfrm>
            <a:off x="685800" y="31318200"/>
            <a:ext cx="18704784" cy="1126445"/>
          </a:xfrm>
          <a:prstGeom prst="rect">
            <a:avLst/>
          </a:prstGeom>
          <a:noFill/>
        </p:spPr>
        <p:txBody>
          <a:bodyPr wrap="none" lIns="91411" tIns="45701" rIns="91411" bIns="45701" rtlCol="0">
            <a:spAutoFit/>
          </a:bodyPr>
          <a:lstStyle/>
          <a:p>
            <a:r>
              <a:rPr lang="en-US" sz="6700" dirty="0" smtClean="0">
                <a:solidFill>
                  <a:schemeClr val="bg1"/>
                </a:solidFill>
              </a:rPr>
              <a:t>This work was funded by NSF and UW-Madison.</a:t>
            </a:r>
            <a:endParaRPr lang="en-US" sz="6700" dirty="0">
              <a:solidFill>
                <a:schemeClr val="bg1"/>
              </a:solidFill>
            </a:endParaRPr>
          </a:p>
        </p:txBody>
      </p:sp>
      <p:cxnSp>
        <p:nvCxnSpPr>
          <p:cNvPr id="74" name="Straight Arrow Connector 73"/>
          <p:cNvCxnSpPr/>
          <p:nvPr/>
        </p:nvCxnSpPr>
        <p:spPr>
          <a:xfrm rot="5400000">
            <a:off x="5830102" y="12838913"/>
            <a:ext cx="5410200" cy="1589"/>
          </a:xfrm>
          <a:prstGeom prst="straightConnector1">
            <a:avLst/>
          </a:prstGeom>
          <a:ln w="28575">
            <a:solidFill>
              <a:schemeClr val="bg1"/>
            </a:solidFill>
            <a:prstDash val="sysDot"/>
            <a:headEnd type="arrow"/>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7010400" y="11277600"/>
            <a:ext cx="1083893" cy="384682"/>
          </a:xfrm>
          <a:prstGeom prst="rect">
            <a:avLst/>
          </a:prstGeom>
          <a:noFill/>
        </p:spPr>
        <p:txBody>
          <a:bodyPr wrap="none" lIns="91411" tIns="45701" rIns="91411" bIns="45701" rtlCol="0">
            <a:spAutoFit/>
          </a:bodyPr>
          <a:lstStyle/>
          <a:p>
            <a:r>
              <a:rPr lang="en-US" sz="1900" dirty="0" smtClean="0">
                <a:solidFill>
                  <a:schemeClr val="bg1"/>
                </a:solidFill>
              </a:rPr>
              <a:t>10</a:t>
            </a:r>
            <a:r>
              <a:rPr lang="en-US" sz="1900" baseline="30000" dirty="0" smtClean="0">
                <a:solidFill>
                  <a:schemeClr val="bg1"/>
                </a:solidFill>
              </a:rPr>
              <a:t>5</a:t>
            </a:r>
            <a:r>
              <a:rPr lang="en-US" sz="1900" dirty="0" smtClean="0">
                <a:solidFill>
                  <a:schemeClr val="bg1"/>
                </a:solidFill>
              </a:rPr>
              <a:t> </a:t>
            </a:r>
            <a:r>
              <a:rPr lang="en-US" sz="1900" dirty="0" smtClean="0">
                <a:solidFill>
                  <a:schemeClr val="bg1"/>
                </a:solidFill>
              </a:rPr>
              <a:t>cm</a:t>
            </a:r>
            <a:r>
              <a:rPr lang="en-US" sz="1900" baseline="30000" dirty="0" smtClean="0">
                <a:solidFill>
                  <a:schemeClr val="bg1"/>
                </a:solidFill>
              </a:rPr>
              <a:t>-1</a:t>
            </a:r>
            <a:endParaRPr lang="en-US" sz="1900" dirty="0">
              <a:solidFill>
                <a:schemeClr val="bg1"/>
              </a:solidFill>
            </a:endParaRPr>
          </a:p>
        </p:txBody>
      </p:sp>
      <p:sp>
        <p:nvSpPr>
          <p:cNvPr id="78" name="TextBox 77"/>
          <p:cNvSpPr txBox="1"/>
          <p:nvPr/>
        </p:nvSpPr>
        <p:spPr>
          <a:xfrm>
            <a:off x="13487402" y="18897607"/>
            <a:ext cx="18211800" cy="683227"/>
          </a:xfrm>
          <a:prstGeom prst="rect">
            <a:avLst/>
          </a:prstGeom>
          <a:noFill/>
        </p:spPr>
        <p:txBody>
          <a:bodyPr wrap="square" lIns="91411" tIns="45701" rIns="91411" bIns="45701" rtlCol="0">
            <a:spAutoFit/>
          </a:bodyPr>
          <a:lstStyle/>
          <a:p>
            <a:r>
              <a:rPr lang="en-US" sz="1900" dirty="0" smtClean="0">
                <a:solidFill>
                  <a:schemeClr val="bg1"/>
                </a:solidFill>
              </a:rPr>
              <a:t>HFC – High Finesse Cavity, MML – Mode Matching Lens, ECDL – External Cavity Diode Laser, OSA – Optical Spectrum Analyzer, EOM – Electro-Optical Modulator,  Photodiode, PZT – </a:t>
            </a:r>
            <a:r>
              <a:rPr lang="en-US" sz="1900" dirty="0" err="1" smtClean="0">
                <a:solidFill>
                  <a:schemeClr val="bg1"/>
                </a:solidFill>
              </a:rPr>
              <a:t>Piezo</a:t>
            </a:r>
            <a:endParaRPr lang="en-US" sz="1900" dirty="0">
              <a:solidFill>
                <a:schemeClr val="bg1"/>
              </a:solidFill>
            </a:endParaRPr>
          </a:p>
        </p:txBody>
      </p:sp>
      <p:sp>
        <p:nvSpPr>
          <p:cNvPr id="77" name="TextBox 76"/>
          <p:cNvSpPr txBox="1"/>
          <p:nvPr/>
        </p:nvSpPr>
        <p:spPr>
          <a:xfrm>
            <a:off x="7162800" y="16383007"/>
            <a:ext cx="1294270" cy="384682"/>
          </a:xfrm>
          <a:prstGeom prst="rect">
            <a:avLst/>
          </a:prstGeom>
          <a:noFill/>
        </p:spPr>
        <p:txBody>
          <a:bodyPr wrap="none" lIns="91411" tIns="45701" rIns="91411" bIns="45701" rtlCol="0">
            <a:spAutoFit/>
          </a:bodyPr>
          <a:lstStyle/>
          <a:p>
            <a:r>
              <a:rPr lang="en-US" sz="1900" dirty="0" smtClean="0">
                <a:solidFill>
                  <a:schemeClr val="bg1"/>
                </a:solidFill>
              </a:rPr>
              <a:t>(89.8 </a:t>
            </a:r>
            <a:r>
              <a:rPr lang="en-US" sz="1900" dirty="0" err="1" smtClean="0">
                <a:solidFill>
                  <a:schemeClr val="bg1"/>
                </a:solidFill>
              </a:rPr>
              <a:t>Thz</a:t>
            </a:r>
            <a:r>
              <a:rPr lang="en-US" sz="1900" dirty="0" smtClean="0">
                <a:solidFill>
                  <a:schemeClr val="bg1"/>
                </a:solidFill>
              </a:rPr>
              <a:t>)</a:t>
            </a:r>
            <a:endParaRPr lang="en-US" sz="1900" dirty="0">
              <a:solidFill>
                <a:schemeClr val="bg1"/>
              </a:solidFill>
            </a:endParaRPr>
          </a:p>
        </p:txBody>
      </p:sp>
      <p:cxnSp>
        <p:nvCxnSpPr>
          <p:cNvPr id="79" name="Straight Arrow Connector 78"/>
          <p:cNvCxnSpPr/>
          <p:nvPr/>
        </p:nvCxnSpPr>
        <p:spPr>
          <a:xfrm rot="5400000" flipH="1" flipV="1">
            <a:off x="7581504" y="14059303"/>
            <a:ext cx="2972592" cy="1589"/>
          </a:xfrm>
          <a:prstGeom prst="straightConnector1">
            <a:avLst/>
          </a:prstGeom>
          <a:ln>
            <a:solidFill>
              <a:srgbClr val="00B050"/>
            </a:solidFill>
            <a:tailEnd type="arrow"/>
          </a:ln>
        </p:spPr>
        <p:style>
          <a:lnRef idx="3">
            <a:schemeClr val="accent3"/>
          </a:lnRef>
          <a:fillRef idx="0">
            <a:schemeClr val="accent3"/>
          </a:fillRef>
          <a:effectRef idx="2">
            <a:schemeClr val="accent3"/>
          </a:effectRef>
          <a:fontRef idx="minor">
            <a:schemeClr val="tx1"/>
          </a:fontRef>
        </p:style>
      </p:cxnSp>
      <p:cxnSp>
        <p:nvCxnSpPr>
          <p:cNvPr id="82" name="Straight Connector 81"/>
          <p:cNvCxnSpPr/>
          <p:nvPr/>
        </p:nvCxnSpPr>
        <p:spPr>
          <a:xfrm>
            <a:off x="8839200" y="12573000"/>
            <a:ext cx="1676400" cy="0"/>
          </a:xfrm>
          <a:prstGeom prst="line">
            <a:avLst/>
          </a:prstGeom>
          <a:ln w="2222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rot="5400000">
            <a:off x="7009610" y="14859002"/>
            <a:ext cx="4572792" cy="792"/>
          </a:xfrm>
          <a:prstGeom prst="straightConnector1">
            <a:avLst/>
          </a:prstGeom>
          <a:ln>
            <a:solidFill>
              <a:schemeClr val="accent4">
                <a:lumMod val="75000"/>
              </a:schemeClr>
            </a:solidFill>
            <a:tailEnd type="arrow"/>
          </a:ln>
        </p:spPr>
        <p:style>
          <a:lnRef idx="3">
            <a:schemeClr val="accent5"/>
          </a:lnRef>
          <a:fillRef idx="0">
            <a:schemeClr val="accent5"/>
          </a:fillRef>
          <a:effectRef idx="2">
            <a:schemeClr val="accent5"/>
          </a:effectRef>
          <a:fontRef idx="minor">
            <a:schemeClr val="tx1"/>
          </a:fontRef>
        </p:style>
      </p:cxnSp>
      <p:sp>
        <p:nvSpPr>
          <p:cNvPr id="91" name="TextBox 90"/>
          <p:cNvSpPr txBox="1"/>
          <p:nvPr/>
        </p:nvSpPr>
        <p:spPr>
          <a:xfrm>
            <a:off x="6705602" y="18973800"/>
            <a:ext cx="1880584" cy="615515"/>
          </a:xfrm>
          <a:prstGeom prst="rect">
            <a:avLst/>
          </a:prstGeom>
          <a:noFill/>
        </p:spPr>
        <p:txBody>
          <a:bodyPr wrap="none" lIns="91411" tIns="45701" rIns="91411" bIns="45701" rtlCol="0">
            <a:spAutoFit/>
          </a:bodyPr>
          <a:lstStyle/>
          <a:p>
            <a:r>
              <a:rPr lang="en-US" sz="3400" dirty="0" err="1" smtClean="0">
                <a:solidFill>
                  <a:schemeClr val="bg1"/>
                </a:solidFill>
              </a:rPr>
              <a:t>E</a:t>
            </a:r>
            <a:r>
              <a:rPr lang="en-US" sz="3400" baseline="-25000" dirty="0" err="1" smtClean="0">
                <a:solidFill>
                  <a:schemeClr val="bg1"/>
                </a:solidFill>
              </a:rPr>
              <a:t>anti</a:t>
            </a:r>
            <a:r>
              <a:rPr lang="en-US" sz="3400" baseline="-25000" dirty="0" smtClean="0">
                <a:solidFill>
                  <a:schemeClr val="bg1"/>
                </a:solidFill>
              </a:rPr>
              <a:t>-stokes</a:t>
            </a:r>
            <a:endParaRPr lang="en-US" sz="3400" dirty="0">
              <a:solidFill>
                <a:schemeClr val="bg1"/>
              </a:solidFill>
            </a:endParaRPr>
          </a:p>
        </p:txBody>
      </p:sp>
      <p:cxnSp>
        <p:nvCxnSpPr>
          <p:cNvPr id="92" name="Straight Arrow Connector 91"/>
          <p:cNvCxnSpPr/>
          <p:nvPr/>
        </p:nvCxnSpPr>
        <p:spPr>
          <a:xfrm>
            <a:off x="8610607" y="17983207"/>
            <a:ext cx="1065211" cy="1589"/>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cxnSp>
        <p:nvCxnSpPr>
          <p:cNvPr id="94" name="Straight Arrow Connector 93"/>
          <p:cNvCxnSpPr/>
          <p:nvPr/>
        </p:nvCxnSpPr>
        <p:spPr>
          <a:xfrm flipV="1">
            <a:off x="8610600" y="18669002"/>
            <a:ext cx="1066800" cy="792"/>
          </a:xfrm>
          <a:prstGeom prst="straightConnector1">
            <a:avLst/>
          </a:prstGeom>
          <a:ln>
            <a:solidFill>
              <a:srgbClr val="00B050"/>
            </a:solidFill>
            <a:tailEnd type="arrow"/>
          </a:ln>
        </p:spPr>
        <p:style>
          <a:lnRef idx="3">
            <a:schemeClr val="accent3"/>
          </a:lnRef>
          <a:fillRef idx="0">
            <a:schemeClr val="accent3"/>
          </a:fillRef>
          <a:effectRef idx="2">
            <a:schemeClr val="accent3"/>
          </a:effectRef>
          <a:fontRef idx="minor">
            <a:schemeClr val="tx1"/>
          </a:fontRef>
        </p:style>
      </p:cxnSp>
      <p:cxnSp>
        <p:nvCxnSpPr>
          <p:cNvPr id="96" name="Straight Arrow Connector 95"/>
          <p:cNvCxnSpPr/>
          <p:nvPr/>
        </p:nvCxnSpPr>
        <p:spPr>
          <a:xfrm>
            <a:off x="8610600" y="19354807"/>
            <a:ext cx="1066800" cy="1589"/>
          </a:xfrm>
          <a:prstGeom prst="straightConnector1">
            <a:avLst/>
          </a:prstGeom>
          <a:ln>
            <a:solidFill>
              <a:schemeClr val="accent4">
                <a:lumMod val="75000"/>
              </a:schemeClr>
            </a:solidFill>
            <a:tailEnd type="arrow"/>
          </a:ln>
        </p:spPr>
        <p:style>
          <a:lnRef idx="3">
            <a:schemeClr val="accent5"/>
          </a:lnRef>
          <a:fillRef idx="0">
            <a:schemeClr val="accent5"/>
          </a:fillRef>
          <a:effectRef idx="2">
            <a:schemeClr val="accent5"/>
          </a:effectRef>
          <a:fontRef idx="minor">
            <a:schemeClr val="tx1"/>
          </a:fontRef>
        </p:style>
      </p:cxnSp>
      <p:sp>
        <p:nvSpPr>
          <p:cNvPr id="113" name="TextBox 112"/>
          <p:cNvSpPr txBox="1"/>
          <p:nvPr/>
        </p:nvSpPr>
        <p:spPr>
          <a:xfrm>
            <a:off x="9296400" y="7620000"/>
            <a:ext cx="2778298" cy="615533"/>
          </a:xfrm>
          <a:prstGeom prst="rect">
            <a:avLst/>
          </a:prstGeom>
          <a:noFill/>
        </p:spPr>
        <p:txBody>
          <a:bodyPr wrap="none" lIns="91411" tIns="45701" rIns="91411" bIns="45701" rtlCol="0">
            <a:spAutoFit/>
          </a:bodyPr>
          <a:lstStyle/>
          <a:p>
            <a:r>
              <a:rPr lang="en-US" sz="3400" dirty="0" smtClean="0">
                <a:solidFill>
                  <a:schemeClr val="bg1"/>
                </a:solidFill>
              </a:rPr>
              <a:t>(Not to scale)</a:t>
            </a:r>
            <a:endParaRPr lang="en-US" sz="3400" dirty="0">
              <a:solidFill>
                <a:schemeClr val="bg1"/>
              </a:solidFill>
            </a:endParaRPr>
          </a:p>
        </p:txBody>
      </p:sp>
      <p:sp>
        <p:nvSpPr>
          <p:cNvPr id="114" name="TextBox 113"/>
          <p:cNvSpPr txBox="1"/>
          <p:nvPr/>
        </p:nvSpPr>
        <p:spPr>
          <a:xfrm>
            <a:off x="9753607" y="17830800"/>
            <a:ext cx="3037953" cy="461626"/>
          </a:xfrm>
          <a:prstGeom prst="rect">
            <a:avLst/>
          </a:prstGeom>
          <a:noFill/>
        </p:spPr>
        <p:txBody>
          <a:bodyPr wrap="none" lIns="91411" tIns="45701" rIns="91411" bIns="45701" rtlCol="0">
            <a:spAutoFit/>
          </a:bodyPr>
          <a:lstStyle/>
          <a:p>
            <a:r>
              <a:rPr lang="en-US" sz="2400" dirty="0" smtClean="0">
                <a:solidFill>
                  <a:schemeClr val="bg1"/>
                </a:solidFill>
              </a:rPr>
              <a:t>1560 nm (6410 cm</a:t>
            </a:r>
            <a:r>
              <a:rPr lang="en-US" sz="2400" baseline="30000" dirty="0" smtClean="0">
                <a:solidFill>
                  <a:schemeClr val="bg1"/>
                </a:solidFill>
              </a:rPr>
              <a:t>-1</a:t>
            </a:r>
            <a:r>
              <a:rPr lang="en-US" sz="2400" dirty="0" smtClean="0">
                <a:solidFill>
                  <a:schemeClr val="bg1"/>
                </a:solidFill>
              </a:rPr>
              <a:t>)</a:t>
            </a:r>
            <a:endParaRPr lang="en-US" sz="2400" dirty="0">
              <a:solidFill>
                <a:schemeClr val="bg1"/>
              </a:solidFill>
            </a:endParaRPr>
          </a:p>
        </p:txBody>
      </p:sp>
      <p:sp>
        <p:nvSpPr>
          <p:cNvPr id="115" name="TextBox 114"/>
          <p:cNvSpPr txBox="1"/>
          <p:nvPr/>
        </p:nvSpPr>
        <p:spPr>
          <a:xfrm>
            <a:off x="9753607" y="18516600"/>
            <a:ext cx="3037953" cy="461626"/>
          </a:xfrm>
          <a:prstGeom prst="rect">
            <a:avLst/>
          </a:prstGeom>
          <a:noFill/>
        </p:spPr>
        <p:txBody>
          <a:bodyPr wrap="none" lIns="91411" tIns="45701" rIns="91411" bIns="45701" rtlCol="0">
            <a:spAutoFit/>
          </a:bodyPr>
          <a:lstStyle/>
          <a:p>
            <a:r>
              <a:rPr lang="en-US" sz="2400" dirty="0" smtClean="0">
                <a:solidFill>
                  <a:schemeClr val="bg1"/>
                </a:solidFill>
              </a:rPr>
              <a:t>1064 nm (9398 cm</a:t>
            </a:r>
            <a:r>
              <a:rPr lang="en-US" sz="2400" baseline="30000" dirty="0" smtClean="0">
                <a:solidFill>
                  <a:schemeClr val="bg1"/>
                </a:solidFill>
              </a:rPr>
              <a:t>-1</a:t>
            </a:r>
            <a:r>
              <a:rPr lang="en-US" sz="2400" dirty="0" smtClean="0">
                <a:solidFill>
                  <a:schemeClr val="bg1"/>
                </a:solidFill>
              </a:rPr>
              <a:t>)</a:t>
            </a:r>
            <a:endParaRPr lang="en-US" sz="2400" dirty="0">
              <a:solidFill>
                <a:schemeClr val="bg1"/>
              </a:solidFill>
            </a:endParaRPr>
          </a:p>
        </p:txBody>
      </p:sp>
      <p:sp>
        <p:nvSpPr>
          <p:cNvPr id="116" name="TextBox 115"/>
          <p:cNvSpPr txBox="1"/>
          <p:nvPr/>
        </p:nvSpPr>
        <p:spPr>
          <a:xfrm>
            <a:off x="9753607" y="19202400"/>
            <a:ext cx="3037953" cy="461626"/>
          </a:xfrm>
          <a:prstGeom prst="rect">
            <a:avLst/>
          </a:prstGeom>
          <a:noFill/>
        </p:spPr>
        <p:txBody>
          <a:bodyPr wrap="none" lIns="91411" tIns="45701" rIns="91411" bIns="45701" rtlCol="0">
            <a:spAutoFit/>
          </a:bodyPr>
          <a:lstStyle/>
          <a:p>
            <a:r>
              <a:rPr lang="en-US" sz="2400" dirty="0" smtClean="0">
                <a:solidFill>
                  <a:schemeClr val="bg1"/>
                </a:solidFill>
              </a:rPr>
              <a:t>807 nm (12391 cm</a:t>
            </a:r>
            <a:r>
              <a:rPr lang="en-US" sz="2400" baseline="30000" dirty="0" smtClean="0">
                <a:solidFill>
                  <a:schemeClr val="bg1"/>
                </a:solidFill>
              </a:rPr>
              <a:t>-1</a:t>
            </a:r>
            <a:r>
              <a:rPr lang="en-US" sz="2400" dirty="0" smtClean="0">
                <a:solidFill>
                  <a:schemeClr val="bg1"/>
                </a:solidFill>
              </a:rPr>
              <a:t>)</a:t>
            </a:r>
            <a:endParaRPr lang="en-US" sz="2400" dirty="0">
              <a:solidFill>
                <a:schemeClr val="bg1"/>
              </a:solidFill>
            </a:endParaRPr>
          </a:p>
        </p:txBody>
      </p:sp>
      <p:cxnSp>
        <p:nvCxnSpPr>
          <p:cNvPr id="120" name="Straight Arrow Connector 119"/>
          <p:cNvCxnSpPr/>
          <p:nvPr/>
        </p:nvCxnSpPr>
        <p:spPr>
          <a:xfrm rot="5400000" flipH="1" flipV="1">
            <a:off x="8420496" y="15658711"/>
            <a:ext cx="2972592" cy="1589"/>
          </a:xfrm>
          <a:prstGeom prst="straightConnector1">
            <a:avLst/>
          </a:prstGeom>
          <a:ln>
            <a:solidFill>
              <a:srgbClr val="00B050"/>
            </a:solidFill>
            <a:tailEnd type="arrow"/>
          </a:ln>
        </p:spPr>
        <p:style>
          <a:lnRef idx="3">
            <a:schemeClr val="accent3"/>
          </a:lnRef>
          <a:fillRef idx="0">
            <a:schemeClr val="accent3"/>
          </a:fillRef>
          <a:effectRef idx="2">
            <a:schemeClr val="accent3"/>
          </a:effectRef>
          <a:fontRef idx="minor">
            <a:schemeClr val="tx1"/>
          </a:fontRef>
        </p:style>
      </p:cxnSp>
      <p:sp>
        <p:nvSpPr>
          <p:cNvPr id="59" name="TextBox 58"/>
          <p:cNvSpPr txBox="1"/>
          <p:nvPr/>
        </p:nvSpPr>
        <p:spPr>
          <a:xfrm>
            <a:off x="838202" y="7848600"/>
            <a:ext cx="6172200" cy="10618253"/>
          </a:xfrm>
          <a:prstGeom prst="rect">
            <a:avLst/>
          </a:prstGeom>
          <a:noFill/>
        </p:spPr>
        <p:txBody>
          <a:bodyPr wrap="square" lIns="91411" tIns="45701" rIns="91411" bIns="45701" rtlCol="0">
            <a:spAutoFit/>
          </a:bodyPr>
          <a:lstStyle/>
          <a:p>
            <a:r>
              <a:rPr lang="en-US" sz="3800" dirty="0" smtClean="0">
                <a:solidFill>
                  <a:schemeClr val="bg1"/>
                </a:solidFill>
              </a:rPr>
              <a:t>The source of optical modulation in our scheme is </a:t>
            </a:r>
            <a:r>
              <a:rPr lang="en-US" sz="3800" dirty="0" err="1" smtClean="0">
                <a:solidFill>
                  <a:schemeClr val="bg1"/>
                </a:solidFill>
              </a:rPr>
              <a:t>vibrational</a:t>
            </a:r>
            <a:r>
              <a:rPr lang="en-US" sz="3800" dirty="0" smtClean="0">
                <a:solidFill>
                  <a:schemeClr val="bg1"/>
                </a:solidFill>
              </a:rPr>
              <a:t> Raman generation in D</a:t>
            </a:r>
            <a:r>
              <a:rPr lang="en-US" sz="3800" baseline="-25000" dirty="0" smtClean="0">
                <a:solidFill>
                  <a:schemeClr val="bg1"/>
                </a:solidFill>
              </a:rPr>
              <a:t>2</a:t>
            </a:r>
            <a:r>
              <a:rPr lang="en-US" sz="3800" dirty="0" smtClean="0">
                <a:solidFill>
                  <a:schemeClr val="bg1"/>
                </a:solidFill>
              </a:rPr>
              <a:t> gas.  The frequency difference between the ground and first </a:t>
            </a:r>
            <a:r>
              <a:rPr lang="en-US" sz="3800" dirty="0" err="1" smtClean="0">
                <a:solidFill>
                  <a:schemeClr val="bg1"/>
                </a:solidFill>
              </a:rPr>
              <a:t>vibrational</a:t>
            </a:r>
            <a:r>
              <a:rPr lang="en-US" sz="3800" dirty="0" smtClean="0">
                <a:solidFill>
                  <a:schemeClr val="bg1"/>
                </a:solidFill>
              </a:rPr>
              <a:t> states in D</a:t>
            </a:r>
            <a:r>
              <a:rPr lang="en-US" sz="3800" baseline="-25000" dirty="0" smtClean="0">
                <a:solidFill>
                  <a:schemeClr val="bg1"/>
                </a:solidFill>
              </a:rPr>
              <a:t>2</a:t>
            </a:r>
            <a:r>
              <a:rPr lang="en-US" sz="3800" dirty="0" smtClean="0">
                <a:solidFill>
                  <a:schemeClr val="bg1"/>
                </a:solidFill>
              </a:rPr>
              <a:t> is ~90 THz.  By generating coherent Stokes and anti-Stokes beams through this transition we produce optical sidebands 90 THz from the carrier (in this case the pump) frequency.  Phase control of these sidebands allows frequency or amplitude modulation on the carrier beam.</a:t>
            </a:r>
            <a:endParaRPr lang="en-US" sz="3800" dirty="0">
              <a:solidFill>
                <a:schemeClr val="bg1"/>
              </a:solidFill>
            </a:endParaRPr>
          </a:p>
        </p:txBody>
      </p:sp>
      <p:sp>
        <p:nvSpPr>
          <p:cNvPr id="81" name="TextBox 80"/>
          <p:cNvSpPr txBox="1"/>
          <p:nvPr/>
        </p:nvSpPr>
        <p:spPr>
          <a:xfrm>
            <a:off x="1371600" y="22707600"/>
            <a:ext cx="12573000" cy="1754288"/>
          </a:xfrm>
          <a:prstGeom prst="rect">
            <a:avLst/>
          </a:prstGeom>
          <a:noFill/>
        </p:spPr>
        <p:txBody>
          <a:bodyPr wrap="square" lIns="91411" tIns="45701" rIns="91411" bIns="45701" rtlCol="0">
            <a:spAutoFit/>
          </a:bodyPr>
          <a:lstStyle/>
          <a:p>
            <a:r>
              <a:rPr lang="en-US" sz="3600" b="1" dirty="0" smtClean="0">
                <a:solidFill>
                  <a:schemeClr val="bg1"/>
                </a:solidFill>
              </a:rPr>
              <a:t>The </a:t>
            </a:r>
            <a:r>
              <a:rPr lang="en-US" sz="3600" b="1" dirty="0" smtClean="0">
                <a:solidFill>
                  <a:schemeClr val="bg1"/>
                </a:solidFill>
              </a:rPr>
              <a:t>coherent spectrum </a:t>
            </a:r>
            <a:r>
              <a:rPr lang="en-US" sz="3600" b="1" dirty="0" smtClean="0">
                <a:solidFill>
                  <a:schemeClr val="bg1"/>
                </a:solidFill>
              </a:rPr>
              <a:t>generated</a:t>
            </a:r>
            <a:r>
              <a:rPr lang="en-US" sz="3600" b="1" dirty="0" smtClean="0">
                <a:solidFill>
                  <a:schemeClr val="bg1"/>
                </a:solidFill>
              </a:rPr>
              <a:t> spans nearly an octave of optical bandwidth and thus can be used to create 1.5 cycle optical pulses.</a:t>
            </a:r>
            <a:endParaRPr lang="en-US" sz="3600" b="1" dirty="0">
              <a:solidFill>
                <a:schemeClr val="bg1"/>
              </a:solidFill>
            </a:endParaRPr>
          </a:p>
        </p:txBody>
      </p:sp>
      <p:pic>
        <p:nvPicPr>
          <p:cNvPr id="84" name="Picture 83" descr="NSF-logo.jpg"/>
          <p:cNvPicPr>
            <a:picLocks noChangeAspect="1"/>
          </p:cNvPicPr>
          <p:nvPr/>
        </p:nvPicPr>
        <p:blipFill>
          <a:blip r:embed="rId7" cstate="print"/>
          <a:stretch>
            <a:fillRect/>
          </a:stretch>
        </p:blipFill>
        <p:spPr>
          <a:xfrm>
            <a:off x="838200" y="1066800"/>
            <a:ext cx="4267200" cy="4267200"/>
          </a:xfrm>
          <a:prstGeom prst="rect">
            <a:avLst/>
          </a:prstGeom>
        </p:spPr>
      </p:pic>
      <p:pic>
        <p:nvPicPr>
          <p:cNvPr id="86" name="Picture 85" descr="uw-madison-logo.png"/>
          <p:cNvPicPr>
            <a:picLocks noChangeAspect="1"/>
          </p:cNvPicPr>
          <p:nvPr/>
        </p:nvPicPr>
        <p:blipFill>
          <a:blip r:embed="rId8" cstate="print"/>
          <a:stretch>
            <a:fillRect/>
          </a:stretch>
        </p:blipFill>
        <p:spPr>
          <a:xfrm>
            <a:off x="35204400" y="1600200"/>
            <a:ext cx="8077200" cy="3344150"/>
          </a:xfrm>
          <a:prstGeom prst="rect">
            <a:avLst/>
          </a:prstGeom>
        </p:spPr>
      </p:pic>
      <p:sp>
        <p:nvSpPr>
          <p:cNvPr id="89" name="TextBox 88"/>
          <p:cNvSpPr txBox="1"/>
          <p:nvPr/>
        </p:nvSpPr>
        <p:spPr>
          <a:xfrm>
            <a:off x="20193000" y="30327600"/>
            <a:ext cx="22707600" cy="461626"/>
          </a:xfrm>
          <a:prstGeom prst="rect">
            <a:avLst/>
          </a:prstGeom>
          <a:noFill/>
        </p:spPr>
        <p:txBody>
          <a:bodyPr wrap="square" lIns="91411" tIns="45701" rIns="91411" bIns="45701" rtlCol="0">
            <a:spAutoFit/>
          </a:bodyPr>
          <a:lstStyle/>
          <a:p>
            <a:r>
              <a:rPr lang="en-US" sz="2400" dirty="0" smtClean="0">
                <a:solidFill>
                  <a:schemeClr val="bg1"/>
                </a:solidFill>
              </a:rPr>
              <a:t>J. K. </a:t>
            </a:r>
            <a:r>
              <a:rPr lang="en-US" sz="2400" dirty="0" err="1" smtClean="0">
                <a:solidFill>
                  <a:schemeClr val="bg1"/>
                </a:solidFill>
              </a:rPr>
              <a:t>Brasseur</a:t>
            </a:r>
            <a:r>
              <a:rPr lang="en-US" sz="2400" dirty="0" smtClean="0">
                <a:solidFill>
                  <a:schemeClr val="bg1"/>
                </a:solidFill>
              </a:rPr>
              <a:t>, </a:t>
            </a:r>
            <a:r>
              <a:rPr lang="en-US" sz="2400" i="1" dirty="0" smtClean="0">
                <a:solidFill>
                  <a:schemeClr val="bg1"/>
                </a:solidFill>
              </a:rPr>
              <a:t>Continuous-wave Raman Laser in H2</a:t>
            </a:r>
            <a:r>
              <a:rPr lang="en-US" sz="2400" dirty="0" smtClean="0">
                <a:solidFill>
                  <a:schemeClr val="bg1"/>
                </a:solidFill>
              </a:rPr>
              <a:t>,Opt. </a:t>
            </a:r>
            <a:r>
              <a:rPr lang="en-US" sz="2400" dirty="0" err="1" smtClean="0">
                <a:solidFill>
                  <a:schemeClr val="bg1"/>
                </a:solidFill>
              </a:rPr>
              <a:t>Lett</a:t>
            </a:r>
            <a:r>
              <a:rPr lang="en-US" sz="2400" dirty="0" smtClean="0">
                <a:solidFill>
                  <a:schemeClr val="bg1"/>
                </a:solidFill>
              </a:rPr>
              <a:t>. 23, 367 (1998).</a:t>
            </a:r>
            <a:endParaRPr lang="en-US" sz="2400" dirty="0">
              <a:solidFill>
                <a:schemeClr val="bg1"/>
              </a:solidFill>
            </a:endParaRPr>
          </a:p>
        </p:txBody>
      </p:sp>
      <p:sp>
        <p:nvSpPr>
          <p:cNvPr id="90" name="TextBox 89"/>
          <p:cNvSpPr txBox="1"/>
          <p:nvPr/>
        </p:nvSpPr>
        <p:spPr>
          <a:xfrm>
            <a:off x="20193000" y="30784800"/>
            <a:ext cx="22707600" cy="461626"/>
          </a:xfrm>
          <a:prstGeom prst="rect">
            <a:avLst/>
          </a:prstGeom>
          <a:noFill/>
        </p:spPr>
        <p:txBody>
          <a:bodyPr wrap="square" lIns="91411" tIns="45701" rIns="91411" bIns="45701" rtlCol="0">
            <a:spAutoFit/>
          </a:bodyPr>
          <a:lstStyle/>
          <a:p>
            <a:r>
              <a:rPr lang="en-US" sz="2400" dirty="0" smtClean="0">
                <a:solidFill>
                  <a:schemeClr val="bg1"/>
                </a:solidFill>
              </a:rPr>
              <a:t>S. E. Harris, </a:t>
            </a:r>
            <a:r>
              <a:rPr lang="en-US" sz="2400" i="1" dirty="0" err="1" smtClean="0">
                <a:solidFill>
                  <a:schemeClr val="bg1"/>
                </a:solidFill>
              </a:rPr>
              <a:t>Subfemtosecond</a:t>
            </a:r>
            <a:r>
              <a:rPr lang="en-US" sz="2400" i="1" dirty="0" smtClean="0">
                <a:solidFill>
                  <a:schemeClr val="bg1"/>
                </a:solidFill>
              </a:rPr>
              <a:t> Pulse Generation by Molecular Modulation, </a:t>
            </a:r>
            <a:r>
              <a:rPr lang="en-US" sz="2400" dirty="0" smtClean="0">
                <a:solidFill>
                  <a:schemeClr val="bg1"/>
                </a:solidFill>
              </a:rPr>
              <a:t>Phys. Rev. </a:t>
            </a:r>
            <a:r>
              <a:rPr lang="en-US" sz="2400" dirty="0" err="1" smtClean="0">
                <a:solidFill>
                  <a:schemeClr val="bg1"/>
                </a:solidFill>
              </a:rPr>
              <a:t>Lett</a:t>
            </a:r>
            <a:r>
              <a:rPr lang="en-US" sz="2400" dirty="0" smtClean="0">
                <a:solidFill>
                  <a:schemeClr val="bg1"/>
                </a:solidFill>
              </a:rPr>
              <a:t>. 81, 2894 (1998).</a:t>
            </a:r>
            <a:endParaRPr lang="en-US" sz="2400" dirty="0">
              <a:solidFill>
                <a:schemeClr val="bg1"/>
              </a:solidFill>
            </a:endParaRPr>
          </a:p>
        </p:txBody>
      </p:sp>
      <p:sp>
        <p:nvSpPr>
          <p:cNvPr id="93" name="TextBox 92"/>
          <p:cNvSpPr txBox="1"/>
          <p:nvPr/>
        </p:nvSpPr>
        <p:spPr>
          <a:xfrm>
            <a:off x="20193000" y="31242000"/>
            <a:ext cx="22707600" cy="461626"/>
          </a:xfrm>
          <a:prstGeom prst="rect">
            <a:avLst/>
          </a:prstGeom>
          <a:noFill/>
        </p:spPr>
        <p:txBody>
          <a:bodyPr wrap="square" lIns="91411" tIns="45701" rIns="91411" bIns="45701" rtlCol="0">
            <a:spAutoFit/>
          </a:bodyPr>
          <a:lstStyle/>
          <a:p>
            <a:r>
              <a:rPr lang="en-US" sz="2400" dirty="0" smtClean="0">
                <a:solidFill>
                  <a:schemeClr val="bg1"/>
                </a:solidFill>
              </a:rPr>
              <a:t>F. </a:t>
            </a:r>
            <a:r>
              <a:rPr lang="en-US" sz="2400" dirty="0" err="1" smtClean="0">
                <a:solidFill>
                  <a:schemeClr val="bg1"/>
                </a:solidFill>
              </a:rPr>
              <a:t>Couny</a:t>
            </a:r>
            <a:r>
              <a:rPr lang="en-US" sz="2400" dirty="0" smtClean="0">
                <a:solidFill>
                  <a:schemeClr val="bg1"/>
                </a:solidFill>
              </a:rPr>
              <a:t>, </a:t>
            </a:r>
            <a:r>
              <a:rPr lang="en-US" sz="2400" i="1" dirty="0" err="1" smtClean="0">
                <a:solidFill>
                  <a:schemeClr val="bg1"/>
                </a:solidFill>
              </a:rPr>
              <a:t>Subwatt</a:t>
            </a:r>
            <a:r>
              <a:rPr lang="en-US" sz="2400" i="1" dirty="0" smtClean="0">
                <a:solidFill>
                  <a:schemeClr val="bg1"/>
                </a:solidFill>
              </a:rPr>
              <a:t> Threshold </a:t>
            </a:r>
            <a:r>
              <a:rPr lang="en-US" sz="2400" i="1" dirty="0" err="1" smtClean="0">
                <a:solidFill>
                  <a:schemeClr val="bg1"/>
                </a:solidFill>
              </a:rPr>
              <a:t>cw</a:t>
            </a:r>
            <a:r>
              <a:rPr lang="en-US" sz="2400" i="1" dirty="0" smtClean="0">
                <a:solidFill>
                  <a:schemeClr val="bg1"/>
                </a:solidFill>
              </a:rPr>
              <a:t> Raman Fiber-Gas Laser Based on H</a:t>
            </a:r>
            <a:r>
              <a:rPr lang="en-US" sz="2400" i="1" baseline="-25000" dirty="0" smtClean="0">
                <a:solidFill>
                  <a:schemeClr val="bg1"/>
                </a:solidFill>
              </a:rPr>
              <a:t>2</a:t>
            </a:r>
            <a:r>
              <a:rPr lang="en-US" sz="2400" i="1" dirty="0" smtClean="0">
                <a:solidFill>
                  <a:schemeClr val="bg1"/>
                </a:solidFill>
              </a:rPr>
              <a:t>-Filled Hollow-Core Photonic Crystal Fiber</a:t>
            </a:r>
            <a:r>
              <a:rPr lang="en-US" sz="2400" dirty="0" smtClean="0">
                <a:solidFill>
                  <a:schemeClr val="bg1"/>
                </a:solidFill>
              </a:rPr>
              <a:t>, Phys. Rev. </a:t>
            </a:r>
            <a:r>
              <a:rPr lang="en-US" sz="2400" dirty="0" err="1" smtClean="0">
                <a:solidFill>
                  <a:schemeClr val="bg1"/>
                </a:solidFill>
              </a:rPr>
              <a:t>Lett</a:t>
            </a:r>
            <a:r>
              <a:rPr lang="en-US" sz="2400" dirty="0" smtClean="0">
                <a:solidFill>
                  <a:schemeClr val="bg1"/>
                </a:solidFill>
              </a:rPr>
              <a:t>. 99, 143903 (2007).</a:t>
            </a:r>
            <a:endParaRPr lang="en-US" sz="2400" dirty="0">
              <a:solidFill>
                <a:schemeClr val="bg1"/>
              </a:solidFill>
            </a:endParaRPr>
          </a:p>
        </p:txBody>
      </p:sp>
      <p:sp>
        <p:nvSpPr>
          <p:cNvPr id="40" name="TextBox 39"/>
          <p:cNvSpPr txBox="1"/>
          <p:nvPr/>
        </p:nvSpPr>
        <p:spPr>
          <a:xfrm>
            <a:off x="32994602" y="7696203"/>
            <a:ext cx="10134600" cy="4770498"/>
          </a:xfrm>
          <a:prstGeom prst="rect">
            <a:avLst/>
          </a:prstGeom>
          <a:noFill/>
        </p:spPr>
        <p:txBody>
          <a:bodyPr wrap="square" lIns="91411" tIns="45701" rIns="91411" bIns="45701" rtlCol="0">
            <a:spAutoFit/>
          </a:bodyPr>
          <a:lstStyle/>
          <a:p>
            <a:r>
              <a:rPr lang="en-US" sz="3800" dirty="0" smtClean="0">
                <a:solidFill>
                  <a:schemeClr val="bg1"/>
                </a:solidFill>
              </a:rPr>
              <a:t>Stokes and anti-Stokes beams are generated at low gas pressures.  As low as .1 </a:t>
            </a:r>
            <a:r>
              <a:rPr lang="en-US" sz="3800" dirty="0" err="1" smtClean="0">
                <a:solidFill>
                  <a:schemeClr val="bg1"/>
                </a:solidFill>
              </a:rPr>
              <a:t>atm</a:t>
            </a:r>
            <a:r>
              <a:rPr lang="en-US" sz="3800" dirty="0" smtClean="0">
                <a:solidFill>
                  <a:schemeClr val="bg1"/>
                </a:solidFill>
              </a:rPr>
              <a:t>  roughly 68 </a:t>
            </a:r>
            <a:r>
              <a:rPr lang="en-US" sz="3800" dirty="0" err="1" smtClean="0">
                <a:solidFill>
                  <a:schemeClr val="bg1"/>
                </a:solidFill>
              </a:rPr>
              <a:t>mW</a:t>
            </a:r>
            <a:r>
              <a:rPr lang="en-US" sz="3800" dirty="0" smtClean="0">
                <a:solidFill>
                  <a:schemeClr val="bg1"/>
                </a:solidFill>
              </a:rPr>
              <a:t> of Stokes power and 40 </a:t>
            </a:r>
            <a:r>
              <a:rPr lang="el-GR" sz="3800" dirty="0" smtClean="0">
                <a:solidFill>
                  <a:schemeClr val="bg1"/>
                </a:solidFill>
              </a:rPr>
              <a:t>μ</a:t>
            </a:r>
            <a:r>
              <a:rPr lang="en-US" sz="3800" dirty="0" smtClean="0">
                <a:solidFill>
                  <a:schemeClr val="bg1"/>
                </a:solidFill>
              </a:rPr>
              <a:t>W anti-Stokes power are generated for 20 W pump input into the cavity.   The anti-Stokes power is significantly lower in part because it is generated in a single pass through the cavity.</a:t>
            </a:r>
            <a:endParaRPr lang="en-US" sz="3800" dirty="0">
              <a:solidFill>
                <a:schemeClr val="bg1"/>
              </a:solidFill>
            </a:endParaRPr>
          </a:p>
        </p:txBody>
      </p:sp>
      <p:grpSp>
        <p:nvGrpSpPr>
          <p:cNvPr id="70" name="Group 69"/>
          <p:cNvGrpSpPr/>
          <p:nvPr/>
        </p:nvGrpSpPr>
        <p:grpSpPr>
          <a:xfrm>
            <a:off x="32613539" y="13030203"/>
            <a:ext cx="10668124" cy="4758216"/>
            <a:chOff x="169662" y="276222"/>
            <a:chExt cx="6966354" cy="3107142"/>
          </a:xfrm>
        </p:grpSpPr>
        <p:pic>
          <p:nvPicPr>
            <p:cNvPr id="71" name="Picture 14" descr="E:\Programs\Matlab\work\2010 work\Tyler's CW vibrational paper\05_atmosphere_power_curve_plot1.WMF"/>
            <p:cNvPicPr>
              <a:picLocks noChangeAspect="1" noChangeArrowheads="1"/>
            </p:cNvPicPr>
            <p:nvPr/>
          </p:nvPicPr>
          <p:blipFill>
            <a:blip r:embed="rId9" cstate="print"/>
            <a:srcRect/>
            <a:stretch>
              <a:fillRect/>
            </a:stretch>
          </p:blipFill>
          <p:spPr bwMode="auto">
            <a:xfrm>
              <a:off x="3971925" y="457200"/>
              <a:ext cx="2959100" cy="2755900"/>
            </a:xfrm>
            <a:prstGeom prst="rect">
              <a:avLst/>
            </a:prstGeom>
            <a:noFill/>
          </p:spPr>
        </p:pic>
        <p:sp>
          <p:nvSpPr>
            <p:cNvPr id="72" name="Text Box 15"/>
            <p:cNvSpPr txBox="1">
              <a:spLocks noChangeArrowheads="1"/>
            </p:cNvSpPr>
            <p:nvPr/>
          </p:nvSpPr>
          <p:spPr bwMode="auto">
            <a:xfrm>
              <a:off x="4614863" y="3132139"/>
              <a:ext cx="1545244" cy="251225"/>
            </a:xfrm>
            <a:prstGeom prst="rect">
              <a:avLst/>
            </a:prstGeom>
            <a:noFill/>
            <a:ln w="9525">
              <a:noFill/>
              <a:miter lim="800000"/>
              <a:headEnd/>
              <a:tailEnd/>
            </a:ln>
            <a:effectLst/>
          </p:spPr>
          <p:txBody>
            <a:bodyPr wrap="none">
              <a:spAutoFit/>
            </a:bodyPr>
            <a:lstStyle/>
            <a:p>
              <a:r>
                <a:rPr lang="en-US" sz="1900" b="1" dirty="0">
                  <a:solidFill>
                    <a:schemeClr val="bg1"/>
                  </a:solidFill>
                </a:rPr>
                <a:t>Incident power (W)</a:t>
              </a:r>
            </a:p>
          </p:txBody>
        </p:sp>
        <p:sp>
          <p:nvSpPr>
            <p:cNvPr id="85" name="Text Box 16"/>
            <p:cNvSpPr txBox="1">
              <a:spLocks noChangeArrowheads="1"/>
            </p:cNvSpPr>
            <p:nvPr/>
          </p:nvSpPr>
          <p:spPr bwMode="auto">
            <a:xfrm rot="16200000">
              <a:off x="2807190" y="1653976"/>
              <a:ext cx="2119919" cy="251225"/>
            </a:xfrm>
            <a:prstGeom prst="rect">
              <a:avLst/>
            </a:prstGeom>
            <a:noFill/>
            <a:ln w="9525">
              <a:noFill/>
              <a:miter lim="800000"/>
              <a:headEnd/>
              <a:tailEnd/>
            </a:ln>
            <a:effectLst/>
          </p:spPr>
          <p:txBody>
            <a:bodyPr wrap="none">
              <a:spAutoFit/>
            </a:bodyPr>
            <a:lstStyle/>
            <a:p>
              <a:r>
                <a:rPr lang="en-US" sz="1900" b="1" dirty="0">
                  <a:solidFill>
                    <a:schemeClr val="bg1"/>
                  </a:solidFill>
                </a:rPr>
                <a:t>Stokes, pump power (</a:t>
              </a:r>
              <a:r>
                <a:rPr lang="en-US" sz="1900" b="1" dirty="0" err="1">
                  <a:solidFill>
                    <a:schemeClr val="bg1"/>
                  </a:solidFill>
                </a:rPr>
                <a:t>mW</a:t>
              </a:r>
              <a:r>
                <a:rPr lang="en-US" sz="1900" b="1" dirty="0">
                  <a:solidFill>
                    <a:schemeClr val="bg1"/>
                  </a:solidFill>
                </a:rPr>
                <a:t>)</a:t>
              </a:r>
            </a:p>
          </p:txBody>
        </p:sp>
        <p:sp>
          <p:nvSpPr>
            <p:cNvPr id="88" name="Text Box 17"/>
            <p:cNvSpPr txBox="1">
              <a:spLocks noChangeArrowheads="1"/>
            </p:cNvSpPr>
            <p:nvPr/>
          </p:nvSpPr>
          <p:spPr bwMode="auto">
            <a:xfrm rot="16200000">
              <a:off x="6054075" y="1629370"/>
              <a:ext cx="1912658" cy="251225"/>
            </a:xfrm>
            <a:prstGeom prst="rect">
              <a:avLst/>
            </a:prstGeom>
            <a:noFill/>
            <a:ln w="9525">
              <a:noFill/>
              <a:miter lim="800000"/>
              <a:headEnd/>
              <a:tailEnd/>
            </a:ln>
            <a:effectLst/>
          </p:spPr>
          <p:txBody>
            <a:bodyPr wrap="none">
              <a:spAutoFit/>
            </a:bodyPr>
            <a:lstStyle/>
            <a:p>
              <a:r>
                <a:rPr lang="en-US" sz="1900" b="1" dirty="0">
                  <a:solidFill>
                    <a:schemeClr val="bg1"/>
                  </a:solidFill>
                </a:rPr>
                <a:t>Anti-Stokes power (</a:t>
              </a:r>
              <a:r>
                <a:rPr lang="en-US" sz="1900" b="1" dirty="0">
                  <a:solidFill>
                    <a:schemeClr val="bg1"/>
                  </a:solidFill>
                  <a:sym typeface="Symbol" pitchFamily="18" charset="2"/>
                </a:rPr>
                <a:t></a:t>
              </a:r>
              <a:r>
                <a:rPr lang="en-US" sz="1900" b="1" dirty="0">
                  <a:solidFill>
                    <a:schemeClr val="bg1"/>
                  </a:solidFill>
                </a:rPr>
                <a:t>W)</a:t>
              </a:r>
            </a:p>
          </p:txBody>
        </p:sp>
        <p:sp>
          <p:nvSpPr>
            <p:cNvPr id="95" name="Text Box 18"/>
            <p:cNvSpPr txBox="1">
              <a:spLocks noChangeArrowheads="1"/>
            </p:cNvSpPr>
            <p:nvPr/>
          </p:nvSpPr>
          <p:spPr bwMode="auto">
            <a:xfrm>
              <a:off x="4879981" y="276222"/>
              <a:ext cx="869030" cy="251225"/>
            </a:xfrm>
            <a:prstGeom prst="rect">
              <a:avLst/>
            </a:prstGeom>
            <a:noFill/>
            <a:ln w="9525">
              <a:noFill/>
              <a:miter lim="800000"/>
              <a:headEnd/>
              <a:tailEnd/>
            </a:ln>
            <a:effectLst/>
          </p:spPr>
          <p:txBody>
            <a:bodyPr wrap="none">
              <a:spAutoFit/>
            </a:bodyPr>
            <a:lstStyle/>
            <a:p>
              <a:r>
                <a:rPr lang="en-US" sz="1900" b="1" dirty="0">
                  <a:solidFill>
                    <a:schemeClr val="bg1"/>
                  </a:solidFill>
                </a:rPr>
                <a:t>P=0.5 </a:t>
              </a:r>
              <a:r>
                <a:rPr lang="en-US" sz="1900" b="1" dirty="0" err="1">
                  <a:solidFill>
                    <a:schemeClr val="bg1"/>
                  </a:solidFill>
                </a:rPr>
                <a:t>atm</a:t>
              </a:r>
              <a:endParaRPr lang="en-US" sz="1900" b="1" dirty="0">
                <a:solidFill>
                  <a:schemeClr val="bg1"/>
                </a:solidFill>
              </a:endParaRPr>
            </a:p>
          </p:txBody>
        </p:sp>
        <p:pic>
          <p:nvPicPr>
            <p:cNvPr id="98" name="Picture 20" descr="E:\Programs\Matlab\work\2010 work\Tyler's CW vibrational paper\01_atmosphere_power_curve_plot1.WMF"/>
            <p:cNvPicPr>
              <a:picLocks noChangeAspect="1" noChangeArrowheads="1"/>
            </p:cNvPicPr>
            <p:nvPr/>
          </p:nvPicPr>
          <p:blipFill>
            <a:blip r:embed="rId10" cstate="print"/>
            <a:srcRect/>
            <a:stretch>
              <a:fillRect/>
            </a:stretch>
          </p:blipFill>
          <p:spPr bwMode="auto">
            <a:xfrm>
              <a:off x="428625" y="444500"/>
              <a:ext cx="2959100" cy="2768600"/>
            </a:xfrm>
            <a:prstGeom prst="rect">
              <a:avLst/>
            </a:prstGeom>
            <a:noFill/>
          </p:spPr>
        </p:pic>
        <p:sp>
          <p:nvSpPr>
            <p:cNvPr id="99" name="Text Box 21"/>
            <p:cNvSpPr txBox="1">
              <a:spLocks noChangeArrowheads="1"/>
            </p:cNvSpPr>
            <p:nvPr/>
          </p:nvSpPr>
          <p:spPr bwMode="auto">
            <a:xfrm>
              <a:off x="1047749" y="3124199"/>
              <a:ext cx="1545244" cy="251225"/>
            </a:xfrm>
            <a:prstGeom prst="rect">
              <a:avLst/>
            </a:prstGeom>
            <a:noFill/>
            <a:ln w="9525">
              <a:noFill/>
              <a:miter lim="800000"/>
              <a:headEnd/>
              <a:tailEnd/>
            </a:ln>
            <a:effectLst/>
          </p:spPr>
          <p:txBody>
            <a:bodyPr wrap="none">
              <a:spAutoFit/>
            </a:bodyPr>
            <a:lstStyle/>
            <a:p>
              <a:r>
                <a:rPr lang="en-US" sz="1900" b="1" dirty="0">
                  <a:solidFill>
                    <a:schemeClr val="bg1"/>
                  </a:solidFill>
                </a:rPr>
                <a:t>Incident power (W)</a:t>
              </a:r>
            </a:p>
          </p:txBody>
        </p:sp>
        <p:sp>
          <p:nvSpPr>
            <p:cNvPr id="100" name="Text Box 22"/>
            <p:cNvSpPr txBox="1">
              <a:spLocks noChangeArrowheads="1"/>
            </p:cNvSpPr>
            <p:nvPr/>
          </p:nvSpPr>
          <p:spPr bwMode="auto">
            <a:xfrm>
              <a:off x="1384299" y="276222"/>
              <a:ext cx="869030" cy="251225"/>
            </a:xfrm>
            <a:prstGeom prst="rect">
              <a:avLst/>
            </a:prstGeom>
            <a:noFill/>
            <a:ln w="9525">
              <a:noFill/>
              <a:miter lim="800000"/>
              <a:headEnd/>
              <a:tailEnd/>
            </a:ln>
            <a:effectLst/>
          </p:spPr>
          <p:txBody>
            <a:bodyPr wrap="none">
              <a:spAutoFit/>
            </a:bodyPr>
            <a:lstStyle/>
            <a:p>
              <a:r>
                <a:rPr lang="en-US" sz="1900" b="1" dirty="0">
                  <a:solidFill>
                    <a:schemeClr val="bg1"/>
                  </a:solidFill>
                </a:rPr>
                <a:t>P=0.1 </a:t>
              </a:r>
              <a:r>
                <a:rPr lang="en-US" sz="1900" b="1" dirty="0" err="1">
                  <a:solidFill>
                    <a:schemeClr val="bg1"/>
                  </a:solidFill>
                </a:rPr>
                <a:t>atm</a:t>
              </a:r>
              <a:endParaRPr lang="en-US" sz="1900" b="1" dirty="0">
                <a:solidFill>
                  <a:schemeClr val="bg1"/>
                </a:solidFill>
              </a:endParaRPr>
            </a:p>
          </p:txBody>
        </p:sp>
        <p:sp>
          <p:nvSpPr>
            <p:cNvPr id="101" name="Text Box 23"/>
            <p:cNvSpPr txBox="1">
              <a:spLocks noChangeArrowheads="1"/>
            </p:cNvSpPr>
            <p:nvPr/>
          </p:nvSpPr>
          <p:spPr bwMode="auto">
            <a:xfrm rot="16200000">
              <a:off x="-764685" y="1673024"/>
              <a:ext cx="2119919" cy="251225"/>
            </a:xfrm>
            <a:prstGeom prst="rect">
              <a:avLst/>
            </a:prstGeom>
            <a:noFill/>
            <a:ln w="9525">
              <a:noFill/>
              <a:miter lim="800000"/>
              <a:headEnd/>
              <a:tailEnd/>
            </a:ln>
            <a:effectLst/>
          </p:spPr>
          <p:txBody>
            <a:bodyPr wrap="none">
              <a:spAutoFit/>
            </a:bodyPr>
            <a:lstStyle/>
            <a:p>
              <a:r>
                <a:rPr lang="en-US" sz="1900" b="1" dirty="0">
                  <a:solidFill>
                    <a:schemeClr val="bg1"/>
                  </a:solidFill>
                </a:rPr>
                <a:t>Stokes, pump power (</a:t>
              </a:r>
              <a:r>
                <a:rPr lang="en-US" sz="1900" b="1" dirty="0" err="1">
                  <a:solidFill>
                    <a:schemeClr val="bg1"/>
                  </a:solidFill>
                </a:rPr>
                <a:t>mW</a:t>
              </a:r>
              <a:r>
                <a:rPr lang="en-US" sz="1900" b="1" dirty="0">
                  <a:solidFill>
                    <a:schemeClr val="bg1"/>
                  </a:solidFill>
                </a:rPr>
                <a:t>)</a:t>
              </a:r>
            </a:p>
          </p:txBody>
        </p:sp>
        <p:sp>
          <p:nvSpPr>
            <p:cNvPr id="102" name="Text Box 24"/>
            <p:cNvSpPr txBox="1">
              <a:spLocks noChangeArrowheads="1"/>
            </p:cNvSpPr>
            <p:nvPr/>
          </p:nvSpPr>
          <p:spPr bwMode="auto">
            <a:xfrm rot="16200000">
              <a:off x="2482198" y="1648415"/>
              <a:ext cx="1912658" cy="251225"/>
            </a:xfrm>
            <a:prstGeom prst="rect">
              <a:avLst/>
            </a:prstGeom>
            <a:noFill/>
            <a:ln w="9525">
              <a:noFill/>
              <a:miter lim="800000"/>
              <a:headEnd/>
              <a:tailEnd/>
            </a:ln>
            <a:effectLst/>
          </p:spPr>
          <p:txBody>
            <a:bodyPr wrap="none">
              <a:spAutoFit/>
            </a:bodyPr>
            <a:lstStyle/>
            <a:p>
              <a:r>
                <a:rPr lang="en-US" sz="1900" b="1" dirty="0">
                  <a:solidFill>
                    <a:schemeClr val="bg1"/>
                  </a:solidFill>
                </a:rPr>
                <a:t>Anti-Stokes power (</a:t>
              </a:r>
              <a:r>
                <a:rPr lang="en-US" sz="1900" b="1" dirty="0">
                  <a:solidFill>
                    <a:schemeClr val="bg1"/>
                  </a:solidFill>
                  <a:sym typeface="Symbol" pitchFamily="18" charset="2"/>
                </a:rPr>
                <a:t></a:t>
              </a:r>
              <a:r>
                <a:rPr lang="en-US" sz="1900" b="1" dirty="0">
                  <a:solidFill>
                    <a:schemeClr val="bg1"/>
                  </a:solidFill>
                </a:rPr>
                <a:t>W)</a:t>
              </a:r>
            </a:p>
          </p:txBody>
        </p:sp>
      </p:grpSp>
      <p:sp>
        <p:nvSpPr>
          <p:cNvPr id="105" name="Oval 104"/>
          <p:cNvSpPr/>
          <p:nvPr/>
        </p:nvSpPr>
        <p:spPr>
          <a:xfrm>
            <a:off x="33451802" y="17907002"/>
            <a:ext cx="228600" cy="228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106" name="Flowchart: Decision 105"/>
          <p:cNvSpPr/>
          <p:nvPr/>
        </p:nvSpPr>
        <p:spPr>
          <a:xfrm>
            <a:off x="33375602" y="18364200"/>
            <a:ext cx="381000" cy="304800"/>
          </a:xfrm>
          <a:prstGeom prst="flowChartDecision">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107" name="Flowchart: Decision 106"/>
          <p:cNvSpPr/>
          <p:nvPr/>
        </p:nvSpPr>
        <p:spPr>
          <a:xfrm>
            <a:off x="33375602" y="18821400"/>
            <a:ext cx="381000" cy="304800"/>
          </a:xfrm>
          <a:prstGeom prst="flowChartDecision">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cxnSp>
        <p:nvCxnSpPr>
          <p:cNvPr id="109" name="Straight Arrow Connector 108"/>
          <p:cNvCxnSpPr/>
          <p:nvPr/>
        </p:nvCxnSpPr>
        <p:spPr>
          <a:xfrm>
            <a:off x="33985200" y="18059407"/>
            <a:ext cx="762000"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0" name="Straight Arrow Connector 109"/>
          <p:cNvCxnSpPr/>
          <p:nvPr/>
        </p:nvCxnSpPr>
        <p:spPr>
          <a:xfrm>
            <a:off x="33985200" y="18973807"/>
            <a:ext cx="762000"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1" name="Straight Arrow Connector 110"/>
          <p:cNvCxnSpPr/>
          <p:nvPr/>
        </p:nvCxnSpPr>
        <p:spPr>
          <a:xfrm>
            <a:off x="33985200" y="18516607"/>
            <a:ext cx="762000"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2" name="TextBox 111"/>
          <p:cNvSpPr txBox="1"/>
          <p:nvPr/>
        </p:nvSpPr>
        <p:spPr>
          <a:xfrm>
            <a:off x="34899600" y="17830800"/>
            <a:ext cx="7772400" cy="461664"/>
          </a:xfrm>
          <a:prstGeom prst="rect">
            <a:avLst/>
          </a:prstGeom>
          <a:noFill/>
        </p:spPr>
        <p:txBody>
          <a:bodyPr wrap="square" lIns="91411" tIns="45701" rIns="91411" bIns="45701" rtlCol="0">
            <a:spAutoFit/>
          </a:bodyPr>
          <a:lstStyle/>
          <a:p>
            <a:r>
              <a:rPr lang="en-US" sz="2400" b="1" dirty="0" smtClean="0">
                <a:solidFill>
                  <a:schemeClr val="bg1"/>
                </a:solidFill>
              </a:rPr>
              <a:t>Transmitted Pump Beam</a:t>
            </a:r>
            <a:endParaRPr lang="en-US" sz="2400" b="1" dirty="0">
              <a:solidFill>
                <a:schemeClr val="bg1"/>
              </a:solidFill>
            </a:endParaRPr>
          </a:p>
        </p:txBody>
      </p:sp>
      <p:sp>
        <p:nvSpPr>
          <p:cNvPr id="117" name="TextBox 116"/>
          <p:cNvSpPr txBox="1"/>
          <p:nvPr/>
        </p:nvSpPr>
        <p:spPr>
          <a:xfrm>
            <a:off x="34899600" y="18288000"/>
            <a:ext cx="7772400" cy="461664"/>
          </a:xfrm>
          <a:prstGeom prst="rect">
            <a:avLst/>
          </a:prstGeom>
          <a:noFill/>
        </p:spPr>
        <p:txBody>
          <a:bodyPr wrap="square" lIns="91411" tIns="45701" rIns="91411" bIns="45701" rtlCol="0">
            <a:spAutoFit/>
          </a:bodyPr>
          <a:lstStyle/>
          <a:p>
            <a:r>
              <a:rPr lang="en-US" sz="2400" b="1" dirty="0" smtClean="0">
                <a:solidFill>
                  <a:schemeClr val="bg1"/>
                </a:solidFill>
              </a:rPr>
              <a:t>Generated Stokes Power</a:t>
            </a:r>
            <a:endParaRPr lang="en-US" sz="2400" b="1" dirty="0">
              <a:solidFill>
                <a:schemeClr val="bg1"/>
              </a:solidFill>
            </a:endParaRPr>
          </a:p>
        </p:txBody>
      </p:sp>
      <p:sp>
        <p:nvSpPr>
          <p:cNvPr id="118" name="TextBox 117"/>
          <p:cNvSpPr txBox="1"/>
          <p:nvPr/>
        </p:nvSpPr>
        <p:spPr>
          <a:xfrm>
            <a:off x="34899600" y="18745200"/>
            <a:ext cx="7772400" cy="461664"/>
          </a:xfrm>
          <a:prstGeom prst="rect">
            <a:avLst/>
          </a:prstGeom>
          <a:noFill/>
        </p:spPr>
        <p:txBody>
          <a:bodyPr wrap="square" lIns="91411" tIns="45701" rIns="91411" bIns="45701" rtlCol="0">
            <a:spAutoFit/>
          </a:bodyPr>
          <a:lstStyle/>
          <a:p>
            <a:r>
              <a:rPr lang="en-US" sz="2400" b="1" dirty="0" smtClean="0">
                <a:solidFill>
                  <a:schemeClr val="bg1"/>
                </a:solidFill>
              </a:rPr>
              <a:t>Generated anti-Stokes Power</a:t>
            </a:r>
            <a:endParaRPr lang="en-US" sz="2400" b="1" dirty="0">
              <a:solidFill>
                <a:schemeClr val="bg1"/>
              </a:solidFill>
            </a:endParaRPr>
          </a:p>
        </p:txBody>
      </p:sp>
      <p:grpSp>
        <p:nvGrpSpPr>
          <p:cNvPr id="127" name="Group 126"/>
          <p:cNvGrpSpPr/>
          <p:nvPr/>
        </p:nvGrpSpPr>
        <p:grpSpPr>
          <a:xfrm>
            <a:off x="2819400" y="24307800"/>
            <a:ext cx="9296400" cy="5486400"/>
            <a:chOff x="114240" y="425451"/>
            <a:chExt cx="4457760" cy="3468814"/>
          </a:xfrm>
        </p:grpSpPr>
        <p:pic>
          <p:nvPicPr>
            <p:cNvPr id="128" name="Picture 3" descr="E:\Programs\Matlab\work\2010 work\Tyler's CW vibrational paper\single_cycle_pulses_plot1.WMF"/>
            <p:cNvPicPr>
              <a:picLocks noChangeAspect="1" noChangeArrowheads="1"/>
            </p:cNvPicPr>
            <p:nvPr/>
          </p:nvPicPr>
          <p:blipFill>
            <a:blip r:embed="rId11" cstate="print"/>
            <a:srcRect/>
            <a:stretch>
              <a:fillRect/>
            </a:stretch>
          </p:blipFill>
          <p:spPr bwMode="auto">
            <a:xfrm>
              <a:off x="393700" y="425451"/>
              <a:ext cx="4178300" cy="3263900"/>
            </a:xfrm>
            <a:prstGeom prst="rect">
              <a:avLst/>
            </a:prstGeom>
            <a:noFill/>
          </p:spPr>
        </p:pic>
        <p:sp>
          <p:nvSpPr>
            <p:cNvPr id="129" name="Text Box 4"/>
            <p:cNvSpPr txBox="1">
              <a:spLocks noChangeArrowheads="1"/>
            </p:cNvSpPr>
            <p:nvPr/>
          </p:nvSpPr>
          <p:spPr bwMode="auto">
            <a:xfrm>
              <a:off x="2193925" y="3633790"/>
              <a:ext cx="834140" cy="260475"/>
            </a:xfrm>
            <a:prstGeom prst="rect">
              <a:avLst/>
            </a:prstGeom>
            <a:noFill/>
            <a:ln w="9525">
              <a:noFill/>
              <a:miter lim="800000"/>
              <a:headEnd/>
              <a:tailEnd/>
            </a:ln>
            <a:effectLst/>
          </p:spPr>
          <p:txBody>
            <a:bodyPr wrap="none">
              <a:spAutoFit/>
            </a:bodyPr>
            <a:lstStyle/>
            <a:p>
              <a:r>
                <a:rPr lang="en-US" sz="2900" b="1" dirty="0">
                  <a:solidFill>
                    <a:schemeClr val="bg1"/>
                  </a:solidFill>
                </a:rPr>
                <a:t>Time (</a:t>
              </a:r>
              <a:r>
                <a:rPr lang="en-US" sz="2900" b="1" dirty="0" err="1">
                  <a:solidFill>
                    <a:schemeClr val="bg1"/>
                  </a:solidFill>
                </a:rPr>
                <a:t>fs</a:t>
              </a:r>
              <a:r>
                <a:rPr lang="en-US" sz="2900" b="1" dirty="0">
                  <a:solidFill>
                    <a:schemeClr val="bg1"/>
                  </a:solidFill>
                </a:rPr>
                <a:t>)</a:t>
              </a:r>
            </a:p>
          </p:txBody>
        </p:sp>
        <p:sp>
          <p:nvSpPr>
            <p:cNvPr id="131" name="Text Box 5"/>
            <p:cNvSpPr txBox="1">
              <a:spLocks noChangeArrowheads="1"/>
            </p:cNvSpPr>
            <p:nvPr/>
          </p:nvSpPr>
          <p:spPr bwMode="auto">
            <a:xfrm rot="16200000">
              <a:off x="-433533" y="1905728"/>
              <a:ext cx="1356021" cy="260475"/>
            </a:xfrm>
            <a:prstGeom prst="rect">
              <a:avLst/>
            </a:prstGeom>
            <a:noFill/>
            <a:ln w="9525">
              <a:noFill/>
              <a:miter lim="800000"/>
              <a:headEnd/>
              <a:tailEnd/>
            </a:ln>
            <a:effectLst/>
          </p:spPr>
          <p:txBody>
            <a:bodyPr wrap="none">
              <a:spAutoFit/>
            </a:bodyPr>
            <a:lstStyle/>
            <a:p>
              <a:r>
                <a:rPr lang="en-US" sz="2900" b="1" dirty="0">
                  <a:solidFill>
                    <a:schemeClr val="bg1"/>
                  </a:solidFill>
                </a:rPr>
                <a:t>Intensity (a. u.)</a:t>
              </a:r>
            </a:p>
          </p:txBody>
        </p:sp>
      </p:grpSp>
      <p:grpSp>
        <p:nvGrpSpPr>
          <p:cNvPr id="793" name="Group 792"/>
          <p:cNvGrpSpPr/>
          <p:nvPr/>
        </p:nvGrpSpPr>
        <p:grpSpPr>
          <a:xfrm>
            <a:off x="13563601" y="8153400"/>
            <a:ext cx="11428704" cy="10439400"/>
            <a:chOff x="128959" y="228600"/>
            <a:chExt cx="6652841" cy="6076950"/>
          </a:xfrm>
        </p:grpSpPr>
        <p:sp>
          <p:nvSpPr>
            <p:cNvPr id="794" name="Rectangle 566"/>
            <p:cNvSpPr>
              <a:spLocks noChangeArrowheads="1"/>
            </p:cNvSpPr>
            <p:nvPr/>
          </p:nvSpPr>
          <p:spPr bwMode="auto">
            <a:xfrm flipH="1">
              <a:off x="5829300" y="5010150"/>
              <a:ext cx="914400" cy="914400"/>
            </a:xfrm>
            <a:prstGeom prst="rect">
              <a:avLst/>
            </a:prstGeom>
            <a:no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795" name="Rectangle 567"/>
            <p:cNvSpPr>
              <a:spLocks noChangeArrowheads="1"/>
            </p:cNvSpPr>
            <p:nvPr/>
          </p:nvSpPr>
          <p:spPr bwMode="auto">
            <a:xfrm flipH="1">
              <a:off x="6057900" y="5727700"/>
              <a:ext cx="457200" cy="762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796" name="Rectangle 568"/>
            <p:cNvSpPr>
              <a:spLocks noChangeArrowheads="1"/>
            </p:cNvSpPr>
            <p:nvPr/>
          </p:nvSpPr>
          <p:spPr bwMode="auto">
            <a:xfrm flipH="1">
              <a:off x="6134100" y="5575300"/>
              <a:ext cx="304800" cy="1524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797" name="Rectangle 569"/>
            <p:cNvSpPr>
              <a:spLocks noChangeArrowheads="1"/>
            </p:cNvSpPr>
            <p:nvPr/>
          </p:nvSpPr>
          <p:spPr bwMode="auto">
            <a:xfrm rot="2700000" flipH="1">
              <a:off x="6134100" y="5213350"/>
              <a:ext cx="381000" cy="762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798" name="Line 570"/>
            <p:cNvSpPr>
              <a:spLocks noChangeShapeType="1"/>
            </p:cNvSpPr>
            <p:nvPr/>
          </p:nvSpPr>
          <p:spPr bwMode="auto">
            <a:xfrm flipH="1" flipV="1">
              <a:off x="6286500" y="5264150"/>
              <a:ext cx="0" cy="30480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799" name="Line 571"/>
            <p:cNvSpPr>
              <a:spLocks noChangeShapeType="1"/>
            </p:cNvSpPr>
            <p:nvPr/>
          </p:nvSpPr>
          <p:spPr bwMode="auto">
            <a:xfrm flipH="1">
              <a:off x="5372100" y="5264150"/>
              <a:ext cx="914400"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0" name="Line 572"/>
            <p:cNvSpPr>
              <a:spLocks noChangeShapeType="1"/>
            </p:cNvSpPr>
            <p:nvPr/>
          </p:nvSpPr>
          <p:spPr bwMode="auto">
            <a:xfrm flipH="1">
              <a:off x="5600700" y="5264150"/>
              <a:ext cx="182563"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1" name="Line 573"/>
            <p:cNvSpPr>
              <a:spLocks noChangeShapeType="1"/>
            </p:cNvSpPr>
            <p:nvPr/>
          </p:nvSpPr>
          <p:spPr bwMode="auto">
            <a:xfrm flipH="1">
              <a:off x="3997325" y="5264150"/>
              <a:ext cx="182563"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2" name="Rectangle 574"/>
            <p:cNvSpPr>
              <a:spLocks noChangeArrowheads="1"/>
            </p:cNvSpPr>
            <p:nvPr/>
          </p:nvSpPr>
          <p:spPr bwMode="auto">
            <a:xfrm flipH="1">
              <a:off x="4837113" y="5099050"/>
              <a:ext cx="533400" cy="304800"/>
            </a:xfrm>
            <a:prstGeom prst="rect">
              <a:avLst/>
            </a:prstGeom>
            <a:no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3" name="Line 575"/>
            <p:cNvSpPr>
              <a:spLocks noChangeShapeType="1"/>
            </p:cNvSpPr>
            <p:nvPr/>
          </p:nvSpPr>
          <p:spPr bwMode="auto">
            <a:xfrm flipH="1">
              <a:off x="4568825" y="5264150"/>
              <a:ext cx="265113"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4" name="Rectangle 576"/>
            <p:cNvSpPr>
              <a:spLocks noChangeArrowheads="1"/>
            </p:cNvSpPr>
            <p:nvPr/>
          </p:nvSpPr>
          <p:spPr bwMode="auto">
            <a:xfrm flipH="1">
              <a:off x="4286250" y="5057775"/>
              <a:ext cx="276225" cy="457200"/>
            </a:xfrm>
            <a:prstGeom prst="rect">
              <a:avLst/>
            </a:prstGeom>
            <a:solidFill>
              <a:srgbClr val="3333CC">
                <a:alpha val="50000"/>
              </a:srgbClr>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5" name="Line 577"/>
            <p:cNvSpPr>
              <a:spLocks noChangeShapeType="1"/>
            </p:cNvSpPr>
            <p:nvPr/>
          </p:nvSpPr>
          <p:spPr bwMode="auto">
            <a:xfrm flipH="1">
              <a:off x="3819525" y="5264150"/>
              <a:ext cx="466725"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6" name="AutoShape 578"/>
            <p:cNvSpPr>
              <a:spLocks noChangeArrowheads="1"/>
            </p:cNvSpPr>
            <p:nvPr/>
          </p:nvSpPr>
          <p:spPr bwMode="auto">
            <a:xfrm rot="16200000" flipH="1">
              <a:off x="2725738" y="4694237"/>
              <a:ext cx="1092200" cy="1139825"/>
            </a:xfrm>
            <a:prstGeom prst="triangle">
              <a:avLst>
                <a:gd name="adj" fmla="val 50000"/>
              </a:avLst>
            </a:prstGeom>
            <a:solidFill>
              <a:srgbClr val="B2B2B2"/>
            </a:solidFill>
            <a:ln w="19050">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7" name="Line 579"/>
            <p:cNvSpPr>
              <a:spLocks noChangeShapeType="1"/>
            </p:cNvSpPr>
            <p:nvPr/>
          </p:nvSpPr>
          <p:spPr bwMode="auto">
            <a:xfrm flipH="1">
              <a:off x="2476500" y="5264150"/>
              <a:ext cx="228600"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8" name="Rectangle 580"/>
            <p:cNvSpPr>
              <a:spLocks noChangeArrowheads="1"/>
            </p:cNvSpPr>
            <p:nvPr/>
          </p:nvSpPr>
          <p:spPr bwMode="auto">
            <a:xfrm flipH="1">
              <a:off x="1944688" y="5095875"/>
              <a:ext cx="533400" cy="304800"/>
            </a:xfrm>
            <a:prstGeom prst="rect">
              <a:avLst/>
            </a:prstGeom>
            <a:no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09" name="Line 581"/>
            <p:cNvSpPr>
              <a:spLocks noChangeShapeType="1"/>
            </p:cNvSpPr>
            <p:nvPr/>
          </p:nvSpPr>
          <p:spPr bwMode="auto">
            <a:xfrm flipH="1">
              <a:off x="1357313" y="5264150"/>
              <a:ext cx="585787"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10" name="Text Box 582"/>
            <p:cNvSpPr txBox="1">
              <a:spLocks noChangeArrowheads="1"/>
            </p:cNvSpPr>
            <p:nvPr/>
          </p:nvSpPr>
          <p:spPr bwMode="auto">
            <a:xfrm>
              <a:off x="5980113" y="5956300"/>
              <a:ext cx="665512"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ECDL</a:t>
              </a:r>
            </a:p>
          </p:txBody>
        </p:sp>
        <p:sp>
          <p:nvSpPr>
            <p:cNvPr id="811" name="Rectangle 583"/>
            <p:cNvSpPr>
              <a:spLocks noChangeArrowheads="1"/>
            </p:cNvSpPr>
            <p:nvPr/>
          </p:nvSpPr>
          <p:spPr bwMode="auto">
            <a:xfrm>
              <a:off x="928688" y="2751138"/>
              <a:ext cx="838200" cy="1219200"/>
            </a:xfrm>
            <a:prstGeom prst="rect">
              <a:avLst/>
            </a:prstGeom>
            <a:noFill/>
            <a:ln w="12700">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grpSp>
          <p:nvGrpSpPr>
            <p:cNvPr id="812" name="Group 584"/>
            <p:cNvGrpSpPr>
              <a:grpSpLocks/>
            </p:cNvGrpSpPr>
            <p:nvPr/>
          </p:nvGrpSpPr>
          <p:grpSpPr bwMode="auto">
            <a:xfrm rot="5400000">
              <a:off x="1282700" y="2751138"/>
              <a:ext cx="152400" cy="419100"/>
              <a:chOff x="1872" y="1248"/>
              <a:chExt cx="96" cy="720"/>
            </a:xfrm>
          </p:grpSpPr>
          <p:sp>
            <p:nvSpPr>
              <p:cNvPr id="873" name="AutoShape 585"/>
              <p:cNvSpPr>
                <a:spLocks/>
              </p:cNvSpPr>
              <p:nvPr/>
            </p:nvSpPr>
            <p:spPr bwMode="auto">
              <a:xfrm>
                <a:off x="1920" y="1248"/>
                <a:ext cx="48" cy="720"/>
              </a:xfrm>
              <a:prstGeom prst="leftBracket">
                <a:avLst>
                  <a:gd name="adj" fmla="val 750000"/>
                </a:avLst>
              </a:prstGeom>
              <a:noFill/>
              <a:ln w="9525">
                <a:solidFill>
                  <a:srgbClr val="000000"/>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74" name="Line 586"/>
              <p:cNvSpPr>
                <a:spLocks noChangeShapeType="1"/>
              </p:cNvSpPr>
              <p:nvPr/>
            </p:nvSpPr>
            <p:spPr bwMode="auto">
              <a:xfrm>
                <a:off x="1872" y="1248"/>
                <a:ext cx="0" cy="72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75" name="Line 587"/>
              <p:cNvSpPr>
                <a:spLocks noChangeShapeType="1"/>
              </p:cNvSpPr>
              <p:nvPr/>
            </p:nvSpPr>
            <p:spPr bwMode="auto">
              <a:xfrm>
                <a:off x="1872" y="1968"/>
                <a:ext cx="96"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76" name="Line 588"/>
              <p:cNvSpPr>
                <a:spLocks noChangeShapeType="1"/>
              </p:cNvSpPr>
              <p:nvPr/>
            </p:nvSpPr>
            <p:spPr bwMode="auto">
              <a:xfrm>
                <a:off x="1872" y="1248"/>
                <a:ext cx="96"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grpSp>
        <p:grpSp>
          <p:nvGrpSpPr>
            <p:cNvPr id="813" name="Group 589"/>
            <p:cNvGrpSpPr>
              <a:grpSpLocks/>
            </p:cNvGrpSpPr>
            <p:nvPr/>
          </p:nvGrpSpPr>
          <p:grpSpPr bwMode="auto">
            <a:xfrm rot="16200000" flipV="1">
              <a:off x="1282700" y="3303588"/>
              <a:ext cx="152400" cy="419100"/>
              <a:chOff x="1872" y="1248"/>
              <a:chExt cx="96" cy="720"/>
            </a:xfrm>
          </p:grpSpPr>
          <p:sp>
            <p:nvSpPr>
              <p:cNvPr id="869" name="AutoShape 590"/>
              <p:cNvSpPr>
                <a:spLocks/>
              </p:cNvSpPr>
              <p:nvPr/>
            </p:nvSpPr>
            <p:spPr bwMode="auto">
              <a:xfrm>
                <a:off x="1920" y="1248"/>
                <a:ext cx="48" cy="720"/>
              </a:xfrm>
              <a:prstGeom prst="leftBracket">
                <a:avLst>
                  <a:gd name="adj" fmla="val 750000"/>
                </a:avLst>
              </a:prstGeom>
              <a:noFill/>
              <a:ln w="9525">
                <a:solidFill>
                  <a:srgbClr val="000000"/>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70" name="Line 591"/>
              <p:cNvSpPr>
                <a:spLocks noChangeShapeType="1"/>
              </p:cNvSpPr>
              <p:nvPr/>
            </p:nvSpPr>
            <p:spPr bwMode="auto">
              <a:xfrm>
                <a:off x="1872" y="1248"/>
                <a:ext cx="0" cy="72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71" name="Line 592"/>
              <p:cNvSpPr>
                <a:spLocks noChangeShapeType="1"/>
              </p:cNvSpPr>
              <p:nvPr/>
            </p:nvSpPr>
            <p:spPr bwMode="auto">
              <a:xfrm>
                <a:off x="1872" y="1968"/>
                <a:ext cx="96"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72" name="Line 593"/>
              <p:cNvSpPr>
                <a:spLocks noChangeShapeType="1"/>
              </p:cNvSpPr>
              <p:nvPr/>
            </p:nvSpPr>
            <p:spPr bwMode="auto">
              <a:xfrm>
                <a:off x="1872" y="1248"/>
                <a:ext cx="96"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grpSp>
        <p:sp>
          <p:nvSpPr>
            <p:cNvPr id="814" name="Text Box 594"/>
            <p:cNvSpPr txBox="1">
              <a:spLocks noChangeArrowheads="1"/>
            </p:cNvSpPr>
            <p:nvPr/>
          </p:nvSpPr>
          <p:spPr bwMode="auto">
            <a:xfrm>
              <a:off x="1147763" y="3068638"/>
              <a:ext cx="336115"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D</a:t>
              </a:r>
              <a:r>
                <a:rPr kumimoji="0" lang="en-US" sz="2800" b="0" i="0" u="none" strike="noStrike" kern="0" cap="none" spc="0" normalizeH="0" baseline="-25000" noProof="0" smtClean="0">
                  <a:ln>
                    <a:noFill/>
                  </a:ln>
                  <a:solidFill>
                    <a:sysClr val="windowText" lastClr="000000"/>
                  </a:solidFill>
                  <a:effectLst/>
                  <a:uLnTx/>
                  <a:uFillTx/>
                </a:rPr>
                <a:t>2</a:t>
              </a:r>
            </a:p>
          </p:txBody>
        </p:sp>
        <p:sp>
          <p:nvSpPr>
            <p:cNvPr id="815" name="Rectangle 595"/>
            <p:cNvSpPr>
              <a:spLocks noChangeArrowheads="1"/>
            </p:cNvSpPr>
            <p:nvPr/>
          </p:nvSpPr>
          <p:spPr bwMode="auto">
            <a:xfrm>
              <a:off x="1149350" y="3584575"/>
              <a:ext cx="55563" cy="2286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16" name="Rectangle 596"/>
            <p:cNvSpPr>
              <a:spLocks noChangeArrowheads="1"/>
            </p:cNvSpPr>
            <p:nvPr/>
          </p:nvSpPr>
          <p:spPr bwMode="auto">
            <a:xfrm>
              <a:off x="1512888" y="3584575"/>
              <a:ext cx="55562" cy="2286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17" name="Text Box 597"/>
            <p:cNvSpPr txBox="1">
              <a:spLocks noChangeArrowheads="1"/>
            </p:cNvSpPr>
            <p:nvPr/>
          </p:nvSpPr>
          <p:spPr bwMode="auto">
            <a:xfrm>
              <a:off x="306388" y="3581400"/>
              <a:ext cx="498475" cy="304800"/>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PZT</a:t>
              </a:r>
            </a:p>
          </p:txBody>
        </p:sp>
        <p:sp>
          <p:nvSpPr>
            <p:cNvPr id="818" name="Line 598"/>
            <p:cNvSpPr>
              <a:spLocks noChangeShapeType="1"/>
            </p:cNvSpPr>
            <p:nvPr/>
          </p:nvSpPr>
          <p:spPr bwMode="auto">
            <a:xfrm rot="5400000">
              <a:off x="1212056" y="4106069"/>
              <a:ext cx="274638"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19" name="Oval 599"/>
            <p:cNvSpPr>
              <a:spLocks noChangeArrowheads="1"/>
            </p:cNvSpPr>
            <p:nvPr/>
          </p:nvSpPr>
          <p:spPr bwMode="auto">
            <a:xfrm>
              <a:off x="1158875" y="4776788"/>
              <a:ext cx="365125" cy="76200"/>
            </a:xfrm>
            <a:prstGeom prst="ellipse">
              <a:avLst/>
            </a:prstGeom>
            <a:noFill/>
            <a:ln w="9525">
              <a:solidFill>
                <a:srgbClr val="000000"/>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20" name="Line 600"/>
            <p:cNvSpPr>
              <a:spLocks noChangeShapeType="1"/>
            </p:cNvSpPr>
            <p:nvPr/>
          </p:nvSpPr>
          <p:spPr bwMode="auto">
            <a:xfrm rot="5400000">
              <a:off x="1212056" y="4329907"/>
              <a:ext cx="274637"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21" name="Text Box 601"/>
            <p:cNvSpPr txBox="1">
              <a:spLocks noChangeArrowheads="1"/>
            </p:cNvSpPr>
            <p:nvPr/>
          </p:nvSpPr>
          <p:spPr bwMode="auto">
            <a:xfrm>
              <a:off x="572532" y="4797402"/>
              <a:ext cx="573132"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MML</a:t>
              </a:r>
            </a:p>
          </p:txBody>
        </p:sp>
        <p:sp>
          <p:nvSpPr>
            <p:cNvPr id="822" name="Line 602"/>
            <p:cNvSpPr>
              <a:spLocks noChangeShapeType="1"/>
            </p:cNvSpPr>
            <p:nvPr/>
          </p:nvSpPr>
          <p:spPr bwMode="auto">
            <a:xfrm rot="5400000">
              <a:off x="1210469" y="4639469"/>
              <a:ext cx="274638"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23" name="Rectangle 603"/>
            <p:cNvSpPr>
              <a:spLocks noChangeArrowheads="1"/>
            </p:cNvSpPr>
            <p:nvPr/>
          </p:nvSpPr>
          <p:spPr bwMode="auto">
            <a:xfrm rot="2700000" flipV="1">
              <a:off x="1127125" y="5251450"/>
              <a:ext cx="381000" cy="762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24" name="Line 604"/>
            <p:cNvSpPr>
              <a:spLocks noChangeShapeType="1"/>
            </p:cNvSpPr>
            <p:nvPr/>
          </p:nvSpPr>
          <p:spPr bwMode="auto">
            <a:xfrm rot="16200000" flipV="1">
              <a:off x="1151731" y="5056982"/>
              <a:ext cx="401637"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25" name="Line 605"/>
            <p:cNvSpPr>
              <a:spLocks noChangeShapeType="1"/>
            </p:cNvSpPr>
            <p:nvPr/>
          </p:nvSpPr>
          <p:spPr bwMode="auto">
            <a:xfrm rot="16200000">
              <a:off x="1261268" y="5028407"/>
              <a:ext cx="182563"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26" name="Text Box 606"/>
            <p:cNvSpPr txBox="1">
              <a:spLocks noChangeArrowheads="1"/>
            </p:cNvSpPr>
            <p:nvPr/>
          </p:nvSpPr>
          <p:spPr bwMode="auto">
            <a:xfrm>
              <a:off x="365125" y="3105150"/>
              <a:ext cx="53767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HFC</a:t>
              </a:r>
            </a:p>
          </p:txBody>
        </p:sp>
        <p:sp>
          <p:nvSpPr>
            <p:cNvPr id="827" name="Text Box 607"/>
            <p:cNvSpPr txBox="1">
              <a:spLocks noChangeArrowheads="1"/>
            </p:cNvSpPr>
            <p:nvPr/>
          </p:nvSpPr>
          <p:spPr bwMode="auto">
            <a:xfrm>
              <a:off x="2905125" y="5750148"/>
              <a:ext cx="1061161" cy="555402"/>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Ytterbium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amplifier</a:t>
              </a:r>
            </a:p>
          </p:txBody>
        </p:sp>
        <p:sp>
          <p:nvSpPr>
            <p:cNvPr id="828" name="Text Box 608"/>
            <p:cNvSpPr txBox="1">
              <a:spLocks noChangeArrowheads="1"/>
            </p:cNvSpPr>
            <p:nvPr/>
          </p:nvSpPr>
          <p:spPr bwMode="auto">
            <a:xfrm>
              <a:off x="4732338" y="5439647"/>
              <a:ext cx="876400" cy="555402"/>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Faraday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Isolator</a:t>
              </a:r>
            </a:p>
          </p:txBody>
        </p:sp>
        <p:sp>
          <p:nvSpPr>
            <p:cNvPr id="829" name="Text Box 609"/>
            <p:cNvSpPr txBox="1">
              <a:spLocks noChangeArrowheads="1"/>
            </p:cNvSpPr>
            <p:nvPr/>
          </p:nvSpPr>
          <p:spPr bwMode="auto">
            <a:xfrm>
              <a:off x="4127500" y="5544422"/>
              <a:ext cx="583396"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EOM</a:t>
              </a:r>
            </a:p>
          </p:txBody>
        </p:sp>
        <p:sp>
          <p:nvSpPr>
            <p:cNvPr id="830" name="Line 610"/>
            <p:cNvSpPr>
              <a:spLocks noChangeShapeType="1"/>
            </p:cNvSpPr>
            <p:nvPr/>
          </p:nvSpPr>
          <p:spPr bwMode="auto">
            <a:xfrm>
              <a:off x="1347788" y="4452938"/>
              <a:ext cx="566737"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1" name="AutoShape 611"/>
            <p:cNvSpPr>
              <a:spLocks noChangeArrowheads="1"/>
            </p:cNvSpPr>
            <p:nvPr/>
          </p:nvSpPr>
          <p:spPr bwMode="auto">
            <a:xfrm>
              <a:off x="1924050" y="4338638"/>
              <a:ext cx="228600" cy="228600"/>
            </a:xfrm>
            <a:prstGeom prst="flowChartDelay">
              <a:avLst/>
            </a:prstGeom>
            <a:solidFill>
              <a:srgbClr val="3333CC">
                <a:alpha val="50000"/>
              </a:srgbClr>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2" name="Text Box 612"/>
            <p:cNvSpPr txBox="1">
              <a:spLocks noChangeArrowheads="1"/>
            </p:cNvSpPr>
            <p:nvPr/>
          </p:nvSpPr>
          <p:spPr bwMode="auto">
            <a:xfrm>
              <a:off x="1838325" y="4065588"/>
              <a:ext cx="1237524"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Photo-diode</a:t>
              </a:r>
            </a:p>
          </p:txBody>
        </p:sp>
        <p:sp>
          <p:nvSpPr>
            <p:cNvPr id="833" name="Line 613"/>
            <p:cNvSpPr>
              <a:spLocks noChangeShapeType="1"/>
            </p:cNvSpPr>
            <p:nvPr/>
          </p:nvSpPr>
          <p:spPr bwMode="auto">
            <a:xfrm rot="16200000">
              <a:off x="1258094" y="4233069"/>
              <a:ext cx="182562"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4" name="Line 614"/>
            <p:cNvSpPr>
              <a:spLocks noChangeShapeType="1"/>
            </p:cNvSpPr>
            <p:nvPr/>
          </p:nvSpPr>
          <p:spPr bwMode="auto">
            <a:xfrm>
              <a:off x="1560513" y="4452938"/>
              <a:ext cx="182562"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5" name="AutoShape 615"/>
            <p:cNvSpPr>
              <a:spLocks noChangeArrowheads="1"/>
            </p:cNvSpPr>
            <p:nvPr/>
          </p:nvSpPr>
          <p:spPr bwMode="auto">
            <a:xfrm>
              <a:off x="4970463" y="5219700"/>
              <a:ext cx="228600" cy="76200"/>
            </a:xfrm>
            <a:prstGeom prst="leftArrow">
              <a:avLst>
                <a:gd name="adj1" fmla="val 50000"/>
                <a:gd name="adj2" fmla="val 75000"/>
              </a:avLst>
            </a:prstGeom>
            <a:solidFill>
              <a:srgbClr val="3333CC">
                <a:alpha val="50000"/>
              </a:srgbClr>
            </a:solidFill>
            <a:ln w="9525">
              <a:solidFill>
                <a:srgbClr val="000000"/>
              </a:solidFill>
              <a:miter lim="800000"/>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6" name="AutoShape 616"/>
            <p:cNvSpPr>
              <a:spLocks noChangeArrowheads="1"/>
            </p:cNvSpPr>
            <p:nvPr/>
          </p:nvSpPr>
          <p:spPr bwMode="auto">
            <a:xfrm>
              <a:off x="2097088" y="5216525"/>
              <a:ext cx="228600" cy="76200"/>
            </a:xfrm>
            <a:prstGeom prst="leftArrow">
              <a:avLst>
                <a:gd name="adj1" fmla="val 50000"/>
                <a:gd name="adj2" fmla="val 75000"/>
              </a:avLst>
            </a:prstGeom>
            <a:solidFill>
              <a:srgbClr val="3333CC">
                <a:alpha val="50000"/>
              </a:srgbClr>
            </a:solidFill>
            <a:ln w="9525">
              <a:solidFill>
                <a:srgbClr val="000000"/>
              </a:solidFill>
              <a:miter lim="800000"/>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7" name="Text Box 617"/>
            <p:cNvSpPr txBox="1">
              <a:spLocks noChangeArrowheads="1"/>
            </p:cNvSpPr>
            <p:nvPr/>
          </p:nvSpPr>
          <p:spPr bwMode="auto">
            <a:xfrm>
              <a:off x="1838325" y="5439647"/>
              <a:ext cx="876400" cy="555402"/>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Faraday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Isolator</a:t>
              </a:r>
            </a:p>
          </p:txBody>
        </p:sp>
        <p:sp>
          <p:nvSpPr>
            <p:cNvPr id="838" name="Rectangle 618"/>
            <p:cNvSpPr>
              <a:spLocks noChangeArrowheads="1"/>
            </p:cNvSpPr>
            <p:nvPr/>
          </p:nvSpPr>
          <p:spPr bwMode="auto">
            <a:xfrm rot="2700000" flipV="1">
              <a:off x="1152525" y="4459288"/>
              <a:ext cx="381000" cy="26987"/>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39" name="Text Box 619"/>
            <p:cNvSpPr txBox="1">
              <a:spLocks noChangeArrowheads="1"/>
            </p:cNvSpPr>
            <p:nvPr/>
          </p:nvSpPr>
          <p:spPr bwMode="auto">
            <a:xfrm>
              <a:off x="217674" y="4442543"/>
              <a:ext cx="108542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glass slide</a:t>
              </a:r>
            </a:p>
          </p:txBody>
        </p:sp>
        <p:sp>
          <p:nvSpPr>
            <p:cNvPr id="840" name="AutoShape 620"/>
            <p:cNvSpPr>
              <a:spLocks noChangeAspect="1" noChangeArrowheads="1"/>
            </p:cNvSpPr>
            <p:nvPr/>
          </p:nvSpPr>
          <p:spPr bwMode="auto">
            <a:xfrm rot="1800000">
              <a:off x="1152525" y="1377950"/>
              <a:ext cx="593725" cy="512763"/>
            </a:xfrm>
            <a:prstGeom prst="triangle">
              <a:avLst>
                <a:gd name="adj" fmla="val 50000"/>
              </a:avLst>
            </a:prstGeom>
            <a:solidFill>
              <a:srgbClr val="3333CC">
                <a:alpha val="50000"/>
              </a:srgbClr>
            </a:solidFill>
            <a:ln w="9525">
              <a:solidFill>
                <a:srgbClr val="000000"/>
              </a:solidFill>
              <a:miter lim="800000"/>
              <a:headEnd/>
              <a:tailEnd/>
            </a:ln>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latin typeface="Times" pitchFamily="18" charset="0"/>
              </a:endParaRPr>
            </a:p>
          </p:txBody>
        </p:sp>
        <p:sp>
          <p:nvSpPr>
            <p:cNvPr id="841" name="Text Box 621"/>
            <p:cNvSpPr txBox="1">
              <a:spLocks noChangeArrowheads="1"/>
            </p:cNvSpPr>
            <p:nvPr/>
          </p:nvSpPr>
          <p:spPr bwMode="auto">
            <a:xfrm>
              <a:off x="1609725" y="1587500"/>
              <a:ext cx="619788"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prism</a:t>
              </a:r>
            </a:p>
          </p:txBody>
        </p:sp>
        <p:sp>
          <p:nvSpPr>
            <p:cNvPr id="842" name="Line 622"/>
            <p:cNvSpPr>
              <a:spLocks noChangeShapeType="1"/>
            </p:cNvSpPr>
            <p:nvPr/>
          </p:nvSpPr>
          <p:spPr bwMode="auto">
            <a:xfrm rot="5400000">
              <a:off x="1069181" y="2148682"/>
              <a:ext cx="547687"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43" name="Line 623"/>
            <p:cNvSpPr>
              <a:spLocks noChangeShapeType="1"/>
            </p:cNvSpPr>
            <p:nvPr/>
          </p:nvSpPr>
          <p:spPr bwMode="auto">
            <a:xfrm rot="5400000">
              <a:off x="1212056" y="2599532"/>
              <a:ext cx="274637"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44" name="Line 624"/>
            <p:cNvSpPr>
              <a:spLocks noChangeShapeType="1"/>
            </p:cNvSpPr>
            <p:nvPr/>
          </p:nvSpPr>
          <p:spPr bwMode="auto">
            <a:xfrm rot="16200000">
              <a:off x="1251743" y="2205832"/>
              <a:ext cx="182563"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45" name="Line 625"/>
            <p:cNvSpPr>
              <a:spLocks noChangeShapeType="1"/>
            </p:cNvSpPr>
            <p:nvPr/>
          </p:nvSpPr>
          <p:spPr bwMode="auto">
            <a:xfrm flipV="1">
              <a:off x="1374775" y="685800"/>
              <a:ext cx="914400" cy="838200"/>
            </a:xfrm>
            <a:prstGeom prst="line">
              <a:avLst/>
            </a:prstGeom>
            <a:noFill/>
            <a:ln w="12700">
              <a:solidFill>
                <a:srgbClr val="339966"/>
              </a:solidFill>
              <a:round/>
              <a:headEnd/>
              <a:tailEnd type="arrow"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46" name="Line 626"/>
            <p:cNvSpPr>
              <a:spLocks noChangeShapeType="1"/>
            </p:cNvSpPr>
            <p:nvPr/>
          </p:nvSpPr>
          <p:spPr bwMode="auto">
            <a:xfrm flipV="1">
              <a:off x="1374775" y="603250"/>
              <a:ext cx="685800" cy="914400"/>
            </a:xfrm>
            <a:prstGeom prst="line">
              <a:avLst/>
            </a:prstGeom>
            <a:noFill/>
            <a:ln w="12700">
              <a:solidFill>
                <a:srgbClr val="FF9900"/>
              </a:solidFill>
              <a:round/>
              <a:headEnd/>
              <a:tailEnd type="arrow"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47" name="Line 627"/>
            <p:cNvSpPr>
              <a:spLocks noChangeShapeType="1"/>
            </p:cNvSpPr>
            <p:nvPr/>
          </p:nvSpPr>
          <p:spPr bwMode="auto">
            <a:xfrm flipV="1">
              <a:off x="1374775" y="527050"/>
              <a:ext cx="381000" cy="990600"/>
            </a:xfrm>
            <a:prstGeom prst="line">
              <a:avLst/>
            </a:prstGeom>
            <a:noFill/>
            <a:ln w="12700">
              <a:solidFill>
                <a:srgbClr val="FF6600"/>
              </a:solidFill>
              <a:round/>
              <a:headEnd/>
              <a:tailEnd type="arrow"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48" name="Text Box 628"/>
            <p:cNvSpPr txBox="1">
              <a:spLocks noChangeArrowheads="1"/>
            </p:cNvSpPr>
            <p:nvPr/>
          </p:nvSpPr>
          <p:spPr bwMode="auto">
            <a:xfrm>
              <a:off x="2302467" y="583458"/>
              <a:ext cx="806416"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807 nm</a:t>
              </a:r>
            </a:p>
          </p:txBody>
        </p:sp>
        <p:sp>
          <p:nvSpPr>
            <p:cNvPr id="849" name="Text Box 629"/>
            <p:cNvSpPr txBox="1">
              <a:spLocks noChangeArrowheads="1"/>
            </p:cNvSpPr>
            <p:nvPr/>
          </p:nvSpPr>
          <p:spPr bwMode="auto">
            <a:xfrm>
              <a:off x="2036323" y="272957"/>
              <a:ext cx="86800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1.06 </a:t>
              </a:r>
              <a:r>
                <a:rPr kumimoji="0" lang="en-US" sz="2800" b="0" i="0" u="none" strike="noStrike" kern="0" cap="none" spc="0" normalizeH="0" baseline="0" noProof="0" dirty="0" smtClean="0">
                  <a:ln>
                    <a:noFill/>
                  </a:ln>
                  <a:solidFill>
                    <a:sysClr val="windowText" lastClr="000000"/>
                  </a:solidFill>
                  <a:effectLst/>
                  <a:uLnTx/>
                  <a:uFillTx/>
                  <a:sym typeface="Symbol" pitchFamily="18" charset="2"/>
                </a:rPr>
                <a:t></a:t>
              </a:r>
              <a:r>
                <a:rPr kumimoji="0" lang="en-US" sz="2800" b="0" i="0" u="none" strike="noStrike" kern="0" cap="none" spc="0" normalizeH="0" baseline="0" noProof="0" dirty="0" smtClean="0">
                  <a:ln>
                    <a:noFill/>
                  </a:ln>
                  <a:solidFill>
                    <a:sysClr val="windowText" lastClr="000000"/>
                  </a:solidFill>
                  <a:effectLst/>
                  <a:uLnTx/>
                  <a:uFillTx/>
                </a:rPr>
                <a:t>m</a:t>
              </a:r>
            </a:p>
          </p:txBody>
        </p:sp>
        <p:sp>
          <p:nvSpPr>
            <p:cNvPr id="850" name="Text Box 630"/>
            <p:cNvSpPr txBox="1">
              <a:spLocks noChangeArrowheads="1"/>
            </p:cNvSpPr>
            <p:nvPr/>
          </p:nvSpPr>
          <p:spPr bwMode="auto">
            <a:xfrm>
              <a:off x="1279525" y="228600"/>
              <a:ext cx="86800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1.56 </a:t>
              </a:r>
              <a:r>
                <a:rPr kumimoji="0" lang="en-US" sz="2800" b="0" i="0" u="none" strike="noStrike" kern="0" cap="none" spc="0" normalizeH="0" baseline="0" noProof="0" smtClean="0">
                  <a:ln>
                    <a:noFill/>
                  </a:ln>
                  <a:solidFill>
                    <a:sysClr val="windowText" lastClr="000000"/>
                  </a:solidFill>
                  <a:effectLst/>
                  <a:uLnTx/>
                  <a:uFillTx/>
                  <a:sym typeface="Symbol" pitchFamily="18" charset="2"/>
                </a:rPr>
                <a:t></a:t>
              </a:r>
              <a:r>
                <a:rPr kumimoji="0" lang="en-US" sz="2800" b="0" i="0" u="none" strike="noStrike" kern="0" cap="none" spc="0" normalizeH="0" baseline="0" noProof="0" smtClean="0">
                  <a:ln>
                    <a:noFill/>
                  </a:ln>
                  <a:solidFill>
                    <a:sysClr val="windowText" lastClr="000000"/>
                  </a:solidFill>
                  <a:effectLst/>
                  <a:uLnTx/>
                  <a:uFillTx/>
                </a:rPr>
                <a:t>m</a:t>
              </a:r>
            </a:p>
          </p:txBody>
        </p:sp>
        <p:pic>
          <p:nvPicPr>
            <p:cNvPr id="851" name="Picture 631" descr="E:\Programs\Matlab\work\2010 work\Tyler's CW vibrational paper\spectrum_analyser_plot1.WMF"/>
            <p:cNvPicPr>
              <a:picLocks noChangeAspect="1" noChangeArrowheads="1"/>
            </p:cNvPicPr>
            <p:nvPr/>
          </p:nvPicPr>
          <p:blipFill>
            <a:blip r:embed="rId12" cstate="print"/>
            <a:srcRect/>
            <a:stretch>
              <a:fillRect/>
            </a:stretch>
          </p:blipFill>
          <p:spPr bwMode="auto">
            <a:xfrm>
              <a:off x="3771900" y="1462088"/>
              <a:ext cx="3009900" cy="2235200"/>
            </a:xfrm>
            <a:prstGeom prst="rect">
              <a:avLst/>
            </a:prstGeom>
            <a:noFill/>
          </p:spPr>
        </p:pic>
        <p:sp>
          <p:nvSpPr>
            <p:cNvPr id="852" name="Text Box 632"/>
            <p:cNvSpPr txBox="1">
              <a:spLocks noChangeArrowheads="1"/>
            </p:cNvSpPr>
            <p:nvPr/>
          </p:nvSpPr>
          <p:spPr bwMode="auto">
            <a:xfrm>
              <a:off x="4462463" y="3621088"/>
              <a:ext cx="1660234"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wavelength (</a:t>
              </a:r>
              <a:r>
                <a:rPr kumimoji="0" lang="en-US" sz="2800" b="0" i="0" u="none" strike="noStrike" kern="0" cap="none" spc="0" normalizeH="0" baseline="0" noProof="0" smtClean="0">
                  <a:ln>
                    <a:noFill/>
                  </a:ln>
                  <a:solidFill>
                    <a:sysClr val="windowText" lastClr="000000"/>
                  </a:solidFill>
                  <a:effectLst/>
                  <a:uLnTx/>
                  <a:uFillTx/>
                  <a:sym typeface="Symbol" pitchFamily="18" charset="2"/>
                </a:rPr>
                <a:t>m)</a:t>
              </a:r>
              <a:endParaRPr kumimoji="0" lang="en-US" sz="2800" b="0" i="0" u="none" strike="noStrike" kern="0" cap="none" spc="0" normalizeH="0" baseline="0" noProof="0" smtClean="0">
                <a:ln>
                  <a:noFill/>
                </a:ln>
                <a:solidFill>
                  <a:sysClr val="windowText" lastClr="000000"/>
                </a:solidFill>
                <a:effectLst/>
                <a:uLnTx/>
                <a:uFillTx/>
              </a:endParaRPr>
            </a:p>
          </p:txBody>
        </p:sp>
        <p:sp>
          <p:nvSpPr>
            <p:cNvPr id="853" name="Text Box 633"/>
            <p:cNvSpPr txBox="1">
              <a:spLocks noChangeArrowheads="1"/>
            </p:cNvSpPr>
            <p:nvPr/>
          </p:nvSpPr>
          <p:spPr bwMode="auto">
            <a:xfrm>
              <a:off x="3887788" y="1716088"/>
              <a:ext cx="806416"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807 nm</a:t>
              </a:r>
            </a:p>
          </p:txBody>
        </p:sp>
        <p:sp>
          <p:nvSpPr>
            <p:cNvPr id="854" name="Text Box 634"/>
            <p:cNvSpPr txBox="1">
              <a:spLocks noChangeArrowheads="1"/>
            </p:cNvSpPr>
            <p:nvPr/>
          </p:nvSpPr>
          <p:spPr bwMode="auto">
            <a:xfrm>
              <a:off x="4705350" y="1716088"/>
              <a:ext cx="86800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1.06 </a:t>
              </a:r>
              <a:r>
                <a:rPr kumimoji="0" lang="en-US" sz="2800" b="0" i="0" u="none" strike="noStrike" kern="0" cap="none" spc="0" normalizeH="0" baseline="0" noProof="0" smtClean="0">
                  <a:ln>
                    <a:noFill/>
                  </a:ln>
                  <a:solidFill>
                    <a:sysClr val="windowText" lastClr="000000"/>
                  </a:solidFill>
                  <a:effectLst/>
                  <a:uLnTx/>
                  <a:uFillTx/>
                  <a:sym typeface="Symbol" pitchFamily="18" charset="2"/>
                </a:rPr>
                <a:t></a:t>
              </a:r>
              <a:r>
                <a:rPr kumimoji="0" lang="en-US" sz="2800" b="0" i="0" u="none" strike="noStrike" kern="0" cap="none" spc="0" normalizeH="0" baseline="0" noProof="0" smtClean="0">
                  <a:ln>
                    <a:noFill/>
                  </a:ln>
                  <a:solidFill>
                    <a:sysClr val="windowText" lastClr="000000"/>
                  </a:solidFill>
                  <a:effectLst/>
                  <a:uLnTx/>
                  <a:uFillTx/>
                </a:rPr>
                <a:t>m</a:t>
              </a:r>
            </a:p>
          </p:txBody>
        </p:sp>
        <p:sp>
          <p:nvSpPr>
            <p:cNvPr id="855" name="Text Box 635"/>
            <p:cNvSpPr txBox="1">
              <a:spLocks noChangeArrowheads="1"/>
            </p:cNvSpPr>
            <p:nvPr/>
          </p:nvSpPr>
          <p:spPr bwMode="auto">
            <a:xfrm>
              <a:off x="5657850" y="1550988"/>
              <a:ext cx="86800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smtClean="0">
                  <a:ln>
                    <a:noFill/>
                  </a:ln>
                  <a:solidFill>
                    <a:sysClr val="windowText" lastClr="000000"/>
                  </a:solidFill>
                  <a:effectLst/>
                  <a:uLnTx/>
                  <a:uFillTx/>
                </a:rPr>
                <a:t>1.56 </a:t>
              </a:r>
              <a:r>
                <a:rPr kumimoji="0" lang="en-US" sz="2800" b="0" i="0" u="none" strike="noStrike" kern="0" cap="none" spc="0" normalizeH="0" baseline="0" noProof="0" smtClean="0">
                  <a:ln>
                    <a:noFill/>
                  </a:ln>
                  <a:solidFill>
                    <a:sysClr val="windowText" lastClr="000000"/>
                  </a:solidFill>
                  <a:effectLst/>
                  <a:uLnTx/>
                  <a:uFillTx/>
                  <a:sym typeface="Symbol" pitchFamily="18" charset="2"/>
                </a:rPr>
                <a:t></a:t>
              </a:r>
              <a:r>
                <a:rPr kumimoji="0" lang="en-US" sz="2800" b="0" i="0" u="none" strike="noStrike" kern="0" cap="none" spc="0" normalizeH="0" baseline="0" noProof="0" smtClean="0">
                  <a:ln>
                    <a:noFill/>
                  </a:ln>
                  <a:solidFill>
                    <a:sysClr val="windowText" lastClr="000000"/>
                  </a:solidFill>
                  <a:effectLst/>
                  <a:uLnTx/>
                  <a:uFillTx/>
                </a:rPr>
                <a:t>m</a:t>
              </a:r>
            </a:p>
          </p:txBody>
        </p:sp>
        <p:sp>
          <p:nvSpPr>
            <p:cNvPr id="856" name="Text Box 636"/>
            <p:cNvSpPr txBox="1">
              <a:spLocks noChangeArrowheads="1"/>
            </p:cNvSpPr>
            <p:nvPr/>
          </p:nvSpPr>
          <p:spPr bwMode="auto">
            <a:xfrm>
              <a:off x="4318000" y="1047750"/>
              <a:ext cx="1897250"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800" b="1" kern="0" dirty="0" smtClean="0">
                  <a:solidFill>
                    <a:sysClr val="windowText" lastClr="000000"/>
                  </a:solidFill>
                </a:rPr>
                <a:t>T</a:t>
              </a:r>
              <a:r>
                <a:rPr kumimoji="0" lang="en-US" sz="2800" b="1" i="0" u="none" strike="noStrike" kern="0" cap="none" spc="0" normalizeH="0" baseline="0" noProof="0" dirty="0" err="1" smtClean="0">
                  <a:ln>
                    <a:noFill/>
                  </a:ln>
                  <a:solidFill>
                    <a:sysClr val="windowText" lastClr="000000"/>
                  </a:solidFill>
                  <a:effectLst/>
                  <a:uLnTx/>
                  <a:uFillTx/>
                </a:rPr>
                <a:t>ypical</a:t>
              </a:r>
              <a:r>
                <a:rPr kumimoji="0" lang="en-US" sz="2800" b="1" i="0" u="none" strike="noStrike" kern="0" cap="none" spc="0" normalizeH="0" baseline="0" noProof="0" dirty="0" smtClean="0">
                  <a:ln>
                    <a:noFill/>
                  </a:ln>
                  <a:solidFill>
                    <a:sysClr val="windowText" lastClr="000000"/>
                  </a:solidFill>
                  <a:effectLst/>
                  <a:uLnTx/>
                  <a:uFillTx/>
                </a:rPr>
                <a:t> </a:t>
              </a:r>
              <a:r>
                <a:rPr kumimoji="0" lang="en-US" sz="2800" b="1" i="0" u="none" strike="noStrike" kern="0" cap="none" spc="0" normalizeH="0" baseline="0" noProof="0" dirty="0" smtClean="0">
                  <a:ln>
                    <a:noFill/>
                  </a:ln>
                  <a:solidFill>
                    <a:sysClr val="windowText" lastClr="000000"/>
                  </a:solidFill>
                  <a:effectLst/>
                  <a:uLnTx/>
                  <a:uFillTx/>
                </a:rPr>
                <a:t>OSA </a:t>
              </a:r>
              <a:r>
                <a:rPr kumimoji="0" lang="en-US" sz="2800" b="1" i="0" u="none" strike="noStrike" kern="0" cap="none" spc="0" normalizeH="0" baseline="0" noProof="0" dirty="0" smtClean="0">
                  <a:ln>
                    <a:noFill/>
                  </a:ln>
                  <a:solidFill>
                    <a:sysClr val="windowText" lastClr="000000"/>
                  </a:solidFill>
                  <a:effectLst/>
                  <a:uLnTx/>
                  <a:uFillTx/>
                </a:rPr>
                <a:t>Scan</a:t>
              </a:r>
              <a:endParaRPr kumimoji="0" lang="en-US" sz="2800" b="1" i="0" u="none" strike="noStrike" kern="0" cap="none" spc="0" normalizeH="0" baseline="0" noProof="0" dirty="0" smtClean="0">
                <a:ln>
                  <a:noFill/>
                </a:ln>
                <a:solidFill>
                  <a:sysClr val="windowText" lastClr="000000"/>
                </a:solidFill>
                <a:effectLst/>
                <a:uLnTx/>
                <a:uFillTx/>
              </a:endParaRPr>
            </a:p>
          </p:txBody>
        </p:sp>
        <p:sp>
          <p:nvSpPr>
            <p:cNvPr id="857" name="Rectangle 637"/>
            <p:cNvSpPr>
              <a:spLocks noChangeArrowheads="1"/>
            </p:cNvSpPr>
            <p:nvPr/>
          </p:nvSpPr>
          <p:spPr bwMode="auto">
            <a:xfrm rot="18900000" flipH="1" flipV="1">
              <a:off x="1152525" y="2432050"/>
              <a:ext cx="381000" cy="26988"/>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58" name="Text Box 638"/>
            <p:cNvSpPr txBox="1">
              <a:spLocks noChangeArrowheads="1"/>
            </p:cNvSpPr>
            <p:nvPr/>
          </p:nvSpPr>
          <p:spPr bwMode="auto">
            <a:xfrm>
              <a:off x="128959" y="2266950"/>
              <a:ext cx="1085423"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glass slide</a:t>
              </a:r>
            </a:p>
          </p:txBody>
        </p:sp>
        <p:sp>
          <p:nvSpPr>
            <p:cNvPr id="859" name="Line 639"/>
            <p:cNvSpPr>
              <a:spLocks noChangeShapeType="1"/>
            </p:cNvSpPr>
            <p:nvPr/>
          </p:nvSpPr>
          <p:spPr bwMode="auto">
            <a:xfrm>
              <a:off x="1355725" y="2455863"/>
              <a:ext cx="941388" cy="0"/>
            </a:xfrm>
            <a:prstGeom prst="line">
              <a:avLst/>
            </a:prstGeom>
            <a:noFill/>
            <a:ln w="9525">
              <a:solidFill>
                <a:srgbClr val="00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0" name="Rectangle 640"/>
            <p:cNvSpPr>
              <a:spLocks noChangeArrowheads="1"/>
            </p:cNvSpPr>
            <p:nvPr/>
          </p:nvSpPr>
          <p:spPr bwMode="auto">
            <a:xfrm>
              <a:off x="2295525" y="2260600"/>
              <a:ext cx="762000" cy="457200"/>
            </a:xfrm>
            <a:prstGeom prst="rect">
              <a:avLst/>
            </a:prstGeom>
            <a:solidFill>
              <a:srgbClr val="3333CC">
                <a:alpha val="50000"/>
              </a:srgbClr>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1" name="Rectangle 641"/>
            <p:cNvSpPr>
              <a:spLocks noChangeArrowheads="1"/>
            </p:cNvSpPr>
            <p:nvPr/>
          </p:nvSpPr>
          <p:spPr bwMode="auto">
            <a:xfrm>
              <a:off x="2619375" y="2343150"/>
              <a:ext cx="361950" cy="279400"/>
            </a:xfrm>
            <a:prstGeom prst="rect">
              <a:avLst/>
            </a:prstGeom>
            <a:solidFill>
              <a:srgbClr val="00CC99"/>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2" name="Oval 642"/>
            <p:cNvSpPr>
              <a:spLocks noChangeArrowheads="1"/>
            </p:cNvSpPr>
            <p:nvPr/>
          </p:nvSpPr>
          <p:spPr bwMode="auto">
            <a:xfrm>
              <a:off x="2352675" y="2590800"/>
              <a:ext cx="76200" cy="76200"/>
            </a:xfrm>
            <a:prstGeom prst="ellipse">
              <a:avLst/>
            </a:prstGeom>
            <a:solidFill>
              <a:srgbClr val="00CC99"/>
            </a:solidFill>
            <a:ln w="9525">
              <a:solidFill>
                <a:srgbClr val="000000"/>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3" name="Text Box 643"/>
            <p:cNvSpPr txBox="1">
              <a:spLocks noChangeArrowheads="1"/>
            </p:cNvSpPr>
            <p:nvPr/>
          </p:nvSpPr>
          <p:spPr bwMode="auto">
            <a:xfrm>
              <a:off x="2401888" y="2718535"/>
              <a:ext cx="547937" cy="304575"/>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i="0" u="none" strike="noStrike" kern="0" cap="none" spc="0" normalizeH="0" baseline="0" noProof="0" dirty="0" smtClean="0">
                  <a:ln>
                    <a:noFill/>
                  </a:ln>
                  <a:solidFill>
                    <a:sysClr val="windowText" lastClr="000000"/>
                  </a:solidFill>
                  <a:effectLst/>
                  <a:uLnTx/>
                  <a:uFillTx/>
                </a:rPr>
                <a:t>OSA</a:t>
              </a:r>
            </a:p>
          </p:txBody>
        </p:sp>
        <p:sp>
          <p:nvSpPr>
            <p:cNvPr id="864" name="Line 644"/>
            <p:cNvSpPr>
              <a:spLocks noChangeShapeType="1"/>
            </p:cNvSpPr>
            <p:nvPr/>
          </p:nvSpPr>
          <p:spPr bwMode="auto">
            <a:xfrm>
              <a:off x="1579563" y="2457450"/>
              <a:ext cx="182562" cy="0"/>
            </a:xfrm>
            <a:prstGeom prst="line">
              <a:avLst/>
            </a:prstGeom>
            <a:noFill/>
            <a:ln w="9525">
              <a:solidFill>
                <a:srgbClr val="000000"/>
              </a:solidFill>
              <a:round/>
              <a:headEnd/>
              <a:tailEnd type="stealth"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5" name="Line 645"/>
            <p:cNvSpPr>
              <a:spLocks noChangeShapeType="1"/>
            </p:cNvSpPr>
            <p:nvPr/>
          </p:nvSpPr>
          <p:spPr bwMode="auto">
            <a:xfrm flipV="1">
              <a:off x="5343525" y="2676525"/>
              <a:ext cx="152400" cy="228600"/>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6" name="Line 646"/>
            <p:cNvSpPr>
              <a:spLocks noChangeShapeType="1"/>
            </p:cNvSpPr>
            <p:nvPr/>
          </p:nvSpPr>
          <p:spPr bwMode="auto">
            <a:xfrm flipH="1" flipV="1">
              <a:off x="5676900" y="2667000"/>
              <a:ext cx="152400" cy="152400"/>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sp>
          <p:nvSpPr>
            <p:cNvPr id="867" name="Text Box 647"/>
            <p:cNvSpPr txBox="1">
              <a:spLocks noChangeArrowheads="1"/>
            </p:cNvSpPr>
            <p:nvPr/>
          </p:nvSpPr>
          <p:spPr bwMode="auto">
            <a:xfrm>
              <a:off x="5274406" y="2269036"/>
              <a:ext cx="771889" cy="376240"/>
            </a:xfrm>
            <a:prstGeom prst="rect">
              <a:avLst/>
            </a:prstGeom>
            <a:noFill/>
            <a:ln w="9525">
              <a:noFill/>
              <a:miter lim="800000"/>
              <a:headEnd/>
              <a:tailEn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instrument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artifact</a:t>
              </a:r>
            </a:p>
          </p:txBody>
        </p:sp>
        <p:sp>
          <p:nvSpPr>
            <p:cNvPr id="868" name="AutoShape 648"/>
            <p:cNvSpPr>
              <a:spLocks noChangeArrowheads="1"/>
            </p:cNvSpPr>
            <p:nvPr/>
          </p:nvSpPr>
          <p:spPr bwMode="auto">
            <a:xfrm>
              <a:off x="3254375" y="2346325"/>
              <a:ext cx="457200" cy="228600"/>
            </a:xfrm>
            <a:prstGeom prst="rightArrow">
              <a:avLst>
                <a:gd name="adj1" fmla="val 50000"/>
                <a:gd name="adj2" fmla="val 50000"/>
              </a:avLst>
            </a:prstGeom>
            <a:solidFill>
              <a:srgbClr val="00CC99">
                <a:alpha val="50000"/>
              </a:srgbClr>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smtClean="0">
                <a:ln>
                  <a:noFill/>
                </a:ln>
                <a:solidFill>
                  <a:sysClr val="windowText" lastClr="000000"/>
                </a:solidFill>
                <a:effectLst/>
                <a:uLnTx/>
                <a:uFillTx/>
              </a:endParaRPr>
            </a:p>
          </p:txBody>
        </p:sp>
      </p:grpSp>
      <p:sp>
        <p:nvSpPr>
          <p:cNvPr id="33" name="TextBox 32"/>
          <p:cNvSpPr txBox="1"/>
          <p:nvPr/>
        </p:nvSpPr>
        <p:spPr>
          <a:xfrm>
            <a:off x="24993602" y="8610602"/>
            <a:ext cx="7086600" cy="8279151"/>
          </a:xfrm>
          <a:prstGeom prst="rect">
            <a:avLst/>
          </a:prstGeom>
          <a:noFill/>
        </p:spPr>
        <p:txBody>
          <a:bodyPr wrap="square" lIns="91411" tIns="45701" rIns="91411" bIns="45701" rtlCol="0">
            <a:spAutoFit/>
          </a:bodyPr>
          <a:lstStyle/>
          <a:p>
            <a:r>
              <a:rPr lang="en-US" sz="3800" dirty="0" smtClean="0">
                <a:solidFill>
                  <a:schemeClr val="bg1"/>
                </a:solidFill>
              </a:rPr>
              <a:t>An external cavity diode laser tuned to 1064 nm seeds an Ytterbium amplifier which emits a single spatial mode beam at powers up to 20 W.  This amplified beam is then locked to the D</a:t>
            </a:r>
            <a:r>
              <a:rPr lang="en-US" sz="3400" baseline="-25000" dirty="0" smtClean="0">
                <a:solidFill>
                  <a:schemeClr val="bg1"/>
                </a:solidFill>
              </a:rPr>
              <a:t>2</a:t>
            </a:r>
            <a:r>
              <a:rPr lang="en-US" sz="3800" dirty="0" smtClean="0">
                <a:solidFill>
                  <a:schemeClr val="bg1"/>
                </a:solidFill>
              </a:rPr>
              <a:t> filled optical cavity (finesse ~ 20,000) via the Pound–</a:t>
            </a:r>
            <a:r>
              <a:rPr lang="en-US" sz="3800" dirty="0" err="1" smtClean="0">
                <a:solidFill>
                  <a:schemeClr val="bg1"/>
                </a:solidFill>
              </a:rPr>
              <a:t>Drever</a:t>
            </a:r>
            <a:r>
              <a:rPr lang="en-US" sz="3800" dirty="0" smtClean="0">
                <a:solidFill>
                  <a:schemeClr val="bg1"/>
                </a:solidFill>
              </a:rPr>
              <a:t>-Hall technique.  The cavity mirrors are reflective at the pump and Stokes wavelengths; the anti-Stokes beam is generated in a single pass through the cavity.</a:t>
            </a:r>
            <a:endParaRPr lang="en-US" sz="3800" dirty="0">
              <a:solidFill>
                <a:schemeClr val="bg1"/>
              </a:solidFill>
            </a:endParaRPr>
          </a:p>
        </p:txBody>
      </p:sp>
      <p:sp>
        <p:nvSpPr>
          <p:cNvPr id="242" name="TextBox 241"/>
          <p:cNvSpPr txBox="1"/>
          <p:nvPr/>
        </p:nvSpPr>
        <p:spPr>
          <a:xfrm>
            <a:off x="-9296400" y="5105400"/>
            <a:ext cx="6400800" cy="12003286"/>
          </a:xfrm>
          <a:prstGeom prst="rect">
            <a:avLst/>
          </a:prstGeom>
          <a:noFill/>
        </p:spPr>
        <p:txBody>
          <a:bodyPr wrap="square" rtlCol="0">
            <a:spAutoFit/>
          </a:bodyPr>
          <a:lstStyle/>
          <a:p>
            <a:r>
              <a:rPr lang="en-US" dirty="0" smtClean="0"/>
              <a:t>--reduce coherence section, just waveform</a:t>
            </a:r>
          </a:p>
          <a:p>
            <a:r>
              <a:rPr lang="en-US" dirty="0" smtClean="0"/>
              <a:t>-include new </a:t>
            </a:r>
            <a:r>
              <a:rPr lang="en-US" dirty="0" err="1" smtClean="0"/>
              <a:t>multipeak</a:t>
            </a:r>
            <a:r>
              <a:rPr lang="en-US" dirty="0" smtClean="0"/>
              <a:t> scans</a:t>
            </a:r>
          </a:p>
          <a:p>
            <a:r>
              <a:rPr lang="en-US" dirty="0" smtClean="0"/>
              <a:t>-new power curve?</a:t>
            </a:r>
          </a:p>
        </p:txBody>
      </p:sp>
      <p:sp>
        <p:nvSpPr>
          <p:cNvPr id="31" name="TextBox 30"/>
          <p:cNvSpPr txBox="1"/>
          <p:nvPr/>
        </p:nvSpPr>
        <p:spPr>
          <a:xfrm>
            <a:off x="990600" y="21412200"/>
            <a:ext cx="8710980" cy="1415734"/>
          </a:xfrm>
          <a:prstGeom prst="rect">
            <a:avLst/>
          </a:prstGeom>
          <a:noFill/>
        </p:spPr>
        <p:txBody>
          <a:bodyPr wrap="none" lIns="91411" tIns="45701" rIns="91411" bIns="45701" rtlCol="0">
            <a:spAutoFit/>
          </a:bodyPr>
          <a:lstStyle/>
          <a:p>
            <a:r>
              <a:rPr lang="en-US" dirty="0" smtClean="0">
                <a:solidFill>
                  <a:schemeClr val="bg1"/>
                </a:solidFill>
              </a:rPr>
              <a:t>Pulse Generation</a:t>
            </a:r>
            <a:endParaRPr lang="en-US" dirty="0" smtClean="0">
              <a:solidFill>
                <a:schemeClr val="bg1"/>
              </a:solidFill>
            </a:endParaRPr>
          </a:p>
        </p:txBody>
      </p:sp>
      <p:sp>
        <p:nvSpPr>
          <p:cNvPr id="250" name="TextBox 249"/>
          <p:cNvSpPr txBox="1"/>
          <p:nvPr/>
        </p:nvSpPr>
        <p:spPr>
          <a:xfrm>
            <a:off x="914400" y="29946600"/>
            <a:ext cx="13944600" cy="523220"/>
          </a:xfrm>
          <a:prstGeom prst="rect">
            <a:avLst/>
          </a:prstGeom>
          <a:noFill/>
        </p:spPr>
        <p:txBody>
          <a:bodyPr wrap="square" rtlCol="0">
            <a:spAutoFit/>
          </a:bodyPr>
          <a:lstStyle/>
          <a:p>
            <a:r>
              <a:rPr lang="en-US" sz="2800" b="1" dirty="0" smtClean="0">
                <a:solidFill>
                  <a:schemeClr val="bg1"/>
                </a:solidFill>
              </a:rPr>
              <a:t>The inferred pulses shown assume phase-locked beams with  </a:t>
            </a:r>
            <a:r>
              <a:rPr lang="en-US" sz="2800" b="1" dirty="0" smtClean="0">
                <a:solidFill>
                  <a:schemeClr val="bg1"/>
                </a:solidFill>
              </a:rPr>
              <a:t>equal </a:t>
            </a:r>
            <a:r>
              <a:rPr lang="en-US" sz="2800" b="1" dirty="0" smtClean="0">
                <a:solidFill>
                  <a:schemeClr val="bg1"/>
                </a:solidFill>
              </a:rPr>
              <a:t>amplitudes.</a:t>
            </a:r>
            <a:endParaRPr lang="en-US" sz="2800" b="1" dirty="0" smtClean="0">
              <a:solidFill>
                <a:schemeClr val="bg1"/>
              </a:solidFill>
            </a:endParaRPr>
          </a:p>
        </p:txBody>
      </p:sp>
      <p:grpSp>
        <p:nvGrpSpPr>
          <p:cNvPr id="263" name="Group 262"/>
          <p:cNvGrpSpPr/>
          <p:nvPr/>
        </p:nvGrpSpPr>
        <p:grpSpPr>
          <a:xfrm>
            <a:off x="17678400" y="24536400"/>
            <a:ext cx="4746625" cy="2611437"/>
            <a:chOff x="168275" y="103188"/>
            <a:chExt cx="4746625" cy="2611437"/>
          </a:xfrm>
        </p:grpSpPr>
        <p:pic>
          <p:nvPicPr>
            <p:cNvPr id="264" name="Picture 37" descr="10torr_spectrum_plot2.tif"/>
            <p:cNvPicPr>
              <a:picLocks noChangeAspect="1"/>
            </p:cNvPicPr>
            <p:nvPr/>
          </p:nvPicPr>
          <p:blipFill>
            <a:blip r:embed="rId13" cstate="print"/>
            <a:srcRect/>
            <a:stretch>
              <a:fillRect/>
            </a:stretch>
          </p:blipFill>
          <p:spPr bwMode="auto">
            <a:xfrm>
              <a:off x="609600" y="103188"/>
              <a:ext cx="4305300" cy="2336800"/>
            </a:xfrm>
            <a:prstGeom prst="rect">
              <a:avLst/>
            </a:prstGeom>
            <a:noFill/>
            <a:ln w="9525">
              <a:noFill/>
              <a:miter lim="800000"/>
              <a:headEnd/>
              <a:tailEnd/>
            </a:ln>
          </p:spPr>
        </p:pic>
        <p:sp>
          <p:nvSpPr>
            <p:cNvPr id="265" name="TextBox 38"/>
            <p:cNvSpPr txBox="1">
              <a:spLocks noChangeArrowheads="1"/>
            </p:cNvSpPr>
            <p:nvPr/>
          </p:nvSpPr>
          <p:spPr bwMode="auto">
            <a:xfrm>
              <a:off x="2143125" y="2376488"/>
              <a:ext cx="1743075" cy="338137"/>
            </a:xfrm>
            <a:prstGeom prst="rect">
              <a:avLst/>
            </a:prstGeom>
            <a:noFill/>
            <a:ln w="9525">
              <a:noFill/>
              <a:miter lim="800000"/>
              <a:headEnd/>
              <a:tailEnd/>
            </a:ln>
          </p:spPr>
          <p:txBody>
            <a:bodyPr wrap="none">
              <a:spAutoFit/>
            </a:bodyPr>
            <a:lstStyle/>
            <a:p>
              <a:r>
                <a:rPr lang="en-US" sz="1600" dirty="0">
                  <a:solidFill>
                    <a:schemeClr val="bg1"/>
                  </a:solidFill>
                  <a:cs typeface="Arial" charset="0"/>
                </a:rPr>
                <a:t>Wavelength </a:t>
              </a:r>
              <a:r>
                <a:rPr lang="en-US" sz="1600" dirty="0" smtClean="0">
                  <a:solidFill>
                    <a:schemeClr val="bg1"/>
                  </a:solidFill>
                  <a:cs typeface="Arial" charset="0"/>
                </a:rPr>
                <a:t>(</a:t>
              </a:r>
              <a:r>
                <a:rPr lang="en-US" sz="1600" dirty="0" err="1" smtClean="0">
                  <a:solidFill>
                    <a:schemeClr val="bg1"/>
                  </a:solidFill>
                  <a:cs typeface="Arial" charset="0"/>
                </a:rPr>
                <a:t>μm</a:t>
              </a:r>
              <a:r>
                <a:rPr lang="en-US" sz="1600" dirty="0" smtClean="0">
                  <a:solidFill>
                    <a:schemeClr val="bg1"/>
                  </a:solidFill>
                  <a:cs typeface="Arial" charset="0"/>
                </a:rPr>
                <a:t>)</a:t>
              </a:r>
              <a:endParaRPr lang="en-US" sz="1600" dirty="0">
                <a:solidFill>
                  <a:schemeClr val="bg1"/>
                </a:solidFill>
                <a:cs typeface="Arial" charset="0"/>
              </a:endParaRPr>
            </a:p>
          </p:txBody>
        </p:sp>
        <p:sp>
          <p:nvSpPr>
            <p:cNvPr id="266" name="TextBox 39"/>
            <p:cNvSpPr txBox="1">
              <a:spLocks noChangeArrowheads="1"/>
            </p:cNvSpPr>
            <p:nvPr/>
          </p:nvSpPr>
          <p:spPr bwMode="auto">
            <a:xfrm rot="16200000">
              <a:off x="-655637" y="987425"/>
              <a:ext cx="1985962" cy="338138"/>
            </a:xfrm>
            <a:prstGeom prst="rect">
              <a:avLst/>
            </a:prstGeom>
            <a:noFill/>
            <a:ln w="9525">
              <a:noFill/>
              <a:miter lim="800000"/>
              <a:headEnd/>
              <a:tailEnd/>
            </a:ln>
          </p:spPr>
          <p:txBody>
            <a:bodyPr wrap="none">
              <a:spAutoFit/>
            </a:bodyPr>
            <a:lstStyle/>
            <a:p>
              <a:r>
                <a:rPr lang="en-US" sz="1600" dirty="0">
                  <a:solidFill>
                    <a:schemeClr val="bg1"/>
                  </a:solidFill>
                  <a:cs typeface="Arial" charset="0"/>
                </a:rPr>
                <a:t>Intensity (</a:t>
              </a:r>
              <a:r>
                <a:rPr lang="en-US" sz="1600" dirty="0" err="1">
                  <a:solidFill>
                    <a:schemeClr val="bg1"/>
                  </a:solidFill>
                  <a:cs typeface="Arial" charset="0"/>
                </a:rPr>
                <a:t>arb</a:t>
              </a:r>
              <a:r>
                <a:rPr lang="en-US" sz="1600" dirty="0">
                  <a:solidFill>
                    <a:schemeClr val="bg1"/>
                  </a:solidFill>
                  <a:cs typeface="Arial" charset="0"/>
                </a:rPr>
                <a:t>. units)</a:t>
              </a:r>
            </a:p>
          </p:txBody>
        </p:sp>
        <p:sp>
          <p:nvSpPr>
            <p:cNvPr id="267" name="TextBox 40"/>
            <p:cNvSpPr txBox="1">
              <a:spLocks noChangeArrowheads="1"/>
            </p:cNvSpPr>
            <p:nvPr/>
          </p:nvSpPr>
          <p:spPr bwMode="auto">
            <a:xfrm>
              <a:off x="1412875" y="311150"/>
              <a:ext cx="587375" cy="276225"/>
            </a:xfrm>
            <a:prstGeom prst="rect">
              <a:avLst/>
            </a:prstGeom>
            <a:noFill/>
            <a:ln w="9525">
              <a:noFill/>
              <a:miter lim="800000"/>
              <a:headEnd/>
              <a:tailEnd/>
            </a:ln>
          </p:spPr>
          <p:txBody>
            <a:bodyPr wrap="none">
              <a:spAutoFit/>
            </a:bodyPr>
            <a:lstStyle/>
            <a:p>
              <a:r>
                <a:rPr lang="en-US" sz="1200" dirty="0">
                  <a:solidFill>
                    <a:schemeClr val="bg1"/>
                  </a:solidFill>
                  <a:cs typeface="Arial" charset="0"/>
                </a:rPr>
                <a:t>Pump</a:t>
              </a:r>
            </a:p>
          </p:txBody>
        </p:sp>
        <p:sp>
          <p:nvSpPr>
            <p:cNvPr id="268" name="TextBox 41"/>
            <p:cNvSpPr txBox="1">
              <a:spLocks noChangeArrowheads="1"/>
            </p:cNvSpPr>
            <p:nvPr/>
          </p:nvSpPr>
          <p:spPr bwMode="auto">
            <a:xfrm>
              <a:off x="2185988" y="444500"/>
              <a:ext cx="373062" cy="277813"/>
            </a:xfrm>
            <a:prstGeom prst="rect">
              <a:avLst/>
            </a:prstGeom>
            <a:noFill/>
            <a:ln w="9525">
              <a:noFill/>
              <a:miter lim="800000"/>
              <a:headEnd/>
              <a:tailEnd/>
            </a:ln>
          </p:spPr>
          <p:txBody>
            <a:bodyPr wrap="none">
              <a:spAutoFit/>
            </a:bodyPr>
            <a:lstStyle/>
            <a:p>
              <a:r>
                <a:rPr lang="en-US" sz="1200">
                  <a:solidFill>
                    <a:schemeClr val="bg1"/>
                  </a:solidFill>
                  <a:cs typeface="Arial" charset="0"/>
                </a:rPr>
                <a:t>S1</a:t>
              </a:r>
            </a:p>
          </p:txBody>
        </p:sp>
        <p:sp>
          <p:nvSpPr>
            <p:cNvPr id="269" name="TextBox 42"/>
            <p:cNvSpPr txBox="1">
              <a:spLocks noChangeArrowheads="1"/>
            </p:cNvSpPr>
            <p:nvPr/>
          </p:nvSpPr>
          <p:spPr bwMode="auto">
            <a:xfrm>
              <a:off x="2643188" y="227013"/>
              <a:ext cx="373062" cy="277812"/>
            </a:xfrm>
            <a:prstGeom prst="rect">
              <a:avLst/>
            </a:prstGeom>
            <a:noFill/>
            <a:ln w="9525">
              <a:noFill/>
              <a:miter lim="800000"/>
              <a:headEnd/>
              <a:tailEnd/>
            </a:ln>
          </p:spPr>
          <p:txBody>
            <a:bodyPr wrap="none">
              <a:spAutoFit/>
            </a:bodyPr>
            <a:lstStyle/>
            <a:p>
              <a:r>
                <a:rPr lang="en-US" sz="1200" dirty="0">
                  <a:solidFill>
                    <a:schemeClr val="bg1"/>
                  </a:solidFill>
                  <a:cs typeface="Arial" charset="0"/>
                </a:rPr>
                <a:t>S2</a:t>
              </a:r>
            </a:p>
          </p:txBody>
        </p:sp>
        <p:sp>
          <p:nvSpPr>
            <p:cNvPr id="270" name="TextBox 43"/>
            <p:cNvSpPr txBox="1">
              <a:spLocks noChangeArrowheads="1"/>
            </p:cNvSpPr>
            <p:nvPr/>
          </p:nvSpPr>
          <p:spPr bwMode="auto">
            <a:xfrm>
              <a:off x="3071813" y="371475"/>
              <a:ext cx="373062" cy="276225"/>
            </a:xfrm>
            <a:prstGeom prst="rect">
              <a:avLst/>
            </a:prstGeom>
            <a:noFill/>
            <a:ln w="9525">
              <a:noFill/>
              <a:miter lim="800000"/>
              <a:headEnd/>
              <a:tailEnd/>
            </a:ln>
          </p:spPr>
          <p:txBody>
            <a:bodyPr wrap="none">
              <a:spAutoFit/>
            </a:bodyPr>
            <a:lstStyle/>
            <a:p>
              <a:r>
                <a:rPr lang="en-US" sz="1200" dirty="0">
                  <a:solidFill>
                    <a:schemeClr val="bg1"/>
                  </a:solidFill>
                  <a:cs typeface="Arial" charset="0"/>
                </a:rPr>
                <a:t>S3</a:t>
              </a:r>
            </a:p>
          </p:txBody>
        </p:sp>
        <p:sp>
          <p:nvSpPr>
            <p:cNvPr id="271" name="TextBox 44"/>
            <p:cNvSpPr txBox="1">
              <a:spLocks noChangeArrowheads="1"/>
            </p:cNvSpPr>
            <p:nvPr/>
          </p:nvSpPr>
          <p:spPr bwMode="auto">
            <a:xfrm>
              <a:off x="3699668" y="365919"/>
              <a:ext cx="373063" cy="277812"/>
            </a:xfrm>
            <a:prstGeom prst="rect">
              <a:avLst/>
            </a:prstGeom>
            <a:noFill/>
            <a:ln w="9525">
              <a:noFill/>
              <a:miter lim="800000"/>
              <a:headEnd/>
              <a:tailEnd/>
            </a:ln>
          </p:spPr>
          <p:txBody>
            <a:bodyPr wrap="none">
              <a:spAutoFit/>
            </a:bodyPr>
            <a:lstStyle/>
            <a:p>
              <a:r>
                <a:rPr lang="en-US" sz="1200" dirty="0">
                  <a:solidFill>
                    <a:schemeClr val="bg1"/>
                  </a:solidFill>
                  <a:cs typeface="Arial" charset="0"/>
                </a:rPr>
                <a:t>S4</a:t>
              </a:r>
            </a:p>
          </p:txBody>
        </p:sp>
        <p:sp>
          <p:nvSpPr>
            <p:cNvPr id="272" name="TextBox 45"/>
            <p:cNvSpPr txBox="1">
              <a:spLocks noChangeArrowheads="1"/>
            </p:cNvSpPr>
            <p:nvPr/>
          </p:nvSpPr>
          <p:spPr bwMode="auto">
            <a:xfrm>
              <a:off x="4057650" y="969963"/>
              <a:ext cx="373063" cy="277812"/>
            </a:xfrm>
            <a:prstGeom prst="rect">
              <a:avLst/>
            </a:prstGeom>
            <a:noFill/>
            <a:ln w="9525">
              <a:noFill/>
              <a:miter lim="800000"/>
              <a:headEnd/>
              <a:tailEnd/>
            </a:ln>
          </p:spPr>
          <p:txBody>
            <a:bodyPr wrap="none">
              <a:spAutoFit/>
            </a:bodyPr>
            <a:lstStyle/>
            <a:p>
              <a:r>
                <a:rPr lang="en-US" sz="1200" dirty="0">
                  <a:solidFill>
                    <a:schemeClr val="bg1"/>
                  </a:solidFill>
                  <a:cs typeface="Arial" charset="0"/>
                </a:rPr>
                <a:t>S5</a:t>
              </a:r>
            </a:p>
          </p:txBody>
        </p:sp>
        <p:sp>
          <p:nvSpPr>
            <p:cNvPr id="273" name="TextBox 46"/>
            <p:cNvSpPr txBox="1">
              <a:spLocks noChangeArrowheads="1"/>
            </p:cNvSpPr>
            <p:nvPr/>
          </p:nvSpPr>
          <p:spPr bwMode="auto">
            <a:xfrm>
              <a:off x="1320800" y="912813"/>
              <a:ext cx="488950" cy="277812"/>
            </a:xfrm>
            <a:prstGeom prst="rect">
              <a:avLst/>
            </a:prstGeom>
            <a:noFill/>
            <a:ln w="9525">
              <a:noFill/>
              <a:miter lim="800000"/>
              <a:headEnd/>
              <a:tailEnd/>
            </a:ln>
          </p:spPr>
          <p:txBody>
            <a:bodyPr wrap="none">
              <a:spAutoFit/>
            </a:bodyPr>
            <a:lstStyle/>
            <a:p>
              <a:r>
                <a:rPr lang="en-US" sz="1200" dirty="0">
                  <a:solidFill>
                    <a:schemeClr val="bg1"/>
                  </a:solidFill>
                  <a:cs typeface="Arial" charset="0"/>
                </a:rPr>
                <a:t>AS1</a:t>
              </a:r>
            </a:p>
          </p:txBody>
        </p:sp>
        <p:sp>
          <p:nvSpPr>
            <p:cNvPr id="274" name="TextBox 47"/>
            <p:cNvSpPr txBox="1">
              <a:spLocks noChangeArrowheads="1"/>
            </p:cNvSpPr>
            <p:nvPr/>
          </p:nvSpPr>
          <p:spPr bwMode="auto">
            <a:xfrm>
              <a:off x="1000125" y="1490663"/>
              <a:ext cx="488950" cy="277812"/>
            </a:xfrm>
            <a:prstGeom prst="rect">
              <a:avLst/>
            </a:prstGeom>
            <a:noFill/>
            <a:ln w="9525">
              <a:noFill/>
              <a:miter lim="800000"/>
              <a:headEnd/>
              <a:tailEnd/>
            </a:ln>
          </p:spPr>
          <p:txBody>
            <a:bodyPr wrap="none">
              <a:spAutoFit/>
            </a:bodyPr>
            <a:lstStyle/>
            <a:p>
              <a:r>
                <a:rPr lang="en-US" sz="1200" dirty="0">
                  <a:solidFill>
                    <a:schemeClr val="bg1"/>
                  </a:solidFill>
                  <a:cs typeface="Arial" charset="0"/>
                </a:rPr>
                <a:t>AS2</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9464</TotalTime>
  <Words>623</Words>
  <Application>Microsoft Office PowerPoint</Application>
  <PresentationFormat>Custom</PresentationFormat>
  <Paragraphs>87</Paragraphs>
  <Slides>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8" baseType="lpstr">
      <vt:lpstr>Arial</vt:lpstr>
      <vt:lpstr>Calibri</vt:lpstr>
      <vt:lpstr>Impact</vt:lpstr>
      <vt:lpstr>Symbol</vt:lpstr>
      <vt:lpstr>Times</vt:lpstr>
      <vt:lpstr>Office Theme</vt:lpstr>
      <vt:lpstr>Equation</vt:lpstr>
      <vt:lpstr>90 THz CW light modulation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Lab User</cp:lastModifiedBy>
  <cp:revision>537</cp:revision>
  <dcterms:created xsi:type="dcterms:W3CDTF">2009-05-12T01:53:07Z</dcterms:created>
  <dcterms:modified xsi:type="dcterms:W3CDTF">2010-11-10T00:55:41Z</dcterms:modified>
</cp:coreProperties>
</file>