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3"/>
  </p:notesMasterIdLst>
  <p:sldIdLst>
    <p:sldId id="256" r:id="rId2"/>
  </p:sldIdLst>
  <p:sldSz cx="43891200" cy="32918400"/>
  <p:notesSz cx="6858000" cy="9144000"/>
  <p:embeddedFontLst>
    <p:embeddedFont>
      <p:font typeface="Calibri" pitchFamily="34" charset="0"/>
      <p:regular r:id="rId4"/>
      <p:bold r:id="rId5"/>
      <p:italic r:id="rId6"/>
      <p:boldItalic r:id="rId7"/>
    </p:embeddedFont>
    <p:embeddedFont>
      <p:font typeface="Franklin Gothic Demi" pitchFamily="34" charset="0"/>
      <p:regular r:id="rId8"/>
      <p:italic r:id="rId9"/>
    </p:embeddedFont>
  </p:embeddedFontLst>
  <p:defaultTextStyle>
    <a:defPPr>
      <a:defRPr lang="en-US"/>
    </a:defPPr>
    <a:lvl1pPr algn="l" defTabSz="4384675" rtl="0" fontAlgn="base">
      <a:spcBef>
        <a:spcPct val="0"/>
      </a:spcBef>
      <a:spcAft>
        <a:spcPct val="0"/>
      </a:spcAft>
      <a:defRPr sz="8600" kern="1200">
        <a:solidFill>
          <a:schemeClr val="tx1"/>
        </a:solidFill>
        <a:latin typeface="Arial" charset="0"/>
        <a:ea typeface="+mn-ea"/>
        <a:cs typeface="+mn-cs"/>
      </a:defRPr>
    </a:lvl1pPr>
    <a:lvl2pPr marL="2192338" indent="-1735138" algn="l" defTabSz="4384675" rtl="0" fontAlgn="base">
      <a:spcBef>
        <a:spcPct val="0"/>
      </a:spcBef>
      <a:spcAft>
        <a:spcPct val="0"/>
      </a:spcAft>
      <a:defRPr sz="8600" kern="1200">
        <a:solidFill>
          <a:schemeClr val="tx1"/>
        </a:solidFill>
        <a:latin typeface="Arial" charset="0"/>
        <a:ea typeface="+mn-ea"/>
        <a:cs typeface="+mn-cs"/>
      </a:defRPr>
    </a:lvl2pPr>
    <a:lvl3pPr marL="4384675" indent="-3470275" algn="l" defTabSz="4384675" rtl="0" fontAlgn="base">
      <a:spcBef>
        <a:spcPct val="0"/>
      </a:spcBef>
      <a:spcAft>
        <a:spcPct val="0"/>
      </a:spcAft>
      <a:defRPr sz="8600" kern="1200">
        <a:solidFill>
          <a:schemeClr val="tx1"/>
        </a:solidFill>
        <a:latin typeface="Arial" charset="0"/>
        <a:ea typeface="+mn-ea"/>
        <a:cs typeface="+mn-cs"/>
      </a:defRPr>
    </a:lvl3pPr>
    <a:lvl4pPr marL="6577013" indent="-5205413" algn="l" defTabSz="4384675" rtl="0" fontAlgn="base">
      <a:spcBef>
        <a:spcPct val="0"/>
      </a:spcBef>
      <a:spcAft>
        <a:spcPct val="0"/>
      </a:spcAft>
      <a:defRPr sz="8600" kern="1200">
        <a:solidFill>
          <a:schemeClr val="tx1"/>
        </a:solidFill>
        <a:latin typeface="Arial" charset="0"/>
        <a:ea typeface="+mn-ea"/>
        <a:cs typeface="+mn-cs"/>
      </a:defRPr>
    </a:lvl4pPr>
    <a:lvl5pPr marL="8769350" indent="-6942138" algn="l" defTabSz="4384675" rtl="0" fontAlgn="base">
      <a:spcBef>
        <a:spcPct val="0"/>
      </a:spcBef>
      <a:spcAft>
        <a:spcPct val="0"/>
      </a:spcAft>
      <a:defRPr sz="8600" kern="1200">
        <a:solidFill>
          <a:schemeClr val="tx1"/>
        </a:solidFill>
        <a:latin typeface="Arial" charset="0"/>
        <a:ea typeface="+mn-ea"/>
        <a:cs typeface="+mn-cs"/>
      </a:defRPr>
    </a:lvl5pPr>
    <a:lvl6pPr marL="2286000" algn="l" defTabSz="914400" rtl="0" eaLnBrk="1" latinLnBrk="0" hangingPunct="1">
      <a:defRPr sz="8600" kern="1200">
        <a:solidFill>
          <a:schemeClr val="tx1"/>
        </a:solidFill>
        <a:latin typeface="Arial" charset="0"/>
        <a:ea typeface="+mn-ea"/>
        <a:cs typeface="+mn-cs"/>
      </a:defRPr>
    </a:lvl6pPr>
    <a:lvl7pPr marL="2743200" algn="l" defTabSz="914400" rtl="0" eaLnBrk="1" latinLnBrk="0" hangingPunct="1">
      <a:defRPr sz="8600" kern="1200">
        <a:solidFill>
          <a:schemeClr val="tx1"/>
        </a:solidFill>
        <a:latin typeface="Arial" charset="0"/>
        <a:ea typeface="+mn-ea"/>
        <a:cs typeface="+mn-cs"/>
      </a:defRPr>
    </a:lvl7pPr>
    <a:lvl8pPr marL="3200400" algn="l" defTabSz="914400" rtl="0" eaLnBrk="1" latinLnBrk="0" hangingPunct="1">
      <a:defRPr sz="8600" kern="1200">
        <a:solidFill>
          <a:schemeClr val="tx1"/>
        </a:solidFill>
        <a:latin typeface="Arial" charset="0"/>
        <a:ea typeface="+mn-ea"/>
        <a:cs typeface="+mn-cs"/>
      </a:defRPr>
    </a:lvl8pPr>
    <a:lvl9pPr marL="3657600" algn="l" defTabSz="914400" rtl="0" eaLnBrk="1" latinLnBrk="0" hangingPunct="1">
      <a:defRPr sz="86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FF"/>
    <a:srgbClr val="0033CC"/>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36440" autoAdjust="0"/>
    <p:restoredTop sz="99882" autoAdjust="0"/>
  </p:normalViewPr>
  <p:slideViewPr>
    <p:cSldViewPr>
      <p:cViewPr>
        <p:scale>
          <a:sx n="40" d="100"/>
          <a:sy n="40" d="100"/>
        </p:scale>
        <p:origin x="2376" y="2544"/>
      </p:cViewPr>
      <p:guideLst>
        <p:guide orient="horz" pos="10368"/>
        <p:guide pos="13824"/>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font" Target="fonts/font4.fntdata"/><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viewProps" Target="viewProps.xml"/><Relationship Id="rId5" Type="http://schemas.openxmlformats.org/officeDocument/2006/relationships/font" Target="fonts/font2.fntdata"/><Relationship Id="rId10" Type="http://schemas.openxmlformats.org/officeDocument/2006/relationships/presProps" Target="presProps.xml"/><Relationship Id="rId4" Type="http://schemas.openxmlformats.org/officeDocument/2006/relationships/font" Target="fonts/font1.fntdata"/><Relationship Id="rId9" Type="http://schemas.openxmlformats.org/officeDocument/2006/relationships/font" Target="fonts/font6.fntdata"/></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wmf"/><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4388419" fontAlgn="auto">
              <a:spcBef>
                <a:spcPts val="0"/>
              </a:spcBef>
              <a:spcAft>
                <a:spcPts val="0"/>
              </a:spcAft>
              <a:defRPr sz="1200">
                <a:latin typeface="+mn-lt"/>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4388419" fontAlgn="auto">
              <a:spcBef>
                <a:spcPts val="0"/>
              </a:spcBef>
              <a:spcAft>
                <a:spcPts val="0"/>
              </a:spcAft>
              <a:defRPr sz="1200">
                <a:latin typeface="+mn-lt"/>
              </a:defRPr>
            </a:lvl1pPr>
          </a:lstStyle>
          <a:p>
            <a:pPr>
              <a:defRPr/>
            </a:pPr>
            <a:fld id="{5C5D9686-9773-497A-A9D1-2CA86FD34734}" type="datetimeFigureOut">
              <a:rPr lang="en-US"/>
              <a:pPr>
                <a:defRPr/>
              </a:pPr>
              <a:t>4/30/2012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4388419" fontAlgn="auto">
              <a:spcBef>
                <a:spcPts val="0"/>
              </a:spcBef>
              <a:spcAft>
                <a:spcPts val="0"/>
              </a:spcAft>
              <a:defRPr sz="1200">
                <a:latin typeface="+mn-lt"/>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4388419" fontAlgn="auto">
              <a:spcBef>
                <a:spcPts val="0"/>
              </a:spcBef>
              <a:spcAft>
                <a:spcPts val="0"/>
              </a:spcAft>
              <a:defRPr sz="1200">
                <a:latin typeface="+mn-lt"/>
              </a:defRPr>
            </a:lvl1pPr>
          </a:lstStyle>
          <a:p>
            <a:pPr>
              <a:defRPr/>
            </a:pPr>
            <a:fld id="{2A1D8EC9-52EC-4AD4-ACC0-2EEE064FAD35}"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defTabSz="4384675" rtl="0" eaLnBrk="0" fontAlgn="base" hangingPunct="0">
      <a:spcBef>
        <a:spcPct val="30000"/>
      </a:spcBef>
      <a:spcAft>
        <a:spcPct val="0"/>
      </a:spcAft>
      <a:defRPr sz="5800" kern="1200">
        <a:solidFill>
          <a:schemeClr val="tx1"/>
        </a:solidFill>
        <a:latin typeface="+mn-lt"/>
        <a:ea typeface="+mn-ea"/>
        <a:cs typeface="+mn-cs"/>
      </a:defRPr>
    </a:lvl1pPr>
    <a:lvl2pPr marL="2192338" algn="l" defTabSz="4384675" rtl="0" eaLnBrk="0" fontAlgn="base" hangingPunct="0">
      <a:spcBef>
        <a:spcPct val="30000"/>
      </a:spcBef>
      <a:spcAft>
        <a:spcPct val="0"/>
      </a:spcAft>
      <a:defRPr sz="5800" kern="1200">
        <a:solidFill>
          <a:schemeClr val="tx1"/>
        </a:solidFill>
        <a:latin typeface="+mn-lt"/>
        <a:ea typeface="+mn-ea"/>
        <a:cs typeface="+mn-cs"/>
      </a:defRPr>
    </a:lvl2pPr>
    <a:lvl3pPr marL="4384675" algn="l" defTabSz="4384675" rtl="0" eaLnBrk="0" fontAlgn="base" hangingPunct="0">
      <a:spcBef>
        <a:spcPct val="30000"/>
      </a:spcBef>
      <a:spcAft>
        <a:spcPct val="0"/>
      </a:spcAft>
      <a:defRPr sz="5800" kern="1200">
        <a:solidFill>
          <a:schemeClr val="tx1"/>
        </a:solidFill>
        <a:latin typeface="+mn-lt"/>
        <a:ea typeface="+mn-ea"/>
        <a:cs typeface="+mn-cs"/>
      </a:defRPr>
    </a:lvl3pPr>
    <a:lvl4pPr marL="6577013" algn="l" defTabSz="4384675" rtl="0" eaLnBrk="0" fontAlgn="base" hangingPunct="0">
      <a:spcBef>
        <a:spcPct val="30000"/>
      </a:spcBef>
      <a:spcAft>
        <a:spcPct val="0"/>
      </a:spcAft>
      <a:defRPr sz="5800" kern="1200">
        <a:solidFill>
          <a:schemeClr val="tx1"/>
        </a:solidFill>
        <a:latin typeface="+mn-lt"/>
        <a:ea typeface="+mn-ea"/>
        <a:cs typeface="+mn-cs"/>
      </a:defRPr>
    </a:lvl4pPr>
    <a:lvl5pPr marL="8769350" algn="l" defTabSz="4384675" rtl="0" eaLnBrk="0" fontAlgn="base" hangingPunct="0">
      <a:spcBef>
        <a:spcPct val="30000"/>
      </a:spcBef>
      <a:spcAft>
        <a:spcPct val="0"/>
      </a:spcAft>
      <a:defRPr sz="5800" kern="1200">
        <a:solidFill>
          <a:schemeClr val="tx1"/>
        </a:solidFill>
        <a:latin typeface="+mn-lt"/>
        <a:ea typeface="+mn-ea"/>
        <a:cs typeface="+mn-cs"/>
      </a:defRPr>
    </a:lvl5pPr>
    <a:lvl6pPr marL="10964021" algn="l" defTabSz="4385616" rtl="0" eaLnBrk="1" latinLnBrk="0" hangingPunct="1">
      <a:defRPr sz="5800" kern="1200">
        <a:solidFill>
          <a:schemeClr val="tx1"/>
        </a:solidFill>
        <a:latin typeface="+mn-lt"/>
        <a:ea typeface="+mn-ea"/>
        <a:cs typeface="+mn-cs"/>
      </a:defRPr>
    </a:lvl6pPr>
    <a:lvl7pPr marL="13156824" algn="l" defTabSz="4385616" rtl="0" eaLnBrk="1" latinLnBrk="0" hangingPunct="1">
      <a:defRPr sz="5800" kern="1200">
        <a:solidFill>
          <a:schemeClr val="tx1"/>
        </a:solidFill>
        <a:latin typeface="+mn-lt"/>
        <a:ea typeface="+mn-ea"/>
        <a:cs typeface="+mn-cs"/>
      </a:defRPr>
    </a:lvl7pPr>
    <a:lvl8pPr marL="15349632" algn="l" defTabSz="4385616" rtl="0" eaLnBrk="1" latinLnBrk="0" hangingPunct="1">
      <a:defRPr sz="5800" kern="1200">
        <a:solidFill>
          <a:schemeClr val="tx1"/>
        </a:solidFill>
        <a:latin typeface="+mn-lt"/>
        <a:ea typeface="+mn-ea"/>
        <a:cs typeface="+mn-cs"/>
      </a:defRPr>
    </a:lvl8pPr>
    <a:lvl9pPr marL="17542440" algn="l" defTabSz="4385616"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41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4387850" fontAlgn="base">
              <a:spcBef>
                <a:spcPct val="0"/>
              </a:spcBef>
              <a:spcAft>
                <a:spcPct val="0"/>
              </a:spcAft>
              <a:defRPr/>
            </a:pPr>
            <a:fld id="{05C255C7-B42B-4F6D-9C99-5364DC410D95}" type="slidenum">
              <a:rPr lang="en-US"/>
              <a:pPr defTabSz="4387850" fontAlgn="base">
                <a:spcBef>
                  <a:spcPct val="0"/>
                </a:spcBef>
                <a:spcAft>
                  <a:spcPct val="0"/>
                </a:spcAft>
                <a:defRPr/>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210" indent="0" algn="ctr">
              <a:buNone/>
              <a:defRPr>
                <a:solidFill>
                  <a:schemeClr val="tx1">
                    <a:tint val="75000"/>
                  </a:schemeClr>
                </a:solidFill>
              </a:defRPr>
            </a:lvl2pPr>
            <a:lvl3pPr marL="4388419" indent="0" algn="ctr">
              <a:buNone/>
              <a:defRPr>
                <a:solidFill>
                  <a:schemeClr val="tx1">
                    <a:tint val="75000"/>
                  </a:schemeClr>
                </a:solidFill>
              </a:defRPr>
            </a:lvl3pPr>
            <a:lvl4pPr marL="6582629" indent="0" algn="ctr">
              <a:buNone/>
              <a:defRPr>
                <a:solidFill>
                  <a:schemeClr val="tx1">
                    <a:tint val="75000"/>
                  </a:schemeClr>
                </a:solidFill>
              </a:defRPr>
            </a:lvl4pPr>
            <a:lvl5pPr marL="8776834" indent="0" algn="ctr">
              <a:buNone/>
              <a:defRPr>
                <a:solidFill>
                  <a:schemeClr val="tx1">
                    <a:tint val="75000"/>
                  </a:schemeClr>
                </a:solidFill>
              </a:defRPr>
            </a:lvl5pPr>
            <a:lvl6pPr marL="10971043" indent="0" algn="ctr">
              <a:buNone/>
              <a:defRPr>
                <a:solidFill>
                  <a:schemeClr val="tx1">
                    <a:tint val="75000"/>
                  </a:schemeClr>
                </a:solidFill>
              </a:defRPr>
            </a:lvl6pPr>
            <a:lvl7pPr marL="13165253" indent="0" algn="ctr">
              <a:buNone/>
              <a:defRPr>
                <a:solidFill>
                  <a:schemeClr val="tx1">
                    <a:tint val="75000"/>
                  </a:schemeClr>
                </a:solidFill>
              </a:defRPr>
            </a:lvl7pPr>
            <a:lvl8pPr marL="15359462" indent="0" algn="ctr">
              <a:buNone/>
              <a:defRPr>
                <a:solidFill>
                  <a:schemeClr val="tx1">
                    <a:tint val="75000"/>
                  </a:schemeClr>
                </a:solidFill>
              </a:defRPr>
            </a:lvl8pPr>
            <a:lvl9pPr marL="17553672"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9FDEB020-9058-48A9-8C76-2148044CD68D}" type="datetimeFigureOut">
              <a:rPr lang="en-US"/>
              <a:pPr/>
              <a:t>4/30/2012</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C9A59BEC-91B5-47B6-A56D-0F1900B4784B}" type="slidenum">
              <a:rPr lang="en-US"/>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969ACBB2-F7A7-46E6-A3E0-5EFF0F0B0817}" type="datetimeFigureOut">
              <a:rPr lang="en-US"/>
              <a:pPr/>
              <a:t>4/30/2012</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D2542E54-527C-40E7-98AF-180C4A3967C0}" type="slidenum">
              <a:rPr lang="en-US"/>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70"/>
            <a:ext cx="9875520" cy="2808732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318270"/>
            <a:ext cx="28895040" cy="280873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E034F960-4578-4FC4-8C03-2C0241DAE769}" type="datetimeFigureOut">
              <a:rPr lang="en-US"/>
              <a:pPr/>
              <a:t>4/30/2012</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B59DD7F1-E727-445C-98F2-4ABEE1F07B2C}"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BA15BB33-B134-4A5B-9CB1-63CA38C7662A}" type="datetimeFigureOut">
              <a:rPr lang="en-US"/>
              <a:pPr/>
              <a:t>4/30/2012</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E93F462E-FB51-4D7E-8EF0-6926006C5B03}"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9"/>
            <a:ext cx="37307520" cy="7200898"/>
          </a:xfrm>
        </p:spPr>
        <p:txBody>
          <a:bodyPr anchor="b"/>
          <a:lstStyle>
            <a:lvl1pPr marL="0" indent="0">
              <a:buNone/>
              <a:defRPr sz="9600">
                <a:solidFill>
                  <a:schemeClr val="tx1">
                    <a:tint val="75000"/>
                  </a:schemeClr>
                </a:solidFill>
              </a:defRPr>
            </a:lvl1pPr>
            <a:lvl2pPr marL="2194210" indent="0">
              <a:buNone/>
              <a:defRPr sz="8600">
                <a:solidFill>
                  <a:schemeClr val="tx1">
                    <a:tint val="75000"/>
                  </a:schemeClr>
                </a:solidFill>
              </a:defRPr>
            </a:lvl2pPr>
            <a:lvl3pPr marL="4388419" indent="0">
              <a:buNone/>
              <a:defRPr sz="7700">
                <a:solidFill>
                  <a:schemeClr val="tx1">
                    <a:tint val="75000"/>
                  </a:schemeClr>
                </a:solidFill>
              </a:defRPr>
            </a:lvl3pPr>
            <a:lvl4pPr marL="6582629" indent="0">
              <a:buNone/>
              <a:defRPr sz="6700">
                <a:solidFill>
                  <a:schemeClr val="tx1">
                    <a:tint val="75000"/>
                  </a:schemeClr>
                </a:solidFill>
              </a:defRPr>
            </a:lvl4pPr>
            <a:lvl5pPr marL="8776834" indent="0">
              <a:buNone/>
              <a:defRPr sz="6700">
                <a:solidFill>
                  <a:schemeClr val="tx1">
                    <a:tint val="75000"/>
                  </a:schemeClr>
                </a:solidFill>
              </a:defRPr>
            </a:lvl5pPr>
            <a:lvl6pPr marL="10971043" indent="0">
              <a:buNone/>
              <a:defRPr sz="6700">
                <a:solidFill>
                  <a:schemeClr val="tx1">
                    <a:tint val="75000"/>
                  </a:schemeClr>
                </a:solidFill>
              </a:defRPr>
            </a:lvl6pPr>
            <a:lvl7pPr marL="13165253" indent="0">
              <a:buNone/>
              <a:defRPr sz="6700">
                <a:solidFill>
                  <a:schemeClr val="tx1">
                    <a:tint val="75000"/>
                  </a:schemeClr>
                </a:solidFill>
              </a:defRPr>
            </a:lvl7pPr>
            <a:lvl8pPr marL="15359462" indent="0">
              <a:buNone/>
              <a:defRPr sz="6700">
                <a:solidFill>
                  <a:schemeClr val="tx1">
                    <a:tint val="75000"/>
                  </a:schemeClr>
                </a:solidFill>
              </a:defRPr>
            </a:lvl8pPr>
            <a:lvl9pPr marL="17553672"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9C51F39E-1B1F-4769-AD74-92D16A8CE8D0}" type="datetimeFigureOut">
              <a:rPr lang="en-US"/>
              <a:pPr/>
              <a:t>4/30/2012</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8C058502-E75A-47D3-8F53-37F3803BF671}" type="slidenum">
              <a:rPr lang="en-US"/>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7680967"/>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7680967"/>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8951745D-3FD2-42B9-BAC6-0100B04E1F07}" type="datetimeFigureOut">
              <a:rPr lang="en-US"/>
              <a:pPr/>
              <a:t>4/30/2012</a:t>
            </a:fld>
            <a:endParaRPr lang="en-US" dirty="0"/>
          </a:p>
        </p:txBody>
      </p:sp>
      <p:sp>
        <p:nvSpPr>
          <p:cNvPr id="6" name="Footer Placeholder 4"/>
          <p:cNvSpPr>
            <a:spLocks noGrp="1"/>
          </p:cNvSpPr>
          <p:nvPr>
            <p:ph type="ftr" sz="quarter" idx="11"/>
          </p:nvPr>
        </p:nvSpPr>
        <p:spPr/>
        <p:txBody>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fld id="{CC6B63C3-103E-4038-88DB-D57C952FED8B}" type="slidenum">
              <a:rPr lang="en-US"/>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210" indent="0">
              <a:buNone/>
              <a:defRPr sz="9600" b="1"/>
            </a:lvl2pPr>
            <a:lvl3pPr marL="4388419" indent="0">
              <a:buNone/>
              <a:defRPr sz="8600" b="1"/>
            </a:lvl3pPr>
            <a:lvl4pPr marL="6582629" indent="0">
              <a:buNone/>
              <a:defRPr sz="7700" b="1"/>
            </a:lvl4pPr>
            <a:lvl5pPr marL="8776834" indent="0">
              <a:buNone/>
              <a:defRPr sz="7700" b="1"/>
            </a:lvl5pPr>
            <a:lvl6pPr marL="10971043" indent="0">
              <a:buNone/>
              <a:defRPr sz="7700" b="1"/>
            </a:lvl6pPr>
            <a:lvl7pPr marL="13165253" indent="0">
              <a:buNone/>
              <a:defRPr sz="7700" b="1"/>
            </a:lvl7pPr>
            <a:lvl8pPr marL="15359462" indent="0">
              <a:buNone/>
              <a:defRPr sz="7700" b="1"/>
            </a:lvl8pPr>
            <a:lvl9pPr marL="17553672"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210" indent="0">
              <a:buNone/>
              <a:defRPr sz="9600" b="1"/>
            </a:lvl2pPr>
            <a:lvl3pPr marL="4388419" indent="0">
              <a:buNone/>
              <a:defRPr sz="8600" b="1"/>
            </a:lvl3pPr>
            <a:lvl4pPr marL="6582629" indent="0">
              <a:buNone/>
              <a:defRPr sz="7700" b="1"/>
            </a:lvl4pPr>
            <a:lvl5pPr marL="8776834" indent="0">
              <a:buNone/>
              <a:defRPr sz="7700" b="1"/>
            </a:lvl5pPr>
            <a:lvl6pPr marL="10971043" indent="0">
              <a:buNone/>
              <a:defRPr sz="7700" b="1"/>
            </a:lvl6pPr>
            <a:lvl7pPr marL="13165253" indent="0">
              <a:buNone/>
              <a:defRPr sz="7700" b="1"/>
            </a:lvl7pPr>
            <a:lvl8pPr marL="15359462" indent="0">
              <a:buNone/>
              <a:defRPr sz="7700" b="1"/>
            </a:lvl8pPr>
            <a:lvl9pPr marL="17553672"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4E98C22C-5FFF-4183-B8AA-4ED02A0BB74E}" type="datetimeFigureOut">
              <a:rPr lang="en-US"/>
              <a:pPr/>
              <a:t>4/30/2012</a:t>
            </a:fld>
            <a:endParaRPr lang="en-US" dirty="0"/>
          </a:p>
        </p:txBody>
      </p:sp>
      <p:sp>
        <p:nvSpPr>
          <p:cNvPr id="8" name="Footer Placeholder 4"/>
          <p:cNvSpPr>
            <a:spLocks noGrp="1"/>
          </p:cNvSpPr>
          <p:nvPr>
            <p:ph type="ftr" sz="quarter" idx="11"/>
          </p:nvPr>
        </p:nvSpPr>
        <p:spPr/>
        <p:txBody>
          <a:bodyPr/>
          <a:lstStyle>
            <a:lvl1pPr>
              <a:defRPr/>
            </a:lvl1pPr>
          </a:lstStyle>
          <a:p>
            <a:endParaRPr lang="en-US" dirty="0"/>
          </a:p>
        </p:txBody>
      </p:sp>
      <p:sp>
        <p:nvSpPr>
          <p:cNvPr id="9" name="Slide Number Placeholder 5"/>
          <p:cNvSpPr>
            <a:spLocks noGrp="1"/>
          </p:cNvSpPr>
          <p:nvPr>
            <p:ph type="sldNum" sz="quarter" idx="12"/>
          </p:nvPr>
        </p:nvSpPr>
        <p:spPr/>
        <p:txBody>
          <a:bodyPr/>
          <a:lstStyle>
            <a:lvl1pPr>
              <a:defRPr/>
            </a:lvl1pPr>
          </a:lstStyle>
          <a:p>
            <a:fld id="{E25517C9-7373-4CC9-A5AB-2B0855874BE0}" type="slidenum">
              <a:rPr lang="en-US"/>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935CC5EF-D581-48FD-A03D-225609FB9C9C}" type="datetimeFigureOut">
              <a:rPr lang="en-US"/>
              <a:pPr/>
              <a:t>4/30/2012</a:t>
            </a:fld>
            <a:endParaRPr lang="en-US" dirty="0"/>
          </a:p>
        </p:txBody>
      </p:sp>
      <p:sp>
        <p:nvSpPr>
          <p:cNvPr id="4" name="Footer Placeholder 4"/>
          <p:cNvSpPr>
            <a:spLocks noGrp="1"/>
          </p:cNvSpPr>
          <p:nvPr>
            <p:ph type="ftr" sz="quarter" idx="11"/>
          </p:nvPr>
        </p:nvSpPr>
        <p:spPr/>
        <p:txBody>
          <a:bodyPr/>
          <a:lstStyle>
            <a:lvl1pPr>
              <a:defRPr/>
            </a:lvl1pPr>
          </a:lstStyle>
          <a:p>
            <a:endParaRPr lang="en-US" dirty="0"/>
          </a:p>
        </p:txBody>
      </p:sp>
      <p:sp>
        <p:nvSpPr>
          <p:cNvPr id="5" name="Slide Number Placeholder 5"/>
          <p:cNvSpPr>
            <a:spLocks noGrp="1"/>
          </p:cNvSpPr>
          <p:nvPr>
            <p:ph type="sldNum" sz="quarter" idx="12"/>
          </p:nvPr>
        </p:nvSpPr>
        <p:spPr/>
        <p:txBody>
          <a:bodyPr/>
          <a:lstStyle>
            <a:lvl1pPr>
              <a:defRPr/>
            </a:lvl1pPr>
          </a:lstStyle>
          <a:p>
            <a:fld id="{9BF5CF9F-E839-4547-A28A-641D04C4231F}" type="slidenum">
              <a:rPr lang="en-US"/>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A209B8C6-3FA6-43D6-84DC-E2D3EC5A499C}" type="datetimeFigureOut">
              <a:rPr lang="en-US"/>
              <a:pPr/>
              <a:t>4/30/2012</a:t>
            </a:fld>
            <a:endParaRPr lang="en-US" dirty="0"/>
          </a:p>
        </p:txBody>
      </p:sp>
      <p:sp>
        <p:nvSpPr>
          <p:cNvPr id="3" name="Footer Placeholder 4"/>
          <p:cNvSpPr>
            <a:spLocks noGrp="1"/>
          </p:cNvSpPr>
          <p:nvPr>
            <p:ph type="ftr" sz="quarter" idx="11"/>
          </p:nvPr>
        </p:nvSpPr>
        <p:spPr/>
        <p:txBody>
          <a:bodyPr/>
          <a:lstStyle>
            <a:lvl1pPr>
              <a:defRPr/>
            </a:lvl1pPr>
          </a:lstStyle>
          <a:p>
            <a:endParaRPr lang="en-US" dirty="0"/>
          </a:p>
        </p:txBody>
      </p:sp>
      <p:sp>
        <p:nvSpPr>
          <p:cNvPr id="4" name="Slide Number Placeholder 5"/>
          <p:cNvSpPr>
            <a:spLocks noGrp="1"/>
          </p:cNvSpPr>
          <p:nvPr>
            <p:ph type="sldNum" sz="quarter" idx="12"/>
          </p:nvPr>
        </p:nvSpPr>
        <p:spPr/>
        <p:txBody>
          <a:bodyPr/>
          <a:lstStyle>
            <a:lvl1pPr>
              <a:defRPr/>
            </a:lvl1pPr>
          </a:lstStyle>
          <a:p>
            <a:fld id="{93BB7916-9BAD-4482-B03D-157A4E1715DD}" type="slidenum">
              <a:rPr lang="en-US"/>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7" y="1310640"/>
            <a:ext cx="14439902"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7"/>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7" y="6888487"/>
            <a:ext cx="14439902" cy="22517102"/>
          </a:xfrm>
        </p:spPr>
        <p:txBody>
          <a:bodyPr/>
          <a:lstStyle>
            <a:lvl1pPr marL="0" indent="0">
              <a:buNone/>
              <a:defRPr sz="6700"/>
            </a:lvl1pPr>
            <a:lvl2pPr marL="2194210" indent="0">
              <a:buNone/>
              <a:defRPr sz="5800"/>
            </a:lvl2pPr>
            <a:lvl3pPr marL="4388419" indent="0">
              <a:buNone/>
              <a:defRPr sz="4800"/>
            </a:lvl3pPr>
            <a:lvl4pPr marL="6582629" indent="0">
              <a:buNone/>
              <a:defRPr sz="4300"/>
            </a:lvl4pPr>
            <a:lvl5pPr marL="8776834" indent="0">
              <a:buNone/>
              <a:defRPr sz="4300"/>
            </a:lvl5pPr>
            <a:lvl6pPr marL="10971043" indent="0">
              <a:buNone/>
              <a:defRPr sz="4300"/>
            </a:lvl6pPr>
            <a:lvl7pPr marL="13165253" indent="0">
              <a:buNone/>
              <a:defRPr sz="4300"/>
            </a:lvl7pPr>
            <a:lvl8pPr marL="15359462" indent="0">
              <a:buNone/>
              <a:defRPr sz="4300"/>
            </a:lvl8pPr>
            <a:lvl9pPr marL="17553672" indent="0">
              <a:buNone/>
              <a:defRPr sz="43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128E4238-C00C-415F-AF9E-099F6060BDBF}" type="datetimeFigureOut">
              <a:rPr lang="en-US"/>
              <a:pPr/>
              <a:t>4/30/2012</a:t>
            </a:fld>
            <a:endParaRPr lang="en-US" dirty="0"/>
          </a:p>
        </p:txBody>
      </p:sp>
      <p:sp>
        <p:nvSpPr>
          <p:cNvPr id="6" name="Footer Placeholder 4"/>
          <p:cNvSpPr>
            <a:spLocks noGrp="1"/>
          </p:cNvSpPr>
          <p:nvPr>
            <p:ph type="ftr" sz="quarter" idx="11"/>
          </p:nvPr>
        </p:nvSpPr>
        <p:spPr/>
        <p:txBody>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fld id="{974193FE-5811-4B04-B6C9-CBA915A78061}" type="slidenum">
              <a:rPr lang="en-US"/>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rtlCol="0">
            <a:normAutofit/>
          </a:bodyPr>
          <a:lstStyle>
            <a:lvl1pPr marL="0" indent="0">
              <a:buNone/>
              <a:defRPr sz="15400"/>
            </a:lvl1pPr>
            <a:lvl2pPr marL="2194210" indent="0">
              <a:buNone/>
              <a:defRPr sz="13400"/>
            </a:lvl2pPr>
            <a:lvl3pPr marL="4388419" indent="0">
              <a:buNone/>
              <a:defRPr sz="11500"/>
            </a:lvl3pPr>
            <a:lvl4pPr marL="6582629" indent="0">
              <a:buNone/>
              <a:defRPr sz="9600"/>
            </a:lvl4pPr>
            <a:lvl5pPr marL="8776834" indent="0">
              <a:buNone/>
              <a:defRPr sz="9600"/>
            </a:lvl5pPr>
            <a:lvl6pPr marL="10971043" indent="0">
              <a:buNone/>
              <a:defRPr sz="9600"/>
            </a:lvl6pPr>
            <a:lvl7pPr marL="13165253" indent="0">
              <a:buNone/>
              <a:defRPr sz="9600"/>
            </a:lvl7pPr>
            <a:lvl8pPr marL="15359462" indent="0">
              <a:buNone/>
              <a:defRPr sz="9600"/>
            </a:lvl8pPr>
            <a:lvl9pPr marL="17553672" indent="0">
              <a:buNone/>
              <a:defRPr sz="9600"/>
            </a:lvl9pPr>
          </a:lstStyle>
          <a:p>
            <a:pPr lvl="0"/>
            <a:endParaRPr lang="en-US" noProof="0" dirty="0"/>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210" indent="0">
              <a:buNone/>
              <a:defRPr sz="5800"/>
            </a:lvl2pPr>
            <a:lvl3pPr marL="4388419" indent="0">
              <a:buNone/>
              <a:defRPr sz="4800"/>
            </a:lvl3pPr>
            <a:lvl4pPr marL="6582629" indent="0">
              <a:buNone/>
              <a:defRPr sz="4300"/>
            </a:lvl4pPr>
            <a:lvl5pPr marL="8776834" indent="0">
              <a:buNone/>
              <a:defRPr sz="4300"/>
            </a:lvl5pPr>
            <a:lvl6pPr marL="10971043" indent="0">
              <a:buNone/>
              <a:defRPr sz="4300"/>
            </a:lvl6pPr>
            <a:lvl7pPr marL="13165253" indent="0">
              <a:buNone/>
              <a:defRPr sz="4300"/>
            </a:lvl7pPr>
            <a:lvl8pPr marL="15359462" indent="0">
              <a:buNone/>
              <a:defRPr sz="4300"/>
            </a:lvl8pPr>
            <a:lvl9pPr marL="17553672" indent="0">
              <a:buNone/>
              <a:defRPr sz="43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867E987D-A7D3-4A42-9EAA-6EDF28DA3A17}" type="datetimeFigureOut">
              <a:rPr lang="en-US"/>
              <a:pPr/>
              <a:t>4/30/2012</a:t>
            </a:fld>
            <a:endParaRPr lang="en-US" dirty="0"/>
          </a:p>
        </p:txBody>
      </p:sp>
      <p:sp>
        <p:nvSpPr>
          <p:cNvPr id="6" name="Footer Placeholder 4"/>
          <p:cNvSpPr>
            <a:spLocks noGrp="1"/>
          </p:cNvSpPr>
          <p:nvPr>
            <p:ph type="ftr" sz="quarter" idx="11"/>
          </p:nvPr>
        </p:nvSpPr>
        <p:spPr/>
        <p:txBody>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fld id="{EDCBF1BE-A211-45E8-B40A-E5AEA1743819}" type="slidenum">
              <a:rPr lang="en-US"/>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5362" name="Title Placeholder 1"/>
          <p:cNvSpPr>
            <a:spLocks noGrp="1"/>
          </p:cNvSpPr>
          <p:nvPr>
            <p:ph type="title"/>
          </p:nvPr>
        </p:nvSpPr>
        <p:spPr bwMode="auto">
          <a:xfrm>
            <a:off x="2193925" y="1317625"/>
            <a:ext cx="39503350" cy="5486400"/>
          </a:xfrm>
          <a:prstGeom prst="rect">
            <a:avLst/>
          </a:prstGeom>
          <a:noFill/>
          <a:ln w="9525">
            <a:noFill/>
            <a:miter lim="800000"/>
            <a:headEnd/>
            <a:tailEnd/>
          </a:ln>
        </p:spPr>
        <p:txBody>
          <a:bodyPr vert="horz" wrap="square" lIns="438840" tIns="219422" rIns="438840" bIns="219422" numCol="1" anchor="ctr" anchorCtr="0" compatLnSpc="1">
            <a:prstTxWarp prst="textNoShape">
              <a:avLst/>
            </a:prstTxWarp>
          </a:bodyPr>
          <a:lstStyle/>
          <a:p>
            <a:pPr lvl="0"/>
            <a:r>
              <a:rPr lang="en-US" smtClean="0"/>
              <a:t>Click to edit Master title style</a:t>
            </a:r>
          </a:p>
        </p:txBody>
      </p:sp>
      <p:sp>
        <p:nvSpPr>
          <p:cNvPr id="15363" name="Text Placeholder 2"/>
          <p:cNvSpPr>
            <a:spLocks noGrp="1"/>
          </p:cNvSpPr>
          <p:nvPr>
            <p:ph type="body" idx="1"/>
          </p:nvPr>
        </p:nvSpPr>
        <p:spPr bwMode="auto">
          <a:xfrm>
            <a:off x="2193925" y="7680325"/>
            <a:ext cx="39503350" cy="21724938"/>
          </a:xfrm>
          <a:prstGeom prst="rect">
            <a:avLst/>
          </a:prstGeom>
          <a:noFill/>
          <a:ln w="9525">
            <a:noFill/>
            <a:miter lim="800000"/>
            <a:headEnd/>
            <a:tailEnd/>
          </a:ln>
        </p:spPr>
        <p:txBody>
          <a:bodyPr vert="horz" wrap="square" lIns="438840" tIns="219422" rIns="438840" bIns="219422"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2193925" y="30510163"/>
            <a:ext cx="10242550" cy="1752600"/>
          </a:xfrm>
          <a:prstGeom prst="rect">
            <a:avLst/>
          </a:prstGeom>
        </p:spPr>
        <p:txBody>
          <a:bodyPr vert="horz" wrap="square" lIns="438840" tIns="219422" rIns="438840" bIns="219422" numCol="1" anchor="ctr" anchorCtr="0" compatLnSpc="1">
            <a:prstTxWarp prst="textNoShape">
              <a:avLst/>
            </a:prstTxWarp>
          </a:bodyPr>
          <a:lstStyle>
            <a:lvl1pPr>
              <a:defRPr sz="5800">
                <a:solidFill>
                  <a:srgbClr val="FFFFFF"/>
                </a:solidFill>
                <a:latin typeface="Calibri" pitchFamily="34" charset="0"/>
              </a:defRPr>
            </a:lvl1pPr>
          </a:lstStyle>
          <a:p>
            <a:fld id="{17768B2F-69FC-451E-87D8-EFFDFE5A35EE}" type="datetimeFigureOut">
              <a:rPr lang="en-US"/>
              <a:pPr/>
              <a:t>4/30/2012</a:t>
            </a:fld>
            <a:endParaRPr lang="en-US" dirty="0"/>
          </a:p>
        </p:txBody>
      </p:sp>
      <p:sp>
        <p:nvSpPr>
          <p:cNvPr id="5" name="Footer Placeholder 4"/>
          <p:cNvSpPr>
            <a:spLocks noGrp="1"/>
          </p:cNvSpPr>
          <p:nvPr>
            <p:ph type="ftr" sz="quarter" idx="3"/>
          </p:nvPr>
        </p:nvSpPr>
        <p:spPr>
          <a:xfrm>
            <a:off x="14995525" y="30510163"/>
            <a:ext cx="13900150" cy="1752600"/>
          </a:xfrm>
          <a:prstGeom prst="rect">
            <a:avLst/>
          </a:prstGeom>
        </p:spPr>
        <p:txBody>
          <a:bodyPr vert="horz" wrap="square" lIns="438840" tIns="219422" rIns="438840" bIns="219422" numCol="1" anchor="ctr" anchorCtr="0" compatLnSpc="1">
            <a:prstTxWarp prst="textNoShape">
              <a:avLst/>
            </a:prstTxWarp>
          </a:bodyPr>
          <a:lstStyle>
            <a:lvl1pPr algn="ctr">
              <a:defRPr sz="5800">
                <a:solidFill>
                  <a:srgbClr val="FFFFFF"/>
                </a:solidFill>
                <a:latin typeface="Calibri" pitchFamily="34" charset="0"/>
              </a:defRPr>
            </a:lvl1pPr>
          </a:lstStyle>
          <a:p>
            <a:endParaRPr lang="en-US" dirty="0"/>
          </a:p>
        </p:txBody>
      </p:sp>
      <p:sp>
        <p:nvSpPr>
          <p:cNvPr id="6" name="Slide Number Placeholder 5"/>
          <p:cNvSpPr>
            <a:spLocks noGrp="1"/>
          </p:cNvSpPr>
          <p:nvPr>
            <p:ph type="sldNum" sz="quarter" idx="4"/>
          </p:nvPr>
        </p:nvSpPr>
        <p:spPr>
          <a:xfrm>
            <a:off x="31454725" y="30510163"/>
            <a:ext cx="10242550" cy="1752600"/>
          </a:xfrm>
          <a:prstGeom prst="rect">
            <a:avLst/>
          </a:prstGeom>
        </p:spPr>
        <p:txBody>
          <a:bodyPr vert="horz" wrap="square" lIns="438840" tIns="219422" rIns="438840" bIns="219422" numCol="1" anchor="ctr" anchorCtr="0" compatLnSpc="1">
            <a:prstTxWarp prst="textNoShape">
              <a:avLst/>
            </a:prstTxWarp>
          </a:bodyPr>
          <a:lstStyle>
            <a:lvl1pPr algn="r">
              <a:defRPr sz="5800">
                <a:solidFill>
                  <a:srgbClr val="FFFFFF"/>
                </a:solidFill>
                <a:latin typeface="Calibri" pitchFamily="34" charset="0"/>
              </a:defRPr>
            </a:lvl1pPr>
          </a:lstStyle>
          <a:p>
            <a:fld id="{1AE3C7AA-6F55-4104-9ECC-531EFEE9F1BD}" type="slidenum">
              <a:rPr lang="en-US"/>
              <a:pPr/>
              <a:t>‹#›</a:t>
            </a:fld>
            <a:endParaRPr lang="en-US" dirty="0"/>
          </a:p>
        </p:txBody>
      </p:sp>
    </p:spTree>
  </p:cSld>
  <p:clrMap bg1="dk1" tx1="lt1" bg2="dk2" tx2="lt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4387850" rtl="0" eaLnBrk="0" fontAlgn="base" hangingPunct="0">
        <a:spcBef>
          <a:spcPct val="0"/>
        </a:spcBef>
        <a:spcAft>
          <a:spcPct val="0"/>
        </a:spcAft>
        <a:defRPr sz="21100" kern="1200">
          <a:solidFill>
            <a:schemeClr val="tx1"/>
          </a:solidFill>
          <a:latin typeface="+mj-lt"/>
          <a:ea typeface="+mj-ea"/>
          <a:cs typeface="+mj-cs"/>
        </a:defRPr>
      </a:lvl1pPr>
      <a:lvl2pPr algn="ctr" defTabSz="4387850" rtl="0" eaLnBrk="0" fontAlgn="base" hangingPunct="0">
        <a:spcBef>
          <a:spcPct val="0"/>
        </a:spcBef>
        <a:spcAft>
          <a:spcPct val="0"/>
        </a:spcAft>
        <a:defRPr sz="21100">
          <a:solidFill>
            <a:schemeClr val="tx1"/>
          </a:solidFill>
          <a:latin typeface="Calibri" pitchFamily="34" charset="0"/>
        </a:defRPr>
      </a:lvl2pPr>
      <a:lvl3pPr algn="ctr" defTabSz="4387850" rtl="0" eaLnBrk="0" fontAlgn="base" hangingPunct="0">
        <a:spcBef>
          <a:spcPct val="0"/>
        </a:spcBef>
        <a:spcAft>
          <a:spcPct val="0"/>
        </a:spcAft>
        <a:defRPr sz="21100">
          <a:solidFill>
            <a:schemeClr val="tx1"/>
          </a:solidFill>
          <a:latin typeface="Calibri" pitchFamily="34" charset="0"/>
        </a:defRPr>
      </a:lvl3pPr>
      <a:lvl4pPr algn="ctr" defTabSz="4387850" rtl="0" eaLnBrk="0" fontAlgn="base" hangingPunct="0">
        <a:spcBef>
          <a:spcPct val="0"/>
        </a:spcBef>
        <a:spcAft>
          <a:spcPct val="0"/>
        </a:spcAft>
        <a:defRPr sz="21100">
          <a:solidFill>
            <a:schemeClr val="tx1"/>
          </a:solidFill>
          <a:latin typeface="Calibri" pitchFamily="34" charset="0"/>
        </a:defRPr>
      </a:lvl4pPr>
      <a:lvl5pPr algn="ctr" defTabSz="4387850" rtl="0" eaLnBrk="0" fontAlgn="base" hangingPunct="0">
        <a:spcBef>
          <a:spcPct val="0"/>
        </a:spcBef>
        <a:spcAft>
          <a:spcPct val="0"/>
        </a:spcAft>
        <a:defRPr sz="21100">
          <a:solidFill>
            <a:schemeClr val="tx1"/>
          </a:solidFill>
          <a:latin typeface="Calibri" pitchFamily="34" charset="0"/>
        </a:defRPr>
      </a:lvl5pPr>
      <a:lvl6pPr marL="457200" algn="ctr" defTabSz="4387850" rtl="0" fontAlgn="base">
        <a:spcBef>
          <a:spcPct val="0"/>
        </a:spcBef>
        <a:spcAft>
          <a:spcPct val="0"/>
        </a:spcAft>
        <a:defRPr sz="21100">
          <a:solidFill>
            <a:schemeClr val="tx1"/>
          </a:solidFill>
          <a:latin typeface="Calibri" pitchFamily="34" charset="0"/>
        </a:defRPr>
      </a:lvl6pPr>
      <a:lvl7pPr marL="914400" algn="ctr" defTabSz="4387850" rtl="0" fontAlgn="base">
        <a:spcBef>
          <a:spcPct val="0"/>
        </a:spcBef>
        <a:spcAft>
          <a:spcPct val="0"/>
        </a:spcAft>
        <a:defRPr sz="21100">
          <a:solidFill>
            <a:schemeClr val="tx1"/>
          </a:solidFill>
          <a:latin typeface="Calibri" pitchFamily="34" charset="0"/>
        </a:defRPr>
      </a:lvl7pPr>
      <a:lvl8pPr marL="1371600" algn="ctr" defTabSz="4387850" rtl="0" fontAlgn="base">
        <a:spcBef>
          <a:spcPct val="0"/>
        </a:spcBef>
        <a:spcAft>
          <a:spcPct val="0"/>
        </a:spcAft>
        <a:defRPr sz="21100">
          <a:solidFill>
            <a:schemeClr val="tx1"/>
          </a:solidFill>
          <a:latin typeface="Calibri" pitchFamily="34" charset="0"/>
        </a:defRPr>
      </a:lvl8pPr>
      <a:lvl9pPr marL="1828800" algn="ctr" defTabSz="4387850" rtl="0" fontAlgn="base">
        <a:spcBef>
          <a:spcPct val="0"/>
        </a:spcBef>
        <a:spcAft>
          <a:spcPct val="0"/>
        </a:spcAft>
        <a:defRPr sz="21100">
          <a:solidFill>
            <a:schemeClr val="tx1"/>
          </a:solidFill>
          <a:latin typeface="Calibri" pitchFamily="34" charset="0"/>
        </a:defRPr>
      </a:lvl9pPr>
    </p:titleStyle>
    <p:bodyStyle>
      <a:lvl1pPr marL="1644650" indent="-1644650" algn="l" defTabSz="4387850" rtl="0" eaLnBrk="0" fontAlgn="base" hangingPunct="0">
        <a:spcBef>
          <a:spcPct val="20000"/>
        </a:spcBef>
        <a:spcAft>
          <a:spcPct val="0"/>
        </a:spcAft>
        <a:buFont typeface="Arial" charset="0"/>
        <a:buChar char="•"/>
        <a:defRPr sz="15400" kern="1200">
          <a:solidFill>
            <a:schemeClr val="tx1"/>
          </a:solidFill>
          <a:latin typeface="+mn-lt"/>
          <a:ea typeface="+mn-ea"/>
          <a:cs typeface="+mn-cs"/>
        </a:defRPr>
      </a:lvl1pPr>
      <a:lvl2pPr marL="3565525" indent="-1370013" algn="l" defTabSz="4387850" rtl="0" eaLnBrk="0" fontAlgn="base" hangingPunct="0">
        <a:spcBef>
          <a:spcPct val="20000"/>
        </a:spcBef>
        <a:spcAft>
          <a:spcPct val="0"/>
        </a:spcAft>
        <a:buFont typeface="Arial" charset="0"/>
        <a:buChar char="–"/>
        <a:defRPr sz="13400" kern="1200">
          <a:solidFill>
            <a:schemeClr val="tx1"/>
          </a:solidFill>
          <a:latin typeface="+mn-lt"/>
          <a:ea typeface="+mn-ea"/>
          <a:cs typeface="+mn-cs"/>
        </a:defRPr>
      </a:lvl2pPr>
      <a:lvl3pPr marL="5484813" indent="-1096963" algn="l" defTabSz="4387850" rtl="0" eaLnBrk="0" fontAlgn="base" hangingPunct="0">
        <a:spcBef>
          <a:spcPct val="20000"/>
        </a:spcBef>
        <a:spcAft>
          <a:spcPct val="0"/>
        </a:spcAft>
        <a:buFont typeface="Arial" charset="0"/>
        <a:buChar char="•"/>
        <a:defRPr sz="11500" kern="1200">
          <a:solidFill>
            <a:schemeClr val="tx1"/>
          </a:solidFill>
          <a:latin typeface="+mn-lt"/>
          <a:ea typeface="+mn-ea"/>
          <a:cs typeface="+mn-cs"/>
        </a:defRPr>
      </a:lvl3pPr>
      <a:lvl4pPr marL="7678738" indent="-1096963" algn="l" defTabSz="4387850" rtl="0" eaLnBrk="0" fontAlgn="base" hangingPunct="0">
        <a:spcBef>
          <a:spcPct val="20000"/>
        </a:spcBef>
        <a:spcAft>
          <a:spcPct val="0"/>
        </a:spcAft>
        <a:buFont typeface="Arial" charset="0"/>
        <a:buChar char="–"/>
        <a:defRPr sz="9600" kern="1200">
          <a:solidFill>
            <a:schemeClr val="tx1"/>
          </a:solidFill>
          <a:latin typeface="+mn-lt"/>
          <a:ea typeface="+mn-ea"/>
          <a:cs typeface="+mn-cs"/>
        </a:defRPr>
      </a:lvl4pPr>
      <a:lvl5pPr marL="9872663" indent="-1096963" algn="l" defTabSz="4387850" rtl="0" eaLnBrk="0" fontAlgn="base" hangingPunct="0">
        <a:spcBef>
          <a:spcPct val="20000"/>
        </a:spcBef>
        <a:spcAft>
          <a:spcPct val="0"/>
        </a:spcAft>
        <a:buFont typeface="Arial" charset="0"/>
        <a:buChar char="»"/>
        <a:defRPr sz="9600" kern="1200">
          <a:solidFill>
            <a:schemeClr val="tx1"/>
          </a:solidFill>
          <a:latin typeface="+mn-lt"/>
          <a:ea typeface="+mn-ea"/>
          <a:cs typeface="+mn-cs"/>
        </a:defRPr>
      </a:lvl5pPr>
      <a:lvl6pPr marL="12068150" indent="-1097102" algn="l" defTabSz="4388419"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2360" indent="-1097102" algn="l" defTabSz="4388419"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6565" indent="-1097102" algn="l" defTabSz="4388419"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0774" indent="-1097102" algn="l" defTabSz="4388419"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419" rtl="0" eaLnBrk="1" latinLnBrk="0" hangingPunct="1">
        <a:defRPr sz="8600" kern="1200">
          <a:solidFill>
            <a:schemeClr val="tx1"/>
          </a:solidFill>
          <a:latin typeface="+mn-lt"/>
          <a:ea typeface="+mn-ea"/>
          <a:cs typeface="+mn-cs"/>
        </a:defRPr>
      </a:lvl1pPr>
      <a:lvl2pPr marL="2194210" algn="l" defTabSz="4388419" rtl="0" eaLnBrk="1" latinLnBrk="0" hangingPunct="1">
        <a:defRPr sz="8600" kern="1200">
          <a:solidFill>
            <a:schemeClr val="tx1"/>
          </a:solidFill>
          <a:latin typeface="+mn-lt"/>
          <a:ea typeface="+mn-ea"/>
          <a:cs typeface="+mn-cs"/>
        </a:defRPr>
      </a:lvl2pPr>
      <a:lvl3pPr marL="4388419" algn="l" defTabSz="4388419" rtl="0" eaLnBrk="1" latinLnBrk="0" hangingPunct="1">
        <a:defRPr sz="8600" kern="1200">
          <a:solidFill>
            <a:schemeClr val="tx1"/>
          </a:solidFill>
          <a:latin typeface="+mn-lt"/>
          <a:ea typeface="+mn-ea"/>
          <a:cs typeface="+mn-cs"/>
        </a:defRPr>
      </a:lvl3pPr>
      <a:lvl4pPr marL="6582629" algn="l" defTabSz="4388419" rtl="0" eaLnBrk="1" latinLnBrk="0" hangingPunct="1">
        <a:defRPr sz="8600" kern="1200">
          <a:solidFill>
            <a:schemeClr val="tx1"/>
          </a:solidFill>
          <a:latin typeface="+mn-lt"/>
          <a:ea typeface="+mn-ea"/>
          <a:cs typeface="+mn-cs"/>
        </a:defRPr>
      </a:lvl4pPr>
      <a:lvl5pPr marL="8776834" algn="l" defTabSz="4388419" rtl="0" eaLnBrk="1" latinLnBrk="0" hangingPunct="1">
        <a:defRPr sz="8600" kern="1200">
          <a:solidFill>
            <a:schemeClr val="tx1"/>
          </a:solidFill>
          <a:latin typeface="+mn-lt"/>
          <a:ea typeface="+mn-ea"/>
          <a:cs typeface="+mn-cs"/>
        </a:defRPr>
      </a:lvl5pPr>
      <a:lvl6pPr marL="10971043" algn="l" defTabSz="4388419" rtl="0" eaLnBrk="1" latinLnBrk="0" hangingPunct="1">
        <a:defRPr sz="8600" kern="1200">
          <a:solidFill>
            <a:schemeClr val="tx1"/>
          </a:solidFill>
          <a:latin typeface="+mn-lt"/>
          <a:ea typeface="+mn-ea"/>
          <a:cs typeface="+mn-cs"/>
        </a:defRPr>
      </a:lvl6pPr>
      <a:lvl7pPr marL="13165253" algn="l" defTabSz="4388419" rtl="0" eaLnBrk="1" latinLnBrk="0" hangingPunct="1">
        <a:defRPr sz="8600" kern="1200">
          <a:solidFill>
            <a:schemeClr val="tx1"/>
          </a:solidFill>
          <a:latin typeface="+mn-lt"/>
          <a:ea typeface="+mn-ea"/>
          <a:cs typeface="+mn-cs"/>
        </a:defRPr>
      </a:lvl7pPr>
      <a:lvl8pPr marL="15359462" algn="l" defTabSz="4388419" rtl="0" eaLnBrk="1" latinLnBrk="0" hangingPunct="1">
        <a:defRPr sz="8600" kern="1200">
          <a:solidFill>
            <a:schemeClr val="tx1"/>
          </a:solidFill>
          <a:latin typeface="+mn-lt"/>
          <a:ea typeface="+mn-ea"/>
          <a:cs typeface="+mn-cs"/>
        </a:defRPr>
      </a:lvl8pPr>
      <a:lvl9pPr marL="17553672" algn="l" defTabSz="4388419"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emf"/><Relationship Id="rId18" Type="http://schemas.openxmlformats.org/officeDocument/2006/relationships/oleObject" Target="../embeddings/oleObject3.bin"/><Relationship Id="rId3" Type="http://schemas.openxmlformats.org/officeDocument/2006/relationships/notesSlide" Target="../notesSlides/notesSlide1.xml"/><Relationship Id="rId7" Type="http://schemas.openxmlformats.org/officeDocument/2006/relationships/oleObject" Target="../embeddings/oleObject2.bin"/><Relationship Id="rId12" Type="http://schemas.openxmlformats.org/officeDocument/2006/relationships/image" Target="../media/image10.emf"/><Relationship Id="rId17" Type="http://schemas.openxmlformats.org/officeDocument/2006/relationships/image" Target="../media/image15.emf"/><Relationship Id="rId2" Type="http://schemas.openxmlformats.org/officeDocument/2006/relationships/slideLayout" Target="../slideLayouts/slideLayout1.xml"/><Relationship Id="rId16" Type="http://schemas.openxmlformats.org/officeDocument/2006/relationships/image" Target="../media/image14.emf"/><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image" Target="../media/image9.jpeg"/><Relationship Id="rId5" Type="http://schemas.openxmlformats.org/officeDocument/2006/relationships/image" Target="../media/image5.png"/><Relationship Id="rId15" Type="http://schemas.openxmlformats.org/officeDocument/2006/relationships/image" Target="../media/image13.emf"/><Relationship Id="rId10" Type="http://schemas.openxmlformats.org/officeDocument/2006/relationships/image" Target="../media/image8.emf"/><Relationship Id="rId4" Type="http://schemas.openxmlformats.org/officeDocument/2006/relationships/image" Target="../media/image4.gif"/><Relationship Id="rId9" Type="http://schemas.openxmlformats.org/officeDocument/2006/relationships/image" Target="../media/image7.jpeg"/><Relationship Id="rId14" Type="http://schemas.openxmlformats.org/officeDocument/2006/relationships/image" Target="../media/image12.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102" name="Rectangle 101"/>
          <p:cNvSpPr/>
          <p:nvPr/>
        </p:nvSpPr>
        <p:spPr>
          <a:xfrm>
            <a:off x="762000" y="5867400"/>
            <a:ext cx="14935200" cy="14478000"/>
          </a:xfrm>
          <a:prstGeom prst="rect">
            <a:avLst/>
          </a:prstGeom>
          <a:solidFill>
            <a:sysClr val="window" lastClr="FFFFFF"/>
          </a:solidFill>
          <a:ln w="180975" cap="flat" cmpd="thinThick"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036" name="Title 1"/>
          <p:cNvSpPr>
            <a:spLocks noGrp="1"/>
          </p:cNvSpPr>
          <p:nvPr>
            <p:ph type="ctrTitle"/>
          </p:nvPr>
        </p:nvSpPr>
        <p:spPr>
          <a:xfrm>
            <a:off x="5867400" y="-609600"/>
            <a:ext cx="26593800" cy="4648200"/>
          </a:xfrm>
        </p:spPr>
        <p:txBody>
          <a:bodyPr/>
          <a:lstStyle/>
          <a:p>
            <a:pPr eaLnBrk="1" hangingPunct="1"/>
            <a:r>
              <a:rPr lang="en-US" sz="9600" dirty="0" smtClean="0">
                <a:solidFill>
                  <a:schemeClr val="bg1"/>
                </a:solidFill>
                <a:latin typeface="Franklin Gothic Demi" pitchFamily="34" charset="0"/>
                <a:cs typeface="Times New Roman" pitchFamily="18" charset="0"/>
              </a:rPr>
              <a:t>Generation of Tunable, Coherent Terahertz Radiation Through Molecular Modulation</a:t>
            </a:r>
          </a:p>
        </p:txBody>
      </p:sp>
      <p:sp>
        <p:nvSpPr>
          <p:cNvPr id="1037" name="Subtitle 2"/>
          <p:cNvSpPr>
            <a:spLocks noGrp="1"/>
          </p:cNvSpPr>
          <p:nvPr>
            <p:ph type="subTitle" idx="1"/>
          </p:nvPr>
        </p:nvSpPr>
        <p:spPr>
          <a:xfrm>
            <a:off x="5715000" y="3276600"/>
            <a:ext cx="26746200" cy="2286000"/>
          </a:xfrm>
        </p:spPr>
        <p:txBody>
          <a:bodyPr/>
          <a:lstStyle/>
          <a:p>
            <a:pPr eaLnBrk="1" hangingPunct="1"/>
            <a:r>
              <a:rPr lang="en-US" sz="6600" dirty="0" smtClean="0">
                <a:solidFill>
                  <a:schemeClr val="bg1"/>
                </a:solidFill>
                <a:latin typeface="Franklin Gothic Demi" pitchFamily="34" charset="0"/>
                <a:cs typeface="Times New Roman" pitchFamily="18" charset="0"/>
              </a:rPr>
              <a:t>J.J. Weber and D. D. Yavuz</a:t>
            </a:r>
          </a:p>
          <a:p>
            <a:pPr eaLnBrk="1" hangingPunct="1"/>
            <a:r>
              <a:rPr lang="en-US" sz="6000" dirty="0" smtClean="0">
                <a:solidFill>
                  <a:schemeClr val="bg1"/>
                </a:solidFill>
                <a:latin typeface="Franklin Gothic Demi" pitchFamily="34" charset="0"/>
                <a:cs typeface="Times New Roman" pitchFamily="18" charset="0"/>
              </a:rPr>
              <a:t>University of Wisconsin - Madison</a:t>
            </a:r>
          </a:p>
        </p:txBody>
      </p:sp>
      <p:sp>
        <p:nvSpPr>
          <p:cNvPr id="1039" name="TextBox 192"/>
          <p:cNvSpPr txBox="1">
            <a:spLocks noChangeArrowheads="1"/>
          </p:cNvSpPr>
          <p:nvPr/>
        </p:nvSpPr>
        <p:spPr bwMode="auto">
          <a:xfrm>
            <a:off x="19992975" y="18821400"/>
            <a:ext cx="381000" cy="554038"/>
          </a:xfrm>
          <a:prstGeom prst="rect">
            <a:avLst/>
          </a:prstGeom>
          <a:noFill/>
          <a:ln w="9525">
            <a:noFill/>
            <a:miter lim="800000"/>
            <a:headEnd/>
            <a:tailEnd/>
          </a:ln>
        </p:spPr>
        <p:txBody>
          <a:bodyPr lIns="91382" tIns="45686" rIns="91382" bIns="45686">
            <a:spAutoFit/>
          </a:bodyPr>
          <a:lstStyle/>
          <a:p>
            <a:endParaRPr lang="en-US" sz="2900" dirty="0">
              <a:solidFill>
                <a:schemeClr val="bg1"/>
              </a:solidFill>
              <a:latin typeface="Calibri" pitchFamily="34" charset="0"/>
            </a:endParaRPr>
          </a:p>
        </p:txBody>
      </p:sp>
      <p:sp>
        <p:nvSpPr>
          <p:cNvPr id="1040" name="TextBox 193"/>
          <p:cNvSpPr txBox="1">
            <a:spLocks noChangeArrowheads="1"/>
          </p:cNvSpPr>
          <p:nvPr/>
        </p:nvSpPr>
        <p:spPr bwMode="auto">
          <a:xfrm>
            <a:off x="19992975" y="18038763"/>
            <a:ext cx="381000" cy="554037"/>
          </a:xfrm>
          <a:prstGeom prst="rect">
            <a:avLst/>
          </a:prstGeom>
          <a:noFill/>
          <a:ln w="9525">
            <a:noFill/>
            <a:miter lim="800000"/>
            <a:headEnd/>
            <a:tailEnd/>
          </a:ln>
        </p:spPr>
        <p:txBody>
          <a:bodyPr lIns="91382" tIns="45686" rIns="91382" bIns="45686">
            <a:spAutoFit/>
          </a:bodyPr>
          <a:lstStyle/>
          <a:p>
            <a:endParaRPr lang="en-US" sz="2900" dirty="0">
              <a:solidFill>
                <a:schemeClr val="bg1"/>
              </a:solidFill>
              <a:latin typeface="Calibri" pitchFamily="34" charset="0"/>
            </a:endParaRPr>
          </a:p>
        </p:txBody>
      </p:sp>
      <p:sp>
        <p:nvSpPr>
          <p:cNvPr id="1041" name="TextBox 194"/>
          <p:cNvSpPr txBox="1">
            <a:spLocks noChangeArrowheads="1"/>
          </p:cNvSpPr>
          <p:nvPr/>
        </p:nvSpPr>
        <p:spPr bwMode="auto">
          <a:xfrm>
            <a:off x="19992975" y="17297400"/>
            <a:ext cx="381000" cy="554038"/>
          </a:xfrm>
          <a:prstGeom prst="rect">
            <a:avLst/>
          </a:prstGeom>
          <a:noFill/>
          <a:ln w="9525">
            <a:noFill/>
            <a:miter lim="800000"/>
            <a:headEnd/>
            <a:tailEnd/>
          </a:ln>
        </p:spPr>
        <p:txBody>
          <a:bodyPr lIns="91382" tIns="45686" rIns="91382" bIns="45686">
            <a:spAutoFit/>
          </a:bodyPr>
          <a:lstStyle/>
          <a:p>
            <a:endParaRPr lang="en-US" sz="2900" dirty="0">
              <a:solidFill>
                <a:schemeClr val="bg1"/>
              </a:solidFill>
              <a:latin typeface="Calibri" pitchFamily="34" charset="0"/>
            </a:endParaRPr>
          </a:p>
        </p:txBody>
      </p:sp>
      <p:sp>
        <p:nvSpPr>
          <p:cNvPr id="1061" name="TextBox 72"/>
          <p:cNvSpPr txBox="1">
            <a:spLocks noChangeArrowheads="1"/>
          </p:cNvSpPr>
          <p:nvPr/>
        </p:nvSpPr>
        <p:spPr bwMode="auto">
          <a:xfrm>
            <a:off x="29565600" y="31554042"/>
            <a:ext cx="14097000" cy="830958"/>
          </a:xfrm>
          <a:prstGeom prst="rect">
            <a:avLst/>
          </a:prstGeom>
          <a:noFill/>
          <a:ln w="9525">
            <a:noFill/>
            <a:miter lim="800000"/>
            <a:headEnd/>
            <a:tailEnd/>
          </a:ln>
        </p:spPr>
        <p:txBody>
          <a:bodyPr wrap="square" lIns="91411" tIns="45701" rIns="91411" bIns="45701">
            <a:spAutoFit/>
          </a:bodyPr>
          <a:lstStyle/>
          <a:p>
            <a:pPr algn="ctr"/>
            <a:r>
              <a:rPr lang="en-US" sz="4800" i="1" dirty="0" smtClean="0">
                <a:solidFill>
                  <a:schemeClr val="bg1"/>
                </a:solidFill>
                <a:latin typeface="Franklin Gothic Demi" pitchFamily="34" charset="0"/>
              </a:rPr>
              <a:t>This work was funded by the NSF and UW-Madison</a:t>
            </a:r>
            <a:endParaRPr lang="en-US" sz="4800" i="1" dirty="0">
              <a:solidFill>
                <a:schemeClr val="bg1"/>
              </a:solidFill>
              <a:latin typeface="Franklin Gothic Demi" pitchFamily="34" charset="0"/>
            </a:endParaRPr>
          </a:p>
        </p:txBody>
      </p:sp>
      <p:grpSp>
        <p:nvGrpSpPr>
          <p:cNvPr id="241" name="Group 240"/>
          <p:cNvGrpSpPr>
            <a:grpSpLocks noChangeAspect="1"/>
          </p:cNvGrpSpPr>
          <p:nvPr/>
        </p:nvGrpSpPr>
        <p:grpSpPr>
          <a:xfrm>
            <a:off x="762000" y="381000"/>
            <a:ext cx="5029200" cy="5029200"/>
            <a:chOff x="2514600" y="152400"/>
            <a:chExt cx="5486400" cy="5486400"/>
          </a:xfrm>
        </p:grpSpPr>
        <p:sp>
          <p:nvSpPr>
            <p:cNvPr id="232" name="Rectangle 231"/>
            <p:cNvSpPr/>
            <p:nvPr/>
          </p:nvSpPr>
          <p:spPr>
            <a:xfrm>
              <a:off x="2514600" y="152400"/>
              <a:ext cx="5486400" cy="5486400"/>
            </a:xfrm>
            <a:prstGeom prst="rect">
              <a:avLst/>
            </a:prstGeom>
            <a:solidFill>
              <a:sysClr val="window" lastClr="FFFFFF"/>
            </a:solidFill>
            <a:ln w="180975" cap="flat" cmpd="thinThick"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pic>
          <p:nvPicPr>
            <p:cNvPr id="235" name="Picture 2" descr="http://www.seas.gwu.edu/~cheng/NSFWorkshop09/nsf.gif"/>
            <p:cNvPicPr>
              <a:picLocks noChangeAspect="1" noChangeArrowheads="1"/>
            </p:cNvPicPr>
            <p:nvPr/>
          </p:nvPicPr>
          <p:blipFill>
            <a:blip r:embed="rId4" cstate="print"/>
            <a:srcRect/>
            <a:stretch>
              <a:fillRect/>
            </a:stretch>
          </p:blipFill>
          <p:spPr bwMode="auto">
            <a:xfrm>
              <a:off x="2729338" y="381001"/>
              <a:ext cx="5043062" cy="5043055"/>
            </a:xfrm>
            <a:prstGeom prst="rect">
              <a:avLst/>
            </a:prstGeom>
            <a:noFill/>
          </p:spPr>
        </p:pic>
      </p:grpSp>
      <p:grpSp>
        <p:nvGrpSpPr>
          <p:cNvPr id="246" name="Group 245"/>
          <p:cNvGrpSpPr/>
          <p:nvPr/>
        </p:nvGrpSpPr>
        <p:grpSpPr>
          <a:xfrm>
            <a:off x="32461200" y="381000"/>
            <a:ext cx="10744200" cy="5029200"/>
            <a:chOff x="32232600" y="609600"/>
            <a:chExt cx="10744200" cy="5029200"/>
          </a:xfrm>
        </p:grpSpPr>
        <p:sp>
          <p:nvSpPr>
            <p:cNvPr id="243" name="Rectangle 242"/>
            <p:cNvSpPr/>
            <p:nvPr/>
          </p:nvSpPr>
          <p:spPr>
            <a:xfrm>
              <a:off x="32232600" y="609600"/>
              <a:ext cx="10744200" cy="5029200"/>
            </a:xfrm>
            <a:prstGeom prst="rect">
              <a:avLst/>
            </a:prstGeom>
            <a:solidFill>
              <a:sysClr val="window" lastClr="FFFFFF"/>
            </a:solidFill>
            <a:ln w="180975" cap="flat" cmpd="thinThick"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pic>
          <p:nvPicPr>
            <p:cNvPr id="1081" name="Picture 85" descr="uw-madison-logo.png"/>
            <p:cNvPicPr>
              <a:picLocks noChangeAspect="1"/>
            </p:cNvPicPr>
            <p:nvPr/>
          </p:nvPicPr>
          <p:blipFill>
            <a:blip r:embed="rId5" cstate="print"/>
            <a:srcRect/>
            <a:stretch>
              <a:fillRect/>
            </a:stretch>
          </p:blipFill>
          <p:spPr bwMode="auto">
            <a:xfrm>
              <a:off x="32651700" y="1076325"/>
              <a:ext cx="9906000" cy="4102190"/>
            </a:xfrm>
            <a:prstGeom prst="rect">
              <a:avLst/>
            </a:prstGeom>
            <a:noFill/>
            <a:ln w="9525">
              <a:noFill/>
              <a:miter lim="800000"/>
              <a:headEnd/>
              <a:tailEnd/>
            </a:ln>
          </p:spPr>
        </p:pic>
      </p:grpSp>
      <p:cxnSp>
        <p:nvCxnSpPr>
          <p:cNvPr id="250" name="Straight Connector 249"/>
          <p:cNvCxnSpPr/>
          <p:nvPr/>
        </p:nvCxnSpPr>
        <p:spPr>
          <a:xfrm>
            <a:off x="8229600" y="3352800"/>
            <a:ext cx="22021800" cy="0"/>
          </a:xfrm>
          <a:prstGeom prst="line">
            <a:avLst/>
          </a:prstGeom>
          <a:ln w="241300" cap="rnd" cmpd="thickThin">
            <a:solidFill>
              <a:srgbClr val="C00000"/>
            </a:solidFill>
          </a:ln>
        </p:spPr>
        <p:style>
          <a:lnRef idx="1">
            <a:schemeClr val="accent1"/>
          </a:lnRef>
          <a:fillRef idx="0">
            <a:schemeClr val="accent1"/>
          </a:fillRef>
          <a:effectRef idx="0">
            <a:schemeClr val="accent1"/>
          </a:effectRef>
          <a:fontRef idx="minor">
            <a:schemeClr val="tx1"/>
          </a:fontRef>
        </p:style>
      </p:cxnSp>
      <p:sp>
        <p:nvSpPr>
          <p:cNvPr id="105" name="TextBox 104"/>
          <p:cNvSpPr txBox="1"/>
          <p:nvPr/>
        </p:nvSpPr>
        <p:spPr>
          <a:xfrm>
            <a:off x="838200" y="5715000"/>
            <a:ext cx="11811000" cy="1415772"/>
          </a:xfrm>
          <a:prstGeom prst="rect">
            <a:avLst/>
          </a:prstGeom>
          <a:noFill/>
        </p:spPr>
        <p:txBody>
          <a:bodyPr wrap="square" rtlCol="0">
            <a:spAutoFit/>
          </a:bodyPr>
          <a:lstStyle/>
          <a:p>
            <a:r>
              <a:rPr lang="en-US" u="sng" dirty="0" smtClean="0">
                <a:solidFill>
                  <a:sysClr val="windowText" lastClr="000000"/>
                </a:solidFill>
                <a:latin typeface="Franklin Gothic Demi" pitchFamily="34" charset="0"/>
              </a:rPr>
              <a:t>Optical Modulator</a:t>
            </a:r>
            <a:endParaRPr lang="en-US" u="sng" dirty="0">
              <a:solidFill>
                <a:sysClr val="windowText" lastClr="000000"/>
              </a:solidFill>
              <a:latin typeface="Franklin Gothic Demi" pitchFamily="34" charset="0"/>
            </a:endParaRPr>
          </a:p>
        </p:txBody>
      </p:sp>
      <p:sp>
        <p:nvSpPr>
          <p:cNvPr id="125" name="Rectangle 124"/>
          <p:cNvSpPr/>
          <p:nvPr/>
        </p:nvSpPr>
        <p:spPr>
          <a:xfrm>
            <a:off x="914400" y="7162800"/>
            <a:ext cx="14782800" cy="2308324"/>
          </a:xfrm>
          <a:prstGeom prst="rect">
            <a:avLst/>
          </a:prstGeom>
        </p:spPr>
        <p:txBody>
          <a:bodyPr wrap="square">
            <a:spAutoFit/>
          </a:bodyPr>
          <a:lstStyle/>
          <a:p>
            <a:r>
              <a:rPr lang="en-US" sz="3600" dirty="0" smtClean="0">
                <a:solidFill>
                  <a:schemeClr val="bg1"/>
                </a:solidFill>
                <a:latin typeface="Franklin Gothic Demi" pitchFamily="34" charset="0"/>
              </a:rPr>
              <a:t>We have constructed a broadband optical modulator with a modulation frequency of </a:t>
            </a:r>
            <a:r>
              <a:rPr lang="en-US" sz="3600" dirty="0" smtClean="0">
                <a:solidFill>
                  <a:schemeClr val="bg1"/>
                </a:solidFill>
                <a:latin typeface="Franklin Gothic Demi" pitchFamily="34" charset="0"/>
              </a:rPr>
              <a:t>89 </a:t>
            </a:r>
            <a:r>
              <a:rPr lang="en-US" sz="3600" dirty="0" smtClean="0">
                <a:solidFill>
                  <a:schemeClr val="bg1"/>
                </a:solidFill>
                <a:latin typeface="Franklin Gothic Demi" pitchFamily="34" charset="0"/>
              </a:rPr>
              <a:t>THz</a:t>
            </a:r>
            <a:r>
              <a:rPr lang="en-US" sz="3600" dirty="0" smtClean="0">
                <a:solidFill>
                  <a:schemeClr val="bg1"/>
                </a:solidFill>
                <a:latin typeface="Franklin Gothic Demi" pitchFamily="34" charset="0"/>
              </a:rPr>
              <a:t>.  Our modulator is based on continuous-wave stimulated Raman scattering in molecular hydrogen inside a high finesse cavity. </a:t>
            </a:r>
            <a:endParaRPr lang="en-US" sz="3600" dirty="0"/>
          </a:p>
        </p:txBody>
      </p:sp>
      <p:sp>
        <p:nvSpPr>
          <p:cNvPr id="119" name="TextBox 118"/>
          <p:cNvSpPr txBox="1"/>
          <p:nvPr/>
        </p:nvSpPr>
        <p:spPr>
          <a:xfrm>
            <a:off x="914400" y="12083789"/>
            <a:ext cx="1882159" cy="69139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400" b="0" i="0" u="none" strike="noStrike" kern="0" cap="none" spc="0" normalizeH="0" baseline="0" noProof="0" dirty="0" smtClean="0">
                <a:ln>
                  <a:noFill/>
                </a:ln>
                <a:solidFill>
                  <a:sysClr val="windowText" lastClr="000000"/>
                </a:solidFill>
                <a:effectLst/>
                <a:uLnTx/>
                <a:uFillTx/>
                <a:latin typeface="Franklin Gothic Demi" pitchFamily="34" charset="0"/>
              </a:rPr>
              <a:t>785 nm</a:t>
            </a:r>
            <a:endParaRPr kumimoji="0" lang="en-US" sz="3400" b="0" i="0" u="none" strike="noStrike" kern="0" cap="none" spc="0" normalizeH="0" baseline="0" noProof="0" dirty="0">
              <a:ln>
                <a:noFill/>
              </a:ln>
              <a:solidFill>
                <a:sysClr val="windowText" lastClr="000000"/>
              </a:solidFill>
              <a:effectLst/>
              <a:uLnTx/>
              <a:uFillTx/>
              <a:latin typeface="Franklin Gothic Demi" pitchFamily="34" charset="0"/>
            </a:endParaRPr>
          </a:p>
        </p:txBody>
      </p:sp>
      <p:sp>
        <p:nvSpPr>
          <p:cNvPr id="122" name="TextBox 121"/>
          <p:cNvSpPr txBox="1"/>
          <p:nvPr/>
        </p:nvSpPr>
        <p:spPr>
          <a:xfrm>
            <a:off x="5547393" y="15339579"/>
            <a:ext cx="5820026" cy="120032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600" b="0" i="0" u="none" strike="noStrike" kern="0" cap="none" spc="0" normalizeH="0" baseline="0" noProof="0" dirty="0" smtClean="0">
                <a:ln>
                  <a:noFill/>
                </a:ln>
                <a:solidFill>
                  <a:srgbClr val="FF0000"/>
                </a:solidFill>
                <a:effectLst/>
                <a:uLnTx/>
                <a:uFillTx/>
                <a:latin typeface="Franklin Gothic Demi" pitchFamily="34" charset="0"/>
              </a:rPr>
              <a:t>1064 nm Raman Pump</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600" b="0" i="0" u="none" strike="noStrike" kern="0" cap="none" spc="0" normalizeH="0" baseline="0" noProof="0" dirty="0" smtClean="0">
                <a:ln>
                  <a:noFill/>
                </a:ln>
                <a:solidFill>
                  <a:srgbClr val="2C05D1"/>
                </a:solidFill>
                <a:effectLst/>
                <a:uLnTx/>
                <a:uFillTx/>
                <a:latin typeface="Franklin Gothic Demi" pitchFamily="34" charset="0"/>
              </a:rPr>
              <a:t>1555 </a:t>
            </a:r>
            <a:r>
              <a:rPr kumimoji="0" lang="en-US" sz="3600" b="0" i="0" u="none" strike="noStrike" kern="0" cap="none" spc="0" normalizeH="0" baseline="0" noProof="0" dirty="0" smtClean="0">
                <a:ln>
                  <a:noFill/>
                </a:ln>
                <a:solidFill>
                  <a:srgbClr val="2C05D1"/>
                </a:solidFill>
                <a:effectLst/>
                <a:uLnTx/>
                <a:uFillTx/>
                <a:latin typeface="Franklin Gothic Demi" pitchFamily="34" charset="0"/>
              </a:rPr>
              <a:t>nm Raman Stokes</a:t>
            </a:r>
            <a:endParaRPr kumimoji="0" lang="en-US" sz="3600" b="0" i="0" u="none" strike="noStrike" kern="0" cap="none" spc="0" normalizeH="0" baseline="0" noProof="0" dirty="0">
              <a:ln>
                <a:noFill/>
              </a:ln>
              <a:solidFill>
                <a:srgbClr val="2C05D1"/>
              </a:solidFill>
              <a:effectLst/>
              <a:uLnTx/>
              <a:uFillTx/>
              <a:latin typeface="Franklin Gothic Demi" pitchFamily="34" charset="0"/>
            </a:endParaRPr>
          </a:p>
        </p:txBody>
      </p:sp>
      <p:sp>
        <p:nvSpPr>
          <p:cNvPr id="154" name="TextBox 153"/>
          <p:cNvSpPr txBox="1"/>
          <p:nvPr/>
        </p:nvSpPr>
        <p:spPr>
          <a:xfrm>
            <a:off x="13811197" y="12089319"/>
            <a:ext cx="1882159" cy="69139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400" b="0" i="0" u="none" strike="noStrike" kern="0" cap="none" spc="0" normalizeH="0" baseline="0" noProof="0" dirty="0" smtClean="0">
                <a:ln>
                  <a:noFill/>
                </a:ln>
                <a:solidFill>
                  <a:sysClr val="windowText" lastClr="000000"/>
                </a:solidFill>
                <a:effectLst/>
                <a:uLnTx/>
                <a:uFillTx/>
                <a:latin typeface="Franklin Gothic Demi" pitchFamily="34" charset="0"/>
              </a:rPr>
              <a:t>785 nm</a:t>
            </a:r>
            <a:endParaRPr kumimoji="0" lang="en-US" sz="3400" b="0" i="0" u="none" strike="noStrike" kern="0" cap="none" spc="0" normalizeH="0" baseline="0" noProof="0" dirty="0">
              <a:ln>
                <a:noFill/>
              </a:ln>
              <a:solidFill>
                <a:sysClr val="windowText" lastClr="000000"/>
              </a:solidFill>
              <a:effectLst/>
              <a:uLnTx/>
              <a:uFillTx/>
              <a:latin typeface="Franklin Gothic Demi" pitchFamily="34" charset="0"/>
            </a:endParaRPr>
          </a:p>
        </p:txBody>
      </p:sp>
      <p:sp>
        <p:nvSpPr>
          <p:cNvPr id="155" name="TextBox 154"/>
          <p:cNvSpPr txBox="1"/>
          <p:nvPr/>
        </p:nvSpPr>
        <p:spPr>
          <a:xfrm>
            <a:off x="13811197" y="10509590"/>
            <a:ext cx="1882159" cy="69139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400" b="0" i="0" u="none" strike="noStrike" kern="0" cap="none" spc="0" normalizeH="0" baseline="0" noProof="0" dirty="0" smtClean="0">
                <a:ln>
                  <a:noFill/>
                </a:ln>
                <a:solidFill>
                  <a:sysClr val="windowText" lastClr="000000"/>
                </a:solidFill>
                <a:effectLst/>
                <a:uLnTx/>
                <a:uFillTx/>
                <a:latin typeface="Franklin Gothic Demi" pitchFamily="34" charset="0"/>
              </a:rPr>
              <a:t>750 nm</a:t>
            </a:r>
            <a:endParaRPr kumimoji="0" lang="en-US" sz="3400" b="0" i="0" u="none" strike="noStrike" kern="0" cap="none" spc="0" normalizeH="0" baseline="0" noProof="0" dirty="0">
              <a:ln>
                <a:noFill/>
              </a:ln>
              <a:solidFill>
                <a:sysClr val="windowText" lastClr="000000"/>
              </a:solidFill>
              <a:effectLst/>
              <a:uLnTx/>
              <a:uFillTx/>
              <a:latin typeface="Franklin Gothic Demi" pitchFamily="34" charset="0"/>
            </a:endParaRPr>
          </a:p>
        </p:txBody>
      </p:sp>
      <p:sp>
        <p:nvSpPr>
          <p:cNvPr id="157" name="TextBox 156"/>
          <p:cNvSpPr txBox="1"/>
          <p:nvPr/>
        </p:nvSpPr>
        <p:spPr>
          <a:xfrm>
            <a:off x="13811197" y="13718179"/>
            <a:ext cx="1882159" cy="69139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400" b="0" i="0" u="none" strike="noStrike" kern="0" cap="none" spc="0" normalizeH="0" baseline="0" noProof="0" dirty="0" smtClean="0">
                <a:ln>
                  <a:noFill/>
                </a:ln>
                <a:solidFill>
                  <a:sysClr val="windowText" lastClr="000000"/>
                </a:solidFill>
                <a:effectLst/>
                <a:uLnTx/>
                <a:uFillTx/>
                <a:latin typeface="Franklin Gothic Demi" pitchFamily="34" charset="0"/>
              </a:rPr>
              <a:t>823 nm</a:t>
            </a:r>
            <a:endParaRPr kumimoji="0" lang="en-US" sz="3400" b="0" i="0" u="none" strike="noStrike" kern="0" cap="none" spc="0" normalizeH="0" baseline="0" noProof="0" dirty="0">
              <a:ln>
                <a:noFill/>
              </a:ln>
              <a:solidFill>
                <a:sysClr val="windowText" lastClr="000000"/>
              </a:solidFill>
              <a:effectLst/>
              <a:uLnTx/>
              <a:uFillTx/>
              <a:latin typeface="Franklin Gothic Demi" pitchFamily="34" charset="0"/>
            </a:endParaRPr>
          </a:p>
        </p:txBody>
      </p:sp>
      <p:sp>
        <p:nvSpPr>
          <p:cNvPr id="168" name="Rectangle 167"/>
          <p:cNvSpPr/>
          <p:nvPr/>
        </p:nvSpPr>
        <p:spPr>
          <a:xfrm>
            <a:off x="16292286" y="5867400"/>
            <a:ext cx="13120914" cy="14478000"/>
          </a:xfrm>
          <a:prstGeom prst="rect">
            <a:avLst/>
          </a:prstGeom>
          <a:solidFill>
            <a:sysClr val="window" lastClr="FFFFFF"/>
          </a:solidFill>
          <a:ln w="180975" cap="flat" cmpd="thinThick"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214" name="Group 137"/>
          <p:cNvGrpSpPr>
            <a:grpSpLocks noChangeAspect="1"/>
          </p:cNvGrpSpPr>
          <p:nvPr/>
        </p:nvGrpSpPr>
        <p:grpSpPr>
          <a:xfrm>
            <a:off x="16916400" y="7119879"/>
            <a:ext cx="12039600" cy="9113896"/>
            <a:chOff x="-930772" y="21272"/>
            <a:chExt cx="9938275" cy="7523212"/>
          </a:xfrm>
        </p:grpSpPr>
        <p:grpSp>
          <p:nvGrpSpPr>
            <p:cNvPr id="215" name="Group 35"/>
            <p:cNvGrpSpPr>
              <a:grpSpLocks noChangeAspect="1"/>
            </p:cNvGrpSpPr>
            <p:nvPr/>
          </p:nvGrpSpPr>
          <p:grpSpPr>
            <a:xfrm>
              <a:off x="-930772" y="147073"/>
              <a:ext cx="9938275" cy="7397411"/>
              <a:chOff x="-998716" y="-463289"/>
              <a:chExt cx="11166599" cy="7397411"/>
            </a:xfrm>
          </p:grpSpPr>
          <p:cxnSp>
            <p:nvCxnSpPr>
              <p:cNvPr id="218" name="Straight Connector 217"/>
              <p:cNvCxnSpPr/>
              <p:nvPr/>
            </p:nvCxnSpPr>
            <p:spPr>
              <a:xfrm>
                <a:off x="3799660" y="4344044"/>
                <a:ext cx="3233854" cy="0"/>
              </a:xfrm>
              <a:prstGeom prst="line">
                <a:avLst/>
              </a:prstGeom>
              <a:noFill/>
              <a:ln w="168275" cap="rnd" cmpd="sng" algn="ctr">
                <a:solidFill>
                  <a:sysClr val="windowText" lastClr="000000"/>
                </a:solidFill>
                <a:prstDash val="solid"/>
              </a:ln>
              <a:effectLst/>
              <a:scene3d>
                <a:camera prst="orthographicFront"/>
                <a:lightRig rig="threePt" dir="t"/>
              </a:scene3d>
              <a:sp3d>
                <a:bevelT/>
              </a:sp3d>
            </p:spPr>
          </p:cxnSp>
          <p:cxnSp>
            <p:nvCxnSpPr>
              <p:cNvPr id="219" name="Straight Connector 218"/>
              <p:cNvCxnSpPr/>
              <p:nvPr/>
            </p:nvCxnSpPr>
            <p:spPr>
              <a:xfrm>
                <a:off x="751660" y="6441292"/>
                <a:ext cx="3233858" cy="0"/>
              </a:xfrm>
              <a:prstGeom prst="line">
                <a:avLst/>
              </a:prstGeom>
              <a:noFill/>
              <a:ln w="168275" cap="rnd" cmpd="sng" algn="ctr">
                <a:solidFill>
                  <a:sysClr val="windowText" lastClr="000000"/>
                </a:solidFill>
                <a:prstDash val="solid"/>
              </a:ln>
              <a:effectLst/>
              <a:scene3d>
                <a:camera prst="orthographicFront"/>
                <a:lightRig rig="threePt" dir="t"/>
              </a:scene3d>
              <a:sp3d>
                <a:bevelT/>
              </a:sp3d>
            </p:spPr>
          </p:cxnSp>
          <p:cxnSp>
            <p:nvCxnSpPr>
              <p:cNvPr id="220" name="Straight Arrow Connector 219"/>
              <p:cNvCxnSpPr/>
              <p:nvPr/>
            </p:nvCxnSpPr>
            <p:spPr>
              <a:xfrm rot="16200000" flipH="1">
                <a:off x="3715268" y="2249319"/>
                <a:ext cx="3177996" cy="1104745"/>
              </a:xfrm>
              <a:prstGeom prst="straightConnector1">
                <a:avLst/>
              </a:prstGeom>
              <a:noFill/>
              <a:ln w="203200" cap="rnd" cmpd="sng" algn="ctr">
                <a:solidFill>
                  <a:srgbClr val="2C05D1"/>
                </a:solidFill>
                <a:prstDash val="solid"/>
                <a:tailEnd type="arrow"/>
              </a:ln>
              <a:effectLst>
                <a:outerShdw blurRad="40000" dist="23000" dir="5400000" rotWithShape="0">
                  <a:srgbClr val="000000">
                    <a:alpha val="35000"/>
                  </a:srgbClr>
                </a:outerShdw>
              </a:effectLst>
              <a:scene3d>
                <a:camera prst="orthographicFront"/>
                <a:lightRig rig="threePt" dir="t"/>
              </a:scene3d>
              <a:sp3d>
                <a:bevelT/>
              </a:sp3d>
            </p:spPr>
          </p:cxnSp>
          <p:cxnSp>
            <p:nvCxnSpPr>
              <p:cNvPr id="221" name="Straight Arrow Connector 220"/>
              <p:cNvCxnSpPr/>
              <p:nvPr/>
            </p:nvCxnSpPr>
            <p:spPr>
              <a:xfrm rot="5400000" flipH="1" flipV="1">
                <a:off x="523659" y="2330381"/>
                <a:ext cx="5206577" cy="2888443"/>
              </a:xfrm>
              <a:prstGeom prst="straightConnector1">
                <a:avLst/>
              </a:prstGeom>
              <a:noFill/>
              <a:ln w="203200" cap="rnd" cmpd="sng" algn="ctr">
                <a:solidFill>
                  <a:srgbClr val="FF0000">
                    <a:alpha val="99000"/>
                  </a:srgbClr>
                </a:solidFill>
                <a:prstDash val="solid"/>
                <a:tailEnd type="arrow"/>
              </a:ln>
              <a:effectLst>
                <a:outerShdw blurRad="40000" dist="23000" dir="5400000" rotWithShape="0">
                  <a:srgbClr val="000000">
                    <a:alpha val="35000"/>
                  </a:srgbClr>
                </a:outerShdw>
              </a:effectLst>
              <a:scene3d>
                <a:camera prst="orthographicFront"/>
                <a:lightRig rig="threePt" dir="t"/>
              </a:scene3d>
              <a:sp3d>
                <a:bevelT/>
              </a:sp3d>
            </p:spPr>
          </p:cxnSp>
          <p:cxnSp>
            <p:nvCxnSpPr>
              <p:cNvPr id="222" name="Straight Arrow Connector 221"/>
              <p:cNvCxnSpPr/>
              <p:nvPr/>
            </p:nvCxnSpPr>
            <p:spPr>
              <a:xfrm rot="5400000">
                <a:off x="2962242" y="5384446"/>
                <a:ext cx="1976249" cy="3386"/>
              </a:xfrm>
              <a:prstGeom prst="straightConnector1">
                <a:avLst/>
              </a:prstGeom>
              <a:noFill/>
              <a:ln w="171450" cap="flat" cmpd="sng" algn="ctr">
                <a:solidFill>
                  <a:srgbClr val="EE12D4"/>
                </a:solidFill>
                <a:prstDash val="solid"/>
                <a:headEnd type="triangle"/>
                <a:tailEnd type="triangle"/>
              </a:ln>
              <a:effectLst/>
              <a:scene3d>
                <a:camera prst="orthographicFront"/>
                <a:lightRig rig="threePt" dir="t"/>
              </a:scene3d>
              <a:sp3d>
                <a:bevelT/>
              </a:sp3d>
            </p:spPr>
          </p:cxnSp>
          <p:sp>
            <p:nvSpPr>
              <p:cNvPr id="223" name="TextBox 222"/>
              <p:cNvSpPr txBox="1"/>
              <p:nvPr/>
            </p:nvSpPr>
            <p:spPr>
              <a:xfrm>
                <a:off x="4348126" y="4851739"/>
                <a:ext cx="1972953" cy="90229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6000" b="0" i="0" u="none" strike="noStrike" kern="0" cap="none" spc="0" normalizeH="0" baseline="0" noProof="0" dirty="0" smtClean="0">
                    <a:ln>
                      <a:noFill/>
                    </a:ln>
                    <a:solidFill>
                      <a:sysClr val="windowText" lastClr="000000"/>
                    </a:solidFill>
                    <a:effectLst/>
                    <a:uLnTx/>
                    <a:uFillTx/>
                    <a:latin typeface="Franklin Gothic Demi" pitchFamily="34" charset="0"/>
                  </a:rPr>
                  <a:t>h</a:t>
                </a:r>
                <a:r>
                  <a:rPr kumimoji="0" lang="el-GR" sz="6000" b="0" i="0" u="none" strike="noStrike" kern="0" cap="none" spc="0" normalizeH="0" baseline="0" noProof="0" dirty="0" smtClean="0">
                    <a:ln>
                      <a:noFill/>
                    </a:ln>
                    <a:solidFill>
                      <a:srgbClr val="EE12D4"/>
                    </a:solidFill>
                    <a:effectLst/>
                    <a:uLnTx/>
                    <a:uFillTx/>
                    <a:latin typeface="Franklin Gothic Demi" pitchFamily="34" charset="0"/>
                  </a:rPr>
                  <a:t>ν</a:t>
                </a:r>
                <a:r>
                  <a:rPr kumimoji="0" lang="en-US" sz="6000" b="0" i="0" u="none" strike="noStrike" kern="0" cap="none" spc="0" normalizeH="0" baseline="-25000" noProof="0" dirty="0" smtClean="0">
                    <a:ln>
                      <a:noFill/>
                    </a:ln>
                    <a:solidFill>
                      <a:srgbClr val="EE12D4"/>
                    </a:solidFill>
                    <a:effectLst/>
                    <a:uLnTx/>
                    <a:uFillTx/>
                    <a:latin typeface="Franklin Gothic Demi" pitchFamily="34" charset="0"/>
                  </a:rPr>
                  <a:t>mod</a:t>
                </a:r>
                <a:endParaRPr kumimoji="0" lang="en-US" sz="6000" b="0" i="0" u="none" strike="noStrike" kern="0" cap="none" spc="0" normalizeH="0" baseline="-25000" noProof="0" dirty="0">
                  <a:ln>
                    <a:noFill/>
                  </a:ln>
                  <a:solidFill>
                    <a:srgbClr val="EE12D4"/>
                  </a:solidFill>
                  <a:effectLst/>
                  <a:uLnTx/>
                  <a:uFillTx/>
                  <a:latin typeface="Franklin Gothic Demi" pitchFamily="34" charset="0"/>
                </a:endParaRPr>
              </a:p>
            </p:txBody>
          </p:sp>
          <p:sp>
            <p:nvSpPr>
              <p:cNvPr id="224" name="Rectangle 223"/>
              <p:cNvSpPr/>
              <p:nvPr/>
            </p:nvSpPr>
            <p:spPr>
              <a:xfrm>
                <a:off x="-998716" y="1872651"/>
                <a:ext cx="3273616" cy="254283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l-GR" sz="6000" i="1" u="none" strike="noStrike" kern="0" cap="none" spc="0" normalizeH="0" baseline="0" noProof="0" dirty="0" smtClean="0">
                    <a:ln>
                      <a:noFill/>
                    </a:ln>
                    <a:solidFill>
                      <a:srgbClr val="FF0000"/>
                    </a:solidFill>
                    <a:effectLst/>
                    <a:uLnTx/>
                    <a:uFillTx/>
                    <a:latin typeface="Franklin Gothic Demi" pitchFamily="34" charset="0"/>
                  </a:rPr>
                  <a:t>λ</a:t>
                </a:r>
                <a:r>
                  <a:rPr kumimoji="0" lang="en-US" sz="6000" i="1" u="none" strike="noStrike" kern="0" cap="none" spc="0" normalizeH="0" baseline="-25000" noProof="0" dirty="0" smtClean="0">
                    <a:ln>
                      <a:noFill/>
                    </a:ln>
                    <a:solidFill>
                      <a:srgbClr val="FF0000"/>
                    </a:solidFill>
                    <a:effectLst/>
                    <a:uLnTx/>
                    <a:uFillTx/>
                    <a:latin typeface="Franklin Gothic Demi" pitchFamily="34" charset="0"/>
                  </a:rPr>
                  <a:t>Pump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6000" i="1" u="none" strike="noStrike" kern="0" cap="none" spc="0" normalizeH="0" baseline="0" noProof="0" dirty="0" smtClean="0">
                    <a:ln>
                      <a:noFill/>
                    </a:ln>
                    <a:solidFill>
                      <a:srgbClr val="FF0000"/>
                    </a:solidFill>
                    <a:effectLst/>
                    <a:uLnTx/>
                    <a:uFillTx/>
                    <a:latin typeface="Franklin Gothic Demi" pitchFamily="34" charset="0"/>
                  </a:rPr>
                  <a:t>1064nm</a:t>
                </a:r>
                <a:r>
                  <a:rPr kumimoji="0" lang="en-US" sz="6000" i="0" u="none" strike="noStrike" kern="0" cap="none" spc="0" normalizeH="0" baseline="-25000" noProof="0" dirty="0" smtClean="0">
                    <a:ln>
                      <a:noFill/>
                    </a:ln>
                    <a:solidFill>
                      <a:srgbClr val="FF0000"/>
                    </a:solidFill>
                    <a:effectLst/>
                    <a:uLnTx/>
                    <a:uFillTx/>
                    <a:latin typeface="Franklin Gothic Demi" pitchFamily="34" charset="0"/>
                  </a:rPr>
                  <a: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l-GR" sz="6000" i="0" u="none" strike="noStrike" kern="0" cap="none" spc="0" normalizeH="0" baseline="0" noProof="0" dirty="0" smtClean="0">
                    <a:ln>
                      <a:noFill/>
                    </a:ln>
                    <a:solidFill>
                      <a:srgbClr val="FF0000"/>
                    </a:solidFill>
                    <a:effectLst/>
                    <a:uLnTx/>
                    <a:uFillTx/>
                    <a:latin typeface="Franklin Gothic Demi" pitchFamily="34" charset="0"/>
                  </a:rPr>
                  <a:t>σ</a:t>
                </a:r>
                <a:r>
                  <a:rPr kumimoji="0" lang="en-US" sz="6000" i="0" u="none" strike="noStrike" kern="0" cap="none" spc="0" normalizeH="0" baseline="30000" noProof="0" dirty="0" smtClean="0">
                    <a:ln>
                      <a:noFill/>
                    </a:ln>
                    <a:solidFill>
                      <a:srgbClr val="FF0000"/>
                    </a:solidFill>
                    <a:effectLst/>
                    <a:uLnTx/>
                    <a:uFillTx/>
                    <a:latin typeface="Franklin Gothic Demi" pitchFamily="34" charset="0"/>
                  </a:rPr>
                  <a:t>+</a:t>
                </a:r>
                <a:endParaRPr kumimoji="0" lang="en-US" sz="6000" i="0" u="none" strike="noStrike" kern="0" cap="none" spc="0" normalizeH="0" baseline="-25000" noProof="0" dirty="0">
                  <a:ln>
                    <a:noFill/>
                  </a:ln>
                  <a:solidFill>
                    <a:srgbClr val="FF0000"/>
                  </a:solidFill>
                  <a:effectLst/>
                  <a:uLnTx/>
                  <a:uFillTx/>
                  <a:latin typeface="Franklin Gothic Demi" pitchFamily="34" charset="0"/>
                </a:endParaRPr>
              </a:p>
            </p:txBody>
          </p:sp>
          <p:graphicFrame>
            <p:nvGraphicFramePr>
              <p:cNvPr id="225" name="Object 224"/>
              <p:cNvGraphicFramePr>
                <a:graphicFrameLocks noChangeAspect="1"/>
              </p:cNvGraphicFramePr>
              <p:nvPr/>
            </p:nvGraphicFramePr>
            <p:xfrm>
              <a:off x="4256241" y="5921162"/>
              <a:ext cx="1721222" cy="1012960"/>
            </p:xfrm>
            <a:graphic>
              <a:graphicData uri="http://schemas.openxmlformats.org/presentationml/2006/ole">
                <p:oleObj spid="_x0000_s1035" name="Equation" r:id="rId6" imgW="431640" imgH="253800" progId="Equation.3">
                  <p:embed/>
                </p:oleObj>
              </a:graphicData>
            </a:graphic>
          </p:graphicFrame>
          <p:sp>
            <p:nvSpPr>
              <p:cNvPr id="226" name="Rectangle 225"/>
              <p:cNvSpPr/>
              <p:nvPr/>
            </p:nvSpPr>
            <p:spPr>
              <a:xfrm>
                <a:off x="6919479" y="1432347"/>
                <a:ext cx="3248404" cy="236275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l-GR" sz="6000" i="1" u="none" strike="noStrike" kern="0" cap="none" spc="0" normalizeH="0" baseline="0" noProof="0" dirty="0" smtClean="0">
                    <a:ln>
                      <a:noFill/>
                    </a:ln>
                    <a:solidFill>
                      <a:srgbClr val="2C05D1"/>
                    </a:solidFill>
                    <a:effectLst/>
                    <a:uLnTx/>
                    <a:uFillTx/>
                    <a:latin typeface="Franklin Gothic Demi" pitchFamily="34" charset="0"/>
                  </a:rPr>
                  <a:t>λ</a:t>
                </a:r>
                <a:r>
                  <a:rPr kumimoji="0" lang="en-US" sz="6000" i="1" u="none" strike="noStrike" kern="0" cap="none" spc="0" normalizeH="0" baseline="-25000" noProof="0" dirty="0" smtClean="0">
                    <a:ln>
                      <a:noFill/>
                    </a:ln>
                    <a:solidFill>
                      <a:srgbClr val="2C05D1"/>
                    </a:solidFill>
                    <a:effectLst/>
                    <a:uLnTx/>
                    <a:uFillTx/>
                    <a:latin typeface="Franklin Gothic Demi" pitchFamily="34" charset="0"/>
                  </a:rPr>
                  <a:t>Stokes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6000" i="1" u="none" strike="noStrike" kern="0" cap="none" spc="0" normalizeH="0" baseline="0" noProof="0" dirty="0" smtClean="0">
                    <a:ln>
                      <a:noFill/>
                    </a:ln>
                    <a:solidFill>
                      <a:srgbClr val="2C05D1"/>
                    </a:solidFill>
                    <a:effectLst/>
                    <a:uLnTx/>
                    <a:uFillTx/>
                    <a:latin typeface="Franklin Gothic Demi" pitchFamily="34" charset="0"/>
                  </a:rPr>
                  <a:t>1555nm</a:t>
                </a:r>
                <a:r>
                  <a:rPr kumimoji="0" lang="en-US" sz="6000" i="0" u="none" strike="noStrike" kern="0" cap="none" spc="0" normalizeH="0" baseline="-25000" noProof="0" dirty="0" smtClean="0">
                    <a:ln>
                      <a:noFill/>
                    </a:ln>
                    <a:solidFill>
                      <a:srgbClr val="2C05D1"/>
                    </a:solidFill>
                    <a:effectLst/>
                    <a:uLnTx/>
                    <a:uFillTx/>
                    <a:latin typeface="Franklin Gothic Demi" pitchFamily="34" charset="0"/>
                  </a:rPr>
                  <a: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l-GR" sz="6000" i="0" u="none" strike="noStrike" kern="0" cap="none" spc="0" normalizeH="0" baseline="0" noProof="0" dirty="0" smtClean="0">
                    <a:ln>
                      <a:noFill/>
                    </a:ln>
                    <a:solidFill>
                      <a:srgbClr val="2C05D1"/>
                    </a:solidFill>
                    <a:effectLst/>
                    <a:uLnTx/>
                    <a:uFillTx/>
                    <a:latin typeface="Franklin Gothic Demi" pitchFamily="34" charset="0"/>
                  </a:rPr>
                  <a:t>σ</a:t>
                </a:r>
                <a:r>
                  <a:rPr kumimoji="0" lang="en-US" sz="6000" i="0" u="none" strike="noStrike" kern="0" cap="none" spc="0" normalizeH="0" baseline="0" noProof="0" dirty="0" smtClean="0">
                    <a:ln>
                      <a:noFill/>
                    </a:ln>
                    <a:solidFill>
                      <a:srgbClr val="2C05D1"/>
                    </a:solidFill>
                    <a:effectLst/>
                    <a:uLnTx/>
                    <a:uFillTx/>
                    <a:latin typeface="Franklin Gothic Demi" pitchFamily="34" charset="0"/>
                  </a:rPr>
                  <a:t> </a:t>
                </a:r>
                <a:r>
                  <a:rPr kumimoji="0" lang="en-US" sz="6000" i="0" u="none" strike="noStrike" kern="0" cap="none" spc="0" normalizeH="0" baseline="30000" noProof="0" dirty="0" smtClean="0">
                    <a:ln>
                      <a:noFill/>
                    </a:ln>
                    <a:solidFill>
                      <a:srgbClr val="2C05D1"/>
                    </a:solidFill>
                    <a:effectLst/>
                    <a:uLnTx/>
                    <a:uFillTx/>
                    <a:latin typeface="Franklin Gothic Demi" pitchFamily="34" charset="0"/>
                  </a:rPr>
                  <a:t>-</a:t>
                </a:r>
                <a:endParaRPr kumimoji="0" lang="en-US" sz="6000" i="0" u="none" strike="noStrike" kern="0" cap="none" spc="0" normalizeH="0" baseline="-25000" noProof="0" dirty="0">
                  <a:ln>
                    <a:noFill/>
                  </a:ln>
                  <a:solidFill>
                    <a:srgbClr val="2C05D1"/>
                  </a:solidFill>
                  <a:effectLst/>
                  <a:uLnTx/>
                  <a:uFillTx/>
                  <a:latin typeface="Franklin Gothic Demi" pitchFamily="34" charset="0"/>
                </a:endParaRPr>
              </a:p>
            </p:txBody>
          </p:sp>
          <p:graphicFrame>
            <p:nvGraphicFramePr>
              <p:cNvPr id="227" name="Object 2"/>
              <p:cNvGraphicFramePr>
                <a:graphicFrameLocks noChangeAspect="1"/>
              </p:cNvGraphicFramePr>
              <p:nvPr/>
            </p:nvGraphicFramePr>
            <p:xfrm>
              <a:off x="7354148" y="3831030"/>
              <a:ext cx="1621100" cy="1012961"/>
            </p:xfrm>
            <a:graphic>
              <a:graphicData uri="http://schemas.openxmlformats.org/presentationml/2006/ole">
                <p:oleObj spid="_x0000_s1036" name="Equation" r:id="rId7" imgW="406080" imgH="253800" progId="Equation.3">
                  <p:embed/>
                </p:oleObj>
              </a:graphicData>
            </a:graphic>
          </p:graphicFrame>
          <p:cxnSp>
            <p:nvCxnSpPr>
              <p:cNvPr id="228" name="Straight Arrow Connector 227"/>
              <p:cNvCxnSpPr>
                <a:cxnSpLocks noChangeAspect="1"/>
              </p:cNvCxnSpPr>
              <p:nvPr/>
            </p:nvCxnSpPr>
            <p:spPr>
              <a:xfrm rot="5400000">
                <a:off x="-610236" y="1137545"/>
                <a:ext cx="6853403" cy="3802032"/>
              </a:xfrm>
              <a:prstGeom prst="straightConnector1">
                <a:avLst/>
              </a:prstGeom>
              <a:noFill/>
              <a:ln w="127000" cap="rnd" cmpd="sng" algn="ctr">
                <a:solidFill>
                  <a:srgbClr val="AC6B14"/>
                </a:solidFill>
                <a:prstDash val="solid"/>
                <a:tailEnd type="arrow"/>
              </a:ln>
              <a:effectLst>
                <a:outerShdw blurRad="40000" dist="23000" dir="5400000" rotWithShape="0">
                  <a:srgbClr val="000000">
                    <a:alpha val="35000"/>
                  </a:srgbClr>
                </a:outerShdw>
              </a:effectLst>
              <a:scene3d>
                <a:camera prst="orthographicFront">
                  <a:rot lat="0" lon="0" rev="0"/>
                </a:camera>
                <a:lightRig rig="threePt" dir="t"/>
              </a:scene3d>
              <a:sp3d>
                <a:bevelT/>
              </a:sp3d>
            </p:spPr>
          </p:cxnSp>
          <p:sp>
            <p:nvSpPr>
              <p:cNvPr id="229" name="Rectangle 228"/>
              <p:cNvSpPr/>
              <p:nvPr/>
            </p:nvSpPr>
            <p:spPr>
              <a:xfrm>
                <a:off x="697476" y="-463289"/>
                <a:ext cx="2911009" cy="2362750"/>
              </a:xfrm>
              <a:prstGeom prst="rect">
                <a:avLst/>
              </a:prstGeom>
            </p:spPr>
            <p:txBody>
              <a:bodyPr wrap="square">
                <a:spAutoFit/>
              </a:bodyPr>
              <a:lstStyle/>
              <a:p>
                <a:pPr algn="ctr" defTabSz="914400" fontAlgn="auto">
                  <a:spcBef>
                    <a:spcPts val="0"/>
                  </a:spcBef>
                  <a:spcAft>
                    <a:spcPts val="0"/>
                  </a:spcAft>
                  <a:defRPr/>
                </a:pPr>
                <a:r>
                  <a:rPr lang="el-GR" sz="6000" i="1" kern="0" dirty="0" smtClean="0">
                    <a:solidFill>
                      <a:srgbClr val="AC6B14"/>
                    </a:solidFill>
                    <a:latin typeface="Franklin Gothic Demi" pitchFamily="34" charset="0"/>
                  </a:rPr>
                  <a:t>λ</a:t>
                </a:r>
                <a:r>
                  <a:rPr lang="en-US" sz="6000" i="1" kern="0" baseline="-25000" dirty="0" smtClean="0">
                    <a:solidFill>
                      <a:srgbClr val="AC6B14"/>
                    </a:solidFill>
                    <a:latin typeface="Franklin Gothic Demi" pitchFamily="34" charset="0"/>
                  </a:rPr>
                  <a:t>Sideband</a:t>
                </a:r>
                <a:r>
                  <a:rPr lang="en-US" sz="6000" i="1" kern="0" dirty="0" smtClean="0">
                    <a:solidFill>
                      <a:srgbClr val="AC6B14"/>
                    </a:solidFill>
                    <a:latin typeface="Franklin Gothic Demi" pitchFamily="34" charset="0"/>
                  </a:rPr>
                  <a: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6000" i="1" u="none" strike="noStrike" kern="0" cap="none" spc="0" normalizeH="0" baseline="0" noProof="0" dirty="0" smtClean="0">
                    <a:ln>
                      <a:noFill/>
                    </a:ln>
                    <a:solidFill>
                      <a:srgbClr val="AC6B14"/>
                    </a:solidFill>
                    <a:effectLst/>
                    <a:uLnTx/>
                    <a:uFillTx/>
                    <a:latin typeface="Franklin Gothic Demi" pitchFamily="34" charset="0"/>
                  </a:rPr>
                  <a:t>750nm</a:t>
                </a:r>
                <a:r>
                  <a:rPr kumimoji="0" lang="en-US" sz="6000" i="0" u="none" strike="noStrike" kern="0" cap="none" spc="0" normalizeH="0" baseline="-25000" noProof="0" dirty="0" smtClean="0">
                    <a:ln>
                      <a:noFill/>
                    </a:ln>
                    <a:solidFill>
                      <a:srgbClr val="AC6B14"/>
                    </a:solidFill>
                    <a:effectLst/>
                    <a:uLnTx/>
                    <a:uFillTx/>
                    <a:latin typeface="Franklin Gothic Demi" pitchFamily="34" charset="0"/>
                  </a:rPr>
                  <a: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l-GR" sz="6000" i="0" u="none" strike="noStrike" kern="0" cap="none" spc="0" normalizeH="0" baseline="0" noProof="0" dirty="0" smtClean="0">
                    <a:ln>
                      <a:noFill/>
                    </a:ln>
                    <a:solidFill>
                      <a:srgbClr val="AC6B14"/>
                    </a:solidFill>
                    <a:effectLst/>
                    <a:uLnTx/>
                    <a:uFillTx/>
                    <a:latin typeface="Franklin Gothic Demi" pitchFamily="34" charset="0"/>
                  </a:rPr>
                  <a:t>σ</a:t>
                </a:r>
                <a:r>
                  <a:rPr kumimoji="0" lang="en-US" sz="6000" i="0" u="none" strike="noStrike" kern="0" cap="none" spc="0" normalizeH="0" baseline="30000" noProof="0" dirty="0" smtClean="0">
                    <a:ln>
                      <a:noFill/>
                    </a:ln>
                    <a:solidFill>
                      <a:srgbClr val="AC6B14"/>
                    </a:solidFill>
                    <a:effectLst/>
                    <a:uLnTx/>
                    <a:uFillTx/>
                    <a:latin typeface="Franklin Gothic Demi" pitchFamily="34" charset="0"/>
                  </a:rPr>
                  <a:t>+</a:t>
                </a:r>
                <a:endParaRPr kumimoji="0" lang="en-US" sz="6000" i="0" u="none" strike="noStrike" kern="0" cap="none" spc="0" normalizeH="0" baseline="-25000" noProof="0" dirty="0">
                  <a:ln>
                    <a:noFill/>
                  </a:ln>
                  <a:solidFill>
                    <a:srgbClr val="AC6B14"/>
                  </a:solidFill>
                  <a:effectLst/>
                  <a:uLnTx/>
                  <a:uFillTx/>
                  <a:latin typeface="Franklin Gothic Demi" pitchFamily="34" charset="0"/>
                </a:endParaRPr>
              </a:p>
            </p:txBody>
          </p:sp>
        </p:grpSp>
        <p:cxnSp>
          <p:nvCxnSpPr>
            <p:cNvPr id="216" name="Straight Arrow Connector 215"/>
            <p:cNvCxnSpPr>
              <a:cxnSpLocks noChangeAspect="1"/>
            </p:cNvCxnSpPr>
            <p:nvPr/>
          </p:nvCxnSpPr>
          <p:spPr>
            <a:xfrm rot="16200000" flipV="1">
              <a:off x="2768494" y="1723052"/>
              <a:ext cx="4753693" cy="1672595"/>
            </a:xfrm>
            <a:prstGeom prst="straightConnector1">
              <a:avLst/>
            </a:prstGeom>
            <a:noFill/>
            <a:ln w="127000" cap="rnd" cmpd="sng" algn="ctr">
              <a:solidFill>
                <a:srgbClr val="08CE4A"/>
              </a:solidFill>
              <a:prstDash val="solid"/>
              <a:tailEnd type="arrow"/>
            </a:ln>
            <a:effectLst>
              <a:outerShdw blurRad="40000" dist="23000" dir="5400000" rotWithShape="0">
                <a:srgbClr val="000000">
                  <a:alpha val="35000"/>
                </a:srgbClr>
              </a:outerShdw>
            </a:effectLst>
            <a:scene3d>
              <a:camera prst="orthographicFront"/>
              <a:lightRig rig="threePt" dir="t"/>
            </a:scene3d>
            <a:sp3d>
              <a:bevelT/>
            </a:sp3d>
          </p:spPr>
        </p:cxnSp>
        <p:sp>
          <p:nvSpPr>
            <p:cNvPr id="217" name="Rectangle 216"/>
            <p:cNvSpPr/>
            <p:nvPr/>
          </p:nvSpPr>
          <p:spPr>
            <a:xfrm>
              <a:off x="4827017" y="21272"/>
              <a:ext cx="2733775" cy="2362750"/>
            </a:xfrm>
            <a:prstGeom prst="rect">
              <a:avLst/>
            </a:prstGeom>
          </p:spPr>
          <p:txBody>
            <a:bodyPr wrap="square">
              <a:spAutoFit/>
            </a:bodyPr>
            <a:lstStyle/>
            <a:p>
              <a:pPr algn="ctr" defTabSz="914400" fontAlgn="auto">
                <a:spcBef>
                  <a:spcPts val="0"/>
                </a:spcBef>
                <a:spcAft>
                  <a:spcPts val="0"/>
                </a:spcAft>
                <a:defRPr/>
              </a:pPr>
              <a:r>
                <a:rPr lang="el-GR" sz="6000" i="1" kern="0" dirty="0" smtClean="0">
                  <a:solidFill>
                    <a:srgbClr val="08CE4A"/>
                  </a:solidFill>
                  <a:latin typeface="Franklin Gothic Demi" pitchFamily="34" charset="0"/>
                </a:rPr>
                <a:t>λ</a:t>
              </a:r>
              <a:r>
                <a:rPr lang="en-US" sz="6000" i="1" kern="0" baseline="-25000" dirty="0" smtClean="0">
                  <a:solidFill>
                    <a:srgbClr val="08CE4A"/>
                  </a:solidFill>
                  <a:latin typeface="Franklin Gothic Demi" pitchFamily="34" charset="0"/>
                </a:rPr>
                <a:t>Mixing</a:t>
              </a:r>
              <a:r>
                <a:rPr lang="en-US" sz="6000" i="1" kern="0" dirty="0" smtClean="0">
                  <a:solidFill>
                    <a:srgbClr val="08CE4A"/>
                  </a:solidFill>
                  <a:latin typeface="Franklin Gothic Demi" pitchFamily="34" charset="0"/>
                </a:rPr>
                <a: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6000" i="1" u="none" strike="noStrike" kern="0" cap="none" spc="0" normalizeH="0" baseline="0" noProof="0" dirty="0" smtClean="0">
                  <a:ln>
                    <a:noFill/>
                  </a:ln>
                  <a:solidFill>
                    <a:srgbClr val="08CE4A"/>
                  </a:solidFill>
                  <a:effectLst/>
                  <a:uLnTx/>
                  <a:uFillTx/>
                  <a:latin typeface="Franklin Gothic Demi" pitchFamily="34" charset="0"/>
                </a:rPr>
                <a:t>785nm</a:t>
              </a:r>
              <a:r>
                <a:rPr kumimoji="0" lang="en-US" sz="6000" i="0" u="none" strike="noStrike" kern="0" cap="none" spc="0" normalizeH="0" baseline="-25000" noProof="0" dirty="0" smtClean="0">
                  <a:ln>
                    <a:noFill/>
                  </a:ln>
                  <a:solidFill>
                    <a:srgbClr val="08CE4A"/>
                  </a:solidFill>
                  <a:effectLst/>
                  <a:uLnTx/>
                  <a:uFillTx/>
                  <a:latin typeface="Franklin Gothic Demi" pitchFamily="34" charset="0"/>
                </a:rPr>
                <a: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l-GR" sz="6000" i="0" u="none" strike="noStrike" kern="0" cap="none" spc="0" normalizeH="0" baseline="0" noProof="0" dirty="0" smtClean="0">
                  <a:ln>
                    <a:noFill/>
                  </a:ln>
                  <a:solidFill>
                    <a:srgbClr val="08CE4A"/>
                  </a:solidFill>
                  <a:effectLst/>
                  <a:uLnTx/>
                  <a:uFillTx/>
                  <a:latin typeface="Franklin Gothic Demi" pitchFamily="34" charset="0"/>
                </a:rPr>
                <a:t>σ</a:t>
              </a:r>
              <a:r>
                <a:rPr kumimoji="0" lang="en-US" sz="6000" i="0" u="none" strike="noStrike" kern="0" cap="none" spc="0" normalizeH="0" baseline="0" noProof="0" dirty="0" smtClean="0">
                  <a:ln>
                    <a:noFill/>
                  </a:ln>
                  <a:solidFill>
                    <a:srgbClr val="08CE4A"/>
                  </a:solidFill>
                  <a:effectLst/>
                  <a:uLnTx/>
                  <a:uFillTx/>
                  <a:latin typeface="Franklin Gothic Demi" pitchFamily="34" charset="0"/>
                </a:rPr>
                <a:t> </a:t>
              </a:r>
              <a:r>
                <a:rPr kumimoji="0" lang="en-US" sz="6000" i="0" u="none" strike="noStrike" kern="0" cap="none" spc="0" normalizeH="0" baseline="30000" noProof="0" dirty="0" smtClean="0">
                  <a:ln>
                    <a:noFill/>
                  </a:ln>
                  <a:solidFill>
                    <a:srgbClr val="08CE4A"/>
                  </a:solidFill>
                  <a:effectLst/>
                  <a:uLnTx/>
                  <a:uFillTx/>
                  <a:latin typeface="Franklin Gothic Demi" pitchFamily="34" charset="0"/>
                </a:rPr>
                <a:t>-</a:t>
              </a:r>
              <a:endParaRPr kumimoji="0" lang="en-US" sz="6000" i="0" u="none" strike="noStrike" kern="0" cap="none" spc="0" normalizeH="0" baseline="-25000" noProof="0" dirty="0">
                <a:ln>
                  <a:noFill/>
                </a:ln>
                <a:solidFill>
                  <a:srgbClr val="08CE4A"/>
                </a:solidFill>
                <a:effectLst/>
                <a:uLnTx/>
                <a:uFillTx/>
                <a:latin typeface="Franklin Gothic Demi" pitchFamily="34" charset="0"/>
              </a:endParaRPr>
            </a:p>
          </p:txBody>
        </p:sp>
      </p:grpSp>
      <p:sp>
        <p:nvSpPr>
          <p:cNvPr id="230" name="TextBox 229"/>
          <p:cNvSpPr txBox="1"/>
          <p:nvPr/>
        </p:nvSpPr>
        <p:spPr>
          <a:xfrm>
            <a:off x="16349436" y="5715000"/>
            <a:ext cx="11811000" cy="1415772"/>
          </a:xfrm>
          <a:prstGeom prst="rect">
            <a:avLst/>
          </a:prstGeom>
          <a:noFill/>
        </p:spPr>
        <p:txBody>
          <a:bodyPr wrap="square" rtlCol="0">
            <a:spAutoFit/>
          </a:bodyPr>
          <a:lstStyle/>
          <a:p>
            <a:r>
              <a:rPr lang="en-US" u="sng" dirty="0" smtClean="0">
                <a:solidFill>
                  <a:sysClr val="windowText" lastClr="000000"/>
                </a:solidFill>
                <a:latin typeface="Franklin Gothic Demi" pitchFamily="34" charset="0"/>
              </a:rPr>
              <a:t>Molecular Modulation</a:t>
            </a:r>
            <a:endParaRPr lang="en-US" u="sng" dirty="0">
              <a:solidFill>
                <a:sysClr val="windowText" lastClr="000000"/>
              </a:solidFill>
              <a:latin typeface="Franklin Gothic Demi" pitchFamily="34" charset="0"/>
            </a:endParaRPr>
          </a:p>
        </p:txBody>
      </p:sp>
      <p:sp>
        <p:nvSpPr>
          <p:cNvPr id="1078" name="TextBox 58"/>
          <p:cNvSpPr txBox="1">
            <a:spLocks noChangeArrowheads="1"/>
          </p:cNvSpPr>
          <p:nvPr/>
        </p:nvSpPr>
        <p:spPr bwMode="auto">
          <a:xfrm>
            <a:off x="16597086" y="16154400"/>
            <a:ext cx="12663714" cy="3970279"/>
          </a:xfrm>
          <a:prstGeom prst="rect">
            <a:avLst/>
          </a:prstGeom>
          <a:noFill/>
          <a:ln w="9525">
            <a:noFill/>
            <a:miter lim="800000"/>
            <a:headEnd/>
            <a:tailEnd/>
          </a:ln>
        </p:spPr>
        <p:txBody>
          <a:bodyPr wrap="square" lIns="91411" tIns="45701" rIns="91411" bIns="45701">
            <a:spAutoFit/>
          </a:bodyPr>
          <a:lstStyle/>
          <a:p>
            <a:r>
              <a:rPr lang="en-US" sz="3600" dirty="0" smtClean="0">
                <a:solidFill>
                  <a:schemeClr val="bg1"/>
                </a:solidFill>
                <a:latin typeface="Franklin Gothic Demi" pitchFamily="34" charset="0"/>
              </a:rPr>
              <a:t>Using high intensity fields, we build up a coherent state by driving a rotational Raman transition in molecular hydrogen.  The driving lasers, the pump and the Stokes, build up the molecular coherence that is used to modulate an independent mixing laser.  The generated sidebands are shifted by the modulation frequency,</a:t>
            </a:r>
            <a:r>
              <a:rPr lang="el-GR" sz="3600" kern="0" dirty="0" smtClean="0">
                <a:solidFill>
                  <a:srgbClr val="EE12D4"/>
                </a:solidFill>
                <a:latin typeface="Franklin Gothic Demi" pitchFamily="34" charset="0"/>
              </a:rPr>
              <a:t> </a:t>
            </a:r>
            <a:r>
              <a:rPr lang="el-GR" sz="3600" kern="0" dirty="0" smtClean="0">
                <a:solidFill>
                  <a:schemeClr val="bg1"/>
                </a:solidFill>
                <a:latin typeface="Franklin Gothic Demi" pitchFamily="34" charset="0"/>
              </a:rPr>
              <a:t>ν</a:t>
            </a:r>
            <a:r>
              <a:rPr lang="en-US" sz="3600" kern="0" baseline="-25000" dirty="0" smtClean="0">
                <a:solidFill>
                  <a:schemeClr val="bg1"/>
                </a:solidFill>
                <a:latin typeface="Franklin Gothic Demi" pitchFamily="34" charset="0"/>
              </a:rPr>
              <a:t>mod</a:t>
            </a:r>
            <a:r>
              <a:rPr lang="en-US" sz="3600" kern="0" dirty="0" smtClean="0">
                <a:solidFill>
                  <a:schemeClr val="bg1"/>
                </a:solidFill>
                <a:latin typeface="Franklin Gothic Demi" pitchFamily="34" charset="0"/>
              </a:rPr>
              <a:t>,</a:t>
            </a:r>
            <a:r>
              <a:rPr lang="en-US" sz="3600" dirty="0" smtClean="0">
                <a:solidFill>
                  <a:schemeClr val="bg1"/>
                </a:solidFill>
                <a:latin typeface="Franklin Gothic Demi" pitchFamily="34" charset="0"/>
              </a:rPr>
              <a:t> which is set by the frequency of the Raman transition.</a:t>
            </a:r>
          </a:p>
        </p:txBody>
      </p:sp>
      <p:grpSp>
        <p:nvGrpSpPr>
          <p:cNvPr id="295" name="Group 294"/>
          <p:cNvGrpSpPr/>
          <p:nvPr/>
        </p:nvGrpSpPr>
        <p:grpSpPr>
          <a:xfrm>
            <a:off x="838200" y="20878800"/>
            <a:ext cx="28575000" cy="11429999"/>
            <a:chOff x="538842" y="20653465"/>
            <a:chExt cx="28575000" cy="11185071"/>
          </a:xfrm>
        </p:grpSpPr>
        <p:sp>
          <p:nvSpPr>
            <p:cNvPr id="245" name="Rectangle 244"/>
            <p:cNvSpPr/>
            <p:nvPr/>
          </p:nvSpPr>
          <p:spPr>
            <a:xfrm>
              <a:off x="538842" y="20653465"/>
              <a:ext cx="28575000" cy="11185071"/>
            </a:xfrm>
            <a:prstGeom prst="rect">
              <a:avLst/>
            </a:prstGeom>
            <a:solidFill>
              <a:schemeClr val="tx1"/>
            </a:solidFill>
            <a:ln w="180975" cap="rnd" cmpd="thinThick">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91382" tIns="45686" rIns="91382" bIns="45686" anchor="ctr"/>
            <a:lstStyle/>
            <a:p>
              <a:pPr algn="ctr" defTabSz="4385616" fontAlgn="auto">
                <a:spcBef>
                  <a:spcPts val="0"/>
                </a:spcBef>
                <a:spcAft>
                  <a:spcPts val="0"/>
                </a:spcAft>
                <a:defRPr/>
              </a:pPr>
              <a:r>
                <a:rPr lang="en-US" dirty="0"/>
                <a:t>|</a:t>
              </a:r>
            </a:p>
          </p:txBody>
        </p:sp>
        <p:sp>
          <p:nvSpPr>
            <p:cNvPr id="1098" name="TextBox 32"/>
            <p:cNvSpPr txBox="1">
              <a:spLocks noChangeArrowheads="1"/>
            </p:cNvSpPr>
            <p:nvPr/>
          </p:nvSpPr>
          <p:spPr bwMode="auto">
            <a:xfrm>
              <a:off x="843642" y="22144808"/>
              <a:ext cx="8839200" cy="9306466"/>
            </a:xfrm>
            <a:prstGeom prst="rect">
              <a:avLst/>
            </a:prstGeom>
            <a:noFill/>
            <a:ln w="9525">
              <a:noFill/>
              <a:miter lim="800000"/>
              <a:headEnd/>
              <a:tailEnd/>
            </a:ln>
          </p:spPr>
          <p:txBody>
            <a:bodyPr wrap="square" lIns="91411" tIns="45701" rIns="91411" bIns="45701">
              <a:spAutoFit/>
            </a:bodyPr>
            <a:lstStyle/>
            <a:p>
              <a:r>
                <a:rPr lang="en-US" sz="3600" dirty="0" smtClean="0">
                  <a:solidFill>
                    <a:schemeClr val="bg1"/>
                  </a:solidFill>
                  <a:latin typeface="Franklin Gothic Demi" pitchFamily="34" charset="0"/>
                </a:rPr>
                <a:t>A 1064 nm external </a:t>
              </a:r>
              <a:r>
                <a:rPr lang="en-US" sz="3600" dirty="0">
                  <a:solidFill>
                    <a:schemeClr val="bg1"/>
                  </a:solidFill>
                  <a:latin typeface="Franklin Gothic Demi" pitchFamily="34" charset="0"/>
                </a:rPr>
                <a:t>cavity diode laser </a:t>
              </a:r>
              <a:r>
                <a:rPr lang="en-US" sz="3600" dirty="0" smtClean="0">
                  <a:solidFill>
                    <a:schemeClr val="bg1"/>
                  </a:solidFill>
                  <a:latin typeface="Franklin Gothic Demi" pitchFamily="34" charset="0"/>
                </a:rPr>
                <a:t>is amplified by a </a:t>
              </a:r>
              <a:r>
                <a:rPr lang="en-US" sz="3600" dirty="0">
                  <a:solidFill>
                    <a:schemeClr val="bg1"/>
                  </a:solidFill>
                  <a:latin typeface="Franklin Gothic Demi" pitchFamily="34" charset="0"/>
                </a:rPr>
                <a:t>Ytterbium </a:t>
              </a:r>
              <a:r>
                <a:rPr lang="en-US" sz="3600" dirty="0" smtClean="0">
                  <a:solidFill>
                    <a:schemeClr val="bg1"/>
                  </a:solidFill>
                  <a:latin typeface="Franklin Gothic Demi" pitchFamily="34" charset="0"/>
                </a:rPr>
                <a:t>fiber amplifier.  The resulting 30W </a:t>
              </a:r>
              <a:r>
                <a:rPr lang="en-US" sz="3600" dirty="0">
                  <a:solidFill>
                    <a:schemeClr val="bg1"/>
                  </a:solidFill>
                  <a:latin typeface="Franklin Gothic Demi" pitchFamily="34" charset="0"/>
                </a:rPr>
                <a:t>beam is </a:t>
              </a:r>
              <a:r>
                <a:rPr lang="en-US" sz="3600" dirty="0" smtClean="0">
                  <a:solidFill>
                    <a:schemeClr val="bg1"/>
                  </a:solidFill>
                  <a:latin typeface="Franklin Gothic Demi" pitchFamily="34" charset="0"/>
                </a:rPr>
                <a:t>locked </a:t>
              </a:r>
              <a:r>
                <a:rPr lang="en-US" sz="3600" dirty="0">
                  <a:solidFill>
                    <a:schemeClr val="bg1"/>
                  </a:solidFill>
                  <a:latin typeface="Franklin Gothic Demi" pitchFamily="34" charset="0"/>
                </a:rPr>
                <a:t>to </a:t>
              </a:r>
              <a:r>
                <a:rPr lang="en-US" sz="3600" dirty="0" smtClean="0">
                  <a:solidFill>
                    <a:schemeClr val="bg1"/>
                  </a:solidFill>
                  <a:latin typeface="Franklin Gothic Demi" pitchFamily="34" charset="0"/>
                </a:rPr>
                <a:t>a H</a:t>
              </a:r>
              <a:r>
                <a:rPr lang="en-US" sz="3600" baseline="-25000" dirty="0" smtClean="0">
                  <a:solidFill>
                    <a:schemeClr val="bg1"/>
                  </a:solidFill>
                  <a:latin typeface="Franklin Gothic Demi" pitchFamily="34" charset="0"/>
                </a:rPr>
                <a:t>2</a:t>
              </a:r>
              <a:r>
                <a:rPr lang="en-US" sz="3600" dirty="0" smtClean="0">
                  <a:solidFill>
                    <a:schemeClr val="bg1"/>
                  </a:solidFill>
                  <a:latin typeface="Franklin Gothic Demi" pitchFamily="34" charset="0"/>
                </a:rPr>
                <a:t>-filled high finesse optical </a:t>
              </a:r>
              <a:r>
                <a:rPr lang="en-US" sz="3600" dirty="0">
                  <a:solidFill>
                    <a:schemeClr val="bg1"/>
                  </a:solidFill>
                  <a:latin typeface="Franklin Gothic Demi" pitchFamily="34" charset="0"/>
                </a:rPr>
                <a:t>cavity (finesse ~ 20,000) via </a:t>
              </a:r>
              <a:r>
                <a:rPr lang="en-US" sz="3600" dirty="0" smtClean="0">
                  <a:solidFill>
                    <a:schemeClr val="bg1"/>
                  </a:solidFill>
                  <a:latin typeface="Franklin Gothic Demi" pitchFamily="34" charset="0"/>
                </a:rPr>
                <a:t>a Pound–</a:t>
              </a:r>
              <a:r>
                <a:rPr lang="en-US" sz="3600" dirty="0" err="1" smtClean="0">
                  <a:solidFill>
                    <a:schemeClr val="bg1"/>
                  </a:solidFill>
                  <a:latin typeface="Franklin Gothic Demi" pitchFamily="34" charset="0"/>
                </a:rPr>
                <a:t>Drever</a:t>
              </a:r>
              <a:r>
                <a:rPr lang="en-US" sz="3600" dirty="0" smtClean="0">
                  <a:solidFill>
                    <a:schemeClr val="bg1"/>
                  </a:solidFill>
                  <a:latin typeface="Franklin Gothic Demi" pitchFamily="34" charset="0"/>
                </a:rPr>
                <a:t>-Hall locking circuit.   This beam serves as the Raman pump beam.  The Raman Stokes beam is generated through Raman lasing inside the cavity.  The </a:t>
              </a:r>
              <a:r>
                <a:rPr lang="en-US" sz="3600" dirty="0">
                  <a:solidFill>
                    <a:schemeClr val="bg1"/>
                  </a:solidFill>
                  <a:latin typeface="Franklin Gothic Demi" pitchFamily="34" charset="0"/>
                </a:rPr>
                <a:t>cavity mirrors are reflective at the pump and </a:t>
              </a:r>
              <a:r>
                <a:rPr lang="en-US" sz="3600" dirty="0" smtClean="0">
                  <a:solidFill>
                    <a:schemeClr val="bg1"/>
                  </a:solidFill>
                  <a:latin typeface="Franklin Gothic Demi" pitchFamily="34" charset="0"/>
                </a:rPr>
                <a:t>at the Stokes wavelengths.  A second external cavity diode laser is then used to generate an independent mixing beam, which is modulated by the coherently rotating molecules in the cavity.  This beam </a:t>
              </a:r>
              <a:r>
                <a:rPr lang="en-US" sz="3600" dirty="0">
                  <a:solidFill>
                    <a:schemeClr val="bg1"/>
                  </a:solidFill>
                  <a:latin typeface="Franklin Gothic Demi" pitchFamily="34" charset="0"/>
                </a:rPr>
                <a:t>is </a:t>
              </a:r>
              <a:r>
                <a:rPr lang="en-US" sz="3600" dirty="0" smtClean="0">
                  <a:solidFill>
                    <a:schemeClr val="bg1"/>
                  </a:solidFill>
                  <a:latin typeface="Franklin Gothic Demi" pitchFamily="34" charset="0"/>
                </a:rPr>
                <a:t>not resonant with the cavity and thus is modulated in </a:t>
              </a:r>
              <a:r>
                <a:rPr lang="en-US" sz="3600" dirty="0">
                  <a:solidFill>
                    <a:schemeClr val="bg1"/>
                  </a:solidFill>
                  <a:latin typeface="Franklin Gothic Demi" pitchFamily="34" charset="0"/>
                </a:rPr>
                <a:t>a single </a:t>
              </a:r>
              <a:r>
                <a:rPr lang="en-US" sz="3600" dirty="0" smtClean="0">
                  <a:solidFill>
                    <a:schemeClr val="bg1"/>
                  </a:solidFill>
                  <a:latin typeface="Franklin Gothic Demi" pitchFamily="34" charset="0"/>
                </a:rPr>
                <a:t>pass.</a:t>
              </a:r>
              <a:endParaRPr lang="en-US" sz="3600" dirty="0">
                <a:solidFill>
                  <a:schemeClr val="bg1"/>
                </a:solidFill>
                <a:latin typeface="Franklin Gothic Demi" pitchFamily="34" charset="0"/>
              </a:endParaRPr>
            </a:p>
          </p:txBody>
        </p:sp>
        <p:sp>
          <p:nvSpPr>
            <p:cNvPr id="289" name="TextBox 288"/>
            <p:cNvSpPr txBox="1"/>
            <p:nvPr/>
          </p:nvSpPr>
          <p:spPr>
            <a:xfrm>
              <a:off x="838200" y="20802600"/>
              <a:ext cx="8153400" cy="1415772"/>
            </a:xfrm>
            <a:prstGeom prst="rect">
              <a:avLst/>
            </a:prstGeom>
            <a:noFill/>
          </p:spPr>
          <p:txBody>
            <a:bodyPr wrap="square" rtlCol="0">
              <a:spAutoFit/>
            </a:bodyPr>
            <a:lstStyle/>
            <a:p>
              <a:r>
                <a:rPr lang="en-US" u="sng" dirty="0" smtClean="0">
                  <a:solidFill>
                    <a:sysClr val="windowText" lastClr="000000"/>
                  </a:solidFill>
                  <a:latin typeface="Franklin Gothic Demi" pitchFamily="34" charset="0"/>
                </a:rPr>
                <a:t>Experiment</a:t>
              </a:r>
              <a:endParaRPr lang="en-US" u="sng" dirty="0">
                <a:solidFill>
                  <a:sysClr val="windowText" lastClr="000000"/>
                </a:solidFill>
                <a:latin typeface="Franklin Gothic Demi" pitchFamily="34" charset="0"/>
              </a:endParaRPr>
            </a:p>
          </p:txBody>
        </p:sp>
      </p:grpSp>
      <p:sp>
        <p:nvSpPr>
          <p:cNvPr id="290" name="Rectangle 289"/>
          <p:cNvSpPr/>
          <p:nvPr/>
        </p:nvSpPr>
        <p:spPr>
          <a:xfrm>
            <a:off x="29946600" y="5867400"/>
            <a:ext cx="13258800" cy="25607688"/>
          </a:xfrm>
          <a:prstGeom prst="rect">
            <a:avLst/>
          </a:prstGeom>
          <a:solidFill>
            <a:sysClr val="window" lastClr="FFFFFF"/>
          </a:solidFill>
          <a:ln w="180975" cap="flat" cmpd="thinThick"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06" name="TextBox 305"/>
          <p:cNvSpPr txBox="1"/>
          <p:nvPr/>
        </p:nvSpPr>
        <p:spPr>
          <a:xfrm>
            <a:off x="30022800" y="5795189"/>
            <a:ext cx="13075709" cy="2739211"/>
          </a:xfrm>
          <a:prstGeom prst="rect">
            <a:avLst/>
          </a:prstGeom>
          <a:noFill/>
        </p:spPr>
        <p:txBody>
          <a:bodyPr wrap="square" rtlCol="0">
            <a:spAutoFit/>
          </a:bodyPr>
          <a:lstStyle/>
          <a:p>
            <a:pPr>
              <a:tabLst>
                <a:tab pos="2312988" algn="l"/>
                <a:tab pos="2366963" algn="l"/>
              </a:tabLst>
            </a:pPr>
            <a:r>
              <a:rPr lang="en-US" u="sng" dirty="0" smtClean="0">
                <a:solidFill>
                  <a:sysClr val="windowText" lastClr="000000"/>
                </a:solidFill>
                <a:latin typeface="Franklin Gothic Demi" pitchFamily="34" charset="0"/>
              </a:rPr>
              <a:t>Towards Arbitrary Optical </a:t>
            </a:r>
            <a:r>
              <a:rPr lang="en-US" dirty="0" smtClean="0">
                <a:solidFill>
                  <a:sysClr val="windowText" lastClr="000000"/>
                </a:solidFill>
                <a:latin typeface="Franklin Gothic Demi" pitchFamily="34" charset="0"/>
              </a:rPr>
              <a:t>	</a:t>
            </a:r>
            <a:r>
              <a:rPr lang="en-US" u="sng" dirty="0" smtClean="0">
                <a:solidFill>
                  <a:sysClr val="windowText" lastClr="000000"/>
                </a:solidFill>
                <a:latin typeface="Franklin Gothic Demi" pitchFamily="34" charset="0"/>
              </a:rPr>
              <a:t>Waveform Generation </a:t>
            </a:r>
            <a:endParaRPr lang="en-US" u="sng" dirty="0">
              <a:solidFill>
                <a:sysClr val="windowText" lastClr="000000"/>
              </a:solidFill>
              <a:latin typeface="Franklin Gothic Demi" pitchFamily="34" charset="0"/>
            </a:endParaRPr>
          </a:p>
        </p:txBody>
      </p:sp>
      <p:sp>
        <p:nvSpPr>
          <p:cNvPr id="308" name="Rectangle 307"/>
          <p:cNvSpPr/>
          <p:nvPr/>
        </p:nvSpPr>
        <p:spPr>
          <a:xfrm>
            <a:off x="30022800" y="8382000"/>
            <a:ext cx="13106886" cy="3416320"/>
          </a:xfrm>
          <a:prstGeom prst="rect">
            <a:avLst/>
          </a:prstGeom>
        </p:spPr>
        <p:txBody>
          <a:bodyPr wrap="square">
            <a:spAutoFit/>
          </a:bodyPr>
          <a:lstStyle/>
          <a:p>
            <a:r>
              <a:rPr lang="en-US" sz="3600" dirty="0" smtClean="0">
                <a:solidFill>
                  <a:schemeClr val="bg1"/>
                </a:solidFill>
                <a:latin typeface="Franklin Gothic Demi" pitchFamily="34" charset="0"/>
              </a:rPr>
              <a:t>Unlike other optical modulation techniques, molecular modulation has broadband modulation capabilities.  With the appropriate optics, our modulator would be capable of modulating any optical frequency from 200 nm to 10 </a:t>
            </a:r>
            <a:r>
              <a:rPr lang="el-GR" sz="3600" dirty="0" smtClean="0">
                <a:solidFill>
                  <a:schemeClr val="bg1"/>
                </a:solidFill>
                <a:latin typeface="Franklin Gothic Demi" pitchFamily="34" charset="0"/>
              </a:rPr>
              <a:t>μ</a:t>
            </a:r>
            <a:r>
              <a:rPr lang="en-US" sz="3600" dirty="0" smtClean="0">
                <a:solidFill>
                  <a:schemeClr val="bg1"/>
                </a:solidFill>
                <a:latin typeface="Franklin Gothic Demi" pitchFamily="34" charset="0"/>
              </a:rPr>
              <a:t>m.  The plot shows the theoretical efficiency of incident-to-sideband power conversion. </a:t>
            </a:r>
            <a:endParaRPr lang="en-US" sz="3600" dirty="0"/>
          </a:p>
        </p:txBody>
      </p:sp>
      <p:grpSp>
        <p:nvGrpSpPr>
          <p:cNvPr id="152" name="Group 151"/>
          <p:cNvGrpSpPr/>
          <p:nvPr/>
        </p:nvGrpSpPr>
        <p:grpSpPr>
          <a:xfrm>
            <a:off x="914400" y="14077950"/>
            <a:ext cx="14249401" cy="5871805"/>
            <a:chOff x="914400" y="14077950"/>
            <a:chExt cx="14249401" cy="5871805"/>
          </a:xfrm>
        </p:grpSpPr>
        <p:grpSp>
          <p:nvGrpSpPr>
            <p:cNvPr id="144" name="Group 143"/>
            <p:cNvGrpSpPr/>
            <p:nvPr/>
          </p:nvGrpSpPr>
          <p:grpSpPr>
            <a:xfrm>
              <a:off x="914400" y="14077950"/>
              <a:ext cx="14249401" cy="5871805"/>
              <a:chOff x="914400" y="14077950"/>
              <a:chExt cx="14249401" cy="5871805"/>
            </a:xfrm>
          </p:grpSpPr>
          <p:grpSp>
            <p:nvGrpSpPr>
              <p:cNvPr id="167" name="Group 166"/>
              <p:cNvGrpSpPr/>
              <p:nvPr/>
            </p:nvGrpSpPr>
            <p:grpSpPr>
              <a:xfrm>
                <a:off x="914400" y="14077950"/>
                <a:ext cx="14249401" cy="5871805"/>
                <a:chOff x="914400" y="14306550"/>
                <a:chExt cx="14249401" cy="5871805"/>
              </a:xfrm>
            </p:grpSpPr>
            <p:grpSp>
              <p:nvGrpSpPr>
                <p:cNvPr id="165" name="Group 164"/>
                <p:cNvGrpSpPr/>
                <p:nvPr/>
              </p:nvGrpSpPr>
              <p:grpSpPr>
                <a:xfrm>
                  <a:off x="914400" y="14325600"/>
                  <a:ext cx="5029200" cy="5852755"/>
                  <a:chOff x="914400" y="14325600"/>
                  <a:chExt cx="5029200" cy="5852755"/>
                </a:xfrm>
              </p:grpSpPr>
              <p:grpSp>
                <p:nvGrpSpPr>
                  <p:cNvPr id="145" name="Group 144"/>
                  <p:cNvGrpSpPr>
                    <a:grpSpLocks noChangeAspect="1"/>
                  </p:cNvGrpSpPr>
                  <p:nvPr/>
                </p:nvGrpSpPr>
                <p:grpSpPr>
                  <a:xfrm>
                    <a:off x="914400" y="14325600"/>
                    <a:ext cx="5029200" cy="5373039"/>
                    <a:chOff x="3352800" y="685800"/>
                    <a:chExt cx="2009042" cy="2146397"/>
                  </a:xfrm>
                </p:grpSpPr>
                <p:pic>
                  <p:nvPicPr>
                    <p:cNvPr id="146" name="Picture 145" descr="785sim paper no label.jpg"/>
                    <p:cNvPicPr>
                      <a:picLocks noChangeAspect="1"/>
                    </p:cNvPicPr>
                    <p:nvPr/>
                  </p:nvPicPr>
                  <p:blipFill>
                    <a:blip r:embed="rId8" cstate="print">
                      <a:clrChange>
                        <a:clrFrom>
                          <a:srgbClr val="FFFFFF"/>
                        </a:clrFrom>
                        <a:clrTo>
                          <a:srgbClr val="FFFFFF">
                            <a:alpha val="0"/>
                          </a:srgbClr>
                        </a:clrTo>
                      </a:clrChange>
                    </a:blip>
                    <a:stretch>
                      <a:fillRect/>
                    </a:stretch>
                  </p:blipFill>
                  <p:spPr>
                    <a:xfrm>
                      <a:off x="3352800" y="1381223"/>
                      <a:ext cx="2009042" cy="1450974"/>
                    </a:xfrm>
                    <a:prstGeom prst="rect">
                      <a:avLst/>
                    </a:prstGeom>
                  </p:spPr>
                </p:pic>
                <p:sp>
                  <p:nvSpPr>
                    <p:cNvPr id="147" name="Rectangle 146"/>
                    <p:cNvSpPr/>
                    <p:nvPr/>
                  </p:nvSpPr>
                  <p:spPr>
                    <a:xfrm>
                      <a:off x="4191000" y="685800"/>
                      <a:ext cx="533400" cy="762000"/>
                    </a:xfrm>
                    <a:prstGeom prst="rect">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151" name="TextBox 150"/>
                  <p:cNvSpPr txBox="1">
                    <a:spLocks noChangeAspect="1"/>
                  </p:cNvSpPr>
                  <p:nvPr/>
                </p:nvSpPr>
                <p:spPr>
                  <a:xfrm>
                    <a:off x="1790700" y="19593580"/>
                    <a:ext cx="3250105" cy="584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smtClean="0">
                        <a:ln>
                          <a:noFill/>
                        </a:ln>
                        <a:solidFill>
                          <a:sysClr val="windowText" lastClr="000000"/>
                        </a:solidFill>
                        <a:effectLst/>
                        <a:uLnTx/>
                        <a:uFillTx/>
                        <a:latin typeface="Franklin Gothic Demi" pitchFamily="34" charset="0"/>
                      </a:rPr>
                      <a:t>Wavelength (nm)</a:t>
                    </a:r>
                    <a:endParaRPr kumimoji="0" lang="en-US" sz="3200" b="0" i="0" u="none" strike="noStrike" kern="0" cap="none" spc="0" normalizeH="0" baseline="0" noProof="0" dirty="0">
                      <a:ln>
                        <a:noFill/>
                      </a:ln>
                      <a:solidFill>
                        <a:sysClr val="windowText" lastClr="000000"/>
                      </a:solidFill>
                      <a:effectLst/>
                      <a:uLnTx/>
                      <a:uFillTx/>
                      <a:latin typeface="Franklin Gothic Demi" pitchFamily="34" charset="0"/>
                    </a:endParaRPr>
                  </a:p>
                </p:txBody>
              </p:sp>
              <p:sp>
                <p:nvSpPr>
                  <p:cNvPr id="163" name="TextBox 162"/>
                  <p:cNvSpPr txBox="1">
                    <a:spLocks noChangeAspect="1"/>
                  </p:cNvSpPr>
                  <p:nvPr/>
                </p:nvSpPr>
                <p:spPr>
                  <a:xfrm>
                    <a:off x="1934028" y="15621000"/>
                    <a:ext cx="2992477" cy="584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smtClean="0">
                        <a:ln>
                          <a:noFill/>
                        </a:ln>
                        <a:solidFill>
                          <a:sysClr val="windowText" lastClr="000000"/>
                        </a:solidFill>
                        <a:effectLst/>
                        <a:uLnTx/>
                        <a:uFillTx/>
                        <a:latin typeface="Franklin Gothic Demi" pitchFamily="34" charset="0"/>
                      </a:rPr>
                      <a:t>Intensity</a:t>
                    </a:r>
                    <a:endParaRPr kumimoji="0" lang="en-US" sz="3200" b="0" i="0" u="none" strike="noStrike" kern="0" cap="none" spc="0" normalizeH="0" baseline="0" noProof="0" dirty="0">
                      <a:ln>
                        <a:noFill/>
                      </a:ln>
                      <a:solidFill>
                        <a:sysClr val="windowText" lastClr="000000"/>
                      </a:solidFill>
                      <a:effectLst/>
                      <a:uLnTx/>
                      <a:uFillTx/>
                      <a:latin typeface="Franklin Gothic Demi" pitchFamily="34" charset="0"/>
                    </a:endParaRPr>
                  </a:p>
                </p:txBody>
              </p:sp>
            </p:grpSp>
            <p:grpSp>
              <p:nvGrpSpPr>
                <p:cNvPr id="148" name="Group 147"/>
                <p:cNvGrpSpPr>
                  <a:grpSpLocks noChangeAspect="1"/>
                </p:cNvGrpSpPr>
                <p:nvPr/>
              </p:nvGrpSpPr>
              <p:grpSpPr>
                <a:xfrm>
                  <a:off x="10134607" y="14306550"/>
                  <a:ext cx="5029194" cy="5392090"/>
                  <a:chOff x="4387760" y="678190"/>
                  <a:chExt cx="2009042" cy="2154008"/>
                </a:xfrm>
              </p:grpSpPr>
              <p:pic>
                <p:nvPicPr>
                  <p:cNvPr id="149" name="Picture 148" descr="785sim paper no label.jpg"/>
                  <p:cNvPicPr>
                    <a:picLocks noChangeAspect="1"/>
                  </p:cNvPicPr>
                  <p:nvPr/>
                </p:nvPicPr>
                <p:blipFill>
                  <a:blip r:embed="rId9" cstate="print">
                    <a:clrChange>
                      <a:clrFrom>
                        <a:srgbClr val="FFFFFF"/>
                      </a:clrFrom>
                      <a:clrTo>
                        <a:srgbClr val="FFFFFF">
                          <a:alpha val="0"/>
                        </a:srgbClr>
                      </a:clrTo>
                    </a:clrChange>
                  </a:blip>
                  <a:stretch>
                    <a:fillRect/>
                  </a:stretch>
                </p:blipFill>
                <p:spPr>
                  <a:xfrm>
                    <a:off x="4387760" y="1381223"/>
                    <a:ext cx="2009042" cy="1450975"/>
                  </a:xfrm>
                  <a:prstGeom prst="rect">
                    <a:avLst/>
                  </a:prstGeom>
                </p:spPr>
              </p:pic>
              <p:sp>
                <p:nvSpPr>
                  <p:cNvPr id="150" name="Rectangle 149"/>
                  <p:cNvSpPr/>
                  <p:nvPr/>
                </p:nvSpPr>
                <p:spPr>
                  <a:xfrm>
                    <a:off x="5102399" y="678190"/>
                    <a:ext cx="533401" cy="762000"/>
                  </a:xfrm>
                  <a:prstGeom prst="rect">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sp>
            <p:nvSpPr>
              <p:cNvPr id="126" name="TextBox 125"/>
              <p:cNvSpPr txBox="1">
                <a:spLocks noChangeAspect="1"/>
              </p:cNvSpPr>
              <p:nvPr/>
            </p:nvSpPr>
            <p:spPr>
              <a:xfrm>
                <a:off x="11142622" y="15392400"/>
                <a:ext cx="2992477" cy="584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smtClean="0">
                    <a:ln>
                      <a:noFill/>
                    </a:ln>
                    <a:solidFill>
                      <a:sysClr val="windowText" lastClr="000000"/>
                    </a:solidFill>
                    <a:effectLst/>
                    <a:uLnTx/>
                    <a:uFillTx/>
                    <a:latin typeface="Franklin Gothic Demi" pitchFamily="34" charset="0"/>
                  </a:rPr>
                  <a:t>Intensity</a:t>
                </a:r>
                <a:endParaRPr kumimoji="0" lang="en-US" sz="3200" b="0" i="0" u="none" strike="noStrike" kern="0" cap="none" spc="0" normalizeH="0" baseline="0" noProof="0" dirty="0">
                  <a:ln>
                    <a:noFill/>
                  </a:ln>
                  <a:solidFill>
                    <a:sysClr val="windowText" lastClr="000000"/>
                  </a:solidFill>
                  <a:effectLst/>
                  <a:uLnTx/>
                  <a:uFillTx/>
                  <a:latin typeface="Franklin Gothic Demi" pitchFamily="34" charset="0"/>
                </a:endParaRPr>
              </a:p>
            </p:txBody>
          </p:sp>
        </p:grpSp>
        <p:sp>
          <p:nvSpPr>
            <p:cNvPr id="127" name="TextBox 126"/>
            <p:cNvSpPr txBox="1">
              <a:spLocks noChangeAspect="1"/>
            </p:cNvSpPr>
            <p:nvPr/>
          </p:nvSpPr>
          <p:spPr>
            <a:xfrm>
              <a:off x="11018344" y="19360575"/>
              <a:ext cx="3250105" cy="584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smtClean="0">
                  <a:ln>
                    <a:noFill/>
                  </a:ln>
                  <a:solidFill>
                    <a:sysClr val="windowText" lastClr="000000"/>
                  </a:solidFill>
                  <a:effectLst/>
                  <a:uLnTx/>
                  <a:uFillTx/>
                  <a:latin typeface="Franklin Gothic Demi" pitchFamily="34" charset="0"/>
                </a:rPr>
                <a:t>Wavelength (nm)</a:t>
              </a:r>
              <a:endParaRPr kumimoji="0" lang="en-US" sz="3200" b="0" i="0" u="none" strike="noStrike" kern="0" cap="none" spc="0" normalizeH="0" baseline="0" noProof="0" dirty="0">
                <a:ln>
                  <a:noFill/>
                </a:ln>
                <a:solidFill>
                  <a:sysClr val="windowText" lastClr="000000"/>
                </a:solidFill>
                <a:effectLst/>
                <a:uLnTx/>
                <a:uFillTx/>
                <a:latin typeface="Franklin Gothic Demi" pitchFamily="34" charset="0"/>
              </a:endParaRPr>
            </a:p>
          </p:txBody>
        </p:sp>
      </p:grpSp>
      <p:sp>
        <p:nvSpPr>
          <p:cNvPr id="131" name="TextBox 130"/>
          <p:cNvSpPr txBox="1"/>
          <p:nvPr/>
        </p:nvSpPr>
        <p:spPr>
          <a:xfrm>
            <a:off x="8458200" y="31470600"/>
            <a:ext cx="20955000" cy="1046440"/>
          </a:xfrm>
          <a:prstGeom prst="rect">
            <a:avLst/>
          </a:prstGeom>
          <a:noFill/>
        </p:spPr>
        <p:txBody>
          <a:bodyPr wrap="square" rtlCol="0">
            <a:spAutoFit/>
          </a:bodyPr>
          <a:lstStyle/>
          <a:p>
            <a:pPr>
              <a:tabLst>
                <a:tab pos="4397375" algn="l"/>
                <a:tab pos="4400550" algn="l"/>
                <a:tab pos="8743950" algn="l"/>
                <a:tab pos="13487400" algn="l"/>
              </a:tabLst>
            </a:pPr>
            <a:r>
              <a:rPr lang="en-US" sz="2200" b="1" dirty="0" smtClean="0">
                <a:solidFill>
                  <a:schemeClr val="bg1"/>
                </a:solidFill>
                <a:latin typeface="Franklin Gothic Demi" pitchFamily="34" charset="0"/>
              </a:rPr>
              <a:t>YFA </a:t>
            </a:r>
            <a:r>
              <a:rPr lang="en-US" sz="2200" dirty="0" smtClean="0">
                <a:solidFill>
                  <a:schemeClr val="bg1"/>
                </a:solidFill>
                <a:latin typeface="Franklin Gothic Demi" pitchFamily="34" charset="0"/>
              </a:rPr>
              <a:t>– Ytterbium Fiber Amplifier       	</a:t>
            </a:r>
            <a:r>
              <a:rPr lang="en-US" sz="2200" b="1" dirty="0" smtClean="0">
                <a:solidFill>
                  <a:schemeClr val="bg1"/>
                </a:solidFill>
                <a:latin typeface="Franklin Gothic Demi" pitchFamily="34" charset="0"/>
              </a:rPr>
              <a:t>EOM</a:t>
            </a:r>
            <a:r>
              <a:rPr lang="en-US" sz="2200" dirty="0" smtClean="0">
                <a:solidFill>
                  <a:schemeClr val="bg1"/>
                </a:solidFill>
                <a:latin typeface="Franklin Gothic Demi" pitchFamily="34" charset="0"/>
              </a:rPr>
              <a:t> – Electro-Optic Modulator     </a:t>
            </a:r>
            <a:r>
              <a:rPr lang="en-US" sz="2200" b="1" dirty="0" smtClean="0">
                <a:solidFill>
                  <a:schemeClr val="bg1"/>
                </a:solidFill>
                <a:latin typeface="Franklin Gothic Demi" pitchFamily="34" charset="0"/>
              </a:rPr>
              <a:t> 	ECDL </a:t>
            </a:r>
            <a:r>
              <a:rPr lang="en-US" sz="2200" dirty="0" smtClean="0">
                <a:solidFill>
                  <a:schemeClr val="bg1"/>
                </a:solidFill>
                <a:latin typeface="Franklin Gothic Demi" pitchFamily="34" charset="0"/>
              </a:rPr>
              <a:t>– External Cavity Diode Laser       </a:t>
            </a:r>
            <a:r>
              <a:rPr lang="en-US" sz="2200" b="1" dirty="0" smtClean="0">
                <a:solidFill>
                  <a:schemeClr val="bg1"/>
                </a:solidFill>
                <a:latin typeface="Franklin Gothic Demi" pitchFamily="34" charset="0"/>
              </a:rPr>
              <a:t>PBS</a:t>
            </a:r>
            <a:r>
              <a:rPr lang="en-US" sz="2200" dirty="0" smtClean="0">
                <a:solidFill>
                  <a:schemeClr val="bg1"/>
                </a:solidFill>
                <a:latin typeface="Franklin Gothic Demi" pitchFamily="34" charset="0"/>
              </a:rPr>
              <a:t> – Polarizing Beam Splitter      </a:t>
            </a:r>
            <a:r>
              <a:rPr lang="en-US" sz="2200" b="1" dirty="0" smtClean="0">
                <a:solidFill>
                  <a:schemeClr val="bg1"/>
                </a:solidFill>
                <a:latin typeface="Franklin Gothic Demi" pitchFamily="34" charset="0"/>
              </a:rPr>
              <a:t> </a:t>
            </a:r>
            <a:r>
              <a:rPr lang="el-GR" sz="2200" b="1" dirty="0" smtClean="0">
                <a:solidFill>
                  <a:schemeClr val="bg1"/>
                </a:solidFill>
                <a:latin typeface="Franklin Gothic Demi" pitchFamily="34" charset="0"/>
              </a:rPr>
              <a:t>λ/2</a:t>
            </a:r>
            <a:r>
              <a:rPr lang="en-US" sz="2200" b="1" dirty="0" smtClean="0">
                <a:solidFill>
                  <a:schemeClr val="bg1"/>
                </a:solidFill>
                <a:latin typeface="Franklin Gothic Demi" pitchFamily="34" charset="0"/>
              </a:rPr>
              <a:t> </a:t>
            </a:r>
            <a:r>
              <a:rPr lang="en-US" sz="2200" dirty="0" smtClean="0">
                <a:solidFill>
                  <a:schemeClr val="bg1"/>
                </a:solidFill>
                <a:latin typeface="Franklin Gothic Demi" pitchFamily="34" charset="0"/>
              </a:rPr>
              <a:t>– Half-Wave Plate</a:t>
            </a:r>
          </a:p>
          <a:p>
            <a:pPr>
              <a:tabLst>
                <a:tab pos="4397375" algn="l"/>
                <a:tab pos="4400550" algn="l"/>
                <a:tab pos="8743950" algn="l"/>
                <a:tab pos="13544550" algn="l"/>
              </a:tabLst>
            </a:pPr>
            <a:r>
              <a:rPr lang="en-US" sz="2200" b="1" dirty="0" smtClean="0">
                <a:solidFill>
                  <a:schemeClr val="bg1"/>
                </a:solidFill>
                <a:latin typeface="Franklin Gothic Demi" pitchFamily="34" charset="0"/>
              </a:rPr>
              <a:t>GS</a:t>
            </a:r>
            <a:r>
              <a:rPr lang="en-US" sz="2200" dirty="0" smtClean="0">
                <a:solidFill>
                  <a:schemeClr val="bg1"/>
                </a:solidFill>
                <a:latin typeface="Franklin Gothic Demi" pitchFamily="34" charset="0"/>
              </a:rPr>
              <a:t> – Glass Slide                                	</a:t>
            </a:r>
            <a:r>
              <a:rPr lang="en-US" sz="2200" b="1" dirty="0" smtClean="0">
                <a:solidFill>
                  <a:schemeClr val="bg1"/>
                </a:solidFill>
                <a:latin typeface="Franklin Gothic Demi" pitchFamily="34" charset="0"/>
              </a:rPr>
              <a:t>PD</a:t>
            </a:r>
            <a:r>
              <a:rPr lang="en-US" sz="2200" dirty="0" smtClean="0">
                <a:solidFill>
                  <a:schemeClr val="bg1"/>
                </a:solidFill>
                <a:latin typeface="Franklin Gothic Demi" pitchFamily="34" charset="0"/>
              </a:rPr>
              <a:t> – Photodiode                              	</a:t>
            </a:r>
            <a:r>
              <a:rPr lang="en-US" sz="2200" b="1" dirty="0" smtClean="0">
                <a:solidFill>
                  <a:schemeClr val="bg1"/>
                </a:solidFill>
                <a:latin typeface="Franklin Gothic Demi" pitchFamily="34" charset="0"/>
              </a:rPr>
              <a:t>MML</a:t>
            </a:r>
            <a:r>
              <a:rPr lang="en-US" sz="2200" dirty="0" smtClean="0">
                <a:solidFill>
                  <a:schemeClr val="bg1"/>
                </a:solidFill>
                <a:latin typeface="Franklin Gothic Demi" pitchFamily="34" charset="0"/>
              </a:rPr>
              <a:t> – Mode-Matching Lens               	</a:t>
            </a:r>
            <a:r>
              <a:rPr lang="en-US" sz="2200" b="1" dirty="0" smtClean="0">
                <a:solidFill>
                  <a:schemeClr val="bg1"/>
                </a:solidFill>
                <a:latin typeface="Franklin Gothic Demi" pitchFamily="34" charset="0"/>
              </a:rPr>
              <a:t>HFC</a:t>
            </a:r>
            <a:r>
              <a:rPr lang="en-US" sz="2200" dirty="0" smtClean="0">
                <a:solidFill>
                  <a:schemeClr val="bg1"/>
                </a:solidFill>
                <a:latin typeface="Franklin Gothic Demi" pitchFamily="34" charset="0"/>
              </a:rPr>
              <a:t> – High Finesse Cavity</a:t>
            </a:r>
          </a:p>
          <a:p>
            <a:pPr>
              <a:tabLst>
                <a:tab pos="4397375" algn="l"/>
                <a:tab pos="4400550" algn="l"/>
                <a:tab pos="8743950" algn="l"/>
                <a:tab pos="13487400" algn="l"/>
              </a:tabLst>
            </a:pPr>
            <a:endParaRPr lang="en-US" sz="1800" dirty="0" smtClean="0">
              <a:solidFill>
                <a:schemeClr val="bg1"/>
              </a:solidFill>
            </a:endParaRPr>
          </a:p>
        </p:txBody>
      </p:sp>
      <p:cxnSp>
        <p:nvCxnSpPr>
          <p:cNvPr id="132" name="Straight Connector 131"/>
          <p:cNvCxnSpPr/>
          <p:nvPr/>
        </p:nvCxnSpPr>
        <p:spPr>
          <a:xfrm flipH="1">
            <a:off x="8244840" y="31451550"/>
            <a:ext cx="21168360" cy="0"/>
          </a:xfrm>
          <a:prstGeom prst="line">
            <a:avLst/>
          </a:prstGeom>
          <a:ln w="114300" cap="flat" cmpd="sng">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flipV="1">
            <a:off x="8292465" y="31394400"/>
            <a:ext cx="0" cy="873242"/>
          </a:xfrm>
          <a:prstGeom prst="line">
            <a:avLst/>
          </a:prstGeom>
          <a:ln w="114300" cap="flat" cmpd="sng">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840" name="Group 839"/>
          <p:cNvGrpSpPr>
            <a:grpSpLocks noChangeAspect="1"/>
          </p:cNvGrpSpPr>
          <p:nvPr/>
        </p:nvGrpSpPr>
        <p:grpSpPr>
          <a:xfrm>
            <a:off x="30786520" y="12115800"/>
            <a:ext cx="6780080" cy="5029200"/>
            <a:chOff x="31326108" y="10972800"/>
            <a:chExt cx="10928431" cy="8106288"/>
          </a:xfrm>
        </p:grpSpPr>
        <p:sp>
          <p:nvSpPr>
            <p:cNvPr id="172" name="TextBox 171"/>
            <p:cNvSpPr txBox="1"/>
            <p:nvPr/>
          </p:nvSpPr>
          <p:spPr>
            <a:xfrm rot="16200000">
              <a:off x="28532512" y="13889220"/>
              <a:ext cx="6529757" cy="94256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smtClean="0">
                  <a:ln>
                    <a:noFill/>
                  </a:ln>
                  <a:solidFill>
                    <a:sysClr val="windowText" lastClr="000000"/>
                  </a:solidFill>
                  <a:effectLst/>
                  <a:uLnTx/>
                  <a:uFillTx/>
                  <a:latin typeface="Franklin Gothic Demi" pitchFamily="34" charset="0"/>
                </a:rPr>
                <a:t>Conversion Efficiency</a:t>
              </a:r>
              <a:endParaRPr kumimoji="0" lang="en-US" sz="3200" b="0" i="0" u="none" strike="noStrike" kern="0" cap="none" spc="0" normalizeH="0" baseline="0" noProof="0" dirty="0">
                <a:ln>
                  <a:noFill/>
                </a:ln>
                <a:solidFill>
                  <a:sysClr val="windowText" lastClr="000000"/>
                </a:solidFill>
                <a:effectLst/>
                <a:uLnTx/>
                <a:uFillTx/>
                <a:latin typeface="Franklin Gothic Demi" pitchFamily="34" charset="0"/>
              </a:endParaRPr>
            </a:p>
          </p:txBody>
        </p:sp>
        <p:sp>
          <p:nvSpPr>
            <p:cNvPr id="173" name="TextBox 172"/>
            <p:cNvSpPr txBox="1"/>
            <p:nvPr/>
          </p:nvSpPr>
          <p:spPr>
            <a:xfrm>
              <a:off x="35381828" y="18136522"/>
              <a:ext cx="5214607" cy="94256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200" kern="0" dirty="0" smtClean="0">
                  <a:solidFill>
                    <a:sysClr val="windowText" lastClr="000000"/>
                  </a:solidFill>
                  <a:latin typeface="Franklin Gothic Demi" pitchFamily="34" charset="0"/>
                </a:rPr>
                <a:t>Wavelength</a:t>
              </a:r>
              <a:r>
                <a:rPr kumimoji="0" lang="en-US" sz="3200" b="0" i="0" u="none" strike="noStrike" kern="0" cap="none" spc="0" normalizeH="0" baseline="0" noProof="0" dirty="0" smtClean="0">
                  <a:ln>
                    <a:noFill/>
                  </a:ln>
                  <a:solidFill>
                    <a:sysClr val="windowText" lastClr="000000"/>
                  </a:solidFill>
                  <a:effectLst/>
                  <a:uLnTx/>
                  <a:uFillTx/>
                  <a:latin typeface="Franklin Gothic Demi" pitchFamily="34" charset="0"/>
                </a:rPr>
                <a:t> (</a:t>
              </a:r>
              <a:r>
                <a:rPr kumimoji="0" lang="en-US" sz="3200" b="0" i="0" u="none" strike="noStrike" kern="0" cap="none" spc="0" normalizeH="0" baseline="0" noProof="0" dirty="0" err="1" smtClean="0">
                  <a:ln>
                    <a:noFill/>
                  </a:ln>
                  <a:solidFill>
                    <a:sysClr val="windowText" lastClr="000000"/>
                  </a:solidFill>
                  <a:effectLst/>
                  <a:uLnTx/>
                  <a:uFillTx/>
                  <a:latin typeface="Franklin Gothic Demi" pitchFamily="34" charset="0"/>
                </a:rPr>
                <a:t>μm</a:t>
              </a:r>
              <a:r>
                <a:rPr kumimoji="0" lang="en-US" sz="3200" b="0" i="0" u="none" strike="noStrike" kern="0" cap="none" spc="0" normalizeH="0" baseline="0" noProof="0" dirty="0" smtClean="0">
                  <a:ln>
                    <a:noFill/>
                  </a:ln>
                  <a:solidFill>
                    <a:sysClr val="windowText" lastClr="000000"/>
                  </a:solidFill>
                  <a:effectLst/>
                  <a:uLnTx/>
                  <a:uFillTx/>
                  <a:latin typeface="Franklin Gothic Demi" pitchFamily="34" charset="0"/>
                </a:rPr>
                <a:t>)</a:t>
              </a:r>
              <a:endParaRPr kumimoji="0" lang="en-US" sz="3200" b="0" i="0" u="none" strike="noStrike" kern="0" cap="none" spc="0" normalizeH="0" baseline="0" noProof="0" dirty="0">
                <a:ln>
                  <a:noFill/>
                </a:ln>
                <a:solidFill>
                  <a:sysClr val="windowText" lastClr="000000"/>
                </a:solidFill>
                <a:effectLst/>
                <a:uLnTx/>
                <a:uFillTx/>
                <a:latin typeface="Franklin Gothic Demi" pitchFamily="34" charset="0"/>
              </a:endParaRPr>
            </a:p>
          </p:txBody>
        </p:sp>
        <p:sp>
          <p:nvSpPr>
            <p:cNvPr id="174" name="TextBox 173"/>
            <p:cNvSpPr txBox="1"/>
            <p:nvPr/>
          </p:nvSpPr>
          <p:spPr>
            <a:xfrm>
              <a:off x="33376401" y="17398939"/>
              <a:ext cx="845103" cy="646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600" kern="0" dirty="0" smtClean="0">
                  <a:solidFill>
                    <a:sysClr val="windowText" lastClr="000000"/>
                  </a:solidFill>
                  <a:latin typeface="Franklin Gothic Demi" pitchFamily="34" charset="0"/>
                </a:rPr>
                <a:t>0.1</a:t>
              </a:r>
              <a:endParaRPr lang="en-US" sz="3600" kern="0" dirty="0">
                <a:solidFill>
                  <a:sysClr val="windowText" lastClr="000000"/>
                </a:solidFill>
                <a:latin typeface="Franklin Gothic Demi" pitchFamily="34" charset="0"/>
              </a:endParaRPr>
            </a:p>
          </p:txBody>
        </p:sp>
        <p:sp>
          <p:nvSpPr>
            <p:cNvPr id="175" name="TextBox 174"/>
            <p:cNvSpPr txBox="1"/>
            <p:nvPr/>
          </p:nvSpPr>
          <p:spPr>
            <a:xfrm>
              <a:off x="37582164" y="17417674"/>
              <a:ext cx="455573" cy="646332"/>
            </a:xfrm>
            <a:prstGeom prst="rect">
              <a:avLst/>
            </a:prstGeom>
            <a:noFill/>
          </p:spPr>
          <p:txBody>
            <a:bodyPr wrap="none" rtlCol="0">
              <a:spAutoFit/>
            </a:bodyPr>
            <a:lstStyle/>
            <a:p>
              <a:pPr defTabSz="914400" fontAlgn="auto">
                <a:spcBef>
                  <a:spcPts val="0"/>
                </a:spcBef>
                <a:spcAft>
                  <a:spcPts val="0"/>
                </a:spcAft>
              </a:pPr>
              <a:r>
                <a:rPr lang="en-US" sz="3600" kern="0" dirty="0" smtClean="0">
                  <a:solidFill>
                    <a:sysClr val="windowText" lastClr="000000"/>
                  </a:solidFill>
                  <a:latin typeface="Franklin Gothic Demi" pitchFamily="34" charset="0"/>
                </a:rPr>
                <a:t>1</a:t>
              </a:r>
              <a:endParaRPr lang="en-US" sz="3600" kern="0" dirty="0">
                <a:solidFill>
                  <a:sysClr val="windowText" lastClr="000000"/>
                </a:solidFill>
                <a:latin typeface="Franklin Gothic Demi" pitchFamily="34" charset="0"/>
              </a:endParaRPr>
            </a:p>
          </p:txBody>
        </p:sp>
        <p:sp>
          <p:nvSpPr>
            <p:cNvPr id="176" name="TextBox 175"/>
            <p:cNvSpPr txBox="1"/>
            <p:nvPr/>
          </p:nvSpPr>
          <p:spPr>
            <a:xfrm>
              <a:off x="41528058" y="17417800"/>
              <a:ext cx="726481" cy="646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600" kern="0" dirty="0" smtClean="0">
                  <a:solidFill>
                    <a:sysClr val="windowText" lastClr="000000"/>
                  </a:solidFill>
                  <a:latin typeface="Franklin Gothic Demi" pitchFamily="34" charset="0"/>
                </a:rPr>
                <a:t>10</a:t>
              </a:r>
              <a:endParaRPr lang="en-US" sz="3600" kern="0" dirty="0">
                <a:solidFill>
                  <a:sysClr val="windowText" lastClr="000000"/>
                </a:solidFill>
                <a:latin typeface="Franklin Gothic Demi" pitchFamily="34" charset="0"/>
              </a:endParaRPr>
            </a:p>
          </p:txBody>
        </p:sp>
        <p:sp>
          <p:nvSpPr>
            <p:cNvPr id="177" name="TextBox 176"/>
            <p:cNvSpPr txBox="1"/>
            <p:nvPr/>
          </p:nvSpPr>
          <p:spPr>
            <a:xfrm>
              <a:off x="32303943" y="15824869"/>
              <a:ext cx="986166" cy="646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600" kern="0" dirty="0" smtClean="0">
                  <a:solidFill>
                    <a:sysClr val="windowText" lastClr="000000"/>
                  </a:solidFill>
                  <a:latin typeface="Franklin Gothic Demi" pitchFamily="34" charset="0"/>
                </a:rPr>
                <a:t>10</a:t>
              </a:r>
              <a:r>
                <a:rPr lang="en-US" sz="3600" kern="0" baseline="30000" dirty="0" smtClean="0">
                  <a:solidFill>
                    <a:sysClr val="windowText" lastClr="000000"/>
                  </a:solidFill>
                  <a:latin typeface="Franklin Gothic Demi" pitchFamily="34" charset="0"/>
                </a:rPr>
                <a:t>-8</a:t>
              </a:r>
              <a:endParaRPr lang="en-US" sz="3600" kern="0" baseline="30000" dirty="0">
                <a:solidFill>
                  <a:sysClr val="windowText" lastClr="000000"/>
                </a:solidFill>
                <a:latin typeface="Franklin Gothic Demi" pitchFamily="34" charset="0"/>
              </a:endParaRPr>
            </a:p>
          </p:txBody>
        </p:sp>
        <p:sp>
          <p:nvSpPr>
            <p:cNvPr id="178" name="TextBox 177"/>
            <p:cNvSpPr txBox="1"/>
            <p:nvPr/>
          </p:nvSpPr>
          <p:spPr>
            <a:xfrm>
              <a:off x="32323092" y="14626002"/>
              <a:ext cx="986166" cy="646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600" kern="0" dirty="0" smtClean="0">
                  <a:solidFill>
                    <a:sysClr val="windowText" lastClr="000000"/>
                  </a:solidFill>
                  <a:latin typeface="Franklin Gothic Demi" pitchFamily="34" charset="0"/>
                </a:rPr>
                <a:t>10</a:t>
              </a:r>
              <a:r>
                <a:rPr lang="en-US" sz="3600" kern="0" baseline="30000" dirty="0" smtClean="0">
                  <a:solidFill>
                    <a:sysClr val="windowText" lastClr="000000"/>
                  </a:solidFill>
                  <a:latin typeface="Franklin Gothic Demi" pitchFamily="34" charset="0"/>
                </a:rPr>
                <a:t>-7</a:t>
              </a:r>
              <a:endParaRPr lang="en-US" sz="3600" kern="0" baseline="30000" dirty="0">
                <a:solidFill>
                  <a:sysClr val="windowText" lastClr="000000"/>
                </a:solidFill>
                <a:latin typeface="Franklin Gothic Demi" pitchFamily="34" charset="0"/>
              </a:endParaRPr>
            </a:p>
          </p:txBody>
        </p:sp>
        <p:sp>
          <p:nvSpPr>
            <p:cNvPr id="179" name="TextBox 178"/>
            <p:cNvSpPr txBox="1"/>
            <p:nvPr/>
          </p:nvSpPr>
          <p:spPr>
            <a:xfrm>
              <a:off x="32319994" y="13408265"/>
              <a:ext cx="986166" cy="646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600" kern="0" dirty="0" smtClean="0">
                  <a:solidFill>
                    <a:sysClr val="windowText" lastClr="000000"/>
                  </a:solidFill>
                  <a:latin typeface="Franklin Gothic Demi" pitchFamily="34" charset="0"/>
                </a:rPr>
                <a:t>10</a:t>
              </a:r>
              <a:r>
                <a:rPr lang="en-US" sz="3600" kern="0" baseline="30000" dirty="0" smtClean="0">
                  <a:solidFill>
                    <a:sysClr val="windowText" lastClr="000000"/>
                  </a:solidFill>
                  <a:latin typeface="Franklin Gothic Demi" pitchFamily="34" charset="0"/>
                </a:rPr>
                <a:t>-6</a:t>
              </a:r>
              <a:endParaRPr lang="en-US" sz="3600" kern="0" baseline="30000" dirty="0">
                <a:solidFill>
                  <a:sysClr val="windowText" lastClr="000000"/>
                </a:solidFill>
                <a:latin typeface="Franklin Gothic Demi" pitchFamily="34" charset="0"/>
              </a:endParaRPr>
            </a:p>
          </p:txBody>
        </p:sp>
        <p:sp>
          <p:nvSpPr>
            <p:cNvPr id="180" name="TextBox 179"/>
            <p:cNvSpPr txBox="1"/>
            <p:nvPr/>
          </p:nvSpPr>
          <p:spPr>
            <a:xfrm>
              <a:off x="32304357" y="12190536"/>
              <a:ext cx="986166" cy="646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600" kern="0" dirty="0" smtClean="0">
                  <a:solidFill>
                    <a:sysClr val="windowText" lastClr="000000"/>
                  </a:solidFill>
                  <a:latin typeface="Franklin Gothic Demi" pitchFamily="34" charset="0"/>
                </a:rPr>
                <a:t>10</a:t>
              </a:r>
              <a:r>
                <a:rPr lang="en-US" sz="3600" kern="0" baseline="30000" dirty="0" smtClean="0">
                  <a:solidFill>
                    <a:sysClr val="windowText" lastClr="000000"/>
                  </a:solidFill>
                  <a:latin typeface="Franklin Gothic Demi" pitchFamily="34" charset="0"/>
                </a:rPr>
                <a:t>-5</a:t>
              </a:r>
              <a:endParaRPr lang="en-US" sz="3600" kern="0" baseline="30000" dirty="0">
                <a:solidFill>
                  <a:sysClr val="windowText" lastClr="000000"/>
                </a:solidFill>
                <a:latin typeface="Franklin Gothic Demi" pitchFamily="34" charset="0"/>
              </a:endParaRPr>
            </a:p>
          </p:txBody>
        </p:sp>
        <p:sp>
          <p:nvSpPr>
            <p:cNvPr id="181" name="TextBox 180"/>
            <p:cNvSpPr txBox="1"/>
            <p:nvPr/>
          </p:nvSpPr>
          <p:spPr>
            <a:xfrm>
              <a:off x="32332677" y="10972800"/>
              <a:ext cx="986166" cy="646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600" kern="0" dirty="0" smtClean="0">
                  <a:solidFill>
                    <a:sysClr val="windowText" lastClr="000000"/>
                  </a:solidFill>
                  <a:latin typeface="Franklin Gothic Demi" pitchFamily="34" charset="0"/>
                </a:rPr>
                <a:t>10</a:t>
              </a:r>
              <a:r>
                <a:rPr lang="en-US" sz="3600" kern="0" baseline="30000" dirty="0" smtClean="0">
                  <a:solidFill>
                    <a:sysClr val="windowText" lastClr="000000"/>
                  </a:solidFill>
                  <a:latin typeface="Franklin Gothic Demi" pitchFamily="34" charset="0"/>
                </a:rPr>
                <a:t>-4</a:t>
              </a:r>
              <a:endParaRPr lang="en-US" sz="3600" kern="0" baseline="30000" dirty="0">
                <a:solidFill>
                  <a:sysClr val="windowText" lastClr="000000"/>
                </a:solidFill>
                <a:latin typeface="Franklin Gothic Demi" pitchFamily="34" charset="0"/>
              </a:endParaRPr>
            </a:p>
          </p:txBody>
        </p:sp>
        <p:pic>
          <p:nvPicPr>
            <p:cNvPr id="183" name="Picture 182" descr="mixing_vs_wavelength_plot1.pct"/>
            <p:cNvPicPr>
              <a:picLocks noChangeAspect="1"/>
            </p:cNvPicPr>
            <p:nvPr/>
          </p:nvPicPr>
          <p:blipFill>
            <a:blip r:embed="rId10" cstate="print"/>
            <a:stretch>
              <a:fillRect/>
            </a:stretch>
          </p:blipFill>
          <p:spPr>
            <a:xfrm>
              <a:off x="33840506" y="11235076"/>
              <a:ext cx="8318064" cy="6294752"/>
            </a:xfrm>
            <a:prstGeom prst="rect">
              <a:avLst/>
            </a:prstGeom>
          </p:spPr>
        </p:pic>
      </p:grpSp>
      <p:sp>
        <p:nvSpPr>
          <p:cNvPr id="184" name="TextBox 183"/>
          <p:cNvSpPr txBox="1"/>
          <p:nvPr/>
        </p:nvSpPr>
        <p:spPr>
          <a:xfrm>
            <a:off x="38328600" y="12573000"/>
            <a:ext cx="4267200" cy="3108543"/>
          </a:xfrm>
          <a:prstGeom prst="rect">
            <a:avLst/>
          </a:prstGeom>
          <a:noFill/>
        </p:spPr>
        <p:txBody>
          <a:bodyPr wrap="square" rtlCol="0">
            <a:spAutoFit/>
          </a:bodyPr>
          <a:lstStyle/>
          <a:p>
            <a:r>
              <a:rPr lang="en-US" sz="2800" dirty="0" smtClean="0">
                <a:solidFill>
                  <a:schemeClr val="bg1"/>
                </a:solidFill>
                <a:latin typeface="Franklin Gothic Demi" pitchFamily="34" charset="0"/>
              </a:rPr>
              <a:t>The curves represent the conversion efficiencies for different pressures of H</a:t>
            </a:r>
            <a:r>
              <a:rPr lang="en-US" sz="2800" baseline="-25000" dirty="0" smtClean="0">
                <a:solidFill>
                  <a:schemeClr val="bg1"/>
                </a:solidFill>
                <a:latin typeface="Franklin Gothic Demi" pitchFamily="34" charset="0"/>
              </a:rPr>
              <a:t>2</a:t>
            </a:r>
            <a:r>
              <a:rPr lang="en-US" sz="2800" dirty="0" smtClean="0">
                <a:solidFill>
                  <a:schemeClr val="bg1"/>
                </a:solidFill>
                <a:latin typeface="Franklin Gothic Demi" pitchFamily="34" charset="0"/>
              </a:rPr>
              <a:t> inside the cavity.  The solid red curve is 0.33 </a:t>
            </a:r>
            <a:r>
              <a:rPr lang="en-US" sz="2800" dirty="0" err="1" smtClean="0">
                <a:solidFill>
                  <a:schemeClr val="bg1"/>
                </a:solidFill>
                <a:latin typeface="Franklin Gothic Demi" pitchFamily="34" charset="0"/>
              </a:rPr>
              <a:t>atm</a:t>
            </a:r>
            <a:r>
              <a:rPr lang="en-US" sz="2800" dirty="0" smtClean="0">
                <a:solidFill>
                  <a:schemeClr val="bg1"/>
                </a:solidFill>
                <a:latin typeface="Franklin Gothic Demi" pitchFamily="34" charset="0"/>
              </a:rPr>
              <a:t> and the dotted green curve is 0.08 atm.</a:t>
            </a:r>
            <a:endParaRPr lang="en-US" sz="2800" dirty="0">
              <a:solidFill>
                <a:schemeClr val="bg1"/>
              </a:solidFill>
              <a:latin typeface="Franklin Gothic Demi" pitchFamily="34" charset="0"/>
            </a:endParaRPr>
          </a:p>
        </p:txBody>
      </p:sp>
      <p:pic>
        <p:nvPicPr>
          <p:cNvPr id="123" name="Picture 122" descr="rotatecav.jpg"/>
          <p:cNvPicPr>
            <a:picLocks noChangeAspect="1"/>
          </p:cNvPicPr>
          <p:nvPr/>
        </p:nvPicPr>
        <p:blipFill>
          <a:blip r:embed="rId11" cstate="print">
            <a:clrChange>
              <a:clrFrom>
                <a:srgbClr val="FFFFFF"/>
              </a:clrFrom>
              <a:clrTo>
                <a:srgbClr val="FFFFFF">
                  <a:alpha val="0"/>
                </a:srgbClr>
              </a:clrTo>
            </a:clrChange>
          </a:blip>
          <a:stretch>
            <a:fillRect/>
          </a:stretch>
        </p:blipFill>
        <p:spPr>
          <a:xfrm>
            <a:off x="2700150" y="9408551"/>
            <a:ext cx="12045052" cy="6028259"/>
          </a:xfrm>
          <a:prstGeom prst="rect">
            <a:avLst/>
          </a:prstGeom>
          <a:scene3d>
            <a:camera prst="orthographicFront">
              <a:rot lat="0" lon="0" rev="0"/>
            </a:camera>
            <a:lightRig rig="threePt" dir="t"/>
          </a:scene3d>
        </p:spPr>
      </p:pic>
      <p:grpSp>
        <p:nvGrpSpPr>
          <p:cNvPr id="873" name="Group 872"/>
          <p:cNvGrpSpPr>
            <a:grpSpLocks noChangeAspect="1"/>
          </p:cNvGrpSpPr>
          <p:nvPr/>
        </p:nvGrpSpPr>
        <p:grpSpPr>
          <a:xfrm>
            <a:off x="30061659" y="21595248"/>
            <a:ext cx="5256937" cy="5684352"/>
            <a:chOff x="152888" y="228600"/>
            <a:chExt cx="4328625" cy="4680564"/>
          </a:xfrm>
        </p:grpSpPr>
        <p:pic>
          <p:nvPicPr>
            <p:cNvPr id="874" name="Picture 1474" descr="initial_ti_sapph_spectrum.pct"/>
            <p:cNvPicPr>
              <a:picLocks noChangeAspect="1"/>
            </p:cNvPicPr>
            <p:nvPr/>
          </p:nvPicPr>
          <p:blipFill>
            <a:blip r:embed="rId12" cstate="print"/>
            <a:srcRect/>
            <a:stretch>
              <a:fillRect/>
            </a:stretch>
          </p:blipFill>
          <p:spPr bwMode="auto">
            <a:xfrm>
              <a:off x="641350" y="228600"/>
              <a:ext cx="3771900" cy="1041400"/>
            </a:xfrm>
            <a:prstGeom prst="rect">
              <a:avLst/>
            </a:prstGeom>
            <a:noFill/>
            <a:ln w="9525">
              <a:noFill/>
              <a:miter lim="800000"/>
              <a:headEnd/>
              <a:tailEnd/>
            </a:ln>
          </p:spPr>
        </p:pic>
        <p:pic>
          <p:nvPicPr>
            <p:cNvPr id="875" name="Picture 1475" descr="mixing_order1_spectrum.pct"/>
            <p:cNvPicPr>
              <a:picLocks noChangeAspect="1"/>
            </p:cNvPicPr>
            <p:nvPr/>
          </p:nvPicPr>
          <p:blipFill>
            <a:blip r:embed="rId13" cstate="print"/>
            <a:srcRect/>
            <a:stretch>
              <a:fillRect/>
            </a:stretch>
          </p:blipFill>
          <p:spPr bwMode="auto">
            <a:xfrm>
              <a:off x="641350" y="1212850"/>
              <a:ext cx="3771900" cy="1041400"/>
            </a:xfrm>
            <a:prstGeom prst="rect">
              <a:avLst/>
            </a:prstGeom>
            <a:noFill/>
            <a:ln w="9525">
              <a:noFill/>
              <a:miter lim="800000"/>
              <a:headEnd/>
              <a:tailEnd/>
            </a:ln>
          </p:spPr>
        </p:pic>
        <p:pic>
          <p:nvPicPr>
            <p:cNvPr id="876" name="Picture 1476" descr="mixing_order2_spectrum.pct"/>
            <p:cNvPicPr>
              <a:picLocks noChangeAspect="1"/>
            </p:cNvPicPr>
            <p:nvPr/>
          </p:nvPicPr>
          <p:blipFill>
            <a:blip r:embed="rId14" cstate="print"/>
            <a:srcRect/>
            <a:stretch>
              <a:fillRect/>
            </a:stretch>
          </p:blipFill>
          <p:spPr bwMode="auto">
            <a:xfrm>
              <a:off x="633413" y="2197100"/>
              <a:ext cx="3771900" cy="1041400"/>
            </a:xfrm>
            <a:prstGeom prst="rect">
              <a:avLst/>
            </a:prstGeom>
            <a:noFill/>
            <a:ln w="9525">
              <a:noFill/>
              <a:miter lim="800000"/>
              <a:headEnd/>
              <a:tailEnd/>
            </a:ln>
          </p:spPr>
        </p:pic>
        <p:sp>
          <p:nvSpPr>
            <p:cNvPr id="877" name="TextBox 1477"/>
            <p:cNvSpPr txBox="1">
              <a:spLocks noChangeArrowheads="1"/>
            </p:cNvSpPr>
            <p:nvPr/>
          </p:nvSpPr>
          <p:spPr bwMode="auto">
            <a:xfrm>
              <a:off x="1733550" y="4478338"/>
              <a:ext cx="2335911" cy="430826"/>
            </a:xfrm>
            <a:prstGeom prst="rect">
              <a:avLst/>
            </a:prstGeom>
            <a:noFill/>
            <a:ln w="9525">
              <a:noFill/>
              <a:miter lim="800000"/>
              <a:headEnd/>
              <a:tailEnd/>
            </a:ln>
          </p:spPr>
          <p:txBody>
            <a:bodyPr wrap="none">
              <a:spAutoFit/>
            </a:bodyPr>
            <a:lstStyle/>
            <a:p>
              <a:r>
                <a:rPr lang="en-US" sz="2800" dirty="0" smtClean="0">
                  <a:solidFill>
                    <a:schemeClr val="bg1"/>
                  </a:solidFill>
                  <a:latin typeface="Franklin Gothic Demi" pitchFamily="34" charset="0"/>
                </a:rPr>
                <a:t>Wavelength (</a:t>
              </a:r>
              <a:r>
                <a:rPr lang="en-US" sz="2800" dirty="0" err="1" smtClean="0">
                  <a:solidFill>
                    <a:schemeClr val="bg1"/>
                  </a:solidFill>
                  <a:latin typeface="Franklin Gothic Demi" pitchFamily="34" charset="0"/>
                </a:rPr>
                <a:t>μm</a:t>
              </a:r>
              <a:r>
                <a:rPr lang="en-US" sz="2800" dirty="0" smtClean="0">
                  <a:solidFill>
                    <a:schemeClr val="bg1"/>
                  </a:solidFill>
                  <a:latin typeface="Franklin Gothic Demi" pitchFamily="34" charset="0"/>
                </a:rPr>
                <a:t>)</a:t>
              </a:r>
              <a:endParaRPr lang="en-US" sz="2800" dirty="0">
                <a:solidFill>
                  <a:schemeClr val="bg1"/>
                </a:solidFill>
                <a:latin typeface="Franklin Gothic Demi" pitchFamily="34" charset="0"/>
              </a:endParaRPr>
            </a:p>
          </p:txBody>
        </p:sp>
        <p:pic>
          <p:nvPicPr>
            <p:cNvPr id="878" name="Picture 1478" descr="mixing_order3_spectrum.pct"/>
            <p:cNvPicPr>
              <a:picLocks noChangeAspect="1"/>
            </p:cNvPicPr>
            <p:nvPr/>
          </p:nvPicPr>
          <p:blipFill>
            <a:blip r:embed="rId15" cstate="print"/>
            <a:srcRect/>
            <a:stretch>
              <a:fillRect/>
            </a:stretch>
          </p:blipFill>
          <p:spPr bwMode="auto">
            <a:xfrm>
              <a:off x="633413" y="3182938"/>
              <a:ext cx="3848100" cy="1371600"/>
            </a:xfrm>
            <a:prstGeom prst="rect">
              <a:avLst/>
            </a:prstGeom>
            <a:noFill/>
            <a:ln w="9525">
              <a:noFill/>
              <a:miter lim="800000"/>
              <a:headEnd/>
              <a:tailEnd/>
            </a:ln>
          </p:spPr>
        </p:pic>
        <p:sp>
          <p:nvSpPr>
            <p:cNvPr id="879" name="TextBox 1479"/>
            <p:cNvSpPr txBox="1">
              <a:spLocks noChangeArrowheads="1"/>
            </p:cNvSpPr>
            <p:nvPr/>
          </p:nvSpPr>
          <p:spPr bwMode="auto">
            <a:xfrm rot="16200000">
              <a:off x="-1003848" y="2035662"/>
              <a:ext cx="2744297" cy="430826"/>
            </a:xfrm>
            <a:prstGeom prst="rect">
              <a:avLst/>
            </a:prstGeom>
            <a:noFill/>
            <a:ln w="9525">
              <a:noFill/>
              <a:miter lim="800000"/>
              <a:headEnd/>
              <a:tailEnd/>
            </a:ln>
          </p:spPr>
          <p:txBody>
            <a:bodyPr wrap="none">
              <a:spAutoFit/>
            </a:bodyPr>
            <a:lstStyle/>
            <a:p>
              <a:r>
                <a:rPr lang="en-US" sz="2800" dirty="0">
                  <a:solidFill>
                    <a:schemeClr val="bg1"/>
                  </a:solidFill>
                  <a:latin typeface="Franklin Gothic Demi" pitchFamily="34" charset="0"/>
                </a:rPr>
                <a:t>Intensity (</a:t>
              </a:r>
              <a:r>
                <a:rPr lang="en-US" sz="2800" dirty="0" err="1">
                  <a:solidFill>
                    <a:schemeClr val="bg1"/>
                  </a:solidFill>
                  <a:latin typeface="Franklin Gothic Demi" pitchFamily="34" charset="0"/>
                </a:rPr>
                <a:t>arb</a:t>
              </a:r>
              <a:r>
                <a:rPr lang="en-US" sz="2800" dirty="0">
                  <a:solidFill>
                    <a:schemeClr val="bg1"/>
                  </a:solidFill>
                  <a:latin typeface="Franklin Gothic Demi" pitchFamily="34" charset="0"/>
                </a:rPr>
                <a:t>. units)</a:t>
              </a:r>
            </a:p>
          </p:txBody>
        </p:sp>
        <p:sp>
          <p:nvSpPr>
            <p:cNvPr id="880" name="TextBox 1480"/>
            <p:cNvSpPr txBox="1">
              <a:spLocks noChangeArrowheads="1"/>
            </p:cNvSpPr>
            <p:nvPr/>
          </p:nvSpPr>
          <p:spPr bwMode="auto">
            <a:xfrm>
              <a:off x="1313027" y="267358"/>
              <a:ext cx="2823480" cy="329455"/>
            </a:xfrm>
            <a:prstGeom prst="rect">
              <a:avLst/>
            </a:prstGeom>
            <a:noFill/>
            <a:ln w="9525">
              <a:noFill/>
              <a:miter lim="800000"/>
              <a:headEnd/>
              <a:tailEnd/>
            </a:ln>
          </p:spPr>
          <p:txBody>
            <a:bodyPr wrap="square">
              <a:spAutoFit/>
            </a:bodyPr>
            <a:lstStyle/>
            <a:p>
              <a:r>
                <a:rPr lang="en-US" sz="2000" dirty="0" smtClean="0">
                  <a:solidFill>
                    <a:schemeClr val="bg1"/>
                  </a:solidFill>
                  <a:latin typeface="Franklin Gothic Demi" pitchFamily="34" charset="0"/>
                </a:rPr>
                <a:t>Initial </a:t>
              </a:r>
              <a:r>
                <a:rPr lang="en-US" sz="2000" dirty="0" err="1" smtClean="0">
                  <a:solidFill>
                    <a:schemeClr val="bg1"/>
                  </a:solidFill>
                  <a:latin typeface="Franklin Gothic Demi" pitchFamily="34" charset="0"/>
                </a:rPr>
                <a:t>Ti:sapphire</a:t>
              </a:r>
              <a:r>
                <a:rPr lang="en-US" sz="2000" dirty="0" smtClean="0">
                  <a:solidFill>
                    <a:schemeClr val="bg1"/>
                  </a:solidFill>
                  <a:latin typeface="Franklin Gothic Demi" pitchFamily="34" charset="0"/>
                </a:rPr>
                <a:t> Spectrum</a:t>
              </a:r>
              <a:endParaRPr lang="en-US" sz="2000" dirty="0">
                <a:solidFill>
                  <a:schemeClr val="bg1"/>
                </a:solidFill>
                <a:latin typeface="Franklin Gothic Demi" pitchFamily="34" charset="0"/>
              </a:endParaRPr>
            </a:p>
          </p:txBody>
        </p:sp>
        <p:sp>
          <p:nvSpPr>
            <p:cNvPr id="881" name="TextBox 1481"/>
            <p:cNvSpPr txBox="1">
              <a:spLocks noChangeArrowheads="1"/>
            </p:cNvSpPr>
            <p:nvPr/>
          </p:nvSpPr>
          <p:spPr bwMode="auto">
            <a:xfrm>
              <a:off x="1854462" y="1271262"/>
              <a:ext cx="2156557" cy="329455"/>
            </a:xfrm>
            <a:prstGeom prst="rect">
              <a:avLst/>
            </a:prstGeom>
            <a:noFill/>
            <a:ln w="9525">
              <a:noFill/>
              <a:miter lim="800000"/>
              <a:headEnd/>
              <a:tailEnd/>
            </a:ln>
          </p:spPr>
          <p:txBody>
            <a:bodyPr wrap="none">
              <a:spAutoFit/>
            </a:bodyPr>
            <a:lstStyle/>
            <a:p>
              <a:r>
                <a:rPr lang="en-US" sz="2000" dirty="0" smtClean="0">
                  <a:solidFill>
                    <a:schemeClr val="bg1"/>
                  </a:solidFill>
                  <a:latin typeface="Franklin Gothic Demi" pitchFamily="34" charset="0"/>
                </a:rPr>
                <a:t>First Order Sidebands</a:t>
              </a:r>
              <a:endParaRPr lang="en-US" sz="2000" dirty="0">
                <a:solidFill>
                  <a:schemeClr val="bg1"/>
                </a:solidFill>
                <a:latin typeface="Franklin Gothic Demi" pitchFamily="34" charset="0"/>
              </a:endParaRPr>
            </a:p>
          </p:txBody>
        </p:sp>
        <p:sp>
          <p:nvSpPr>
            <p:cNvPr id="882" name="TextBox 1481"/>
            <p:cNvSpPr txBox="1">
              <a:spLocks noChangeArrowheads="1"/>
            </p:cNvSpPr>
            <p:nvPr/>
          </p:nvSpPr>
          <p:spPr bwMode="auto">
            <a:xfrm>
              <a:off x="1591320" y="2275166"/>
              <a:ext cx="2419699" cy="329455"/>
            </a:xfrm>
            <a:prstGeom prst="rect">
              <a:avLst/>
            </a:prstGeom>
            <a:noFill/>
            <a:ln w="9525">
              <a:noFill/>
              <a:miter lim="800000"/>
              <a:headEnd/>
              <a:tailEnd/>
            </a:ln>
          </p:spPr>
          <p:txBody>
            <a:bodyPr wrap="none">
              <a:spAutoFit/>
            </a:bodyPr>
            <a:lstStyle/>
            <a:p>
              <a:r>
                <a:rPr lang="en-US" sz="2000" dirty="0" smtClean="0">
                  <a:solidFill>
                    <a:schemeClr val="bg1"/>
                  </a:solidFill>
                  <a:latin typeface="Franklin Gothic Demi" pitchFamily="34" charset="0"/>
                </a:rPr>
                <a:t>Second Order Sidebands</a:t>
              </a:r>
              <a:endParaRPr lang="en-US" sz="2000" dirty="0">
                <a:solidFill>
                  <a:schemeClr val="bg1"/>
                </a:solidFill>
                <a:latin typeface="Franklin Gothic Demi" pitchFamily="34" charset="0"/>
              </a:endParaRPr>
            </a:p>
          </p:txBody>
        </p:sp>
        <p:sp>
          <p:nvSpPr>
            <p:cNvPr id="883" name="TextBox 1481"/>
            <p:cNvSpPr txBox="1">
              <a:spLocks noChangeArrowheads="1"/>
            </p:cNvSpPr>
            <p:nvPr/>
          </p:nvSpPr>
          <p:spPr bwMode="auto">
            <a:xfrm>
              <a:off x="1814979" y="3279070"/>
              <a:ext cx="2192671" cy="329455"/>
            </a:xfrm>
            <a:prstGeom prst="rect">
              <a:avLst/>
            </a:prstGeom>
            <a:noFill/>
            <a:ln w="9525">
              <a:noFill/>
              <a:miter lim="800000"/>
              <a:headEnd/>
              <a:tailEnd/>
            </a:ln>
          </p:spPr>
          <p:txBody>
            <a:bodyPr wrap="none">
              <a:spAutoFit/>
            </a:bodyPr>
            <a:lstStyle/>
            <a:p>
              <a:r>
                <a:rPr lang="en-US" sz="2000" dirty="0" smtClean="0">
                  <a:solidFill>
                    <a:schemeClr val="bg1"/>
                  </a:solidFill>
                  <a:latin typeface="Franklin Gothic Demi" pitchFamily="34" charset="0"/>
                </a:rPr>
                <a:t>Third Order Sidebands</a:t>
              </a:r>
              <a:endParaRPr lang="en-US" sz="2000" dirty="0">
                <a:solidFill>
                  <a:schemeClr val="bg1"/>
                </a:solidFill>
                <a:latin typeface="Franklin Gothic Demi" pitchFamily="34" charset="0"/>
              </a:endParaRPr>
            </a:p>
          </p:txBody>
        </p:sp>
      </p:grpSp>
      <p:grpSp>
        <p:nvGrpSpPr>
          <p:cNvPr id="884" name="Group 883"/>
          <p:cNvGrpSpPr/>
          <p:nvPr/>
        </p:nvGrpSpPr>
        <p:grpSpPr>
          <a:xfrm>
            <a:off x="35966400" y="21947118"/>
            <a:ext cx="7001811" cy="4701782"/>
            <a:chOff x="206513" y="186612"/>
            <a:chExt cx="7001811" cy="4701782"/>
          </a:xfrm>
        </p:grpSpPr>
        <p:sp>
          <p:nvSpPr>
            <p:cNvPr id="885" name="Rectangle 884"/>
            <p:cNvSpPr/>
            <p:nvPr/>
          </p:nvSpPr>
          <p:spPr>
            <a:xfrm>
              <a:off x="850301" y="262812"/>
              <a:ext cx="453838" cy="4514740"/>
            </a:xfrm>
            <a:prstGeom prst="rect">
              <a:avLst/>
            </a:prstGeom>
            <a:gradFill>
              <a:gsLst>
                <a:gs pos="20000">
                  <a:srgbClr val="730000"/>
                </a:gs>
                <a:gs pos="45000">
                  <a:srgbClr val="1440FF"/>
                </a:gs>
                <a:gs pos="28000">
                  <a:srgbClr val="FF6600"/>
                </a:gs>
                <a:gs pos="32000">
                  <a:srgbClr val="FFFF00"/>
                </a:gs>
                <a:gs pos="36000">
                  <a:srgbClr val="00E100"/>
                </a:gs>
                <a:gs pos="41000">
                  <a:srgbClr val="0BD5FF"/>
                </a:gs>
                <a:gs pos="49000">
                  <a:srgbClr val="A600A6"/>
                </a:gs>
                <a:gs pos="24000">
                  <a:srgbClr val="FF0000"/>
                </a:gs>
                <a:gs pos="53000">
                  <a:srgbClr val="3E003E"/>
                </a:gs>
                <a:gs pos="16000">
                  <a:srgbClr val="320000"/>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6" name="Left Brace 885"/>
            <p:cNvSpPr/>
            <p:nvPr/>
          </p:nvSpPr>
          <p:spPr>
            <a:xfrm>
              <a:off x="572956" y="3966366"/>
              <a:ext cx="226919" cy="792832"/>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87" name="TextBox 886"/>
            <p:cNvSpPr txBox="1"/>
            <p:nvPr/>
          </p:nvSpPr>
          <p:spPr>
            <a:xfrm rot="16200000">
              <a:off x="-131400" y="4150371"/>
              <a:ext cx="1075936" cy="400110"/>
            </a:xfrm>
            <a:prstGeom prst="rect">
              <a:avLst/>
            </a:prstGeom>
            <a:noFill/>
          </p:spPr>
          <p:txBody>
            <a:bodyPr wrap="none" rtlCol="0">
              <a:spAutoFit/>
            </a:bodyPr>
            <a:lstStyle/>
            <a:p>
              <a:r>
                <a:rPr lang="en-US" sz="2000" dirty="0" smtClean="0">
                  <a:solidFill>
                    <a:schemeClr val="bg1"/>
                  </a:solidFill>
                  <a:latin typeface="Franklin Gothic Demi" pitchFamily="34" charset="0"/>
                </a:rPr>
                <a:t>Infrared</a:t>
              </a:r>
              <a:endParaRPr lang="en-US" sz="2000" dirty="0">
                <a:solidFill>
                  <a:schemeClr val="bg1"/>
                </a:solidFill>
                <a:latin typeface="Franklin Gothic Demi" pitchFamily="34" charset="0"/>
              </a:endParaRPr>
            </a:p>
          </p:txBody>
        </p:sp>
        <p:sp>
          <p:nvSpPr>
            <p:cNvPr id="888" name="TextBox 887"/>
            <p:cNvSpPr txBox="1"/>
            <p:nvPr/>
          </p:nvSpPr>
          <p:spPr>
            <a:xfrm rot="16200000">
              <a:off x="-57662" y="3078289"/>
              <a:ext cx="928459" cy="400110"/>
            </a:xfrm>
            <a:prstGeom prst="rect">
              <a:avLst/>
            </a:prstGeom>
            <a:noFill/>
          </p:spPr>
          <p:txBody>
            <a:bodyPr wrap="none" rtlCol="0">
              <a:spAutoFit/>
            </a:bodyPr>
            <a:lstStyle/>
            <a:p>
              <a:r>
                <a:rPr lang="en-US" sz="2000" dirty="0" smtClean="0">
                  <a:solidFill>
                    <a:schemeClr val="bg1"/>
                  </a:solidFill>
                  <a:latin typeface="Franklin Gothic Demi" pitchFamily="34" charset="0"/>
                </a:rPr>
                <a:t>Visible</a:t>
              </a:r>
              <a:endParaRPr lang="en-US" sz="2000" dirty="0">
                <a:solidFill>
                  <a:schemeClr val="bg1"/>
                </a:solidFill>
                <a:latin typeface="Franklin Gothic Demi" pitchFamily="34" charset="0"/>
              </a:endParaRPr>
            </a:p>
          </p:txBody>
        </p:sp>
        <p:sp>
          <p:nvSpPr>
            <p:cNvPr id="889" name="TextBox 888"/>
            <p:cNvSpPr txBox="1"/>
            <p:nvPr/>
          </p:nvSpPr>
          <p:spPr>
            <a:xfrm rot="16200000">
              <a:off x="-268937" y="1236168"/>
              <a:ext cx="1351011" cy="400110"/>
            </a:xfrm>
            <a:prstGeom prst="rect">
              <a:avLst/>
            </a:prstGeom>
            <a:noFill/>
          </p:spPr>
          <p:txBody>
            <a:bodyPr wrap="none" rtlCol="0">
              <a:spAutoFit/>
            </a:bodyPr>
            <a:lstStyle/>
            <a:p>
              <a:r>
                <a:rPr lang="en-US" sz="2000" dirty="0" smtClean="0">
                  <a:solidFill>
                    <a:schemeClr val="bg1"/>
                  </a:solidFill>
                  <a:latin typeface="Franklin Gothic Demi" pitchFamily="34" charset="0"/>
                </a:rPr>
                <a:t>Ultraviolet</a:t>
              </a:r>
              <a:endParaRPr lang="en-US" sz="2000" dirty="0">
                <a:solidFill>
                  <a:schemeClr val="bg1"/>
                </a:solidFill>
                <a:latin typeface="Franklin Gothic Demi" pitchFamily="34" charset="0"/>
              </a:endParaRPr>
            </a:p>
          </p:txBody>
        </p:sp>
        <p:sp>
          <p:nvSpPr>
            <p:cNvPr id="890" name="Left Brace 889"/>
            <p:cNvSpPr/>
            <p:nvPr/>
          </p:nvSpPr>
          <p:spPr>
            <a:xfrm>
              <a:off x="575758" y="2652321"/>
              <a:ext cx="226919" cy="1189249"/>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91" name="Left Brace 890"/>
            <p:cNvSpPr/>
            <p:nvPr/>
          </p:nvSpPr>
          <p:spPr>
            <a:xfrm>
              <a:off x="556147" y="314200"/>
              <a:ext cx="226919" cy="2246359"/>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892" name="Group 380"/>
            <p:cNvGrpSpPr/>
            <p:nvPr/>
          </p:nvGrpSpPr>
          <p:grpSpPr>
            <a:xfrm>
              <a:off x="1840353" y="3900054"/>
              <a:ext cx="1815352" cy="660694"/>
              <a:chOff x="3539330" y="2692929"/>
              <a:chExt cx="6442870" cy="1583321"/>
            </a:xfrm>
            <a:noFill/>
          </p:grpSpPr>
          <p:sp>
            <p:nvSpPr>
              <p:cNvPr id="949" name="Freeform 33"/>
              <p:cNvSpPr>
                <a:spLocks/>
              </p:cNvSpPr>
              <p:nvPr/>
            </p:nvSpPr>
            <p:spPr bwMode="auto">
              <a:xfrm>
                <a:off x="3539330" y="2693512"/>
                <a:ext cx="3211513" cy="1582738"/>
              </a:xfrm>
              <a:custGeom>
                <a:avLst/>
                <a:gdLst>
                  <a:gd name="T0" fmla="*/ 25 w 2023"/>
                  <a:gd name="T1" fmla="*/ 1 h 997"/>
                  <a:gd name="T2" fmla="*/ 75 w 2023"/>
                  <a:gd name="T3" fmla="*/ 13 h 997"/>
                  <a:gd name="T4" fmla="*/ 126 w 2023"/>
                  <a:gd name="T5" fmla="*/ 38 h 997"/>
                  <a:gd name="T6" fmla="*/ 177 w 2023"/>
                  <a:gd name="T7" fmla="*/ 73 h 997"/>
                  <a:gd name="T8" fmla="*/ 228 w 2023"/>
                  <a:gd name="T9" fmla="*/ 119 h 997"/>
                  <a:gd name="T10" fmla="*/ 278 w 2023"/>
                  <a:gd name="T11" fmla="*/ 174 h 997"/>
                  <a:gd name="T12" fmla="*/ 328 w 2023"/>
                  <a:gd name="T13" fmla="*/ 238 h 997"/>
                  <a:gd name="T14" fmla="*/ 379 w 2023"/>
                  <a:gd name="T15" fmla="*/ 307 h 997"/>
                  <a:gd name="T16" fmla="*/ 429 w 2023"/>
                  <a:gd name="T17" fmla="*/ 381 h 997"/>
                  <a:gd name="T18" fmla="*/ 480 w 2023"/>
                  <a:gd name="T19" fmla="*/ 459 h 997"/>
                  <a:gd name="T20" fmla="*/ 531 w 2023"/>
                  <a:gd name="T21" fmla="*/ 537 h 997"/>
                  <a:gd name="T22" fmla="*/ 581 w 2023"/>
                  <a:gd name="T23" fmla="*/ 615 h 997"/>
                  <a:gd name="T24" fmla="*/ 632 w 2023"/>
                  <a:gd name="T25" fmla="*/ 689 h 997"/>
                  <a:gd name="T26" fmla="*/ 682 w 2023"/>
                  <a:gd name="T27" fmla="*/ 758 h 997"/>
                  <a:gd name="T28" fmla="*/ 733 w 2023"/>
                  <a:gd name="T29" fmla="*/ 822 h 997"/>
                  <a:gd name="T30" fmla="*/ 784 w 2023"/>
                  <a:gd name="T31" fmla="*/ 877 h 997"/>
                  <a:gd name="T32" fmla="*/ 834 w 2023"/>
                  <a:gd name="T33" fmla="*/ 923 h 997"/>
                  <a:gd name="T34" fmla="*/ 884 w 2023"/>
                  <a:gd name="T35" fmla="*/ 958 h 997"/>
                  <a:gd name="T36" fmla="*/ 935 w 2023"/>
                  <a:gd name="T37" fmla="*/ 983 h 997"/>
                  <a:gd name="T38" fmla="*/ 986 w 2023"/>
                  <a:gd name="T39" fmla="*/ 995 h 997"/>
                  <a:gd name="T40" fmla="*/ 1036 w 2023"/>
                  <a:gd name="T41" fmla="*/ 995 h 997"/>
                  <a:gd name="T42" fmla="*/ 1087 w 2023"/>
                  <a:gd name="T43" fmla="*/ 983 h 997"/>
                  <a:gd name="T44" fmla="*/ 1138 w 2023"/>
                  <a:gd name="T45" fmla="*/ 958 h 997"/>
                  <a:gd name="T46" fmla="*/ 1188 w 2023"/>
                  <a:gd name="T47" fmla="*/ 923 h 997"/>
                  <a:gd name="T48" fmla="*/ 1238 w 2023"/>
                  <a:gd name="T49" fmla="*/ 877 h 997"/>
                  <a:gd name="T50" fmla="*/ 1289 w 2023"/>
                  <a:gd name="T51" fmla="*/ 822 h 997"/>
                  <a:gd name="T52" fmla="*/ 1340 w 2023"/>
                  <a:gd name="T53" fmla="*/ 758 h 997"/>
                  <a:gd name="T54" fmla="*/ 1390 w 2023"/>
                  <a:gd name="T55" fmla="*/ 689 h 997"/>
                  <a:gd name="T56" fmla="*/ 1440 w 2023"/>
                  <a:gd name="T57" fmla="*/ 615 h 997"/>
                  <a:gd name="T58" fmla="*/ 1491 w 2023"/>
                  <a:gd name="T59" fmla="*/ 537 h 997"/>
                  <a:gd name="T60" fmla="*/ 1542 w 2023"/>
                  <a:gd name="T61" fmla="*/ 459 h 997"/>
                  <a:gd name="T62" fmla="*/ 1592 w 2023"/>
                  <a:gd name="T63" fmla="*/ 381 h 997"/>
                  <a:gd name="T64" fmla="*/ 1643 w 2023"/>
                  <a:gd name="T65" fmla="*/ 307 h 997"/>
                  <a:gd name="T66" fmla="*/ 1694 w 2023"/>
                  <a:gd name="T67" fmla="*/ 238 h 997"/>
                  <a:gd name="T68" fmla="*/ 1744 w 2023"/>
                  <a:gd name="T69" fmla="*/ 174 h 997"/>
                  <a:gd name="T70" fmla="*/ 1794 w 2023"/>
                  <a:gd name="T71" fmla="*/ 119 h 997"/>
                  <a:gd name="T72" fmla="*/ 1845 w 2023"/>
                  <a:gd name="T73" fmla="*/ 73 h 997"/>
                  <a:gd name="T74" fmla="*/ 1896 w 2023"/>
                  <a:gd name="T75" fmla="*/ 38 h 997"/>
                  <a:gd name="T76" fmla="*/ 1946 w 2023"/>
                  <a:gd name="T77" fmla="*/ 13 h 997"/>
                  <a:gd name="T78" fmla="*/ 1997 w 2023"/>
                  <a:gd name="T79" fmla="*/ 1 h 99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23"/>
                  <a:gd name="T121" fmla="*/ 0 h 997"/>
                  <a:gd name="T122" fmla="*/ 2023 w 2023"/>
                  <a:gd name="T123" fmla="*/ 997 h 99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23" h="997">
                    <a:moveTo>
                      <a:pt x="0" y="0"/>
                    </a:moveTo>
                    <a:lnTo>
                      <a:pt x="25" y="1"/>
                    </a:lnTo>
                    <a:lnTo>
                      <a:pt x="50" y="6"/>
                    </a:lnTo>
                    <a:lnTo>
                      <a:pt x="75" y="13"/>
                    </a:lnTo>
                    <a:lnTo>
                      <a:pt x="101" y="24"/>
                    </a:lnTo>
                    <a:lnTo>
                      <a:pt x="126" y="38"/>
                    </a:lnTo>
                    <a:lnTo>
                      <a:pt x="152" y="54"/>
                    </a:lnTo>
                    <a:lnTo>
                      <a:pt x="177" y="73"/>
                    </a:lnTo>
                    <a:lnTo>
                      <a:pt x="202" y="95"/>
                    </a:lnTo>
                    <a:lnTo>
                      <a:pt x="228" y="119"/>
                    </a:lnTo>
                    <a:lnTo>
                      <a:pt x="252" y="146"/>
                    </a:lnTo>
                    <a:lnTo>
                      <a:pt x="278" y="174"/>
                    </a:lnTo>
                    <a:lnTo>
                      <a:pt x="303" y="205"/>
                    </a:lnTo>
                    <a:lnTo>
                      <a:pt x="328" y="238"/>
                    </a:lnTo>
                    <a:lnTo>
                      <a:pt x="354" y="272"/>
                    </a:lnTo>
                    <a:lnTo>
                      <a:pt x="379" y="307"/>
                    </a:lnTo>
                    <a:lnTo>
                      <a:pt x="404" y="344"/>
                    </a:lnTo>
                    <a:lnTo>
                      <a:pt x="429" y="381"/>
                    </a:lnTo>
                    <a:lnTo>
                      <a:pt x="455" y="420"/>
                    </a:lnTo>
                    <a:lnTo>
                      <a:pt x="480" y="459"/>
                    </a:lnTo>
                    <a:lnTo>
                      <a:pt x="506" y="498"/>
                    </a:lnTo>
                    <a:lnTo>
                      <a:pt x="531" y="537"/>
                    </a:lnTo>
                    <a:lnTo>
                      <a:pt x="556" y="576"/>
                    </a:lnTo>
                    <a:lnTo>
                      <a:pt x="581" y="615"/>
                    </a:lnTo>
                    <a:lnTo>
                      <a:pt x="606" y="652"/>
                    </a:lnTo>
                    <a:lnTo>
                      <a:pt x="632" y="689"/>
                    </a:lnTo>
                    <a:lnTo>
                      <a:pt x="657" y="724"/>
                    </a:lnTo>
                    <a:lnTo>
                      <a:pt x="682" y="758"/>
                    </a:lnTo>
                    <a:lnTo>
                      <a:pt x="707" y="791"/>
                    </a:lnTo>
                    <a:lnTo>
                      <a:pt x="733" y="822"/>
                    </a:lnTo>
                    <a:lnTo>
                      <a:pt x="758" y="850"/>
                    </a:lnTo>
                    <a:lnTo>
                      <a:pt x="784" y="877"/>
                    </a:lnTo>
                    <a:lnTo>
                      <a:pt x="809" y="901"/>
                    </a:lnTo>
                    <a:lnTo>
                      <a:pt x="834" y="923"/>
                    </a:lnTo>
                    <a:lnTo>
                      <a:pt x="860" y="942"/>
                    </a:lnTo>
                    <a:lnTo>
                      <a:pt x="884" y="958"/>
                    </a:lnTo>
                    <a:lnTo>
                      <a:pt x="910" y="972"/>
                    </a:lnTo>
                    <a:lnTo>
                      <a:pt x="935" y="983"/>
                    </a:lnTo>
                    <a:lnTo>
                      <a:pt x="960" y="990"/>
                    </a:lnTo>
                    <a:lnTo>
                      <a:pt x="986" y="995"/>
                    </a:lnTo>
                    <a:lnTo>
                      <a:pt x="1011" y="996"/>
                    </a:lnTo>
                    <a:lnTo>
                      <a:pt x="1036" y="995"/>
                    </a:lnTo>
                    <a:lnTo>
                      <a:pt x="1062" y="990"/>
                    </a:lnTo>
                    <a:lnTo>
                      <a:pt x="1087" y="983"/>
                    </a:lnTo>
                    <a:lnTo>
                      <a:pt x="1112" y="972"/>
                    </a:lnTo>
                    <a:lnTo>
                      <a:pt x="1138" y="958"/>
                    </a:lnTo>
                    <a:lnTo>
                      <a:pt x="1162" y="942"/>
                    </a:lnTo>
                    <a:lnTo>
                      <a:pt x="1188" y="923"/>
                    </a:lnTo>
                    <a:lnTo>
                      <a:pt x="1213" y="901"/>
                    </a:lnTo>
                    <a:lnTo>
                      <a:pt x="1238" y="877"/>
                    </a:lnTo>
                    <a:lnTo>
                      <a:pt x="1264" y="850"/>
                    </a:lnTo>
                    <a:lnTo>
                      <a:pt x="1289" y="822"/>
                    </a:lnTo>
                    <a:lnTo>
                      <a:pt x="1314" y="791"/>
                    </a:lnTo>
                    <a:lnTo>
                      <a:pt x="1340" y="758"/>
                    </a:lnTo>
                    <a:lnTo>
                      <a:pt x="1365" y="724"/>
                    </a:lnTo>
                    <a:lnTo>
                      <a:pt x="1390" y="689"/>
                    </a:lnTo>
                    <a:lnTo>
                      <a:pt x="1416" y="652"/>
                    </a:lnTo>
                    <a:lnTo>
                      <a:pt x="1440" y="615"/>
                    </a:lnTo>
                    <a:lnTo>
                      <a:pt x="1466" y="576"/>
                    </a:lnTo>
                    <a:lnTo>
                      <a:pt x="1491" y="537"/>
                    </a:lnTo>
                    <a:lnTo>
                      <a:pt x="1516" y="498"/>
                    </a:lnTo>
                    <a:lnTo>
                      <a:pt x="1542" y="459"/>
                    </a:lnTo>
                    <a:lnTo>
                      <a:pt x="1567" y="420"/>
                    </a:lnTo>
                    <a:lnTo>
                      <a:pt x="1592" y="381"/>
                    </a:lnTo>
                    <a:lnTo>
                      <a:pt x="1618" y="344"/>
                    </a:lnTo>
                    <a:lnTo>
                      <a:pt x="1643" y="307"/>
                    </a:lnTo>
                    <a:lnTo>
                      <a:pt x="1668" y="272"/>
                    </a:lnTo>
                    <a:lnTo>
                      <a:pt x="1694" y="238"/>
                    </a:lnTo>
                    <a:lnTo>
                      <a:pt x="1718" y="205"/>
                    </a:lnTo>
                    <a:lnTo>
                      <a:pt x="1744" y="174"/>
                    </a:lnTo>
                    <a:lnTo>
                      <a:pt x="1770" y="146"/>
                    </a:lnTo>
                    <a:lnTo>
                      <a:pt x="1794" y="119"/>
                    </a:lnTo>
                    <a:lnTo>
                      <a:pt x="1820" y="95"/>
                    </a:lnTo>
                    <a:lnTo>
                      <a:pt x="1845" y="73"/>
                    </a:lnTo>
                    <a:lnTo>
                      <a:pt x="1870" y="54"/>
                    </a:lnTo>
                    <a:lnTo>
                      <a:pt x="1896" y="38"/>
                    </a:lnTo>
                    <a:lnTo>
                      <a:pt x="1921" y="24"/>
                    </a:lnTo>
                    <a:lnTo>
                      <a:pt x="1946" y="13"/>
                    </a:lnTo>
                    <a:lnTo>
                      <a:pt x="1972" y="6"/>
                    </a:lnTo>
                    <a:lnTo>
                      <a:pt x="1997" y="1"/>
                    </a:lnTo>
                    <a:lnTo>
                      <a:pt x="2022" y="0"/>
                    </a:lnTo>
                  </a:path>
                </a:pathLst>
              </a:custGeom>
              <a:grpFill/>
              <a:ln w="19050" cap="rnd" cmpd="sng" algn="ctr">
                <a:solidFill>
                  <a:schemeClr val="bg1"/>
                </a:solidFill>
                <a:prstDash val="solid"/>
                <a:round/>
                <a:headEnd type="none" w="med" len="med"/>
                <a:tailEnd type="none" w="med" len="med"/>
              </a:ln>
            </p:spPr>
            <p:txBody>
              <a:bodyPr>
                <a:prstTxWarp prst="textNoShape">
                  <a:avLst/>
                </a:prstTxWarp>
              </a:bodyPr>
              <a:lstStyle/>
              <a:p>
                <a:endParaRPr lang="en-US"/>
              </a:p>
            </p:txBody>
          </p:sp>
          <p:sp>
            <p:nvSpPr>
              <p:cNvPr id="950" name="Freeform 34"/>
              <p:cNvSpPr>
                <a:spLocks/>
              </p:cNvSpPr>
              <p:nvPr/>
            </p:nvSpPr>
            <p:spPr bwMode="auto">
              <a:xfrm>
                <a:off x="6770687" y="2692929"/>
                <a:ext cx="3211513" cy="1582738"/>
              </a:xfrm>
              <a:custGeom>
                <a:avLst/>
                <a:gdLst>
                  <a:gd name="T0" fmla="*/ 25 w 2023"/>
                  <a:gd name="T1" fmla="*/ 1 h 997"/>
                  <a:gd name="T2" fmla="*/ 75 w 2023"/>
                  <a:gd name="T3" fmla="*/ 13 h 997"/>
                  <a:gd name="T4" fmla="*/ 126 w 2023"/>
                  <a:gd name="T5" fmla="*/ 38 h 997"/>
                  <a:gd name="T6" fmla="*/ 177 w 2023"/>
                  <a:gd name="T7" fmla="*/ 73 h 997"/>
                  <a:gd name="T8" fmla="*/ 228 w 2023"/>
                  <a:gd name="T9" fmla="*/ 119 h 997"/>
                  <a:gd name="T10" fmla="*/ 278 w 2023"/>
                  <a:gd name="T11" fmla="*/ 174 h 997"/>
                  <a:gd name="T12" fmla="*/ 328 w 2023"/>
                  <a:gd name="T13" fmla="*/ 238 h 997"/>
                  <a:gd name="T14" fmla="*/ 379 w 2023"/>
                  <a:gd name="T15" fmla="*/ 307 h 997"/>
                  <a:gd name="T16" fmla="*/ 429 w 2023"/>
                  <a:gd name="T17" fmla="*/ 381 h 997"/>
                  <a:gd name="T18" fmla="*/ 480 w 2023"/>
                  <a:gd name="T19" fmla="*/ 459 h 997"/>
                  <a:gd name="T20" fmla="*/ 531 w 2023"/>
                  <a:gd name="T21" fmla="*/ 537 h 997"/>
                  <a:gd name="T22" fmla="*/ 581 w 2023"/>
                  <a:gd name="T23" fmla="*/ 615 h 997"/>
                  <a:gd name="T24" fmla="*/ 632 w 2023"/>
                  <a:gd name="T25" fmla="*/ 689 h 997"/>
                  <a:gd name="T26" fmla="*/ 682 w 2023"/>
                  <a:gd name="T27" fmla="*/ 758 h 997"/>
                  <a:gd name="T28" fmla="*/ 733 w 2023"/>
                  <a:gd name="T29" fmla="*/ 822 h 997"/>
                  <a:gd name="T30" fmla="*/ 784 w 2023"/>
                  <a:gd name="T31" fmla="*/ 877 h 997"/>
                  <a:gd name="T32" fmla="*/ 834 w 2023"/>
                  <a:gd name="T33" fmla="*/ 923 h 997"/>
                  <a:gd name="T34" fmla="*/ 884 w 2023"/>
                  <a:gd name="T35" fmla="*/ 958 h 997"/>
                  <a:gd name="T36" fmla="*/ 935 w 2023"/>
                  <a:gd name="T37" fmla="*/ 983 h 997"/>
                  <a:gd name="T38" fmla="*/ 986 w 2023"/>
                  <a:gd name="T39" fmla="*/ 995 h 997"/>
                  <a:gd name="T40" fmla="*/ 1036 w 2023"/>
                  <a:gd name="T41" fmla="*/ 995 h 997"/>
                  <a:gd name="T42" fmla="*/ 1087 w 2023"/>
                  <a:gd name="T43" fmla="*/ 983 h 997"/>
                  <a:gd name="T44" fmla="*/ 1138 w 2023"/>
                  <a:gd name="T45" fmla="*/ 958 h 997"/>
                  <a:gd name="T46" fmla="*/ 1188 w 2023"/>
                  <a:gd name="T47" fmla="*/ 923 h 997"/>
                  <a:gd name="T48" fmla="*/ 1238 w 2023"/>
                  <a:gd name="T49" fmla="*/ 877 h 997"/>
                  <a:gd name="T50" fmla="*/ 1289 w 2023"/>
                  <a:gd name="T51" fmla="*/ 822 h 997"/>
                  <a:gd name="T52" fmla="*/ 1340 w 2023"/>
                  <a:gd name="T53" fmla="*/ 758 h 997"/>
                  <a:gd name="T54" fmla="*/ 1390 w 2023"/>
                  <a:gd name="T55" fmla="*/ 689 h 997"/>
                  <a:gd name="T56" fmla="*/ 1440 w 2023"/>
                  <a:gd name="T57" fmla="*/ 615 h 997"/>
                  <a:gd name="T58" fmla="*/ 1491 w 2023"/>
                  <a:gd name="T59" fmla="*/ 537 h 997"/>
                  <a:gd name="T60" fmla="*/ 1542 w 2023"/>
                  <a:gd name="T61" fmla="*/ 459 h 997"/>
                  <a:gd name="T62" fmla="*/ 1592 w 2023"/>
                  <a:gd name="T63" fmla="*/ 381 h 997"/>
                  <a:gd name="T64" fmla="*/ 1643 w 2023"/>
                  <a:gd name="T65" fmla="*/ 307 h 997"/>
                  <a:gd name="T66" fmla="*/ 1694 w 2023"/>
                  <a:gd name="T67" fmla="*/ 238 h 997"/>
                  <a:gd name="T68" fmla="*/ 1744 w 2023"/>
                  <a:gd name="T69" fmla="*/ 174 h 997"/>
                  <a:gd name="T70" fmla="*/ 1794 w 2023"/>
                  <a:gd name="T71" fmla="*/ 119 h 997"/>
                  <a:gd name="T72" fmla="*/ 1845 w 2023"/>
                  <a:gd name="T73" fmla="*/ 73 h 997"/>
                  <a:gd name="T74" fmla="*/ 1896 w 2023"/>
                  <a:gd name="T75" fmla="*/ 38 h 997"/>
                  <a:gd name="T76" fmla="*/ 1946 w 2023"/>
                  <a:gd name="T77" fmla="*/ 13 h 997"/>
                  <a:gd name="T78" fmla="*/ 1997 w 2023"/>
                  <a:gd name="T79" fmla="*/ 1 h 99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23"/>
                  <a:gd name="T121" fmla="*/ 0 h 997"/>
                  <a:gd name="T122" fmla="*/ 2023 w 2023"/>
                  <a:gd name="T123" fmla="*/ 997 h 99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23" h="997">
                    <a:moveTo>
                      <a:pt x="0" y="0"/>
                    </a:moveTo>
                    <a:lnTo>
                      <a:pt x="25" y="1"/>
                    </a:lnTo>
                    <a:lnTo>
                      <a:pt x="50" y="6"/>
                    </a:lnTo>
                    <a:lnTo>
                      <a:pt x="75" y="13"/>
                    </a:lnTo>
                    <a:lnTo>
                      <a:pt x="101" y="24"/>
                    </a:lnTo>
                    <a:lnTo>
                      <a:pt x="126" y="38"/>
                    </a:lnTo>
                    <a:lnTo>
                      <a:pt x="152" y="54"/>
                    </a:lnTo>
                    <a:lnTo>
                      <a:pt x="177" y="73"/>
                    </a:lnTo>
                    <a:lnTo>
                      <a:pt x="202" y="95"/>
                    </a:lnTo>
                    <a:lnTo>
                      <a:pt x="228" y="119"/>
                    </a:lnTo>
                    <a:lnTo>
                      <a:pt x="252" y="146"/>
                    </a:lnTo>
                    <a:lnTo>
                      <a:pt x="278" y="174"/>
                    </a:lnTo>
                    <a:lnTo>
                      <a:pt x="303" y="205"/>
                    </a:lnTo>
                    <a:lnTo>
                      <a:pt x="328" y="238"/>
                    </a:lnTo>
                    <a:lnTo>
                      <a:pt x="354" y="272"/>
                    </a:lnTo>
                    <a:lnTo>
                      <a:pt x="379" y="307"/>
                    </a:lnTo>
                    <a:lnTo>
                      <a:pt x="404" y="344"/>
                    </a:lnTo>
                    <a:lnTo>
                      <a:pt x="429" y="381"/>
                    </a:lnTo>
                    <a:lnTo>
                      <a:pt x="455" y="420"/>
                    </a:lnTo>
                    <a:lnTo>
                      <a:pt x="480" y="459"/>
                    </a:lnTo>
                    <a:lnTo>
                      <a:pt x="506" y="498"/>
                    </a:lnTo>
                    <a:lnTo>
                      <a:pt x="531" y="537"/>
                    </a:lnTo>
                    <a:lnTo>
                      <a:pt x="556" y="576"/>
                    </a:lnTo>
                    <a:lnTo>
                      <a:pt x="581" y="615"/>
                    </a:lnTo>
                    <a:lnTo>
                      <a:pt x="606" y="652"/>
                    </a:lnTo>
                    <a:lnTo>
                      <a:pt x="632" y="689"/>
                    </a:lnTo>
                    <a:lnTo>
                      <a:pt x="657" y="724"/>
                    </a:lnTo>
                    <a:lnTo>
                      <a:pt x="682" y="758"/>
                    </a:lnTo>
                    <a:lnTo>
                      <a:pt x="707" y="791"/>
                    </a:lnTo>
                    <a:lnTo>
                      <a:pt x="733" y="822"/>
                    </a:lnTo>
                    <a:lnTo>
                      <a:pt x="758" y="850"/>
                    </a:lnTo>
                    <a:lnTo>
                      <a:pt x="784" y="877"/>
                    </a:lnTo>
                    <a:lnTo>
                      <a:pt x="809" y="901"/>
                    </a:lnTo>
                    <a:lnTo>
                      <a:pt x="834" y="923"/>
                    </a:lnTo>
                    <a:lnTo>
                      <a:pt x="860" y="942"/>
                    </a:lnTo>
                    <a:lnTo>
                      <a:pt x="884" y="958"/>
                    </a:lnTo>
                    <a:lnTo>
                      <a:pt x="910" y="972"/>
                    </a:lnTo>
                    <a:lnTo>
                      <a:pt x="935" y="983"/>
                    </a:lnTo>
                    <a:lnTo>
                      <a:pt x="960" y="990"/>
                    </a:lnTo>
                    <a:lnTo>
                      <a:pt x="986" y="995"/>
                    </a:lnTo>
                    <a:lnTo>
                      <a:pt x="1011" y="996"/>
                    </a:lnTo>
                    <a:lnTo>
                      <a:pt x="1036" y="995"/>
                    </a:lnTo>
                    <a:lnTo>
                      <a:pt x="1062" y="990"/>
                    </a:lnTo>
                    <a:lnTo>
                      <a:pt x="1087" y="983"/>
                    </a:lnTo>
                    <a:lnTo>
                      <a:pt x="1112" y="972"/>
                    </a:lnTo>
                    <a:lnTo>
                      <a:pt x="1138" y="958"/>
                    </a:lnTo>
                    <a:lnTo>
                      <a:pt x="1162" y="942"/>
                    </a:lnTo>
                    <a:lnTo>
                      <a:pt x="1188" y="923"/>
                    </a:lnTo>
                    <a:lnTo>
                      <a:pt x="1213" y="901"/>
                    </a:lnTo>
                    <a:lnTo>
                      <a:pt x="1238" y="877"/>
                    </a:lnTo>
                    <a:lnTo>
                      <a:pt x="1264" y="850"/>
                    </a:lnTo>
                    <a:lnTo>
                      <a:pt x="1289" y="822"/>
                    </a:lnTo>
                    <a:lnTo>
                      <a:pt x="1314" y="791"/>
                    </a:lnTo>
                    <a:lnTo>
                      <a:pt x="1340" y="758"/>
                    </a:lnTo>
                    <a:lnTo>
                      <a:pt x="1365" y="724"/>
                    </a:lnTo>
                    <a:lnTo>
                      <a:pt x="1390" y="689"/>
                    </a:lnTo>
                    <a:lnTo>
                      <a:pt x="1416" y="652"/>
                    </a:lnTo>
                    <a:lnTo>
                      <a:pt x="1440" y="615"/>
                    </a:lnTo>
                    <a:lnTo>
                      <a:pt x="1466" y="576"/>
                    </a:lnTo>
                    <a:lnTo>
                      <a:pt x="1491" y="537"/>
                    </a:lnTo>
                    <a:lnTo>
                      <a:pt x="1516" y="498"/>
                    </a:lnTo>
                    <a:lnTo>
                      <a:pt x="1542" y="459"/>
                    </a:lnTo>
                    <a:lnTo>
                      <a:pt x="1567" y="420"/>
                    </a:lnTo>
                    <a:lnTo>
                      <a:pt x="1592" y="381"/>
                    </a:lnTo>
                    <a:lnTo>
                      <a:pt x="1618" y="344"/>
                    </a:lnTo>
                    <a:lnTo>
                      <a:pt x="1643" y="307"/>
                    </a:lnTo>
                    <a:lnTo>
                      <a:pt x="1668" y="272"/>
                    </a:lnTo>
                    <a:lnTo>
                      <a:pt x="1694" y="238"/>
                    </a:lnTo>
                    <a:lnTo>
                      <a:pt x="1718" y="205"/>
                    </a:lnTo>
                    <a:lnTo>
                      <a:pt x="1744" y="174"/>
                    </a:lnTo>
                    <a:lnTo>
                      <a:pt x="1770" y="146"/>
                    </a:lnTo>
                    <a:lnTo>
                      <a:pt x="1794" y="119"/>
                    </a:lnTo>
                    <a:lnTo>
                      <a:pt x="1820" y="95"/>
                    </a:lnTo>
                    <a:lnTo>
                      <a:pt x="1845" y="73"/>
                    </a:lnTo>
                    <a:lnTo>
                      <a:pt x="1870" y="54"/>
                    </a:lnTo>
                    <a:lnTo>
                      <a:pt x="1896" y="38"/>
                    </a:lnTo>
                    <a:lnTo>
                      <a:pt x="1921" y="24"/>
                    </a:lnTo>
                    <a:lnTo>
                      <a:pt x="1946" y="13"/>
                    </a:lnTo>
                    <a:lnTo>
                      <a:pt x="1972" y="6"/>
                    </a:lnTo>
                    <a:lnTo>
                      <a:pt x="1997" y="1"/>
                    </a:lnTo>
                    <a:lnTo>
                      <a:pt x="2022" y="0"/>
                    </a:lnTo>
                  </a:path>
                </a:pathLst>
              </a:custGeom>
              <a:grpFill/>
              <a:ln w="19050" cap="rnd" cmpd="sng" algn="ctr">
                <a:solidFill>
                  <a:schemeClr val="bg1"/>
                </a:solidFill>
                <a:prstDash val="solid"/>
                <a:round/>
                <a:headEnd type="none" w="med" len="med"/>
                <a:tailEnd type="none" w="med" len="med"/>
              </a:ln>
            </p:spPr>
            <p:txBody>
              <a:bodyPr>
                <a:prstTxWarp prst="textNoShape">
                  <a:avLst/>
                </a:prstTxWarp>
              </a:bodyPr>
              <a:lstStyle/>
              <a:p>
                <a:endParaRPr lang="en-US"/>
              </a:p>
            </p:txBody>
          </p:sp>
        </p:grpSp>
        <p:grpSp>
          <p:nvGrpSpPr>
            <p:cNvPr id="893" name="Group 383"/>
            <p:cNvGrpSpPr/>
            <p:nvPr/>
          </p:nvGrpSpPr>
          <p:grpSpPr>
            <a:xfrm>
              <a:off x="1791325" y="2799141"/>
              <a:ext cx="1815355" cy="660694"/>
              <a:chOff x="2209799" y="4267200"/>
              <a:chExt cx="5486399" cy="914400"/>
            </a:xfrm>
          </p:grpSpPr>
          <p:grpSp>
            <p:nvGrpSpPr>
              <p:cNvPr id="943" name="Group 58"/>
              <p:cNvGrpSpPr/>
              <p:nvPr/>
            </p:nvGrpSpPr>
            <p:grpSpPr>
              <a:xfrm>
                <a:off x="2209799" y="4267200"/>
                <a:ext cx="2743199" cy="914400"/>
                <a:chOff x="3539330" y="2692929"/>
                <a:chExt cx="6442870" cy="1583321"/>
              </a:xfrm>
            </p:grpSpPr>
            <p:sp>
              <p:nvSpPr>
                <p:cNvPr id="947" name="Freeform 33"/>
                <p:cNvSpPr>
                  <a:spLocks/>
                </p:cNvSpPr>
                <p:nvPr/>
              </p:nvSpPr>
              <p:spPr bwMode="auto">
                <a:xfrm>
                  <a:off x="3539330" y="2693512"/>
                  <a:ext cx="3211513" cy="1582738"/>
                </a:xfrm>
                <a:custGeom>
                  <a:avLst/>
                  <a:gdLst>
                    <a:gd name="T0" fmla="*/ 25 w 2023"/>
                    <a:gd name="T1" fmla="*/ 1 h 997"/>
                    <a:gd name="T2" fmla="*/ 75 w 2023"/>
                    <a:gd name="T3" fmla="*/ 13 h 997"/>
                    <a:gd name="T4" fmla="*/ 126 w 2023"/>
                    <a:gd name="T5" fmla="*/ 38 h 997"/>
                    <a:gd name="T6" fmla="*/ 177 w 2023"/>
                    <a:gd name="T7" fmla="*/ 73 h 997"/>
                    <a:gd name="T8" fmla="*/ 228 w 2023"/>
                    <a:gd name="T9" fmla="*/ 119 h 997"/>
                    <a:gd name="T10" fmla="*/ 278 w 2023"/>
                    <a:gd name="T11" fmla="*/ 174 h 997"/>
                    <a:gd name="T12" fmla="*/ 328 w 2023"/>
                    <a:gd name="T13" fmla="*/ 238 h 997"/>
                    <a:gd name="T14" fmla="*/ 379 w 2023"/>
                    <a:gd name="T15" fmla="*/ 307 h 997"/>
                    <a:gd name="T16" fmla="*/ 429 w 2023"/>
                    <a:gd name="T17" fmla="*/ 381 h 997"/>
                    <a:gd name="T18" fmla="*/ 480 w 2023"/>
                    <a:gd name="T19" fmla="*/ 459 h 997"/>
                    <a:gd name="T20" fmla="*/ 531 w 2023"/>
                    <a:gd name="T21" fmla="*/ 537 h 997"/>
                    <a:gd name="T22" fmla="*/ 581 w 2023"/>
                    <a:gd name="T23" fmla="*/ 615 h 997"/>
                    <a:gd name="T24" fmla="*/ 632 w 2023"/>
                    <a:gd name="T25" fmla="*/ 689 h 997"/>
                    <a:gd name="T26" fmla="*/ 682 w 2023"/>
                    <a:gd name="T27" fmla="*/ 758 h 997"/>
                    <a:gd name="T28" fmla="*/ 733 w 2023"/>
                    <a:gd name="T29" fmla="*/ 822 h 997"/>
                    <a:gd name="T30" fmla="*/ 784 w 2023"/>
                    <a:gd name="T31" fmla="*/ 877 h 997"/>
                    <a:gd name="T32" fmla="*/ 834 w 2023"/>
                    <a:gd name="T33" fmla="*/ 923 h 997"/>
                    <a:gd name="T34" fmla="*/ 884 w 2023"/>
                    <a:gd name="T35" fmla="*/ 958 h 997"/>
                    <a:gd name="T36" fmla="*/ 935 w 2023"/>
                    <a:gd name="T37" fmla="*/ 983 h 997"/>
                    <a:gd name="T38" fmla="*/ 986 w 2023"/>
                    <a:gd name="T39" fmla="*/ 995 h 997"/>
                    <a:gd name="T40" fmla="*/ 1036 w 2023"/>
                    <a:gd name="T41" fmla="*/ 995 h 997"/>
                    <a:gd name="T42" fmla="*/ 1087 w 2023"/>
                    <a:gd name="T43" fmla="*/ 983 h 997"/>
                    <a:gd name="T44" fmla="*/ 1138 w 2023"/>
                    <a:gd name="T45" fmla="*/ 958 h 997"/>
                    <a:gd name="T46" fmla="*/ 1188 w 2023"/>
                    <a:gd name="T47" fmla="*/ 923 h 997"/>
                    <a:gd name="T48" fmla="*/ 1238 w 2023"/>
                    <a:gd name="T49" fmla="*/ 877 h 997"/>
                    <a:gd name="T50" fmla="*/ 1289 w 2023"/>
                    <a:gd name="T51" fmla="*/ 822 h 997"/>
                    <a:gd name="T52" fmla="*/ 1340 w 2023"/>
                    <a:gd name="T53" fmla="*/ 758 h 997"/>
                    <a:gd name="T54" fmla="*/ 1390 w 2023"/>
                    <a:gd name="T55" fmla="*/ 689 h 997"/>
                    <a:gd name="T56" fmla="*/ 1440 w 2023"/>
                    <a:gd name="T57" fmla="*/ 615 h 997"/>
                    <a:gd name="T58" fmla="*/ 1491 w 2023"/>
                    <a:gd name="T59" fmla="*/ 537 h 997"/>
                    <a:gd name="T60" fmla="*/ 1542 w 2023"/>
                    <a:gd name="T61" fmla="*/ 459 h 997"/>
                    <a:gd name="T62" fmla="*/ 1592 w 2023"/>
                    <a:gd name="T63" fmla="*/ 381 h 997"/>
                    <a:gd name="T64" fmla="*/ 1643 w 2023"/>
                    <a:gd name="T65" fmla="*/ 307 h 997"/>
                    <a:gd name="T66" fmla="*/ 1694 w 2023"/>
                    <a:gd name="T67" fmla="*/ 238 h 997"/>
                    <a:gd name="T68" fmla="*/ 1744 w 2023"/>
                    <a:gd name="T69" fmla="*/ 174 h 997"/>
                    <a:gd name="T70" fmla="*/ 1794 w 2023"/>
                    <a:gd name="T71" fmla="*/ 119 h 997"/>
                    <a:gd name="T72" fmla="*/ 1845 w 2023"/>
                    <a:gd name="T73" fmla="*/ 73 h 997"/>
                    <a:gd name="T74" fmla="*/ 1896 w 2023"/>
                    <a:gd name="T75" fmla="*/ 38 h 997"/>
                    <a:gd name="T76" fmla="*/ 1946 w 2023"/>
                    <a:gd name="T77" fmla="*/ 13 h 997"/>
                    <a:gd name="T78" fmla="*/ 1997 w 2023"/>
                    <a:gd name="T79" fmla="*/ 1 h 99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23"/>
                    <a:gd name="T121" fmla="*/ 0 h 997"/>
                    <a:gd name="T122" fmla="*/ 2023 w 2023"/>
                    <a:gd name="T123" fmla="*/ 997 h 99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23" h="997">
                      <a:moveTo>
                        <a:pt x="0" y="0"/>
                      </a:moveTo>
                      <a:lnTo>
                        <a:pt x="25" y="1"/>
                      </a:lnTo>
                      <a:lnTo>
                        <a:pt x="50" y="6"/>
                      </a:lnTo>
                      <a:lnTo>
                        <a:pt x="75" y="13"/>
                      </a:lnTo>
                      <a:lnTo>
                        <a:pt x="101" y="24"/>
                      </a:lnTo>
                      <a:lnTo>
                        <a:pt x="126" y="38"/>
                      </a:lnTo>
                      <a:lnTo>
                        <a:pt x="152" y="54"/>
                      </a:lnTo>
                      <a:lnTo>
                        <a:pt x="177" y="73"/>
                      </a:lnTo>
                      <a:lnTo>
                        <a:pt x="202" y="95"/>
                      </a:lnTo>
                      <a:lnTo>
                        <a:pt x="228" y="119"/>
                      </a:lnTo>
                      <a:lnTo>
                        <a:pt x="252" y="146"/>
                      </a:lnTo>
                      <a:lnTo>
                        <a:pt x="278" y="174"/>
                      </a:lnTo>
                      <a:lnTo>
                        <a:pt x="303" y="205"/>
                      </a:lnTo>
                      <a:lnTo>
                        <a:pt x="328" y="238"/>
                      </a:lnTo>
                      <a:lnTo>
                        <a:pt x="354" y="272"/>
                      </a:lnTo>
                      <a:lnTo>
                        <a:pt x="379" y="307"/>
                      </a:lnTo>
                      <a:lnTo>
                        <a:pt x="404" y="344"/>
                      </a:lnTo>
                      <a:lnTo>
                        <a:pt x="429" y="381"/>
                      </a:lnTo>
                      <a:lnTo>
                        <a:pt x="455" y="420"/>
                      </a:lnTo>
                      <a:lnTo>
                        <a:pt x="480" y="459"/>
                      </a:lnTo>
                      <a:lnTo>
                        <a:pt x="506" y="498"/>
                      </a:lnTo>
                      <a:lnTo>
                        <a:pt x="531" y="537"/>
                      </a:lnTo>
                      <a:lnTo>
                        <a:pt x="556" y="576"/>
                      </a:lnTo>
                      <a:lnTo>
                        <a:pt x="581" y="615"/>
                      </a:lnTo>
                      <a:lnTo>
                        <a:pt x="606" y="652"/>
                      </a:lnTo>
                      <a:lnTo>
                        <a:pt x="632" y="689"/>
                      </a:lnTo>
                      <a:lnTo>
                        <a:pt x="657" y="724"/>
                      </a:lnTo>
                      <a:lnTo>
                        <a:pt x="682" y="758"/>
                      </a:lnTo>
                      <a:lnTo>
                        <a:pt x="707" y="791"/>
                      </a:lnTo>
                      <a:lnTo>
                        <a:pt x="733" y="822"/>
                      </a:lnTo>
                      <a:lnTo>
                        <a:pt x="758" y="850"/>
                      </a:lnTo>
                      <a:lnTo>
                        <a:pt x="784" y="877"/>
                      </a:lnTo>
                      <a:lnTo>
                        <a:pt x="809" y="901"/>
                      </a:lnTo>
                      <a:lnTo>
                        <a:pt x="834" y="923"/>
                      </a:lnTo>
                      <a:lnTo>
                        <a:pt x="860" y="942"/>
                      </a:lnTo>
                      <a:lnTo>
                        <a:pt x="884" y="958"/>
                      </a:lnTo>
                      <a:lnTo>
                        <a:pt x="910" y="972"/>
                      </a:lnTo>
                      <a:lnTo>
                        <a:pt x="935" y="983"/>
                      </a:lnTo>
                      <a:lnTo>
                        <a:pt x="960" y="990"/>
                      </a:lnTo>
                      <a:lnTo>
                        <a:pt x="986" y="995"/>
                      </a:lnTo>
                      <a:lnTo>
                        <a:pt x="1011" y="996"/>
                      </a:lnTo>
                      <a:lnTo>
                        <a:pt x="1036" y="995"/>
                      </a:lnTo>
                      <a:lnTo>
                        <a:pt x="1062" y="990"/>
                      </a:lnTo>
                      <a:lnTo>
                        <a:pt x="1087" y="983"/>
                      </a:lnTo>
                      <a:lnTo>
                        <a:pt x="1112" y="972"/>
                      </a:lnTo>
                      <a:lnTo>
                        <a:pt x="1138" y="958"/>
                      </a:lnTo>
                      <a:lnTo>
                        <a:pt x="1162" y="942"/>
                      </a:lnTo>
                      <a:lnTo>
                        <a:pt x="1188" y="923"/>
                      </a:lnTo>
                      <a:lnTo>
                        <a:pt x="1213" y="901"/>
                      </a:lnTo>
                      <a:lnTo>
                        <a:pt x="1238" y="877"/>
                      </a:lnTo>
                      <a:lnTo>
                        <a:pt x="1264" y="850"/>
                      </a:lnTo>
                      <a:lnTo>
                        <a:pt x="1289" y="822"/>
                      </a:lnTo>
                      <a:lnTo>
                        <a:pt x="1314" y="791"/>
                      </a:lnTo>
                      <a:lnTo>
                        <a:pt x="1340" y="758"/>
                      </a:lnTo>
                      <a:lnTo>
                        <a:pt x="1365" y="724"/>
                      </a:lnTo>
                      <a:lnTo>
                        <a:pt x="1390" y="689"/>
                      </a:lnTo>
                      <a:lnTo>
                        <a:pt x="1416" y="652"/>
                      </a:lnTo>
                      <a:lnTo>
                        <a:pt x="1440" y="615"/>
                      </a:lnTo>
                      <a:lnTo>
                        <a:pt x="1466" y="576"/>
                      </a:lnTo>
                      <a:lnTo>
                        <a:pt x="1491" y="537"/>
                      </a:lnTo>
                      <a:lnTo>
                        <a:pt x="1516" y="498"/>
                      </a:lnTo>
                      <a:lnTo>
                        <a:pt x="1542" y="459"/>
                      </a:lnTo>
                      <a:lnTo>
                        <a:pt x="1567" y="420"/>
                      </a:lnTo>
                      <a:lnTo>
                        <a:pt x="1592" y="381"/>
                      </a:lnTo>
                      <a:lnTo>
                        <a:pt x="1618" y="344"/>
                      </a:lnTo>
                      <a:lnTo>
                        <a:pt x="1643" y="307"/>
                      </a:lnTo>
                      <a:lnTo>
                        <a:pt x="1668" y="272"/>
                      </a:lnTo>
                      <a:lnTo>
                        <a:pt x="1694" y="238"/>
                      </a:lnTo>
                      <a:lnTo>
                        <a:pt x="1718" y="205"/>
                      </a:lnTo>
                      <a:lnTo>
                        <a:pt x="1744" y="174"/>
                      </a:lnTo>
                      <a:lnTo>
                        <a:pt x="1770" y="146"/>
                      </a:lnTo>
                      <a:lnTo>
                        <a:pt x="1794" y="119"/>
                      </a:lnTo>
                      <a:lnTo>
                        <a:pt x="1820" y="95"/>
                      </a:lnTo>
                      <a:lnTo>
                        <a:pt x="1845" y="73"/>
                      </a:lnTo>
                      <a:lnTo>
                        <a:pt x="1870" y="54"/>
                      </a:lnTo>
                      <a:lnTo>
                        <a:pt x="1896" y="38"/>
                      </a:lnTo>
                      <a:lnTo>
                        <a:pt x="1921" y="24"/>
                      </a:lnTo>
                      <a:lnTo>
                        <a:pt x="1946" y="13"/>
                      </a:lnTo>
                      <a:lnTo>
                        <a:pt x="1972" y="6"/>
                      </a:lnTo>
                      <a:lnTo>
                        <a:pt x="1997" y="1"/>
                      </a:lnTo>
                      <a:lnTo>
                        <a:pt x="2022" y="0"/>
                      </a:lnTo>
                    </a:path>
                  </a:pathLst>
                </a:custGeom>
                <a:noFill/>
                <a:ln w="19050" cap="rnd" cmpd="sng" algn="ctr">
                  <a:solidFill>
                    <a:schemeClr val="bg1"/>
                  </a:solidFill>
                  <a:prstDash val="solid"/>
                  <a:round/>
                  <a:headEnd type="none" w="med" len="med"/>
                  <a:tailEnd type="none" w="med" len="med"/>
                </a:ln>
              </p:spPr>
              <p:txBody>
                <a:bodyPr>
                  <a:prstTxWarp prst="textNoShape">
                    <a:avLst/>
                  </a:prstTxWarp>
                </a:bodyPr>
                <a:lstStyle/>
                <a:p>
                  <a:endParaRPr lang="en-US"/>
                </a:p>
              </p:txBody>
            </p:sp>
            <p:sp>
              <p:nvSpPr>
                <p:cNvPr id="948" name="Freeform 34"/>
                <p:cNvSpPr>
                  <a:spLocks/>
                </p:cNvSpPr>
                <p:nvPr/>
              </p:nvSpPr>
              <p:spPr bwMode="auto">
                <a:xfrm>
                  <a:off x="6770687" y="2692929"/>
                  <a:ext cx="3211513" cy="1582738"/>
                </a:xfrm>
                <a:custGeom>
                  <a:avLst/>
                  <a:gdLst>
                    <a:gd name="T0" fmla="*/ 25 w 2023"/>
                    <a:gd name="T1" fmla="*/ 1 h 997"/>
                    <a:gd name="T2" fmla="*/ 75 w 2023"/>
                    <a:gd name="T3" fmla="*/ 13 h 997"/>
                    <a:gd name="T4" fmla="*/ 126 w 2023"/>
                    <a:gd name="T5" fmla="*/ 38 h 997"/>
                    <a:gd name="T6" fmla="*/ 177 w 2023"/>
                    <a:gd name="T7" fmla="*/ 73 h 997"/>
                    <a:gd name="T8" fmla="*/ 228 w 2023"/>
                    <a:gd name="T9" fmla="*/ 119 h 997"/>
                    <a:gd name="T10" fmla="*/ 278 w 2023"/>
                    <a:gd name="T11" fmla="*/ 174 h 997"/>
                    <a:gd name="T12" fmla="*/ 328 w 2023"/>
                    <a:gd name="T13" fmla="*/ 238 h 997"/>
                    <a:gd name="T14" fmla="*/ 379 w 2023"/>
                    <a:gd name="T15" fmla="*/ 307 h 997"/>
                    <a:gd name="T16" fmla="*/ 429 w 2023"/>
                    <a:gd name="T17" fmla="*/ 381 h 997"/>
                    <a:gd name="T18" fmla="*/ 480 w 2023"/>
                    <a:gd name="T19" fmla="*/ 459 h 997"/>
                    <a:gd name="T20" fmla="*/ 531 w 2023"/>
                    <a:gd name="T21" fmla="*/ 537 h 997"/>
                    <a:gd name="T22" fmla="*/ 581 w 2023"/>
                    <a:gd name="T23" fmla="*/ 615 h 997"/>
                    <a:gd name="T24" fmla="*/ 632 w 2023"/>
                    <a:gd name="T25" fmla="*/ 689 h 997"/>
                    <a:gd name="T26" fmla="*/ 682 w 2023"/>
                    <a:gd name="T27" fmla="*/ 758 h 997"/>
                    <a:gd name="T28" fmla="*/ 733 w 2023"/>
                    <a:gd name="T29" fmla="*/ 822 h 997"/>
                    <a:gd name="T30" fmla="*/ 784 w 2023"/>
                    <a:gd name="T31" fmla="*/ 877 h 997"/>
                    <a:gd name="T32" fmla="*/ 834 w 2023"/>
                    <a:gd name="T33" fmla="*/ 923 h 997"/>
                    <a:gd name="T34" fmla="*/ 884 w 2023"/>
                    <a:gd name="T35" fmla="*/ 958 h 997"/>
                    <a:gd name="T36" fmla="*/ 935 w 2023"/>
                    <a:gd name="T37" fmla="*/ 983 h 997"/>
                    <a:gd name="T38" fmla="*/ 986 w 2023"/>
                    <a:gd name="T39" fmla="*/ 995 h 997"/>
                    <a:gd name="T40" fmla="*/ 1036 w 2023"/>
                    <a:gd name="T41" fmla="*/ 995 h 997"/>
                    <a:gd name="T42" fmla="*/ 1087 w 2023"/>
                    <a:gd name="T43" fmla="*/ 983 h 997"/>
                    <a:gd name="T44" fmla="*/ 1138 w 2023"/>
                    <a:gd name="T45" fmla="*/ 958 h 997"/>
                    <a:gd name="T46" fmla="*/ 1188 w 2023"/>
                    <a:gd name="T47" fmla="*/ 923 h 997"/>
                    <a:gd name="T48" fmla="*/ 1238 w 2023"/>
                    <a:gd name="T49" fmla="*/ 877 h 997"/>
                    <a:gd name="T50" fmla="*/ 1289 w 2023"/>
                    <a:gd name="T51" fmla="*/ 822 h 997"/>
                    <a:gd name="T52" fmla="*/ 1340 w 2023"/>
                    <a:gd name="T53" fmla="*/ 758 h 997"/>
                    <a:gd name="T54" fmla="*/ 1390 w 2023"/>
                    <a:gd name="T55" fmla="*/ 689 h 997"/>
                    <a:gd name="T56" fmla="*/ 1440 w 2023"/>
                    <a:gd name="T57" fmla="*/ 615 h 997"/>
                    <a:gd name="T58" fmla="*/ 1491 w 2023"/>
                    <a:gd name="T59" fmla="*/ 537 h 997"/>
                    <a:gd name="T60" fmla="*/ 1542 w 2023"/>
                    <a:gd name="T61" fmla="*/ 459 h 997"/>
                    <a:gd name="T62" fmla="*/ 1592 w 2023"/>
                    <a:gd name="T63" fmla="*/ 381 h 997"/>
                    <a:gd name="T64" fmla="*/ 1643 w 2023"/>
                    <a:gd name="T65" fmla="*/ 307 h 997"/>
                    <a:gd name="T66" fmla="*/ 1694 w 2023"/>
                    <a:gd name="T67" fmla="*/ 238 h 997"/>
                    <a:gd name="T68" fmla="*/ 1744 w 2023"/>
                    <a:gd name="T69" fmla="*/ 174 h 997"/>
                    <a:gd name="T70" fmla="*/ 1794 w 2023"/>
                    <a:gd name="T71" fmla="*/ 119 h 997"/>
                    <a:gd name="T72" fmla="*/ 1845 w 2023"/>
                    <a:gd name="T73" fmla="*/ 73 h 997"/>
                    <a:gd name="T74" fmla="*/ 1896 w 2023"/>
                    <a:gd name="T75" fmla="*/ 38 h 997"/>
                    <a:gd name="T76" fmla="*/ 1946 w 2023"/>
                    <a:gd name="T77" fmla="*/ 13 h 997"/>
                    <a:gd name="T78" fmla="*/ 1997 w 2023"/>
                    <a:gd name="T79" fmla="*/ 1 h 99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23"/>
                    <a:gd name="T121" fmla="*/ 0 h 997"/>
                    <a:gd name="T122" fmla="*/ 2023 w 2023"/>
                    <a:gd name="T123" fmla="*/ 997 h 99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23" h="997">
                      <a:moveTo>
                        <a:pt x="0" y="0"/>
                      </a:moveTo>
                      <a:lnTo>
                        <a:pt x="25" y="1"/>
                      </a:lnTo>
                      <a:lnTo>
                        <a:pt x="50" y="6"/>
                      </a:lnTo>
                      <a:lnTo>
                        <a:pt x="75" y="13"/>
                      </a:lnTo>
                      <a:lnTo>
                        <a:pt x="101" y="24"/>
                      </a:lnTo>
                      <a:lnTo>
                        <a:pt x="126" y="38"/>
                      </a:lnTo>
                      <a:lnTo>
                        <a:pt x="152" y="54"/>
                      </a:lnTo>
                      <a:lnTo>
                        <a:pt x="177" y="73"/>
                      </a:lnTo>
                      <a:lnTo>
                        <a:pt x="202" y="95"/>
                      </a:lnTo>
                      <a:lnTo>
                        <a:pt x="228" y="119"/>
                      </a:lnTo>
                      <a:lnTo>
                        <a:pt x="252" y="146"/>
                      </a:lnTo>
                      <a:lnTo>
                        <a:pt x="278" y="174"/>
                      </a:lnTo>
                      <a:lnTo>
                        <a:pt x="303" y="205"/>
                      </a:lnTo>
                      <a:lnTo>
                        <a:pt x="328" y="238"/>
                      </a:lnTo>
                      <a:lnTo>
                        <a:pt x="354" y="272"/>
                      </a:lnTo>
                      <a:lnTo>
                        <a:pt x="379" y="307"/>
                      </a:lnTo>
                      <a:lnTo>
                        <a:pt x="404" y="344"/>
                      </a:lnTo>
                      <a:lnTo>
                        <a:pt x="429" y="381"/>
                      </a:lnTo>
                      <a:lnTo>
                        <a:pt x="455" y="420"/>
                      </a:lnTo>
                      <a:lnTo>
                        <a:pt x="480" y="459"/>
                      </a:lnTo>
                      <a:lnTo>
                        <a:pt x="506" y="498"/>
                      </a:lnTo>
                      <a:lnTo>
                        <a:pt x="531" y="537"/>
                      </a:lnTo>
                      <a:lnTo>
                        <a:pt x="556" y="576"/>
                      </a:lnTo>
                      <a:lnTo>
                        <a:pt x="581" y="615"/>
                      </a:lnTo>
                      <a:lnTo>
                        <a:pt x="606" y="652"/>
                      </a:lnTo>
                      <a:lnTo>
                        <a:pt x="632" y="689"/>
                      </a:lnTo>
                      <a:lnTo>
                        <a:pt x="657" y="724"/>
                      </a:lnTo>
                      <a:lnTo>
                        <a:pt x="682" y="758"/>
                      </a:lnTo>
                      <a:lnTo>
                        <a:pt x="707" y="791"/>
                      </a:lnTo>
                      <a:lnTo>
                        <a:pt x="733" y="822"/>
                      </a:lnTo>
                      <a:lnTo>
                        <a:pt x="758" y="850"/>
                      </a:lnTo>
                      <a:lnTo>
                        <a:pt x="784" y="877"/>
                      </a:lnTo>
                      <a:lnTo>
                        <a:pt x="809" y="901"/>
                      </a:lnTo>
                      <a:lnTo>
                        <a:pt x="834" y="923"/>
                      </a:lnTo>
                      <a:lnTo>
                        <a:pt x="860" y="942"/>
                      </a:lnTo>
                      <a:lnTo>
                        <a:pt x="884" y="958"/>
                      </a:lnTo>
                      <a:lnTo>
                        <a:pt x="910" y="972"/>
                      </a:lnTo>
                      <a:lnTo>
                        <a:pt x="935" y="983"/>
                      </a:lnTo>
                      <a:lnTo>
                        <a:pt x="960" y="990"/>
                      </a:lnTo>
                      <a:lnTo>
                        <a:pt x="986" y="995"/>
                      </a:lnTo>
                      <a:lnTo>
                        <a:pt x="1011" y="996"/>
                      </a:lnTo>
                      <a:lnTo>
                        <a:pt x="1036" y="995"/>
                      </a:lnTo>
                      <a:lnTo>
                        <a:pt x="1062" y="990"/>
                      </a:lnTo>
                      <a:lnTo>
                        <a:pt x="1087" y="983"/>
                      </a:lnTo>
                      <a:lnTo>
                        <a:pt x="1112" y="972"/>
                      </a:lnTo>
                      <a:lnTo>
                        <a:pt x="1138" y="958"/>
                      </a:lnTo>
                      <a:lnTo>
                        <a:pt x="1162" y="942"/>
                      </a:lnTo>
                      <a:lnTo>
                        <a:pt x="1188" y="923"/>
                      </a:lnTo>
                      <a:lnTo>
                        <a:pt x="1213" y="901"/>
                      </a:lnTo>
                      <a:lnTo>
                        <a:pt x="1238" y="877"/>
                      </a:lnTo>
                      <a:lnTo>
                        <a:pt x="1264" y="850"/>
                      </a:lnTo>
                      <a:lnTo>
                        <a:pt x="1289" y="822"/>
                      </a:lnTo>
                      <a:lnTo>
                        <a:pt x="1314" y="791"/>
                      </a:lnTo>
                      <a:lnTo>
                        <a:pt x="1340" y="758"/>
                      </a:lnTo>
                      <a:lnTo>
                        <a:pt x="1365" y="724"/>
                      </a:lnTo>
                      <a:lnTo>
                        <a:pt x="1390" y="689"/>
                      </a:lnTo>
                      <a:lnTo>
                        <a:pt x="1416" y="652"/>
                      </a:lnTo>
                      <a:lnTo>
                        <a:pt x="1440" y="615"/>
                      </a:lnTo>
                      <a:lnTo>
                        <a:pt x="1466" y="576"/>
                      </a:lnTo>
                      <a:lnTo>
                        <a:pt x="1491" y="537"/>
                      </a:lnTo>
                      <a:lnTo>
                        <a:pt x="1516" y="498"/>
                      </a:lnTo>
                      <a:lnTo>
                        <a:pt x="1542" y="459"/>
                      </a:lnTo>
                      <a:lnTo>
                        <a:pt x="1567" y="420"/>
                      </a:lnTo>
                      <a:lnTo>
                        <a:pt x="1592" y="381"/>
                      </a:lnTo>
                      <a:lnTo>
                        <a:pt x="1618" y="344"/>
                      </a:lnTo>
                      <a:lnTo>
                        <a:pt x="1643" y="307"/>
                      </a:lnTo>
                      <a:lnTo>
                        <a:pt x="1668" y="272"/>
                      </a:lnTo>
                      <a:lnTo>
                        <a:pt x="1694" y="238"/>
                      </a:lnTo>
                      <a:lnTo>
                        <a:pt x="1718" y="205"/>
                      </a:lnTo>
                      <a:lnTo>
                        <a:pt x="1744" y="174"/>
                      </a:lnTo>
                      <a:lnTo>
                        <a:pt x="1770" y="146"/>
                      </a:lnTo>
                      <a:lnTo>
                        <a:pt x="1794" y="119"/>
                      </a:lnTo>
                      <a:lnTo>
                        <a:pt x="1820" y="95"/>
                      </a:lnTo>
                      <a:lnTo>
                        <a:pt x="1845" y="73"/>
                      </a:lnTo>
                      <a:lnTo>
                        <a:pt x="1870" y="54"/>
                      </a:lnTo>
                      <a:lnTo>
                        <a:pt x="1896" y="38"/>
                      </a:lnTo>
                      <a:lnTo>
                        <a:pt x="1921" y="24"/>
                      </a:lnTo>
                      <a:lnTo>
                        <a:pt x="1946" y="13"/>
                      </a:lnTo>
                      <a:lnTo>
                        <a:pt x="1972" y="6"/>
                      </a:lnTo>
                      <a:lnTo>
                        <a:pt x="1997" y="1"/>
                      </a:lnTo>
                      <a:lnTo>
                        <a:pt x="2022" y="0"/>
                      </a:lnTo>
                    </a:path>
                  </a:pathLst>
                </a:custGeom>
                <a:noFill/>
                <a:ln w="19050" cap="rnd" cmpd="sng" algn="ctr">
                  <a:solidFill>
                    <a:schemeClr val="bg1"/>
                  </a:solidFill>
                  <a:prstDash val="solid"/>
                  <a:round/>
                  <a:headEnd type="none" w="med" len="med"/>
                  <a:tailEnd type="none" w="med" len="med"/>
                </a:ln>
              </p:spPr>
              <p:txBody>
                <a:bodyPr>
                  <a:prstTxWarp prst="textNoShape">
                    <a:avLst/>
                  </a:prstTxWarp>
                </a:bodyPr>
                <a:lstStyle/>
                <a:p>
                  <a:endParaRPr lang="en-US"/>
                </a:p>
              </p:txBody>
            </p:sp>
          </p:grpSp>
          <p:grpSp>
            <p:nvGrpSpPr>
              <p:cNvPr id="944" name="Group 943"/>
              <p:cNvGrpSpPr/>
              <p:nvPr/>
            </p:nvGrpSpPr>
            <p:grpSpPr>
              <a:xfrm>
                <a:off x="4952999" y="4267200"/>
                <a:ext cx="2743199" cy="914400"/>
                <a:chOff x="3539330" y="2692929"/>
                <a:chExt cx="6442870" cy="1583321"/>
              </a:xfrm>
            </p:grpSpPr>
            <p:sp>
              <p:nvSpPr>
                <p:cNvPr id="945" name="Freeform 33"/>
                <p:cNvSpPr>
                  <a:spLocks/>
                </p:cNvSpPr>
                <p:nvPr/>
              </p:nvSpPr>
              <p:spPr bwMode="auto">
                <a:xfrm>
                  <a:off x="3539330" y="2693512"/>
                  <a:ext cx="3211513" cy="1582738"/>
                </a:xfrm>
                <a:custGeom>
                  <a:avLst/>
                  <a:gdLst>
                    <a:gd name="T0" fmla="*/ 25 w 2023"/>
                    <a:gd name="T1" fmla="*/ 1 h 997"/>
                    <a:gd name="T2" fmla="*/ 75 w 2023"/>
                    <a:gd name="T3" fmla="*/ 13 h 997"/>
                    <a:gd name="T4" fmla="*/ 126 w 2023"/>
                    <a:gd name="T5" fmla="*/ 38 h 997"/>
                    <a:gd name="T6" fmla="*/ 177 w 2023"/>
                    <a:gd name="T7" fmla="*/ 73 h 997"/>
                    <a:gd name="T8" fmla="*/ 228 w 2023"/>
                    <a:gd name="T9" fmla="*/ 119 h 997"/>
                    <a:gd name="T10" fmla="*/ 278 w 2023"/>
                    <a:gd name="T11" fmla="*/ 174 h 997"/>
                    <a:gd name="T12" fmla="*/ 328 w 2023"/>
                    <a:gd name="T13" fmla="*/ 238 h 997"/>
                    <a:gd name="T14" fmla="*/ 379 w 2023"/>
                    <a:gd name="T15" fmla="*/ 307 h 997"/>
                    <a:gd name="T16" fmla="*/ 429 w 2023"/>
                    <a:gd name="T17" fmla="*/ 381 h 997"/>
                    <a:gd name="T18" fmla="*/ 480 w 2023"/>
                    <a:gd name="T19" fmla="*/ 459 h 997"/>
                    <a:gd name="T20" fmla="*/ 531 w 2023"/>
                    <a:gd name="T21" fmla="*/ 537 h 997"/>
                    <a:gd name="T22" fmla="*/ 581 w 2023"/>
                    <a:gd name="T23" fmla="*/ 615 h 997"/>
                    <a:gd name="T24" fmla="*/ 632 w 2023"/>
                    <a:gd name="T25" fmla="*/ 689 h 997"/>
                    <a:gd name="T26" fmla="*/ 682 w 2023"/>
                    <a:gd name="T27" fmla="*/ 758 h 997"/>
                    <a:gd name="T28" fmla="*/ 733 w 2023"/>
                    <a:gd name="T29" fmla="*/ 822 h 997"/>
                    <a:gd name="T30" fmla="*/ 784 w 2023"/>
                    <a:gd name="T31" fmla="*/ 877 h 997"/>
                    <a:gd name="T32" fmla="*/ 834 w 2023"/>
                    <a:gd name="T33" fmla="*/ 923 h 997"/>
                    <a:gd name="T34" fmla="*/ 884 w 2023"/>
                    <a:gd name="T35" fmla="*/ 958 h 997"/>
                    <a:gd name="T36" fmla="*/ 935 w 2023"/>
                    <a:gd name="T37" fmla="*/ 983 h 997"/>
                    <a:gd name="T38" fmla="*/ 986 w 2023"/>
                    <a:gd name="T39" fmla="*/ 995 h 997"/>
                    <a:gd name="T40" fmla="*/ 1036 w 2023"/>
                    <a:gd name="T41" fmla="*/ 995 h 997"/>
                    <a:gd name="T42" fmla="*/ 1087 w 2023"/>
                    <a:gd name="T43" fmla="*/ 983 h 997"/>
                    <a:gd name="T44" fmla="*/ 1138 w 2023"/>
                    <a:gd name="T45" fmla="*/ 958 h 997"/>
                    <a:gd name="T46" fmla="*/ 1188 w 2023"/>
                    <a:gd name="T47" fmla="*/ 923 h 997"/>
                    <a:gd name="T48" fmla="*/ 1238 w 2023"/>
                    <a:gd name="T49" fmla="*/ 877 h 997"/>
                    <a:gd name="T50" fmla="*/ 1289 w 2023"/>
                    <a:gd name="T51" fmla="*/ 822 h 997"/>
                    <a:gd name="T52" fmla="*/ 1340 w 2023"/>
                    <a:gd name="T53" fmla="*/ 758 h 997"/>
                    <a:gd name="T54" fmla="*/ 1390 w 2023"/>
                    <a:gd name="T55" fmla="*/ 689 h 997"/>
                    <a:gd name="T56" fmla="*/ 1440 w 2023"/>
                    <a:gd name="T57" fmla="*/ 615 h 997"/>
                    <a:gd name="T58" fmla="*/ 1491 w 2023"/>
                    <a:gd name="T59" fmla="*/ 537 h 997"/>
                    <a:gd name="T60" fmla="*/ 1542 w 2023"/>
                    <a:gd name="T61" fmla="*/ 459 h 997"/>
                    <a:gd name="T62" fmla="*/ 1592 w 2023"/>
                    <a:gd name="T63" fmla="*/ 381 h 997"/>
                    <a:gd name="T64" fmla="*/ 1643 w 2023"/>
                    <a:gd name="T65" fmla="*/ 307 h 997"/>
                    <a:gd name="T66" fmla="*/ 1694 w 2023"/>
                    <a:gd name="T67" fmla="*/ 238 h 997"/>
                    <a:gd name="T68" fmla="*/ 1744 w 2023"/>
                    <a:gd name="T69" fmla="*/ 174 h 997"/>
                    <a:gd name="T70" fmla="*/ 1794 w 2023"/>
                    <a:gd name="T71" fmla="*/ 119 h 997"/>
                    <a:gd name="T72" fmla="*/ 1845 w 2023"/>
                    <a:gd name="T73" fmla="*/ 73 h 997"/>
                    <a:gd name="T74" fmla="*/ 1896 w 2023"/>
                    <a:gd name="T75" fmla="*/ 38 h 997"/>
                    <a:gd name="T76" fmla="*/ 1946 w 2023"/>
                    <a:gd name="T77" fmla="*/ 13 h 997"/>
                    <a:gd name="T78" fmla="*/ 1997 w 2023"/>
                    <a:gd name="T79" fmla="*/ 1 h 99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23"/>
                    <a:gd name="T121" fmla="*/ 0 h 997"/>
                    <a:gd name="T122" fmla="*/ 2023 w 2023"/>
                    <a:gd name="T123" fmla="*/ 997 h 99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23" h="997">
                      <a:moveTo>
                        <a:pt x="0" y="0"/>
                      </a:moveTo>
                      <a:lnTo>
                        <a:pt x="25" y="1"/>
                      </a:lnTo>
                      <a:lnTo>
                        <a:pt x="50" y="6"/>
                      </a:lnTo>
                      <a:lnTo>
                        <a:pt x="75" y="13"/>
                      </a:lnTo>
                      <a:lnTo>
                        <a:pt x="101" y="24"/>
                      </a:lnTo>
                      <a:lnTo>
                        <a:pt x="126" y="38"/>
                      </a:lnTo>
                      <a:lnTo>
                        <a:pt x="152" y="54"/>
                      </a:lnTo>
                      <a:lnTo>
                        <a:pt x="177" y="73"/>
                      </a:lnTo>
                      <a:lnTo>
                        <a:pt x="202" y="95"/>
                      </a:lnTo>
                      <a:lnTo>
                        <a:pt x="228" y="119"/>
                      </a:lnTo>
                      <a:lnTo>
                        <a:pt x="252" y="146"/>
                      </a:lnTo>
                      <a:lnTo>
                        <a:pt x="278" y="174"/>
                      </a:lnTo>
                      <a:lnTo>
                        <a:pt x="303" y="205"/>
                      </a:lnTo>
                      <a:lnTo>
                        <a:pt x="328" y="238"/>
                      </a:lnTo>
                      <a:lnTo>
                        <a:pt x="354" y="272"/>
                      </a:lnTo>
                      <a:lnTo>
                        <a:pt x="379" y="307"/>
                      </a:lnTo>
                      <a:lnTo>
                        <a:pt x="404" y="344"/>
                      </a:lnTo>
                      <a:lnTo>
                        <a:pt x="429" y="381"/>
                      </a:lnTo>
                      <a:lnTo>
                        <a:pt x="455" y="420"/>
                      </a:lnTo>
                      <a:lnTo>
                        <a:pt x="480" y="459"/>
                      </a:lnTo>
                      <a:lnTo>
                        <a:pt x="506" y="498"/>
                      </a:lnTo>
                      <a:lnTo>
                        <a:pt x="531" y="537"/>
                      </a:lnTo>
                      <a:lnTo>
                        <a:pt x="556" y="576"/>
                      </a:lnTo>
                      <a:lnTo>
                        <a:pt x="581" y="615"/>
                      </a:lnTo>
                      <a:lnTo>
                        <a:pt x="606" y="652"/>
                      </a:lnTo>
                      <a:lnTo>
                        <a:pt x="632" y="689"/>
                      </a:lnTo>
                      <a:lnTo>
                        <a:pt x="657" y="724"/>
                      </a:lnTo>
                      <a:lnTo>
                        <a:pt x="682" y="758"/>
                      </a:lnTo>
                      <a:lnTo>
                        <a:pt x="707" y="791"/>
                      </a:lnTo>
                      <a:lnTo>
                        <a:pt x="733" y="822"/>
                      </a:lnTo>
                      <a:lnTo>
                        <a:pt x="758" y="850"/>
                      </a:lnTo>
                      <a:lnTo>
                        <a:pt x="784" y="877"/>
                      </a:lnTo>
                      <a:lnTo>
                        <a:pt x="809" y="901"/>
                      </a:lnTo>
                      <a:lnTo>
                        <a:pt x="834" y="923"/>
                      </a:lnTo>
                      <a:lnTo>
                        <a:pt x="860" y="942"/>
                      </a:lnTo>
                      <a:lnTo>
                        <a:pt x="884" y="958"/>
                      </a:lnTo>
                      <a:lnTo>
                        <a:pt x="910" y="972"/>
                      </a:lnTo>
                      <a:lnTo>
                        <a:pt x="935" y="983"/>
                      </a:lnTo>
                      <a:lnTo>
                        <a:pt x="960" y="990"/>
                      </a:lnTo>
                      <a:lnTo>
                        <a:pt x="986" y="995"/>
                      </a:lnTo>
                      <a:lnTo>
                        <a:pt x="1011" y="996"/>
                      </a:lnTo>
                      <a:lnTo>
                        <a:pt x="1036" y="995"/>
                      </a:lnTo>
                      <a:lnTo>
                        <a:pt x="1062" y="990"/>
                      </a:lnTo>
                      <a:lnTo>
                        <a:pt x="1087" y="983"/>
                      </a:lnTo>
                      <a:lnTo>
                        <a:pt x="1112" y="972"/>
                      </a:lnTo>
                      <a:lnTo>
                        <a:pt x="1138" y="958"/>
                      </a:lnTo>
                      <a:lnTo>
                        <a:pt x="1162" y="942"/>
                      </a:lnTo>
                      <a:lnTo>
                        <a:pt x="1188" y="923"/>
                      </a:lnTo>
                      <a:lnTo>
                        <a:pt x="1213" y="901"/>
                      </a:lnTo>
                      <a:lnTo>
                        <a:pt x="1238" y="877"/>
                      </a:lnTo>
                      <a:lnTo>
                        <a:pt x="1264" y="850"/>
                      </a:lnTo>
                      <a:lnTo>
                        <a:pt x="1289" y="822"/>
                      </a:lnTo>
                      <a:lnTo>
                        <a:pt x="1314" y="791"/>
                      </a:lnTo>
                      <a:lnTo>
                        <a:pt x="1340" y="758"/>
                      </a:lnTo>
                      <a:lnTo>
                        <a:pt x="1365" y="724"/>
                      </a:lnTo>
                      <a:lnTo>
                        <a:pt x="1390" y="689"/>
                      </a:lnTo>
                      <a:lnTo>
                        <a:pt x="1416" y="652"/>
                      </a:lnTo>
                      <a:lnTo>
                        <a:pt x="1440" y="615"/>
                      </a:lnTo>
                      <a:lnTo>
                        <a:pt x="1466" y="576"/>
                      </a:lnTo>
                      <a:lnTo>
                        <a:pt x="1491" y="537"/>
                      </a:lnTo>
                      <a:lnTo>
                        <a:pt x="1516" y="498"/>
                      </a:lnTo>
                      <a:lnTo>
                        <a:pt x="1542" y="459"/>
                      </a:lnTo>
                      <a:lnTo>
                        <a:pt x="1567" y="420"/>
                      </a:lnTo>
                      <a:lnTo>
                        <a:pt x="1592" y="381"/>
                      </a:lnTo>
                      <a:lnTo>
                        <a:pt x="1618" y="344"/>
                      </a:lnTo>
                      <a:lnTo>
                        <a:pt x="1643" y="307"/>
                      </a:lnTo>
                      <a:lnTo>
                        <a:pt x="1668" y="272"/>
                      </a:lnTo>
                      <a:lnTo>
                        <a:pt x="1694" y="238"/>
                      </a:lnTo>
                      <a:lnTo>
                        <a:pt x="1718" y="205"/>
                      </a:lnTo>
                      <a:lnTo>
                        <a:pt x="1744" y="174"/>
                      </a:lnTo>
                      <a:lnTo>
                        <a:pt x="1770" y="146"/>
                      </a:lnTo>
                      <a:lnTo>
                        <a:pt x="1794" y="119"/>
                      </a:lnTo>
                      <a:lnTo>
                        <a:pt x="1820" y="95"/>
                      </a:lnTo>
                      <a:lnTo>
                        <a:pt x="1845" y="73"/>
                      </a:lnTo>
                      <a:lnTo>
                        <a:pt x="1870" y="54"/>
                      </a:lnTo>
                      <a:lnTo>
                        <a:pt x="1896" y="38"/>
                      </a:lnTo>
                      <a:lnTo>
                        <a:pt x="1921" y="24"/>
                      </a:lnTo>
                      <a:lnTo>
                        <a:pt x="1946" y="13"/>
                      </a:lnTo>
                      <a:lnTo>
                        <a:pt x="1972" y="6"/>
                      </a:lnTo>
                      <a:lnTo>
                        <a:pt x="1997" y="1"/>
                      </a:lnTo>
                      <a:lnTo>
                        <a:pt x="2022" y="0"/>
                      </a:lnTo>
                    </a:path>
                  </a:pathLst>
                </a:custGeom>
                <a:noFill/>
                <a:ln w="19050" cap="rnd" cmpd="sng" algn="ctr">
                  <a:solidFill>
                    <a:schemeClr val="bg1"/>
                  </a:solidFill>
                  <a:prstDash val="solid"/>
                  <a:round/>
                  <a:headEnd type="none" w="med" len="med"/>
                  <a:tailEnd type="none" w="med" len="med"/>
                </a:ln>
              </p:spPr>
              <p:txBody>
                <a:bodyPr>
                  <a:prstTxWarp prst="textNoShape">
                    <a:avLst/>
                  </a:prstTxWarp>
                </a:bodyPr>
                <a:lstStyle/>
                <a:p>
                  <a:endParaRPr lang="en-US"/>
                </a:p>
              </p:txBody>
            </p:sp>
            <p:sp>
              <p:nvSpPr>
                <p:cNvPr id="946" name="Freeform 34"/>
                <p:cNvSpPr>
                  <a:spLocks/>
                </p:cNvSpPr>
                <p:nvPr/>
              </p:nvSpPr>
              <p:spPr bwMode="auto">
                <a:xfrm>
                  <a:off x="6770687" y="2692929"/>
                  <a:ext cx="3211513" cy="1582738"/>
                </a:xfrm>
                <a:custGeom>
                  <a:avLst/>
                  <a:gdLst>
                    <a:gd name="T0" fmla="*/ 25 w 2023"/>
                    <a:gd name="T1" fmla="*/ 1 h 997"/>
                    <a:gd name="T2" fmla="*/ 75 w 2023"/>
                    <a:gd name="T3" fmla="*/ 13 h 997"/>
                    <a:gd name="T4" fmla="*/ 126 w 2023"/>
                    <a:gd name="T5" fmla="*/ 38 h 997"/>
                    <a:gd name="T6" fmla="*/ 177 w 2023"/>
                    <a:gd name="T7" fmla="*/ 73 h 997"/>
                    <a:gd name="T8" fmla="*/ 228 w 2023"/>
                    <a:gd name="T9" fmla="*/ 119 h 997"/>
                    <a:gd name="T10" fmla="*/ 278 w 2023"/>
                    <a:gd name="T11" fmla="*/ 174 h 997"/>
                    <a:gd name="T12" fmla="*/ 328 w 2023"/>
                    <a:gd name="T13" fmla="*/ 238 h 997"/>
                    <a:gd name="T14" fmla="*/ 379 w 2023"/>
                    <a:gd name="T15" fmla="*/ 307 h 997"/>
                    <a:gd name="T16" fmla="*/ 429 w 2023"/>
                    <a:gd name="T17" fmla="*/ 381 h 997"/>
                    <a:gd name="T18" fmla="*/ 480 w 2023"/>
                    <a:gd name="T19" fmla="*/ 459 h 997"/>
                    <a:gd name="T20" fmla="*/ 531 w 2023"/>
                    <a:gd name="T21" fmla="*/ 537 h 997"/>
                    <a:gd name="T22" fmla="*/ 581 w 2023"/>
                    <a:gd name="T23" fmla="*/ 615 h 997"/>
                    <a:gd name="T24" fmla="*/ 632 w 2023"/>
                    <a:gd name="T25" fmla="*/ 689 h 997"/>
                    <a:gd name="T26" fmla="*/ 682 w 2023"/>
                    <a:gd name="T27" fmla="*/ 758 h 997"/>
                    <a:gd name="T28" fmla="*/ 733 w 2023"/>
                    <a:gd name="T29" fmla="*/ 822 h 997"/>
                    <a:gd name="T30" fmla="*/ 784 w 2023"/>
                    <a:gd name="T31" fmla="*/ 877 h 997"/>
                    <a:gd name="T32" fmla="*/ 834 w 2023"/>
                    <a:gd name="T33" fmla="*/ 923 h 997"/>
                    <a:gd name="T34" fmla="*/ 884 w 2023"/>
                    <a:gd name="T35" fmla="*/ 958 h 997"/>
                    <a:gd name="T36" fmla="*/ 935 w 2023"/>
                    <a:gd name="T37" fmla="*/ 983 h 997"/>
                    <a:gd name="T38" fmla="*/ 986 w 2023"/>
                    <a:gd name="T39" fmla="*/ 995 h 997"/>
                    <a:gd name="T40" fmla="*/ 1036 w 2023"/>
                    <a:gd name="T41" fmla="*/ 995 h 997"/>
                    <a:gd name="T42" fmla="*/ 1087 w 2023"/>
                    <a:gd name="T43" fmla="*/ 983 h 997"/>
                    <a:gd name="T44" fmla="*/ 1138 w 2023"/>
                    <a:gd name="T45" fmla="*/ 958 h 997"/>
                    <a:gd name="T46" fmla="*/ 1188 w 2023"/>
                    <a:gd name="T47" fmla="*/ 923 h 997"/>
                    <a:gd name="T48" fmla="*/ 1238 w 2023"/>
                    <a:gd name="T49" fmla="*/ 877 h 997"/>
                    <a:gd name="T50" fmla="*/ 1289 w 2023"/>
                    <a:gd name="T51" fmla="*/ 822 h 997"/>
                    <a:gd name="T52" fmla="*/ 1340 w 2023"/>
                    <a:gd name="T53" fmla="*/ 758 h 997"/>
                    <a:gd name="T54" fmla="*/ 1390 w 2023"/>
                    <a:gd name="T55" fmla="*/ 689 h 997"/>
                    <a:gd name="T56" fmla="*/ 1440 w 2023"/>
                    <a:gd name="T57" fmla="*/ 615 h 997"/>
                    <a:gd name="T58" fmla="*/ 1491 w 2023"/>
                    <a:gd name="T59" fmla="*/ 537 h 997"/>
                    <a:gd name="T60" fmla="*/ 1542 w 2023"/>
                    <a:gd name="T61" fmla="*/ 459 h 997"/>
                    <a:gd name="T62" fmla="*/ 1592 w 2023"/>
                    <a:gd name="T63" fmla="*/ 381 h 997"/>
                    <a:gd name="T64" fmla="*/ 1643 w 2023"/>
                    <a:gd name="T65" fmla="*/ 307 h 997"/>
                    <a:gd name="T66" fmla="*/ 1694 w 2023"/>
                    <a:gd name="T67" fmla="*/ 238 h 997"/>
                    <a:gd name="T68" fmla="*/ 1744 w 2023"/>
                    <a:gd name="T69" fmla="*/ 174 h 997"/>
                    <a:gd name="T70" fmla="*/ 1794 w 2023"/>
                    <a:gd name="T71" fmla="*/ 119 h 997"/>
                    <a:gd name="T72" fmla="*/ 1845 w 2023"/>
                    <a:gd name="T73" fmla="*/ 73 h 997"/>
                    <a:gd name="T74" fmla="*/ 1896 w 2023"/>
                    <a:gd name="T75" fmla="*/ 38 h 997"/>
                    <a:gd name="T76" fmla="*/ 1946 w 2023"/>
                    <a:gd name="T77" fmla="*/ 13 h 997"/>
                    <a:gd name="T78" fmla="*/ 1997 w 2023"/>
                    <a:gd name="T79" fmla="*/ 1 h 99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23"/>
                    <a:gd name="T121" fmla="*/ 0 h 997"/>
                    <a:gd name="T122" fmla="*/ 2023 w 2023"/>
                    <a:gd name="T123" fmla="*/ 997 h 99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23" h="997">
                      <a:moveTo>
                        <a:pt x="0" y="0"/>
                      </a:moveTo>
                      <a:lnTo>
                        <a:pt x="25" y="1"/>
                      </a:lnTo>
                      <a:lnTo>
                        <a:pt x="50" y="6"/>
                      </a:lnTo>
                      <a:lnTo>
                        <a:pt x="75" y="13"/>
                      </a:lnTo>
                      <a:lnTo>
                        <a:pt x="101" y="24"/>
                      </a:lnTo>
                      <a:lnTo>
                        <a:pt x="126" y="38"/>
                      </a:lnTo>
                      <a:lnTo>
                        <a:pt x="152" y="54"/>
                      </a:lnTo>
                      <a:lnTo>
                        <a:pt x="177" y="73"/>
                      </a:lnTo>
                      <a:lnTo>
                        <a:pt x="202" y="95"/>
                      </a:lnTo>
                      <a:lnTo>
                        <a:pt x="228" y="119"/>
                      </a:lnTo>
                      <a:lnTo>
                        <a:pt x="252" y="146"/>
                      </a:lnTo>
                      <a:lnTo>
                        <a:pt x="278" y="174"/>
                      </a:lnTo>
                      <a:lnTo>
                        <a:pt x="303" y="205"/>
                      </a:lnTo>
                      <a:lnTo>
                        <a:pt x="328" y="238"/>
                      </a:lnTo>
                      <a:lnTo>
                        <a:pt x="354" y="272"/>
                      </a:lnTo>
                      <a:lnTo>
                        <a:pt x="379" y="307"/>
                      </a:lnTo>
                      <a:lnTo>
                        <a:pt x="404" y="344"/>
                      </a:lnTo>
                      <a:lnTo>
                        <a:pt x="429" y="381"/>
                      </a:lnTo>
                      <a:lnTo>
                        <a:pt x="455" y="420"/>
                      </a:lnTo>
                      <a:lnTo>
                        <a:pt x="480" y="459"/>
                      </a:lnTo>
                      <a:lnTo>
                        <a:pt x="506" y="498"/>
                      </a:lnTo>
                      <a:lnTo>
                        <a:pt x="531" y="537"/>
                      </a:lnTo>
                      <a:lnTo>
                        <a:pt x="556" y="576"/>
                      </a:lnTo>
                      <a:lnTo>
                        <a:pt x="581" y="615"/>
                      </a:lnTo>
                      <a:lnTo>
                        <a:pt x="606" y="652"/>
                      </a:lnTo>
                      <a:lnTo>
                        <a:pt x="632" y="689"/>
                      </a:lnTo>
                      <a:lnTo>
                        <a:pt x="657" y="724"/>
                      </a:lnTo>
                      <a:lnTo>
                        <a:pt x="682" y="758"/>
                      </a:lnTo>
                      <a:lnTo>
                        <a:pt x="707" y="791"/>
                      </a:lnTo>
                      <a:lnTo>
                        <a:pt x="733" y="822"/>
                      </a:lnTo>
                      <a:lnTo>
                        <a:pt x="758" y="850"/>
                      </a:lnTo>
                      <a:lnTo>
                        <a:pt x="784" y="877"/>
                      </a:lnTo>
                      <a:lnTo>
                        <a:pt x="809" y="901"/>
                      </a:lnTo>
                      <a:lnTo>
                        <a:pt x="834" y="923"/>
                      </a:lnTo>
                      <a:lnTo>
                        <a:pt x="860" y="942"/>
                      </a:lnTo>
                      <a:lnTo>
                        <a:pt x="884" y="958"/>
                      </a:lnTo>
                      <a:lnTo>
                        <a:pt x="910" y="972"/>
                      </a:lnTo>
                      <a:lnTo>
                        <a:pt x="935" y="983"/>
                      </a:lnTo>
                      <a:lnTo>
                        <a:pt x="960" y="990"/>
                      </a:lnTo>
                      <a:lnTo>
                        <a:pt x="986" y="995"/>
                      </a:lnTo>
                      <a:lnTo>
                        <a:pt x="1011" y="996"/>
                      </a:lnTo>
                      <a:lnTo>
                        <a:pt x="1036" y="995"/>
                      </a:lnTo>
                      <a:lnTo>
                        <a:pt x="1062" y="990"/>
                      </a:lnTo>
                      <a:lnTo>
                        <a:pt x="1087" y="983"/>
                      </a:lnTo>
                      <a:lnTo>
                        <a:pt x="1112" y="972"/>
                      </a:lnTo>
                      <a:lnTo>
                        <a:pt x="1138" y="958"/>
                      </a:lnTo>
                      <a:lnTo>
                        <a:pt x="1162" y="942"/>
                      </a:lnTo>
                      <a:lnTo>
                        <a:pt x="1188" y="923"/>
                      </a:lnTo>
                      <a:lnTo>
                        <a:pt x="1213" y="901"/>
                      </a:lnTo>
                      <a:lnTo>
                        <a:pt x="1238" y="877"/>
                      </a:lnTo>
                      <a:lnTo>
                        <a:pt x="1264" y="850"/>
                      </a:lnTo>
                      <a:lnTo>
                        <a:pt x="1289" y="822"/>
                      </a:lnTo>
                      <a:lnTo>
                        <a:pt x="1314" y="791"/>
                      </a:lnTo>
                      <a:lnTo>
                        <a:pt x="1340" y="758"/>
                      </a:lnTo>
                      <a:lnTo>
                        <a:pt x="1365" y="724"/>
                      </a:lnTo>
                      <a:lnTo>
                        <a:pt x="1390" y="689"/>
                      </a:lnTo>
                      <a:lnTo>
                        <a:pt x="1416" y="652"/>
                      </a:lnTo>
                      <a:lnTo>
                        <a:pt x="1440" y="615"/>
                      </a:lnTo>
                      <a:lnTo>
                        <a:pt x="1466" y="576"/>
                      </a:lnTo>
                      <a:lnTo>
                        <a:pt x="1491" y="537"/>
                      </a:lnTo>
                      <a:lnTo>
                        <a:pt x="1516" y="498"/>
                      </a:lnTo>
                      <a:lnTo>
                        <a:pt x="1542" y="459"/>
                      </a:lnTo>
                      <a:lnTo>
                        <a:pt x="1567" y="420"/>
                      </a:lnTo>
                      <a:lnTo>
                        <a:pt x="1592" y="381"/>
                      </a:lnTo>
                      <a:lnTo>
                        <a:pt x="1618" y="344"/>
                      </a:lnTo>
                      <a:lnTo>
                        <a:pt x="1643" y="307"/>
                      </a:lnTo>
                      <a:lnTo>
                        <a:pt x="1668" y="272"/>
                      </a:lnTo>
                      <a:lnTo>
                        <a:pt x="1694" y="238"/>
                      </a:lnTo>
                      <a:lnTo>
                        <a:pt x="1718" y="205"/>
                      </a:lnTo>
                      <a:lnTo>
                        <a:pt x="1744" y="174"/>
                      </a:lnTo>
                      <a:lnTo>
                        <a:pt x="1770" y="146"/>
                      </a:lnTo>
                      <a:lnTo>
                        <a:pt x="1794" y="119"/>
                      </a:lnTo>
                      <a:lnTo>
                        <a:pt x="1820" y="95"/>
                      </a:lnTo>
                      <a:lnTo>
                        <a:pt x="1845" y="73"/>
                      </a:lnTo>
                      <a:lnTo>
                        <a:pt x="1870" y="54"/>
                      </a:lnTo>
                      <a:lnTo>
                        <a:pt x="1896" y="38"/>
                      </a:lnTo>
                      <a:lnTo>
                        <a:pt x="1921" y="24"/>
                      </a:lnTo>
                      <a:lnTo>
                        <a:pt x="1946" y="13"/>
                      </a:lnTo>
                      <a:lnTo>
                        <a:pt x="1972" y="6"/>
                      </a:lnTo>
                      <a:lnTo>
                        <a:pt x="1997" y="1"/>
                      </a:lnTo>
                      <a:lnTo>
                        <a:pt x="2022" y="0"/>
                      </a:lnTo>
                    </a:path>
                  </a:pathLst>
                </a:custGeom>
                <a:noFill/>
                <a:ln w="19050" cap="rnd" cmpd="sng" algn="ctr">
                  <a:solidFill>
                    <a:schemeClr val="bg1"/>
                  </a:solidFill>
                  <a:prstDash val="solid"/>
                  <a:round/>
                  <a:headEnd type="none" w="med" len="med"/>
                  <a:tailEnd type="none" w="med" len="med"/>
                </a:ln>
              </p:spPr>
              <p:txBody>
                <a:bodyPr>
                  <a:prstTxWarp prst="textNoShape">
                    <a:avLst/>
                  </a:prstTxWarp>
                </a:bodyPr>
                <a:lstStyle/>
                <a:p>
                  <a:endParaRPr lang="en-US"/>
                </a:p>
              </p:txBody>
            </p:sp>
          </p:grpSp>
        </p:grpSp>
        <p:grpSp>
          <p:nvGrpSpPr>
            <p:cNvPr id="894" name="Group 390"/>
            <p:cNvGrpSpPr/>
            <p:nvPr/>
          </p:nvGrpSpPr>
          <p:grpSpPr>
            <a:xfrm>
              <a:off x="1840354" y="1661280"/>
              <a:ext cx="1815353" cy="661521"/>
              <a:chOff x="2514599" y="3012990"/>
              <a:chExt cx="8255000" cy="915545"/>
            </a:xfrm>
          </p:grpSpPr>
          <p:grpSp>
            <p:nvGrpSpPr>
              <p:cNvPr id="934" name="Group 65"/>
              <p:cNvGrpSpPr/>
              <p:nvPr/>
            </p:nvGrpSpPr>
            <p:grpSpPr>
              <a:xfrm>
                <a:off x="2514599" y="3012990"/>
                <a:ext cx="2743199" cy="914400"/>
                <a:chOff x="3539330" y="2692929"/>
                <a:chExt cx="6442870" cy="1583321"/>
              </a:xfrm>
            </p:grpSpPr>
            <p:sp>
              <p:nvSpPr>
                <p:cNvPr id="941" name="Freeform 33"/>
                <p:cNvSpPr>
                  <a:spLocks/>
                </p:cNvSpPr>
                <p:nvPr/>
              </p:nvSpPr>
              <p:spPr bwMode="auto">
                <a:xfrm>
                  <a:off x="3539330" y="2693512"/>
                  <a:ext cx="3211513" cy="1582738"/>
                </a:xfrm>
                <a:custGeom>
                  <a:avLst/>
                  <a:gdLst>
                    <a:gd name="T0" fmla="*/ 25 w 2023"/>
                    <a:gd name="T1" fmla="*/ 1 h 997"/>
                    <a:gd name="T2" fmla="*/ 75 w 2023"/>
                    <a:gd name="T3" fmla="*/ 13 h 997"/>
                    <a:gd name="T4" fmla="*/ 126 w 2023"/>
                    <a:gd name="T5" fmla="*/ 38 h 997"/>
                    <a:gd name="T6" fmla="*/ 177 w 2023"/>
                    <a:gd name="T7" fmla="*/ 73 h 997"/>
                    <a:gd name="T8" fmla="*/ 228 w 2023"/>
                    <a:gd name="T9" fmla="*/ 119 h 997"/>
                    <a:gd name="T10" fmla="*/ 278 w 2023"/>
                    <a:gd name="T11" fmla="*/ 174 h 997"/>
                    <a:gd name="T12" fmla="*/ 328 w 2023"/>
                    <a:gd name="T13" fmla="*/ 238 h 997"/>
                    <a:gd name="T14" fmla="*/ 379 w 2023"/>
                    <a:gd name="T15" fmla="*/ 307 h 997"/>
                    <a:gd name="T16" fmla="*/ 429 w 2023"/>
                    <a:gd name="T17" fmla="*/ 381 h 997"/>
                    <a:gd name="T18" fmla="*/ 480 w 2023"/>
                    <a:gd name="T19" fmla="*/ 459 h 997"/>
                    <a:gd name="T20" fmla="*/ 531 w 2023"/>
                    <a:gd name="T21" fmla="*/ 537 h 997"/>
                    <a:gd name="T22" fmla="*/ 581 w 2023"/>
                    <a:gd name="T23" fmla="*/ 615 h 997"/>
                    <a:gd name="T24" fmla="*/ 632 w 2023"/>
                    <a:gd name="T25" fmla="*/ 689 h 997"/>
                    <a:gd name="T26" fmla="*/ 682 w 2023"/>
                    <a:gd name="T27" fmla="*/ 758 h 997"/>
                    <a:gd name="T28" fmla="*/ 733 w 2023"/>
                    <a:gd name="T29" fmla="*/ 822 h 997"/>
                    <a:gd name="T30" fmla="*/ 784 w 2023"/>
                    <a:gd name="T31" fmla="*/ 877 h 997"/>
                    <a:gd name="T32" fmla="*/ 834 w 2023"/>
                    <a:gd name="T33" fmla="*/ 923 h 997"/>
                    <a:gd name="T34" fmla="*/ 884 w 2023"/>
                    <a:gd name="T35" fmla="*/ 958 h 997"/>
                    <a:gd name="T36" fmla="*/ 935 w 2023"/>
                    <a:gd name="T37" fmla="*/ 983 h 997"/>
                    <a:gd name="T38" fmla="*/ 986 w 2023"/>
                    <a:gd name="T39" fmla="*/ 995 h 997"/>
                    <a:gd name="T40" fmla="*/ 1036 w 2023"/>
                    <a:gd name="T41" fmla="*/ 995 h 997"/>
                    <a:gd name="T42" fmla="*/ 1087 w 2023"/>
                    <a:gd name="T43" fmla="*/ 983 h 997"/>
                    <a:gd name="T44" fmla="*/ 1138 w 2023"/>
                    <a:gd name="T45" fmla="*/ 958 h 997"/>
                    <a:gd name="T46" fmla="*/ 1188 w 2023"/>
                    <a:gd name="T47" fmla="*/ 923 h 997"/>
                    <a:gd name="T48" fmla="*/ 1238 w 2023"/>
                    <a:gd name="T49" fmla="*/ 877 h 997"/>
                    <a:gd name="T50" fmla="*/ 1289 w 2023"/>
                    <a:gd name="T51" fmla="*/ 822 h 997"/>
                    <a:gd name="T52" fmla="*/ 1340 w 2023"/>
                    <a:gd name="T53" fmla="*/ 758 h 997"/>
                    <a:gd name="T54" fmla="*/ 1390 w 2023"/>
                    <a:gd name="T55" fmla="*/ 689 h 997"/>
                    <a:gd name="T56" fmla="*/ 1440 w 2023"/>
                    <a:gd name="T57" fmla="*/ 615 h 997"/>
                    <a:gd name="T58" fmla="*/ 1491 w 2023"/>
                    <a:gd name="T59" fmla="*/ 537 h 997"/>
                    <a:gd name="T60" fmla="*/ 1542 w 2023"/>
                    <a:gd name="T61" fmla="*/ 459 h 997"/>
                    <a:gd name="T62" fmla="*/ 1592 w 2023"/>
                    <a:gd name="T63" fmla="*/ 381 h 997"/>
                    <a:gd name="T64" fmla="*/ 1643 w 2023"/>
                    <a:gd name="T65" fmla="*/ 307 h 997"/>
                    <a:gd name="T66" fmla="*/ 1694 w 2023"/>
                    <a:gd name="T67" fmla="*/ 238 h 997"/>
                    <a:gd name="T68" fmla="*/ 1744 w 2023"/>
                    <a:gd name="T69" fmla="*/ 174 h 997"/>
                    <a:gd name="T70" fmla="*/ 1794 w 2023"/>
                    <a:gd name="T71" fmla="*/ 119 h 997"/>
                    <a:gd name="T72" fmla="*/ 1845 w 2023"/>
                    <a:gd name="T73" fmla="*/ 73 h 997"/>
                    <a:gd name="T74" fmla="*/ 1896 w 2023"/>
                    <a:gd name="T75" fmla="*/ 38 h 997"/>
                    <a:gd name="T76" fmla="*/ 1946 w 2023"/>
                    <a:gd name="T77" fmla="*/ 13 h 997"/>
                    <a:gd name="T78" fmla="*/ 1997 w 2023"/>
                    <a:gd name="T79" fmla="*/ 1 h 99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23"/>
                    <a:gd name="T121" fmla="*/ 0 h 997"/>
                    <a:gd name="T122" fmla="*/ 2023 w 2023"/>
                    <a:gd name="T123" fmla="*/ 997 h 99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23" h="997">
                      <a:moveTo>
                        <a:pt x="0" y="0"/>
                      </a:moveTo>
                      <a:lnTo>
                        <a:pt x="25" y="1"/>
                      </a:lnTo>
                      <a:lnTo>
                        <a:pt x="50" y="6"/>
                      </a:lnTo>
                      <a:lnTo>
                        <a:pt x="75" y="13"/>
                      </a:lnTo>
                      <a:lnTo>
                        <a:pt x="101" y="24"/>
                      </a:lnTo>
                      <a:lnTo>
                        <a:pt x="126" y="38"/>
                      </a:lnTo>
                      <a:lnTo>
                        <a:pt x="152" y="54"/>
                      </a:lnTo>
                      <a:lnTo>
                        <a:pt x="177" y="73"/>
                      </a:lnTo>
                      <a:lnTo>
                        <a:pt x="202" y="95"/>
                      </a:lnTo>
                      <a:lnTo>
                        <a:pt x="228" y="119"/>
                      </a:lnTo>
                      <a:lnTo>
                        <a:pt x="252" y="146"/>
                      </a:lnTo>
                      <a:lnTo>
                        <a:pt x="278" y="174"/>
                      </a:lnTo>
                      <a:lnTo>
                        <a:pt x="303" y="205"/>
                      </a:lnTo>
                      <a:lnTo>
                        <a:pt x="328" y="238"/>
                      </a:lnTo>
                      <a:lnTo>
                        <a:pt x="354" y="272"/>
                      </a:lnTo>
                      <a:lnTo>
                        <a:pt x="379" y="307"/>
                      </a:lnTo>
                      <a:lnTo>
                        <a:pt x="404" y="344"/>
                      </a:lnTo>
                      <a:lnTo>
                        <a:pt x="429" y="381"/>
                      </a:lnTo>
                      <a:lnTo>
                        <a:pt x="455" y="420"/>
                      </a:lnTo>
                      <a:lnTo>
                        <a:pt x="480" y="459"/>
                      </a:lnTo>
                      <a:lnTo>
                        <a:pt x="506" y="498"/>
                      </a:lnTo>
                      <a:lnTo>
                        <a:pt x="531" y="537"/>
                      </a:lnTo>
                      <a:lnTo>
                        <a:pt x="556" y="576"/>
                      </a:lnTo>
                      <a:lnTo>
                        <a:pt x="581" y="615"/>
                      </a:lnTo>
                      <a:lnTo>
                        <a:pt x="606" y="652"/>
                      </a:lnTo>
                      <a:lnTo>
                        <a:pt x="632" y="689"/>
                      </a:lnTo>
                      <a:lnTo>
                        <a:pt x="657" y="724"/>
                      </a:lnTo>
                      <a:lnTo>
                        <a:pt x="682" y="758"/>
                      </a:lnTo>
                      <a:lnTo>
                        <a:pt x="707" y="791"/>
                      </a:lnTo>
                      <a:lnTo>
                        <a:pt x="733" y="822"/>
                      </a:lnTo>
                      <a:lnTo>
                        <a:pt x="758" y="850"/>
                      </a:lnTo>
                      <a:lnTo>
                        <a:pt x="784" y="877"/>
                      </a:lnTo>
                      <a:lnTo>
                        <a:pt x="809" y="901"/>
                      </a:lnTo>
                      <a:lnTo>
                        <a:pt x="834" y="923"/>
                      </a:lnTo>
                      <a:lnTo>
                        <a:pt x="860" y="942"/>
                      </a:lnTo>
                      <a:lnTo>
                        <a:pt x="884" y="958"/>
                      </a:lnTo>
                      <a:lnTo>
                        <a:pt x="910" y="972"/>
                      </a:lnTo>
                      <a:lnTo>
                        <a:pt x="935" y="983"/>
                      </a:lnTo>
                      <a:lnTo>
                        <a:pt x="960" y="990"/>
                      </a:lnTo>
                      <a:lnTo>
                        <a:pt x="986" y="995"/>
                      </a:lnTo>
                      <a:lnTo>
                        <a:pt x="1011" y="996"/>
                      </a:lnTo>
                      <a:lnTo>
                        <a:pt x="1036" y="995"/>
                      </a:lnTo>
                      <a:lnTo>
                        <a:pt x="1062" y="990"/>
                      </a:lnTo>
                      <a:lnTo>
                        <a:pt x="1087" y="983"/>
                      </a:lnTo>
                      <a:lnTo>
                        <a:pt x="1112" y="972"/>
                      </a:lnTo>
                      <a:lnTo>
                        <a:pt x="1138" y="958"/>
                      </a:lnTo>
                      <a:lnTo>
                        <a:pt x="1162" y="942"/>
                      </a:lnTo>
                      <a:lnTo>
                        <a:pt x="1188" y="923"/>
                      </a:lnTo>
                      <a:lnTo>
                        <a:pt x="1213" y="901"/>
                      </a:lnTo>
                      <a:lnTo>
                        <a:pt x="1238" y="877"/>
                      </a:lnTo>
                      <a:lnTo>
                        <a:pt x="1264" y="850"/>
                      </a:lnTo>
                      <a:lnTo>
                        <a:pt x="1289" y="822"/>
                      </a:lnTo>
                      <a:lnTo>
                        <a:pt x="1314" y="791"/>
                      </a:lnTo>
                      <a:lnTo>
                        <a:pt x="1340" y="758"/>
                      </a:lnTo>
                      <a:lnTo>
                        <a:pt x="1365" y="724"/>
                      </a:lnTo>
                      <a:lnTo>
                        <a:pt x="1390" y="689"/>
                      </a:lnTo>
                      <a:lnTo>
                        <a:pt x="1416" y="652"/>
                      </a:lnTo>
                      <a:lnTo>
                        <a:pt x="1440" y="615"/>
                      </a:lnTo>
                      <a:lnTo>
                        <a:pt x="1466" y="576"/>
                      </a:lnTo>
                      <a:lnTo>
                        <a:pt x="1491" y="537"/>
                      </a:lnTo>
                      <a:lnTo>
                        <a:pt x="1516" y="498"/>
                      </a:lnTo>
                      <a:lnTo>
                        <a:pt x="1542" y="459"/>
                      </a:lnTo>
                      <a:lnTo>
                        <a:pt x="1567" y="420"/>
                      </a:lnTo>
                      <a:lnTo>
                        <a:pt x="1592" y="381"/>
                      </a:lnTo>
                      <a:lnTo>
                        <a:pt x="1618" y="344"/>
                      </a:lnTo>
                      <a:lnTo>
                        <a:pt x="1643" y="307"/>
                      </a:lnTo>
                      <a:lnTo>
                        <a:pt x="1668" y="272"/>
                      </a:lnTo>
                      <a:lnTo>
                        <a:pt x="1694" y="238"/>
                      </a:lnTo>
                      <a:lnTo>
                        <a:pt x="1718" y="205"/>
                      </a:lnTo>
                      <a:lnTo>
                        <a:pt x="1744" y="174"/>
                      </a:lnTo>
                      <a:lnTo>
                        <a:pt x="1770" y="146"/>
                      </a:lnTo>
                      <a:lnTo>
                        <a:pt x="1794" y="119"/>
                      </a:lnTo>
                      <a:lnTo>
                        <a:pt x="1820" y="95"/>
                      </a:lnTo>
                      <a:lnTo>
                        <a:pt x="1845" y="73"/>
                      </a:lnTo>
                      <a:lnTo>
                        <a:pt x="1870" y="54"/>
                      </a:lnTo>
                      <a:lnTo>
                        <a:pt x="1896" y="38"/>
                      </a:lnTo>
                      <a:lnTo>
                        <a:pt x="1921" y="24"/>
                      </a:lnTo>
                      <a:lnTo>
                        <a:pt x="1946" y="13"/>
                      </a:lnTo>
                      <a:lnTo>
                        <a:pt x="1972" y="6"/>
                      </a:lnTo>
                      <a:lnTo>
                        <a:pt x="1997" y="1"/>
                      </a:lnTo>
                      <a:lnTo>
                        <a:pt x="2022" y="0"/>
                      </a:lnTo>
                    </a:path>
                  </a:pathLst>
                </a:custGeom>
                <a:noFill/>
                <a:ln w="19050" cap="rnd" cmpd="sng" algn="ctr">
                  <a:solidFill>
                    <a:srgbClr val="000000"/>
                  </a:solidFill>
                  <a:prstDash val="solid"/>
                  <a:round/>
                  <a:headEnd type="none" w="med" len="med"/>
                  <a:tailEnd type="none" w="med" len="med"/>
                </a:ln>
              </p:spPr>
              <p:txBody>
                <a:bodyPr>
                  <a:prstTxWarp prst="textNoShape">
                    <a:avLst/>
                  </a:prstTxWarp>
                </a:bodyPr>
                <a:lstStyle/>
                <a:p>
                  <a:endParaRPr lang="en-US"/>
                </a:p>
              </p:txBody>
            </p:sp>
            <p:sp>
              <p:nvSpPr>
                <p:cNvPr id="942" name="Freeform 34"/>
                <p:cNvSpPr>
                  <a:spLocks/>
                </p:cNvSpPr>
                <p:nvPr/>
              </p:nvSpPr>
              <p:spPr bwMode="auto">
                <a:xfrm>
                  <a:off x="6770687" y="2692929"/>
                  <a:ext cx="3211513" cy="1582738"/>
                </a:xfrm>
                <a:custGeom>
                  <a:avLst/>
                  <a:gdLst>
                    <a:gd name="T0" fmla="*/ 25 w 2023"/>
                    <a:gd name="T1" fmla="*/ 1 h 997"/>
                    <a:gd name="T2" fmla="*/ 75 w 2023"/>
                    <a:gd name="T3" fmla="*/ 13 h 997"/>
                    <a:gd name="T4" fmla="*/ 126 w 2023"/>
                    <a:gd name="T5" fmla="*/ 38 h 997"/>
                    <a:gd name="T6" fmla="*/ 177 w 2023"/>
                    <a:gd name="T7" fmla="*/ 73 h 997"/>
                    <a:gd name="T8" fmla="*/ 228 w 2023"/>
                    <a:gd name="T9" fmla="*/ 119 h 997"/>
                    <a:gd name="T10" fmla="*/ 278 w 2023"/>
                    <a:gd name="T11" fmla="*/ 174 h 997"/>
                    <a:gd name="T12" fmla="*/ 328 w 2023"/>
                    <a:gd name="T13" fmla="*/ 238 h 997"/>
                    <a:gd name="T14" fmla="*/ 379 w 2023"/>
                    <a:gd name="T15" fmla="*/ 307 h 997"/>
                    <a:gd name="T16" fmla="*/ 429 w 2023"/>
                    <a:gd name="T17" fmla="*/ 381 h 997"/>
                    <a:gd name="T18" fmla="*/ 480 w 2023"/>
                    <a:gd name="T19" fmla="*/ 459 h 997"/>
                    <a:gd name="T20" fmla="*/ 531 w 2023"/>
                    <a:gd name="T21" fmla="*/ 537 h 997"/>
                    <a:gd name="T22" fmla="*/ 581 w 2023"/>
                    <a:gd name="T23" fmla="*/ 615 h 997"/>
                    <a:gd name="T24" fmla="*/ 632 w 2023"/>
                    <a:gd name="T25" fmla="*/ 689 h 997"/>
                    <a:gd name="T26" fmla="*/ 682 w 2023"/>
                    <a:gd name="T27" fmla="*/ 758 h 997"/>
                    <a:gd name="T28" fmla="*/ 733 w 2023"/>
                    <a:gd name="T29" fmla="*/ 822 h 997"/>
                    <a:gd name="T30" fmla="*/ 784 w 2023"/>
                    <a:gd name="T31" fmla="*/ 877 h 997"/>
                    <a:gd name="T32" fmla="*/ 834 w 2023"/>
                    <a:gd name="T33" fmla="*/ 923 h 997"/>
                    <a:gd name="T34" fmla="*/ 884 w 2023"/>
                    <a:gd name="T35" fmla="*/ 958 h 997"/>
                    <a:gd name="T36" fmla="*/ 935 w 2023"/>
                    <a:gd name="T37" fmla="*/ 983 h 997"/>
                    <a:gd name="T38" fmla="*/ 986 w 2023"/>
                    <a:gd name="T39" fmla="*/ 995 h 997"/>
                    <a:gd name="T40" fmla="*/ 1036 w 2023"/>
                    <a:gd name="T41" fmla="*/ 995 h 997"/>
                    <a:gd name="T42" fmla="*/ 1087 w 2023"/>
                    <a:gd name="T43" fmla="*/ 983 h 997"/>
                    <a:gd name="T44" fmla="*/ 1138 w 2023"/>
                    <a:gd name="T45" fmla="*/ 958 h 997"/>
                    <a:gd name="T46" fmla="*/ 1188 w 2023"/>
                    <a:gd name="T47" fmla="*/ 923 h 997"/>
                    <a:gd name="T48" fmla="*/ 1238 w 2023"/>
                    <a:gd name="T49" fmla="*/ 877 h 997"/>
                    <a:gd name="T50" fmla="*/ 1289 w 2023"/>
                    <a:gd name="T51" fmla="*/ 822 h 997"/>
                    <a:gd name="T52" fmla="*/ 1340 w 2023"/>
                    <a:gd name="T53" fmla="*/ 758 h 997"/>
                    <a:gd name="T54" fmla="*/ 1390 w 2023"/>
                    <a:gd name="T55" fmla="*/ 689 h 997"/>
                    <a:gd name="T56" fmla="*/ 1440 w 2023"/>
                    <a:gd name="T57" fmla="*/ 615 h 997"/>
                    <a:gd name="T58" fmla="*/ 1491 w 2023"/>
                    <a:gd name="T59" fmla="*/ 537 h 997"/>
                    <a:gd name="T60" fmla="*/ 1542 w 2023"/>
                    <a:gd name="T61" fmla="*/ 459 h 997"/>
                    <a:gd name="T62" fmla="*/ 1592 w 2023"/>
                    <a:gd name="T63" fmla="*/ 381 h 997"/>
                    <a:gd name="T64" fmla="*/ 1643 w 2023"/>
                    <a:gd name="T65" fmla="*/ 307 h 997"/>
                    <a:gd name="T66" fmla="*/ 1694 w 2023"/>
                    <a:gd name="T67" fmla="*/ 238 h 997"/>
                    <a:gd name="T68" fmla="*/ 1744 w 2023"/>
                    <a:gd name="T69" fmla="*/ 174 h 997"/>
                    <a:gd name="T70" fmla="*/ 1794 w 2023"/>
                    <a:gd name="T71" fmla="*/ 119 h 997"/>
                    <a:gd name="T72" fmla="*/ 1845 w 2023"/>
                    <a:gd name="T73" fmla="*/ 73 h 997"/>
                    <a:gd name="T74" fmla="*/ 1896 w 2023"/>
                    <a:gd name="T75" fmla="*/ 38 h 997"/>
                    <a:gd name="T76" fmla="*/ 1946 w 2023"/>
                    <a:gd name="T77" fmla="*/ 13 h 997"/>
                    <a:gd name="T78" fmla="*/ 1997 w 2023"/>
                    <a:gd name="T79" fmla="*/ 1 h 99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23"/>
                    <a:gd name="T121" fmla="*/ 0 h 997"/>
                    <a:gd name="T122" fmla="*/ 2023 w 2023"/>
                    <a:gd name="T123" fmla="*/ 997 h 99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23" h="997">
                      <a:moveTo>
                        <a:pt x="0" y="0"/>
                      </a:moveTo>
                      <a:lnTo>
                        <a:pt x="25" y="1"/>
                      </a:lnTo>
                      <a:lnTo>
                        <a:pt x="50" y="6"/>
                      </a:lnTo>
                      <a:lnTo>
                        <a:pt x="75" y="13"/>
                      </a:lnTo>
                      <a:lnTo>
                        <a:pt x="101" y="24"/>
                      </a:lnTo>
                      <a:lnTo>
                        <a:pt x="126" y="38"/>
                      </a:lnTo>
                      <a:lnTo>
                        <a:pt x="152" y="54"/>
                      </a:lnTo>
                      <a:lnTo>
                        <a:pt x="177" y="73"/>
                      </a:lnTo>
                      <a:lnTo>
                        <a:pt x="202" y="95"/>
                      </a:lnTo>
                      <a:lnTo>
                        <a:pt x="228" y="119"/>
                      </a:lnTo>
                      <a:lnTo>
                        <a:pt x="252" y="146"/>
                      </a:lnTo>
                      <a:lnTo>
                        <a:pt x="278" y="174"/>
                      </a:lnTo>
                      <a:lnTo>
                        <a:pt x="303" y="205"/>
                      </a:lnTo>
                      <a:lnTo>
                        <a:pt x="328" y="238"/>
                      </a:lnTo>
                      <a:lnTo>
                        <a:pt x="354" y="272"/>
                      </a:lnTo>
                      <a:lnTo>
                        <a:pt x="379" y="307"/>
                      </a:lnTo>
                      <a:lnTo>
                        <a:pt x="404" y="344"/>
                      </a:lnTo>
                      <a:lnTo>
                        <a:pt x="429" y="381"/>
                      </a:lnTo>
                      <a:lnTo>
                        <a:pt x="455" y="420"/>
                      </a:lnTo>
                      <a:lnTo>
                        <a:pt x="480" y="459"/>
                      </a:lnTo>
                      <a:lnTo>
                        <a:pt x="506" y="498"/>
                      </a:lnTo>
                      <a:lnTo>
                        <a:pt x="531" y="537"/>
                      </a:lnTo>
                      <a:lnTo>
                        <a:pt x="556" y="576"/>
                      </a:lnTo>
                      <a:lnTo>
                        <a:pt x="581" y="615"/>
                      </a:lnTo>
                      <a:lnTo>
                        <a:pt x="606" y="652"/>
                      </a:lnTo>
                      <a:lnTo>
                        <a:pt x="632" y="689"/>
                      </a:lnTo>
                      <a:lnTo>
                        <a:pt x="657" y="724"/>
                      </a:lnTo>
                      <a:lnTo>
                        <a:pt x="682" y="758"/>
                      </a:lnTo>
                      <a:lnTo>
                        <a:pt x="707" y="791"/>
                      </a:lnTo>
                      <a:lnTo>
                        <a:pt x="733" y="822"/>
                      </a:lnTo>
                      <a:lnTo>
                        <a:pt x="758" y="850"/>
                      </a:lnTo>
                      <a:lnTo>
                        <a:pt x="784" y="877"/>
                      </a:lnTo>
                      <a:lnTo>
                        <a:pt x="809" y="901"/>
                      </a:lnTo>
                      <a:lnTo>
                        <a:pt x="834" y="923"/>
                      </a:lnTo>
                      <a:lnTo>
                        <a:pt x="860" y="942"/>
                      </a:lnTo>
                      <a:lnTo>
                        <a:pt x="884" y="958"/>
                      </a:lnTo>
                      <a:lnTo>
                        <a:pt x="910" y="972"/>
                      </a:lnTo>
                      <a:lnTo>
                        <a:pt x="935" y="983"/>
                      </a:lnTo>
                      <a:lnTo>
                        <a:pt x="960" y="990"/>
                      </a:lnTo>
                      <a:lnTo>
                        <a:pt x="986" y="995"/>
                      </a:lnTo>
                      <a:lnTo>
                        <a:pt x="1011" y="996"/>
                      </a:lnTo>
                      <a:lnTo>
                        <a:pt x="1036" y="995"/>
                      </a:lnTo>
                      <a:lnTo>
                        <a:pt x="1062" y="990"/>
                      </a:lnTo>
                      <a:lnTo>
                        <a:pt x="1087" y="983"/>
                      </a:lnTo>
                      <a:lnTo>
                        <a:pt x="1112" y="972"/>
                      </a:lnTo>
                      <a:lnTo>
                        <a:pt x="1138" y="958"/>
                      </a:lnTo>
                      <a:lnTo>
                        <a:pt x="1162" y="942"/>
                      </a:lnTo>
                      <a:lnTo>
                        <a:pt x="1188" y="923"/>
                      </a:lnTo>
                      <a:lnTo>
                        <a:pt x="1213" y="901"/>
                      </a:lnTo>
                      <a:lnTo>
                        <a:pt x="1238" y="877"/>
                      </a:lnTo>
                      <a:lnTo>
                        <a:pt x="1264" y="850"/>
                      </a:lnTo>
                      <a:lnTo>
                        <a:pt x="1289" y="822"/>
                      </a:lnTo>
                      <a:lnTo>
                        <a:pt x="1314" y="791"/>
                      </a:lnTo>
                      <a:lnTo>
                        <a:pt x="1340" y="758"/>
                      </a:lnTo>
                      <a:lnTo>
                        <a:pt x="1365" y="724"/>
                      </a:lnTo>
                      <a:lnTo>
                        <a:pt x="1390" y="689"/>
                      </a:lnTo>
                      <a:lnTo>
                        <a:pt x="1416" y="652"/>
                      </a:lnTo>
                      <a:lnTo>
                        <a:pt x="1440" y="615"/>
                      </a:lnTo>
                      <a:lnTo>
                        <a:pt x="1466" y="576"/>
                      </a:lnTo>
                      <a:lnTo>
                        <a:pt x="1491" y="537"/>
                      </a:lnTo>
                      <a:lnTo>
                        <a:pt x="1516" y="498"/>
                      </a:lnTo>
                      <a:lnTo>
                        <a:pt x="1542" y="459"/>
                      </a:lnTo>
                      <a:lnTo>
                        <a:pt x="1567" y="420"/>
                      </a:lnTo>
                      <a:lnTo>
                        <a:pt x="1592" y="381"/>
                      </a:lnTo>
                      <a:lnTo>
                        <a:pt x="1618" y="344"/>
                      </a:lnTo>
                      <a:lnTo>
                        <a:pt x="1643" y="307"/>
                      </a:lnTo>
                      <a:lnTo>
                        <a:pt x="1668" y="272"/>
                      </a:lnTo>
                      <a:lnTo>
                        <a:pt x="1694" y="238"/>
                      </a:lnTo>
                      <a:lnTo>
                        <a:pt x="1718" y="205"/>
                      </a:lnTo>
                      <a:lnTo>
                        <a:pt x="1744" y="174"/>
                      </a:lnTo>
                      <a:lnTo>
                        <a:pt x="1770" y="146"/>
                      </a:lnTo>
                      <a:lnTo>
                        <a:pt x="1794" y="119"/>
                      </a:lnTo>
                      <a:lnTo>
                        <a:pt x="1820" y="95"/>
                      </a:lnTo>
                      <a:lnTo>
                        <a:pt x="1845" y="73"/>
                      </a:lnTo>
                      <a:lnTo>
                        <a:pt x="1870" y="54"/>
                      </a:lnTo>
                      <a:lnTo>
                        <a:pt x="1896" y="38"/>
                      </a:lnTo>
                      <a:lnTo>
                        <a:pt x="1921" y="24"/>
                      </a:lnTo>
                      <a:lnTo>
                        <a:pt x="1946" y="13"/>
                      </a:lnTo>
                      <a:lnTo>
                        <a:pt x="1972" y="6"/>
                      </a:lnTo>
                      <a:lnTo>
                        <a:pt x="1997" y="1"/>
                      </a:lnTo>
                      <a:lnTo>
                        <a:pt x="2022" y="0"/>
                      </a:lnTo>
                    </a:path>
                  </a:pathLst>
                </a:custGeom>
                <a:noFill/>
                <a:ln w="19050" cap="rnd" cmpd="sng" algn="ctr">
                  <a:solidFill>
                    <a:srgbClr val="000000"/>
                  </a:solidFill>
                  <a:prstDash val="solid"/>
                  <a:round/>
                  <a:headEnd type="none" w="med" len="med"/>
                  <a:tailEnd type="none" w="med" len="med"/>
                </a:ln>
              </p:spPr>
              <p:txBody>
                <a:bodyPr>
                  <a:prstTxWarp prst="textNoShape">
                    <a:avLst/>
                  </a:prstTxWarp>
                </a:bodyPr>
                <a:lstStyle/>
                <a:p>
                  <a:endParaRPr lang="en-US"/>
                </a:p>
              </p:txBody>
            </p:sp>
          </p:grpSp>
          <p:grpSp>
            <p:nvGrpSpPr>
              <p:cNvPr id="935" name="Group 68"/>
              <p:cNvGrpSpPr/>
              <p:nvPr/>
            </p:nvGrpSpPr>
            <p:grpSpPr>
              <a:xfrm>
                <a:off x="5266266" y="3014135"/>
                <a:ext cx="2743199" cy="914400"/>
                <a:chOff x="3539330" y="2692929"/>
                <a:chExt cx="6442870" cy="1583321"/>
              </a:xfrm>
            </p:grpSpPr>
            <p:sp>
              <p:nvSpPr>
                <p:cNvPr id="939" name="Freeform 33"/>
                <p:cNvSpPr>
                  <a:spLocks/>
                </p:cNvSpPr>
                <p:nvPr/>
              </p:nvSpPr>
              <p:spPr bwMode="auto">
                <a:xfrm>
                  <a:off x="3539330" y="2693512"/>
                  <a:ext cx="3211513" cy="1582738"/>
                </a:xfrm>
                <a:custGeom>
                  <a:avLst/>
                  <a:gdLst>
                    <a:gd name="T0" fmla="*/ 25 w 2023"/>
                    <a:gd name="T1" fmla="*/ 1 h 997"/>
                    <a:gd name="T2" fmla="*/ 75 w 2023"/>
                    <a:gd name="T3" fmla="*/ 13 h 997"/>
                    <a:gd name="T4" fmla="*/ 126 w 2023"/>
                    <a:gd name="T5" fmla="*/ 38 h 997"/>
                    <a:gd name="T6" fmla="*/ 177 w 2023"/>
                    <a:gd name="T7" fmla="*/ 73 h 997"/>
                    <a:gd name="T8" fmla="*/ 228 w 2023"/>
                    <a:gd name="T9" fmla="*/ 119 h 997"/>
                    <a:gd name="T10" fmla="*/ 278 w 2023"/>
                    <a:gd name="T11" fmla="*/ 174 h 997"/>
                    <a:gd name="T12" fmla="*/ 328 w 2023"/>
                    <a:gd name="T13" fmla="*/ 238 h 997"/>
                    <a:gd name="T14" fmla="*/ 379 w 2023"/>
                    <a:gd name="T15" fmla="*/ 307 h 997"/>
                    <a:gd name="T16" fmla="*/ 429 w 2023"/>
                    <a:gd name="T17" fmla="*/ 381 h 997"/>
                    <a:gd name="T18" fmla="*/ 480 w 2023"/>
                    <a:gd name="T19" fmla="*/ 459 h 997"/>
                    <a:gd name="T20" fmla="*/ 531 w 2023"/>
                    <a:gd name="T21" fmla="*/ 537 h 997"/>
                    <a:gd name="T22" fmla="*/ 581 w 2023"/>
                    <a:gd name="T23" fmla="*/ 615 h 997"/>
                    <a:gd name="T24" fmla="*/ 632 w 2023"/>
                    <a:gd name="T25" fmla="*/ 689 h 997"/>
                    <a:gd name="T26" fmla="*/ 682 w 2023"/>
                    <a:gd name="T27" fmla="*/ 758 h 997"/>
                    <a:gd name="T28" fmla="*/ 733 w 2023"/>
                    <a:gd name="T29" fmla="*/ 822 h 997"/>
                    <a:gd name="T30" fmla="*/ 784 w 2023"/>
                    <a:gd name="T31" fmla="*/ 877 h 997"/>
                    <a:gd name="T32" fmla="*/ 834 w 2023"/>
                    <a:gd name="T33" fmla="*/ 923 h 997"/>
                    <a:gd name="T34" fmla="*/ 884 w 2023"/>
                    <a:gd name="T35" fmla="*/ 958 h 997"/>
                    <a:gd name="T36" fmla="*/ 935 w 2023"/>
                    <a:gd name="T37" fmla="*/ 983 h 997"/>
                    <a:gd name="T38" fmla="*/ 986 w 2023"/>
                    <a:gd name="T39" fmla="*/ 995 h 997"/>
                    <a:gd name="T40" fmla="*/ 1036 w 2023"/>
                    <a:gd name="T41" fmla="*/ 995 h 997"/>
                    <a:gd name="T42" fmla="*/ 1087 w 2023"/>
                    <a:gd name="T43" fmla="*/ 983 h 997"/>
                    <a:gd name="T44" fmla="*/ 1138 w 2023"/>
                    <a:gd name="T45" fmla="*/ 958 h 997"/>
                    <a:gd name="T46" fmla="*/ 1188 w 2023"/>
                    <a:gd name="T47" fmla="*/ 923 h 997"/>
                    <a:gd name="T48" fmla="*/ 1238 w 2023"/>
                    <a:gd name="T49" fmla="*/ 877 h 997"/>
                    <a:gd name="T50" fmla="*/ 1289 w 2023"/>
                    <a:gd name="T51" fmla="*/ 822 h 997"/>
                    <a:gd name="T52" fmla="*/ 1340 w 2023"/>
                    <a:gd name="T53" fmla="*/ 758 h 997"/>
                    <a:gd name="T54" fmla="*/ 1390 w 2023"/>
                    <a:gd name="T55" fmla="*/ 689 h 997"/>
                    <a:gd name="T56" fmla="*/ 1440 w 2023"/>
                    <a:gd name="T57" fmla="*/ 615 h 997"/>
                    <a:gd name="T58" fmla="*/ 1491 w 2023"/>
                    <a:gd name="T59" fmla="*/ 537 h 997"/>
                    <a:gd name="T60" fmla="*/ 1542 w 2023"/>
                    <a:gd name="T61" fmla="*/ 459 h 997"/>
                    <a:gd name="T62" fmla="*/ 1592 w 2023"/>
                    <a:gd name="T63" fmla="*/ 381 h 997"/>
                    <a:gd name="T64" fmla="*/ 1643 w 2023"/>
                    <a:gd name="T65" fmla="*/ 307 h 997"/>
                    <a:gd name="T66" fmla="*/ 1694 w 2023"/>
                    <a:gd name="T67" fmla="*/ 238 h 997"/>
                    <a:gd name="T68" fmla="*/ 1744 w 2023"/>
                    <a:gd name="T69" fmla="*/ 174 h 997"/>
                    <a:gd name="T70" fmla="*/ 1794 w 2023"/>
                    <a:gd name="T71" fmla="*/ 119 h 997"/>
                    <a:gd name="T72" fmla="*/ 1845 w 2023"/>
                    <a:gd name="T73" fmla="*/ 73 h 997"/>
                    <a:gd name="T74" fmla="*/ 1896 w 2023"/>
                    <a:gd name="T75" fmla="*/ 38 h 997"/>
                    <a:gd name="T76" fmla="*/ 1946 w 2023"/>
                    <a:gd name="T77" fmla="*/ 13 h 997"/>
                    <a:gd name="T78" fmla="*/ 1997 w 2023"/>
                    <a:gd name="T79" fmla="*/ 1 h 99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23"/>
                    <a:gd name="T121" fmla="*/ 0 h 997"/>
                    <a:gd name="T122" fmla="*/ 2023 w 2023"/>
                    <a:gd name="T123" fmla="*/ 997 h 99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23" h="997">
                      <a:moveTo>
                        <a:pt x="0" y="0"/>
                      </a:moveTo>
                      <a:lnTo>
                        <a:pt x="25" y="1"/>
                      </a:lnTo>
                      <a:lnTo>
                        <a:pt x="50" y="6"/>
                      </a:lnTo>
                      <a:lnTo>
                        <a:pt x="75" y="13"/>
                      </a:lnTo>
                      <a:lnTo>
                        <a:pt x="101" y="24"/>
                      </a:lnTo>
                      <a:lnTo>
                        <a:pt x="126" y="38"/>
                      </a:lnTo>
                      <a:lnTo>
                        <a:pt x="152" y="54"/>
                      </a:lnTo>
                      <a:lnTo>
                        <a:pt x="177" y="73"/>
                      </a:lnTo>
                      <a:lnTo>
                        <a:pt x="202" y="95"/>
                      </a:lnTo>
                      <a:lnTo>
                        <a:pt x="228" y="119"/>
                      </a:lnTo>
                      <a:lnTo>
                        <a:pt x="252" y="146"/>
                      </a:lnTo>
                      <a:lnTo>
                        <a:pt x="278" y="174"/>
                      </a:lnTo>
                      <a:lnTo>
                        <a:pt x="303" y="205"/>
                      </a:lnTo>
                      <a:lnTo>
                        <a:pt x="328" y="238"/>
                      </a:lnTo>
                      <a:lnTo>
                        <a:pt x="354" y="272"/>
                      </a:lnTo>
                      <a:lnTo>
                        <a:pt x="379" y="307"/>
                      </a:lnTo>
                      <a:lnTo>
                        <a:pt x="404" y="344"/>
                      </a:lnTo>
                      <a:lnTo>
                        <a:pt x="429" y="381"/>
                      </a:lnTo>
                      <a:lnTo>
                        <a:pt x="455" y="420"/>
                      </a:lnTo>
                      <a:lnTo>
                        <a:pt x="480" y="459"/>
                      </a:lnTo>
                      <a:lnTo>
                        <a:pt x="506" y="498"/>
                      </a:lnTo>
                      <a:lnTo>
                        <a:pt x="531" y="537"/>
                      </a:lnTo>
                      <a:lnTo>
                        <a:pt x="556" y="576"/>
                      </a:lnTo>
                      <a:lnTo>
                        <a:pt x="581" y="615"/>
                      </a:lnTo>
                      <a:lnTo>
                        <a:pt x="606" y="652"/>
                      </a:lnTo>
                      <a:lnTo>
                        <a:pt x="632" y="689"/>
                      </a:lnTo>
                      <a:lnTo>
                        <a:pt x="657" y="724"/>
                      </a:lnTo>
                      <a:lnTo>
                        <a:pt x="682" y="758"/>
                      </a:lnTo>
                      <a:lnTo>
                        <a:pt x="707" y="791"/>
                      </a:lnTo>
                      <a:lnTo>
                        <a:pt x="733" y="822"/>
                      </a:lnTo>
                      <a:lnTo>
                        <a:pt x="758" y="850"/>
                      </a:lnTo>
                      <a:lnTo>
                        <a:pt x="784" y="877"/>
                      </a:lnTo>
                      <a:lnTo>
                        <a:pt x="809" y="901"/>
                      </a:lnTo>
                      <a:lnTo>
                        <a:pt x="834" y="923"/>
                      </a:lnTo>
                      <a:lnTo>
                        <a:pt x="860" y="942"/>
                      </a:lnTo>
                      <a:lnTo>
                        <a:pt x="884" y="958"/>
                      </a:lnTo>
                      <a:lnTo>
                        <a:pt x="910" y="972"/>
                      </a:lnTo>
                      <a:lnTo>
                        <a:pt x="935" y="983"/>
                      </a:lnTo>
                      <a:lnTo>
                        <a:pt x="960" y="990"/>
                      </a:lnTo>
                      <a:lnTo>
                        <a:pt x="986" y="995"/>
                      </a:lnTo>
                      <a:lnTo>
                        <a:pt x="1011" y="996"/>
                      </a:lnTo>
                      <a:lnTo>
                        <a:pt x="1036" y="995"/>
                      </a:lnTo>
                      <a:lnTo>
                        <a:pt x="1062" y="990"/>
                      </a:lnTo>
                      <a:lnTo>
                        <a:pt x="1087" y="983"/>
                      </a:lnTo>
                      <a:lnTo>
                        <a:pt x="1112" y="972"/>
                      </a:lnTo>
                      <a:lnTo>
                        <a:pt x="1138" y="958"/>
                      </a:lnTo>
                      <a:lnTo>
                        <a:pt x="1162" y="942"/>
                      </a:lnTo>
                      <a:lnTo>
                        <a:pt x="1188" y="923"/>
                      </a:lnTo>
                      <a:lnTo>
                        <a:pt x="1213" y="901"/>
                      </a:lnTo>
                      <a:lnTo>
                        <a:pt x="1238" y="877"/>
                      </a:lnTo>
                      <a:lnTo>
                        <a:pt x="1264" y="850"/>
                      </a:lnTo>
                      <a:lnTo>
                        <a:pt x="1289" y="822"/>
                      </a:lnTo>
                      <a:lnTo>
                        <a:pt x="1314" y="791"/>
                      </a:lnTo>
                      <a:lnTo>
                        <a:pt x="1340" y="758"/>
                      </a:lnTo>
                      <a:lnTo>
                        <a:pt x="1365" y="724"/>
                      </a:lnTo>
                      <a:lnTo>
                        <a:pt x="1390" y="689"/>
                      </a:lnTo>
                      <a:lnTo>
                        <a:pt x="1416" y="652"/>
                      </a:lnTo>
                      <a:lnTo>
                        <a:pt x="1440" y="615"/>
                      </a:lnTo>
                      <a:lnTo>
                        <a:pt x="1466" y="576"/>
                      </a:lnTo>
                      <a:lnTo>
                        <a:pt x="1491" y="537"/>
                      </a:lnTo>
                      <a:lnTo>
                        <a:pt x="1516" y="498"/>
                      </a:lnTo>
                      <a:lnTo>
                        <a:pt x="1542" y="459"/>
                      </a:lnTo>
                      <a:lnTo>
                        <a:pt x="1567" y="420"/>
                      </a:lnTo>
                      <a:lnTo>
                        <a:pt x="1592" y="381"/>
                      </a:lnTo>
                      <a:lnTo>
                        <a:pt x="1618" y="344"/>
                      </a:lnTo>
                      <a:lnTo>
                        <a:pt x="1643" y="307"/>
                      </a:lnTo>
                      <a:lnTo>
                        <a:pt x="1668" y="272"/>
                      </a:lnTo>
                      <a:lnTo>
                        <a:pt x="1694" y="238"/>
                      </a:lnTo>
                      <a:lnTo>
                        <a:pt x="1718" y="205"/>
                      </a:lnTo>
                      <a:lnTo>
                        <a:pt x="1744" y="174"/>
                      </a:lnTo>
                      <a:lnTo>
                        <a:pt x="1770" y="146"/>
                      </a:lnTo>
                      <a:lnTo>
                        <a:pt x="1794" y="119"/>
                      </a:lnTo>
                      <a:lnTo>
                        <a:pt x="1820" y="95"/>
                      </a:lnTo>
                      <a:lnTo>
                        <a:pt x="1845" y="73"/>
                      </a:lnTo>
                      <a:lnTo>
                        <a:pt x="1870" y="54"/>
                      </a:lnTo>
                      <a:lnTo>
                        <a:pt x="1896" y="38"/>
                      </a:lnTo>
                      <a:lnTo>
                        <a:pt x="1921" y="24"/>
                      </a:lnTo>
                      <a:lnTo>
                        <a:pt x="1946" y="13"/>
                      </a:lnTo>
                      <a:lnTo>
                        <a:pt x="1972" y="6"/>
                      </a:lnTo>
                      <a:lnTo>
                        <a:pt x="1997" y="1"/>
                      </a:lnTo>
                      <a:lnTo>
                        <a:pt x="2022" y="0"/>
                      </a:lnTo>
                    </a:path>
                  </a:pathLst>
                </a:custGeom>
                <a:noFill/>
                <a:ln w="19050" cap="rnd" cmpd="sng" algn="ctr">
                  <a:solidFill>
                    <a:srgbClr val="000000"/>
                  </a:solidFill>
                  <a:prstDash val="solid"/>
                  <a:round/>
                  <a:headEnd type="none" w="med" len="med"/>
                  <a:tailEnd type="none" w="med" len="med"/>
                </a:ln>
              </p:spPr>
              <p:txBody>
                <a:bodyPr>
                  <a:prstTxWarp prst="textNoShape">
                    <a:avLst/>
                  </a:prstTxWarp>
                </a:bodyPr>
                <a:lstStyle/>
                <a:p>
                  <a:endParaRPr lang="en-US"/>
                </a:p>
              </p:txBody>
            </p:sp>
            <p:sp>
              <p:nvSpPr>
                <p:cNvPr id="940" name="Freeform 34"/>
                <p:cNvSpPr>
                  <a:spLocks/>
                </p:cNvSpPr>
                <p:nvPr/>
              </p:nvSpPr>
              <p:spPr bwMode="auto">
                <a:xfrm>
                  <a:off x="6770687" y="2692929"/>
                  <a:ext cx="3211513" cy="1582738"/>
                </a:xfrm>
                <a:custGeom>
                  <a:avLst/>
                  <a:gdLst>
                    <a:gd name="T0" fmla="*/ 25 w 2023"/>
                    <a:gd name="T1" fmla="*/ 1 h 997"/>
                    <a:gd name="T2" fmla="*/ 75 w 2023"/>
                    <a:gd name="T3" fmla="*/ 13 h 997"/>
                    <a:gd name="T4" fmla="*/ 126 w 2023"/>
                    <a:gd name="T5" fmla="*/ 38 h 997"/>
                    <a:gd name="T6" fmla="*/ 177 w 2023"/>
                    <a:gd name="T7" fmla="*/ 73 h 997"/>
                    <a:gd name="T8" fmla="*/ 228 w 2023"/>
                    <a:gd name="T9" fmla="*/ 119 h 997"/>
                    <a:gd name="T10" fmla="*/ 278 w 2023"/>
                    <a:gd name="T11" fmla="*/ 174 h 997"/>
                    <a:gd name="T12" fmla="*/ 328 w 2023"/>
                    <a:gd name="T13" fmla="*/ 238 h 997"/>
                    <a:gd name="T14" fmla="*/ 379 w 2023"/>
                    <a:gd name="T15" fmla="*/ 307 h 997"/>
                    <a:gd name="T16" fmla="*/ 429 w 2023"/>
                    <a:gd name="T17" fmla="*/ 381 h 997"/>
                    <a:gd name="T18" fmla="*/ 480 w 2023"/>
                    <a:gd name="T19" fmla="*/ 459 h 997"/>
                    <a:gd name="T20" fmla="*/ 531 w 2023"/>
                    <a:gd name="T21" fmla="*/ 537 h 997"/>
                    <a:gd name="T22" fmla="*/ 581 w 2023"/>
                    <a:gd name="T23" fmla="*/ 615 h 997"/>
                    <a:gd name="T24" fmla="*/ 632 w 2023"/>
                    <a:gd name="T25" fmla="*/ 689 h 997"/>
                    <a:gd name="T26" fmla="*/ 682 w 2023"/>
                    <a:gd name="T27" fmla="*/ 758 h 997"/>
                    <a:gd name="T28" fmla="*/ 733 w 2023"/>
                    <a:gd name="T29" fmla="*/ 822 h 997"/>
                    <a:gd name="T30" fmla="*/ 784 w 2023"/>
                    <a:gd name="T31" fmla="*/ 877 h 997"/>
                    <a:gd name="T32" fmla="*/ 834 w 2023"/>
                    <a:gd name="T33" fmla="*/ 923 h 997"/>
                    <a:gd name="T34" fmla="*/ 884 w 2023"/>
                    <a:gd name="T35" fmla="*/ 958 h 997"/>
                    <a:gd name="T36" fmla="*/ 935 w 2023"/>
                    <a:gd name="T37" fmla="*/ 983 h 997"/>
                    <a:gd name="T38" fmla="*/ 986 w 2023"/>
                    <a:gd name="T39" fmla="*/ 995 h 997"/>
                    <a:gd name="T40" fmla="*/ 1036 w 2023"/>
                    <a:gd name="T41" fmla="*/ 995 h 997"/>
                    <a:gd name="T42" fmla="*/ 1087 w 2023"/>
                    <a:gd name="T43" fmla="*/ 983 h 997"/>
                    <a:gd name="T44" fmla="*/ 1138 w 2023"/>
                    <a:gd name="T45" fmla="*/ 958 h 997"/>
                    <a:gd name="T46" fmla="*/ 1188 w 2023"/>
                    <a:gd name="T47" fmla="*/ 923 h 997"/>
                    <a:gd name="T48" fmla="*/ 1238 w 2023"/>
                    <a:gd name="T49" fmla="*/ 877 h 997"/>
                    <a:gd name="T50" fmla="*/ 1289 w 2023"/>
                    <a:gd name="T51" fmla="*/ 822 h 997"/>
                    <a:gd name="T52" fmla="*/ 1340 w 2023"/>
                    <a:gd name="T53" fmla="*/ 758 h 997"/>
                    <a:gd name="T54" fmla="*/ 1390 w 2023"/>
                    <a:gd name="T55" fmla="*/ 689 h 997"/>
                    <a:gd name="T56" fmla="*/ 1440 w 2023"/>
                    <a:gd name="T57" fmla="*/ 615 h 997"/>
                    <a:gd name="T58" fmla="*/ 1491 w 2023"/>
                    <a:gd name="T59" fmla="*/ 537 h 997"/>
                    <a:gd name="T60" fmla="*/ 1542 w 2023"/>
                    <a:gd name="T61" fmla="*/ 459 h 997"/>
                    <a:gd name="T62" fmla="*/ 1592 w 2023"/>
                    <a:gd name="T63" fmla="*/ 381 h 997"/>
                    <a:gd name="T64" fmla="*/ 1643 w 2023"/>
                    <a:gd name="T65" fmla="*/ 307 h 997"/>
                    <a:gd name="T66" fmla="*/ 1694 w 2023"/>
                    <a:gd name="T67" fmla="*/ 238 h 997"/>
                    <a:gd name="T68" fmla="*/ 1744 w 2023"/>
                    <a:gd name="T69" fmla="*/ 174 h 997"/>
                    <a:gd name="T70" fmla="*/ 1794 w 2023"/>
                    <a:gd name="T71" fmla="*/ 119 h 997"/>
                    <a:gd name="T72" fmla="*/ 1845 w 2023"/>
                    <a:gd name="T73" fmla="*/ 73 h 997"/>
                    <a:gd name="T74" fmla="*/ 1896 w 2023"/>
                    <a:gd name="T75" fmla="*/ 38 h 997"/>
                    <a:gd name="T76" fmla="*/ 1946 w 2023"/>
                    <a:gd name="T77" fmla="*/ 13 h 997"/>
                    <a:gd name="T78" fmla="*/ 1997 w 2023"/>
                    <a:gd name="T79" fmla="*/ 1 h 99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23"/>
                    <a:gd name="T121" fmla="*/ 0 h 997"/>
                    <a:gd name="T122" fmla="*/ 2023 w 2023"/>
                    <a:gd name="T123" fmla="*/ 997 h 99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23" h="997">
                      <a:moveTo>
                        <a:pt x="0" y="0"/>
                      </a:moveTo>
                      <a:lnTo>
                        <a:pt x="25" y="1"/>
                      </a:lnTo>
                      <a:lnTo>
                        <a:pt x="50" y="6"/>
                      </a:lnTo>
                      <a:lnTo>
                        <a:pt x="75" y="13"/>
                      </a:lnTo>
                      <a:lnTo>
                        <a:pt x="101" y="24"/>
                      </a:lnTo>
                      <a:lnTo>
                        <a:pt x="126" y="38"/>
                      </a:lnTo>
                      <a:lnTo>
                        <a:pt x="152" y="54"/>
                      </a:lnTo>
                      <a:lnTo>
                        <a:pt x="177" y="73"/>
                      </a:lnTo>
                      <a:lnTo>
                        <a:pt x="202" y="95"/>
                      </a:lnTo>
                      <a:lnTo>
                        <a:pt x="228" y="119"/>
                      </a:lnTo>
                      <a:lnTo>
                        <a:pt x="252" y="146"/>
                      </a:lnTo>
                      <a:lnTo>
                        <a:pt x="278" y="174"/>
                      </a:lnTo>
                      <a:lnTo>
                        <a:pt x="303" y="205"/>
                      </a:lnTo>
                      <a:lnTo>
                        <a:pt x="328" y="238"/>
                      </a:lnTo>
                      <a:lnTo>
                        <a:pt x="354" y="272"/>
                      </a:lnTo>
                      <a:lnTo>
                        <a:pt x="379" y="307"/>
                      </a:lnTo>
                      <a:lnTo>
                        <a:pt x="404" y="344"/>
                      </a:lnTo>
                      <a:lnTo>
                        <a:pt x="429" y="381"/>
                      </a:lnTo>
                      <a:lnTo>
                        <a:pt x="455" y="420"/>
                      </a:lnTo>
                      <a:lnTo>
                        <a:pt x="480" y="459"/>
                      </a:lnTo>
                      <a:lnTo>
                        <a:pt x="506" y="498"/>
                      </a:lnTo>
                      <a:lnTo>
                        <a:pt x="531" y="537"/>
                      </a:lnTo>
                      <a:lnTo>
                        <a:pt x="556" y="576"/>
                      </a:lnTo>
                      <a:lnTo>
                        <a:pt x="581" y="615"/>
                      </a:lnTo>
                      <a:lnTo>
                        <a:pt x="606" y="652"/>
                      </a:lnTo>
                      <a:lnTo>
                        <a:pt x="632" y="689"/>
                      </a:lnTo>
                      <a:lnTo>
                        <a:pt x="657" y="724"/>
                      </a:lnTo>
                      <a:lnTo>
                        <a:pt x="682" y="758"/>
                      </a:lnTo>
                      <a:lnTo>
                        <a:pt x="707" y="791"/>
                      </a:lnTo>
                      <a:lnTo>
                        <a:pt x="733" y="822"/>
                      </a:lnTo>
                      <a:lnTo>
                        <a:pt x="758" y="850"/>
                      </a:lnTo>
                      <a:lnTo>
                        <a:pt x="784" y="877"/>
                      </a:lnTo>
                      <a:lnTo>
                        <a:pt x="809" y="901"/>
                      </a:lnTo>
                      <a:lnTo>
                        <a:pt x="834" y="923"/>
                      </a:lnTo>
                      <a:lnTo>
                        <a:pt x="860" y="942"/>
                      </a:lnTo>
                      <a:lnTo>
                        <a:pt x="884" y="958"/>
                      </a:lnTo>
                      <a:lnTo>
                        <a:pt x="910" y="972"/>
                      </a:lnTo>
                      <a:lnTo>
                        <a:pt x="935" y="983"/>
                      </a:lnTo>
                      <a:lnTo>
                        <a:pt x="960" y="990"/>
                      </a:lnTo>
                      <a:lnTo>
                        <a:pt x="986" y="995"/>
                      </a:lnTo>
                      <a:lnTo>
                        <a:pt x="1011" y="996"/>
                      </a:lnTo>
                      <a:lnTo>
                        <a:pt x="1036" y="995"/>
                      </a:lnTo>
                      <a:lnTo>
                        <a:pt x="1062" y="990"/>
                      </a:lnTo>
                      <a:lnTo>
                        <a:pt x="1087" y="983"/>
                      </a:lnTo>
                      <a:lnTo>
                        <a:pt x="1112" y="972"/>
                      </a:lnTo>
                      <a:lnTo>
                        <a:pt x="1138" y="958"/>
                      </a:lnTo>
                      <a:lnTo>
                        <a:pt x="1162" y="942"/>
                      </a:lnTo>
                      <a:lnTo>
                        <a:pt x="1188" y="923"/>
                      </a:lnTo>
                      <a:lnTo>
                        <a:pt x="1213" y="901"/>
                      </a:lnTo>
                      <a:lnTo>
                        <a:pt x="1238" y="877"/>
                      </a:lnTo>
                      <a:lnTo>
                        <a:pt x="1264" y="850"/>
                      </a:lnTo>
                      <a:lnTo>
                        <a:pt x="1289" y="822"/>
                      </a:lnTo>
                      <a:lnTo>
                        <a:pt x="1314" y="791"/>
                      </a:lnTo>
                      <a:lnTo>
                        <a:pt x="1340" y="758"/>
                      </a:lnTo>
                      <a:lnTo>
                        <a:pt x="1365" y="724"/>
                      </a:lnTo>
                      <a:lnTo>
                        <a:pt x="1390" y="689"/>
                      </a:lnTo>
                      <a:lnTo>
                        <a:pt x="1416" y="652"/>
                      </a:lnTo>
                      <a:lnTo>
                        <a:pt x="1440" y="615"/>
                      </a:lnTo>
                      <a:lnTo>
                        <a:pt x="1466" y="576"/>
                      </a:lnTo>
                      <a:lnTo>
                        <a:pt x="1491" y="537"/>
                      </a:lnTo>
                      <a:lnTo>
                        <a:pt x="1516" y="498"/>
                      </a:lnTo>
                      <a:lnTo>
                        <a:pt x="1542" y="459"/>
                      </a:lnTo>
                      <a:lnTo>
                        <a:pt x="1567" y="420"/>
                      </a:lnTo>
                      <a:lnTo>
                        <a:pt x="1592" y="381"/>
                      </a:lnTo>
                      <a:lnTo>
                        <a:pt x="1618" y="344"/>
                      </a:lnTo>
                      <a:lnTo>
                        <a:pt x="1643" y="307"/>
                      </a:lnTo>
                      <a:lnTo>
                        <a:pt x="1668" y="272"/>
                      </a:lnTo>
                      <a:lnTo>
                        <a:pt x="1694" y="238"/>
                      </a:lnTo>
                      <a:lnTo>
                        <a:pt x="1718" y="205"/>
                      </a:lnTo>
                      <a:lnTo>
                        <a:pt x="1744" y="174"/>
                      </a:lnTo>
                      <a:lnTo>
                        <a:pt x="1770" y="146"/>
                      </a:lnTo>
                      <a:lnTo>
                        <a:pt x="1794" y="119"/>
                      </a:lnTo>
                      <a:lnTo>
                        <a:pt x="1820" y="95"/>
                      </a:lnTo>
                      <a:lnTo>
                        <a:pt x="1845" y="73"/>
                      </a:lnTo>
                      <a:lnTo>
                        <a:pt x="1870" y="54"/>
                      </a:lnTo>
                      <a:lnTo>
                        <a:pt x="1896" y="38"/>
                      </a:lnTo>
                      <a:lnTo>
                        <a:pt x="1921" y="24"/>
                      </a:lnTo>
                      <a:lnTo>
                        <a:pt x="1946" y="13"/>
                      </a:lnTo>
                      <a:lnTo>
                        <a:pt x="1972" y="6"/>
                      </a:lnTo>
                      <a:lnTo>
                        <a:pt x="1997" y="1"/>
                      </a:lnTo>
                      <a:lnTo>
                        <a:pt x="2022" y="0"/>
                      </a:lnTo>
                    </a:path>
                  </a:pathLst>
                </a:custGeom>
                <a:noFill/>
                <a:ln w="19050" cap="rnd" cmpd="sng" algn="ctr">
                  <a:solidFill>
                    <a:srgbClr val="000000"/>
                  </a:solidFill>
                  <a:prstDash val="solid"/>
                  <a:round/>
                  <a:headEnd type="none" w="med" len="med"/>
                  <a:tailEnd type="none" w="med" len="med"/>
                </a:ln>
              </p:spPr>
              <p:txBody>
                <a:bodyPr>
                  <a:prstTxWarp prst="textNoShape">
                    <a:avLst/>
                  </a:prstTxWarp>
                </a:bodyPr>
                <a:lstStyle/>
                <a:p>
                  <a:endParaRPr lang="en-US"/>
                </a:p>
              </p:txBody>
            </p:sp>
          </p:grpSp>
          <p:grpSp>
            <p:nvGrpSpPr>
              <p:cNvPr id="936" name="Group 71"/>
              <p:cNvGrpSpPr/>
              <p:nvPr/>
            </p:nvGrpSpPr>
            <p:grpSpPr>
              <a:xfrm>
                <a:off x="8026400" y="3014132"/>
                <a:ext cx="2743199" cy="914400"/>
                <a:chOff x="3539330" y="2692929"/>
                <a:chExt cx="6442870" cy="1583321"/>
              </a:xfrm>
            </p:grpSpPr>
            <p:sp>
              <p:nvSpPr>
                <p:cNvPr id="937" name="Freeform 33"/>
                <p:cNvSpPr>
                  <a:spLocks/>
                </p:cNvSpPr>
                <p:nvPr/>
              </p:nvSpPr>
              <p:spPr bwMode="auto">
                <a:xfrm>
                  <a:off x="3539330" y="2693512"/>
                  <a:ext cx="3211513" cy="1582738"/>
                </a:xfrm>
                <a:custGeom>
                  <a:avLst/>
                  <a:gdLst>
                    <a:gd name="T0" fmla="*/ 25 w 2023"/>
                    <a:gd name="T1" fmla="*/ 1 h 997"/>
                    <a:gd name="T2" fmla="*/ 75 w 2023"/>
                    <a:gd name="T3" fmla="*/ 13 h 997"/>
                    <a:gd name="T4" fmla="*/ 126 w 2023"/>
                    <a:gd name="T5" fmla="*/ 38 h 997"/>
                    <a:gd name="T6" fmla="*/ 177 w 2023"/>
                    <a:gd name="T7" fmla="*/ 73 h 997"/>
                    <a:gd name="T8" fmla="*/ 228 w 2023"/>
                    <a:gd name="T9" fmla="*/ 119 h 997"/>
                    <a:gd name="T10" fmla="*/ 278 w 2023"/>
                    <a:gd name="T11" fmla="*/ 174 h 997"/>
                    <a:gd name="T12" fmla="*/ 328 w 2023"/>
                    <a:gd name="T13" fmla="*/ 238 h 997"/>
                    <a:gd name="T14" fmla="*/ 379 w 2023"/>
                    <a:gd name="T15" fmla="*/ 307 h 997"/>
                    <a:gd name="T16" fmla="*/ 429 w 2023"/>
                    <a:gd name="T17" fmla="*/ 381 h 997"/>
                    <a:gd name="T18" fmla="*/ 480 w 2023"/>
                    <a:gd name="T19" fmla="*/ 459 h 997"/>
                    <a:gd name="T20" fmla="*/ 531 w 2023"/>
                    <a:gd name="T21" fmla="*/ 537 h 997"/>
                    <a:gd name="T22" fmla="*/ 581 w 2023"/>
                    <a:gd name="T23" fmla="*/ 615 h 997"/>
                    <a:gd name="T24" fmla="*/ 632 w 2023"/>
                    <a:gd name="T25" fmla="*/ 689 h 997"/>
                    <a:gd name="T26" fmla="*/ 682 w 2023"/>
                    <a:gd name="T27" fmla="*/ 758 h 997"/>
                    <a:gd name="T28" fmla="*/ 733 w 2023"/>
                    <a:gd name="T29" fmla="*/ 822 h 997"/>
                    <a:gd name="T30" fmla="*/ 784 w 2023"/>
                    <a:gd name="T31" fmla="*/ 877 h 997"/>
                    <a:gd name="T32" fmla="*/ 834 w 2023"/>
                    <a:gd name="T33" fmla="*/ 923 h 997"/>
                    <a:gd name="T34" fmla="*/ 884 w 2023"/>
                    <a:gd name="T35" fmla="*/ 958 h 997"/>
                    <a:gd name="T36" fmla="*/ 935 w 2023"/>
                    <a:gd name="T37" fmla="*/ 983 h 997"/>
                    <a:gd name="T38" fmla="*/ 986 w 2023"/>
                    <a:gd name="T39" fmla="*/ 995 h 997"/>
                    <a:gd name="T40" fmla="*/ 1036 w 2023"/>
                    <a:gd name="T41" fmla="*/ 995 h 997"/>
                    <a:gd name="T42" fmla="*/ 1087 w 2023"/>
                    <a:gd name="T43" fmla="*/ 983 h 997"/>
                    <a:gd name="T44" fmla="*/ 1138 w 2023"/>
                    <a:gd name="T45" fmla="*/ 958 h 997"/>
                    <a:gd name="T46" fmla="*/ 1188 w 2023"/>
                    <a:gd name="T47" fmla="*/ 923 h 997"/>
                    <a:gd name="T48" fmla="*/ 1238 w 2023"/>
                    <a:gd name="T49" fmla="*/ 877 h 997"/>
                    <a:gd name="T50" fmla="*/ 1289 w 2023"/>
                    <a:gd name="T51" fmla="*/ 822 h 997"/>
                    <a:gd name="T52" fmla="*/ 1340 w 2023"/>
                    <a:gd name="T53" fmla="*/ 758 h 997"/>
                    <a:gd name="T54" fmla="*/ 1390 w 2023"/>
                    <a:gd name="T55" fmla="*/ 689 h 997"/>
                    <a:gd name="T56" fmla="*/ 1440 w 2023"/>
                    <a:gd name="T57" fmla="*/ 615 h 997"/>
                    <a:gd name="T58" fmla="*/ 1491 w 2023"/>
                    <a:gd name="T59" fmla="*/ 537 h 997"/>
                    <a:gd name="T60" fmla="*/ 1542 w 2023"/>
                    <a:gd name="T61" fmla="*/ 459 h 997"/>
                    <a:gd name="T62" fmla="*/ 1592 w 2023"/>
                    <a:gd name="T63" fmla="*/ 381 h 997"/>
                    <a:gd name="T64" fmla="*/ 1643 w 2023"/>
                    <a:gd name="T65" fmla="*/ 307 h 997"/>
                    <a:gd name="T66" fmla="*/ 1694 w 2023"/>
                    <a:gd name="T67" fmla="*/ 238 h 997"/>
                    <a:gd name="T68" fmla="*/ 1744 w 2023"/>
                    <a:gd name="T69" fmla="*/ 174 h 997"/>
                    <a:gd name="T70" fmla="*/ 1794 w 2023"/>
                    <a:gd name="T71" fmla="*/ 119 h 997"/>
                    <a:gd name="T72" fmla="*/ 1845 w 2023"/>
                    <a:gd name="T73" fmla="*/ 73 h 997"/>
                    <a:gd name="T74" fmla="*/ 1896 w 2023"/>
                    <a:gd name="T75" fmla="*/ 38 h 997"/>
                    <a:gd name="T76" fmla="*/ 1946 w 2023"/>
                    <a:gd name="T77" fmla="*/ 13 h 997"/>
                    <a:gd name="T78" fmla="*/ 1997 w 2023"/>
                    <a:gd name="T79" fmla="*/ 1 h 99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23"/>
                    <a:gd name="T121" fmla="*/ 0 h 997"/>
                    <a:gd name="T122" fmla="*/ 2023 w 2023"/>
                    <a:gd name="T123" fmla="*/ 997 h 99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23" h="997">
                      <a:moveTo>
                        <a:pt x="0" y="0"/>
                      </a:moveTo>
                      <a:lnTo>
                        <a:pt x="25" y="1"/>
                      </a:lnTo>
                      <a:lnTo>
                        <a:pt x="50" y="6"/>
                      </a:lnTo>
                      <a:lnTo>
                        <a:pt x="75" y="13"/>
                      </a:lnTo>
                      <a:lnTo>
                        <a:pt x="101" y="24"/>
                      </a:lnTo>
                      <a:lnTo>
                        <a:pt x="126" y="38"/>
                      </a:lnTo>
                      <a:lnTo>
                        <a:pt x="152" y="54"/>
                      </a:lnTo>
                      <a:lnTo>
                        <a:pt x="177" y="73"/>
                      </a:lnTo>
                      <a:lnTo>
                        <a:pt x="202" y="95"/>
                      </a:lnTo>
                      <a:lnTo>
                        <a:pt x="228" y="119"/>
                      </a:lnTo>
                      <a:lnTo>
                        <a:pt x="252" y="146"/>
                      </a:lnTo>
                      <a:lnTo>
                        <a:pt x="278" y="174"/>
                      </a:lnTo>
                      <a:lnTo>
                        <a:pt x="303" y="205"/>
                      </a:lnTo>
                      <a:lnTo>
                        <a:pt x="328" y="238"/>
                      </a:lnTo>
                      <a:lnTo>
                        <a:pt x="354" y="272"/>
                      </a:lnTo>
                      <a:lnTo>
                        <a:pt x="379" y="307"/>
                      </a:lnTo>
                      <a:lnTo>
                        <a:pt x="404" y="344"/>
                      </a:lnTo>
                      <a:lnTo>
                        <a:pt x="429" y="381"/>
                      </a:lnTo>
                      <a:lnTo>
                        <a:pt x="455" y="420"/>
                      </a:lnTo>
                      <a:lnTo>
                        <a:pt x="480" y="459"/>
                      </a:lnTo>
                      <a:lnTo>
                        <a:pt x="506" y="498"/>
                      </a:lnTo>
                      <a:lnTo>
                        <a:pt x="531" y="537"/>
                      </a:lnTo>
                      <a:lnTo>
                        <a:pt x="556" y="576"/>
                      </a:lnTo>
                      <a:lnTo>
                        <a:pt x="581" y="615"/>
                      </a:lnTo>
                      <a:lnTo>
                        <a:pt x="606" y="652"/>
                      </a:lnTo>
                      <a:lnTo>
                        <a:pt x="632" y="689"/>
                      </a:lnTo>
                      <a:lnTo>
                        <a:pt x="657" y="724"/>
                      </a:lnTo>
                      <a:lnTo>
                        <a:pt x="682" y="758"/>
                      </a:lnTo>
                      <a:lnTo>
                        <a:pt x="707" y="791"/>
                      </a:lnTo>
                      <a:lnTo>
                        <a:pt x="733" y="822"/>
                      </a:lnTo>
                      <a:lnTo>
                        <a:pt x="758" y="850"/>
                      </a:lnTo>
                      <a:lnTo>
                        <a:pt x="784" y="877"/>
                      </a:lnTo>
                      <a:lnTo>
                        <a:pt x="809" y="901"/>
                      </a:lnTo>
                      <a:lnTo>
                        <a:pt x="834" y="923"/>
                      </a:lnTo>
                      <a:lnTo>
                        <a:pt x="860" y="942"/>
                      </a:lnTo>
                      <a:lnTo>
                        <a:pt x="884" y="958"/>
                      </a:lnTo>
                      <a:lnTo>
                        <a:pt x="910" y="972"/>
                      </a:lnTo>
                      <a:lnTo>
                        <a:pt x="935" y="983"/>
                      </a:lnTo>
                      <a:lnTo>
                        <a:pt x="960" y="990"/>
                      </a:lnTo>
                      <a:lnTo>
                        <a:pt x="986" y="995"/>
                      </a:lnTo>
                      <a:lnTo>
                        <a:pt x="1011" y="996"/>
                      </a:lnTo>
                      <a:lnTo>
                        <a:pt x="1036" y="995"/>
                      </a:lnTo>
                      <a:lnTo>
                        <a:pt x="1062" y="990"/>
                      </a:lnTo>
                      <a:lnTo>
                        <a:pt x="1087" y="983"/>
                      </a:lnTo>
                      <a:lnTo>
                        <a:pt x="1112" y="972"/>
                      </a:lnTo>
                      <a:lnTo>
                        <a:pt x="1138" y="958"/>
                      </a:lnTo>
                      <a:lnTo>
                        <a:pt x="1162" y="942"/>
                      </a:lnTo>
                      <a:lnTo>
                        <a:pt x="1188" y="923"/>
                      </a:lnTo>
                      <a:lnTo>
                        <a:pt x="1213" y="901"/>
                      </a:lnTo>
                      <a:lnTo>
                        <a:pt x="1238" y="877"/>
                      </a:lnTo>
                      <a:lnTo>
                        <a:pt x="1264" y="850"/>
                      </a:lnTo>
                      <a:lnTo>
                        <a:pt x="1289" y="822"/>
                      </a:lnTo>
                      <a:lnTo>
                        <a:pt x="1314" y="791"/>
                      </a:lnTo>
                      <a:lnTo>
                        <a:pt x="1340" y="758"/>
                      </a:lnTo>
                      <a:lnTo>
                        <a:pt x="1365" y="724"/>
                      </a:lnTo>
                      <a:lnTo>
                        <a:pt x="1390" y="689"/>
                      </a:lnTo>
                      <a:lnTo>
                        <a:pt x="1416" y="652"/>
                      </a:lnTo>
                      <a:lnTo>
                        <a:pt x="1440" y="615"/>
                      </a:lnTo>
                      <a:lnTo>
                        <a:pt x="1466" y="576"/>
                      </a:lnTo>
                      <a:lnTo>
                        <a:pt x="1491" y="537"/>
                      </a:lnTo>
                      <a:lnTo>
                        <a:pt x="1516" y="498"/>
                      </a:lnTo>
                      <a:lnTo>
                        <a:pt x="1542" y="459"/>
                      </a:lnTo>
                      <a:lnTo>
                        <a:pt x="1567" y="420"/>
                      </a:lnTo>
                      <a:lnTo>
                        <a:pt x="1592" y="381"/>
                      </a:lnTo>
                      <a:lnTo>
                        <a:pt x="1618" y="344"/>
                      </a:lnTo>
                      <a:lnTo>
                        <a:pt x="1643" y="307"/>
                      </a:lnTo>
                      <a:lnTo>
                        <a:pt x="1668" y="272"/>
                      </a:lnTo>
                      <a:lnTo>
                        <a:pt x="1694" y="238"/>
                      </a:lnTo>
                      <a:lnTo>
                        <a:pt x="1718" y="205"/>
                      </a:lnTo>
                      <a:lnTo>
                        <a:pt x="1744" y="174"/>
                      </a:lnTo>
                      <a:lnTo>
                        <a:pt x="1770" y="146"/>
                      </a:lnTo>
                      <a:lnTo>
                        <a:pt x="1794" y="119"/>
                      </a:lnTo>
                      <a:lnTo>
                        <a:pt x="1820" y="95"/>
                      </a:lnTo>
                      <a:lnTo>
                        <a:pt x="1845" y="73"/>
                      </a:lnTo>
                      <a:lnTo>
                        <a:pt x="1870" y="54"/>
                      </a:lnTo>
                      <a:lnTo>
                        <a:pt x="1896" y="38"/>
                      </a:lnTo>
                      <a:lnTo>
                        <a:pt x="1921" y="24"/>
                      </a:lnTo>
                      <a:lnTo>
                        <a:pt x="1946" y="13"/>
                      </a:lnTo>
                      <a:lnTo>
                        <a:pt x="1972" y="6"/>
                      </a:lnTo>
                      <a:lnTo>
                        <a:pt x="1997" y="1"/>
                      </a:lnTo>
                      <a:lnTo>
                        <a:pt x="2022" y="0"/>
                      </a:lnTo>
                    </a:path>
                  </a:pathLst>
                </a:custGeom>
                <a:noFill/>
                <a:ln w="19050" cap="rnd" cmpd="sng" algn="ctr">
                  <a:solidFill>
                    <a:srgbClr val="000000"/>
                  </a:solidFill>
                  <a:prstDash val="solid"/>
                  <a:round/>
                  <a:headEnd type="none" w="med" len="med"/>
                  <a:tailEnd type="none" w="med" len="med"/>
                </a:ln>
              </p:spPr>
              <p:txBody>
                <a:bodyPr>
                  <a:prstTxWarp prst="textNoShape">
                    <a:avLst/>
                  </a:prstTxWarp>
                </a:bodyPr>
                <a:lstStyle/>
                <a:p>
                  <a:endParaRPr lang="en-US"/>
                </a:p>
              </p:txBody>
            </p:sp>
            <p:sp>
              <p:nvSpPr>
                <p:cNvPr id="938" name="Freeform 34"/>
                <p:cNvSpPr>
                  <a:spLocks/>
                </p:cNvSpPr>
                <p:nvPr/>
              </p:nvSpPr>
              <p:spPr bwMode="auto">
                <a:xfrm>
                  <a:off x="6770687" y="2692929"/>
                  <a:ext cx="3211513" cy="1582738"/>
                </a:xfrm>
                <a:custGeom>
                  <a:avLst/>
                  <a:gdLst>
                    <a:gd name="T0" fmla="*/ 25 w 2023"/>
                    <a:gd name="T1" fmla="*/ 1 h 997"/>
                    <a:gd name="T2" fmla="*/ 75 w 2023"/>
                    <a:gd name="T3" fmla="*/ 13 h 997"/>
                    <a:gd name="T4" fmla="*/ 126 w 2023"/>
                    <a:gd name="T5" fmla="*/ 38 h 997"/>
                    <a:gd name="T6" fmla="*/ 177 w 2023"/>
                    <a:gd name="T7" fmla="*/ 73 h 997"/>
                    <a:gd name="T8" fmla="*/ 228 w 2023"/>
                    <a:gd name="T9" fmla="*/ 119 h 997"/>
                    <a:gd name="T10" fmla="*/ 278 w 2023"/>
                    <a:gd name="T11" fmla="*/ 174 h 997"/>
                    <a:gd name="T12" fmla="*/ 328 w 2023"/>
                    <a:gd name="T13" fmla="*/ 238 h 997"/>
                    <a:gd name="T14" fmla="*/ 379 w 2023"/>
                    <a:gd name="T15" fmla="*/ 307 h 997"/>
                    <a:gd name="T16" fmla="*/ 429 w 2023"/>
                    <a:gd name="T17" fmla="*/ 381 h 997"/>
                    <a:gd name="T18" fmla="*/ 480 w 2023"/>
                    <a:gd name="T19" fmla="*/ 459 h 997"/>
                    <a:gd name="T20" fmla="*/ 531 w 2023"/>
                    <a:gd name="T21" fmla="*/ 537 h 997"/>
                    <a:gd name="T22" fmla="*/ 581 w 2023"/>
                    <a:gd name="T23" fmla="*/ 615 h 997"/>
                    <a:gd name="T24" fmla="*/ 632 w 2023"/>
                    <a:gd name="T25" fmla="*/ 689 h 997"/>
                    <a:gd name="T26" fmla="*/ 682 w 2023"/>
                    <a:gd name="T27" fmla="*/ 758 h 997"/>
                    <a:gd name="T28" fmla="*/ 733 w 2023"/>
                    <a:gd name="T29" fmla="*/ 822 h 997"/>
                    <a:gd name="T30" fmla="*/ 784 w 2023"/>
                    <a:gd name="T31" fmla="*/ 877 h 997"/>
                    <a:gd name="T32" fmla="*/ 834 w 2023"/>
                    <a:gd name="T33" fmla="*/ 923 h 997"/>
                    <a:gd name="T34" fmla="*/ 884 w 2023"/>
                    <a:gd name="T35" fmla="*/ 958 h 997"/>
                    <a:gd name="T36" fmla="*/ 935 w 2023"/>
                    <a:gd name="T37" fmla="*/ 983 h 997"/>
                    <a:gd name="T38" fmla="*/ 986 w 2023"/>
                    <a:gd name="T39" fmla="*/ 995 h 997"/>
                    <a:gd name="T40" fmla="*/ 1036 w 2023"/>
                    <a:gd name="T41" fmla="*/ 995 h 997"/>
                    <a:gd name="T42" fmla="*/ 1087 w 2023"/>
                    <a:gd name="T43" fmla="*/ 983 h 997"/>
                    <a:gd name="T44" fmla="*/ 1138 w 2023"/>
                    <a:gd name="T45" fmla="*/ 958 h 997"/>
                    <a:gd name="T46" fmla="*/ 1188 w 2023"/>
                    <a:gd name="T47" fmla="*/ 923 h 997"/>
                    <a:gd name="T48" fmla="*/ 1238 w 2023"/>
                    <a:gd name="T49" fmla="*/ 877 h 997"/>
                    <a:gd name="T50" fmla="*/ 1289 w 2023"/>
                    <a:gd name="T51" fmla="*/ 822 h 997"/>
                    <a:gd name="T52" fmla="*/ 1340 w 2023"/>
                    <a:gd name="T53" fmla="*/ 758 h 997"/>
                    <a:gd name="T54" fmla="*/ 1390 w 2023"/>
                    <a:gd name="T55" fmla="*/ 689 h 997"/>
                    <a:gd name="T56" fmla="*/ 1440 w 2023"/>
                    <a:gd name="T57" fmla="*/ 615 h 997"/>
                    <a:gd name="T58" fmla="*/ 1491 w 2023"/>
                    <a:gd name="T59" fmla="*/ 537 h 997"/>
                    <a:gd name="T60" fmla="*/ 1542 w 2023"/>
                    <a:gd name="T61" fmla="*/ 459 h 997"/>
                    <a:gd name="T62" fmla="*/ 1592 w 2023"/>
                    <a:gd name="T63" fmla="*/ 381 h 997"/>
                    <a:gd name="T64" fmla="*/ 1643 w 2023"/>
                    <a:gd name="T65" fmla="*/ 307 h 997"/>
                    <a:gd name="T66" fmla="*/ 1694 w 2023"/>
                    <a:gd name="T67" fmla="*/ 238 h 997"/>
                    <a:gd name="T68" fmla="*/ 1744 w 2023"/>
                    <a:gd name="T69" fmla="*/ 174 h 997"/>
                    <a:gd name="T70" fmla="*/ 1794 w 2023"/>
                    <a:gd name="T71" fmla="*/ 119 h 997"/>
                    <a:gd name="T72" fmla="*/ 1845 w 2023"/>
                    <a:gd name="T73" fmla="*/ 73 h 997"/>
                    <a:gd name="T74" fmla="*/ 1896 w 2023"/>
                    <a:gd name="T75" fmla="*/ 38 h 997"/>
                    <a:gd name="T76" fmla="*/ 1946 w 2023"/>
                    <a:gd name="T77" fmla="*/ 13 h 997"/>
                    <a:gd name="T78" fmla="*/ 1997 w 2023"/>
                    <a:gd name="T79" fmla="*/ 1 h 99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23"/>
                    <a:gd name="T121" fmla="*/ 0 h 997"/>
                    <a:gd name="T122" fmla="*/ 2023 w 2023"/>
                    <a:gd name="T123" fmla="*/ 997 h 99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23" h="997">
                      <a:moveTo>
                        <a:pt x="0" y="0"/>
                      </a:moveTo>
                      <a:lnTo>
                        <a:pt x="25" y="1"/>
                      </a:lnTo>
                      <a:lnTo>
                        <a:pt x="50" y="6"/>
                      </a:lnTo>
                      <a:lnTo>
                        <a:pt x="75" y="13"/>
                      </a:lnTo>
                      <a:lnTo>
                        <a:pt x="101" y="24"/>
                      </a:lnTo>
                      <a:lnTo>
                        <a:pt x="126" y="38"/>
                      </a:lnTo>
                      <a:lnTo>
                        <a:pt x="152" y="54"/>
                      </a:lnTo>
                      <a:lnTo>
                        <a:pt x="177" y="73"/>
                      </a:lnTo>
                      <a:lnTo>
                        <a:pt x="202" y="95"/>
                      </a:lnTo>
                      <a:lnTo>
                        <a:pt x="228" y="119"/>
                      </a:lnTo>
                      <a:lnTo>
                        <a:pt x="252" y="146"/>
                      </a:lnTo>
                      <a:lnTo>
                        <a:pt x="278" y="174"/>
                      </a:lnTo>
                      <a:lnTo>
                        <a:pt x="303" y="205"/>
                      </a:lnTo>
                      <a:lnTo>
                        <a:pt x="328" y="238"/>
                      </a:lnTo>
                      <a:lnTo>
                        <a:pt x="354" y="272"/>
                      </a:lnTo>
                      <a:lnTo>
                        <a:pt x="379" y="307"/>
                      </a:lnTo>
                      <a:lnTo>
                        <a:pt x="404" y="344"/>
                      </a:lnTo>
                      <a:lnTo>
                        <a:pt x="429" y="381"/>
                      </a:lnTo>
                      <a:lnTo>
                        <a:pt x="455" y="420"/>
                      </a:lnTo>
                      <a:lnTo>
                        <a:pt x="480" y="459"/>
                      </a:lnTo>
                      <a:lnTo>
                        <a:pt x="506" y="498"/>
                      </a:lnTo>
                      <a:lnTo>
                        <a:pt x="531" y="537"/>
                      </a:lnTo>
                      <a:lnTo>
                        <a:pt x="556" y="576"/>
                      </a:lnTo>
                      <a:lnTo>
                        <a:pt x="581" y="615"/>
                      </a:lnTo>
                      <a:lnTo>
                        <a:pt x="606" y="652"/>
                      </a:lnTo>
                      <a:lnTo>
                        <a:pt x="632" y="689"/>
                      </a:lnTo>
                      <a:lnTo>
                        <a:pt x="657" y="724"/>
                      </a:lnTo>
                      <a:lnTo>
                        <a:pt x="682" y="758"/>
                      </a:lnTo>
                      <a:lnTo>
                        <a:pt x="707" y="791"/>
                      </a:lnTo>
                      <a:lnTo>
                        <a:pt x="733" y="822"/>
                      </a:lnTo>
                      <a:lnTo>
                        <a:pt x="758" y="850"/>
                      </a:lnTo>
                      <a:lnTo>
                        <a:pt x="784" y="877"/>
                      </a:lnTo>
                      <a:lnTo>
                        <a:pt x="809" y="901"/>
                      </a:lnTo>
                      <a:lnTo>
                        <a:pt x="834" y="923"/>
                      </a:lnTo>
                      <a:lnTo>
                        <a:pt x="860" y="942"/>
                      </a:lnTo>
                      <a:lnTo>
                        <a:pt x="884" y="958"/>
                      </a:lnTo>
                      <a:lnTo>
                        <a:pt x="910" y="972"/>
                      </a:lnTo>
                      <a:lnTo>
                        <a:pt x="935" y="983"/>
                      </a:lnTo>
                      <a:lnTo>
                        <a:pt x="960" y="990"/>
                      </a:lnTo>
                      <a:lnTo>
                        <a:pt x="986" y="995"/>
                      </a:lnTo>
                      <a:lnTo>
                        <a:pt x="1011" y="996"/>
                      </a:lnTo>
                      <a:lnTo>
                        <a:pt x="1036" y="995"/>
                      </a:lnTo>
                      <a:lnTo>
                        <a:pt x="1062" y="990"/>
                      </a:lnTo>
                      <a:lnTo>
                        <a:pt x="1087" y="983"/>
                      </a:lnTo>
                      <a:lnTo>
                        <a:pt x="1112" y="972"/>
                      </a:lnTo>
                      <a:lnTo>
                        <a:pt x="1138" y="958"/>
                      </a:lnTo>
                      <a:lnTo>
                        <a:pt x="1162" y="942"/>
                      </a:lnTo>
                      <a:lnTo>
                        <a:pt x="1188" y="923"/>
                      </a:lnTo>
                      <a:lnTo>
                        <a:pt x="1213" y="901"/>
                      </a:lnTo>
                      <a:lnTo>
                        <a:pt x="1238" y="877"/>
                      </a:lnTo>
                      <a:lnTo>
                        <a:pt x="1264" y="850"/>
                      </a:lnTo>
                      <a:lnTo>
                        <a:pt x="1289" y="822"/>
                      </a:lnTo>
                      <a:lnTo>
                        <a:pt x="1314" y="791"/>
                      </a:lnTo>
                      <a:lnTo>
                        <a:pt x="1340" y="758"/>
                      </a:lnTo>
                      <a:lnTo>
                        <a:pt x="1365" y="724"/>
                      </a:lnTo>
                      <a:lnTo>
                        <a:pt x="1390" y="689"/>
                      </a:lnTo>
                      <a:lnTo>
                        <a:pt x="1416" y="652"/>
                      </a:lnTo>
                      <a:lnTo>
                        <a:pt x="1440" y="615"/>
                      </a:lnTo>
                      <a:lnTo>
                        <a:pt x="1466" y="576"/>
                      </a:lnTo>
                      <a:lnTo>
                        <a:pt x="1491" y="537"/>
                      </a:lnTo>
                      <a:lnTo>
                        <a:pt x="1516" y="498"/>
                      </a:lnTo>
                      <a:lnTo>
                        <a:pt x="1542" y="459"/>
                      </a:lnTo>
                      <a:lnTo>
                        <a:pt x="1567" y="420"/>
                      </a:lnTo>
                      <a:lnTo>
                        <a:pt x="1592" y="381"/>
                      </a:lnTo>
                      <a:lnTo>
                        <a:pt x="1618" y="344"/>
                      </a:lnTo>
                      <a:lnTo>
                        <a:pt x="1643" y="307"/>
                      </a:lnTo>
                      <a:lnTo>
                        <a:pt x="1668" y="272"/>
                      </a:lnTo>
                      <a:lnTo>
                        <a:pt x="1694" y="238"/>
                      </a:lnTo>
                      <a:lnTo>
                        <a:pt x="1718" y="205"/>
                      </a:lnTo>
                      <a:lnTo>
                        <a:pt x="1744" y="174"/>
                      </a:lnTo>
                      <a:lnTo>
                        <a:pt x="1770" y="146"/>
                      </a:lnTo>
                      <a:lnTo>
                        <a:pt x="1794" y="119"/>
                      </a:lnTo>
                      <a:lnTo>
                        <a:pt x="1820" y="95"/>
                      </a:lnTo>
                      <a:lnTo>
                        <a:pt x="1845" y="73"/>
                      </a:lnTo>
                      <a:lnTo>
                        <a:pt x="1870" y="54"/>
                      </a:lnTo>
                      <a:lnTo>
                        <a:pt x="1896" y="38"/>
                      </a:lnTo>
                      <a:lnTo>
                        <a:pt x="1921" y="24"/>
                      </a:lnTo>
                      <a:lnTo>
                        <a:pt x="1946" y="13"/>
                      </a:lnTo>
                      <a:lnTo>
                        <a:pt x="1972" y="6"/>
                      </a:lnTo>
                      <a:lnTo>
                        <a:pt x="1997" y="1"/>
                      </a:lnTo>
                      <a:lnTo>
                        <a:pt x="2022" y="0"/>
                      </a:lnTo>
                    </a:path>
                  </a:pathLst>
                </a:custGeom>
                <a:noFill/>
                <a:ln w="19050" cap="rnd" cmpd="sng" algn="ctr">
                  <a:solidFill>
                    <a:srgbClr val="000000"/>
                  </a:solidFill>
                  <a:prstDash val="solid"/>
                  <a:round/>
                  <a:headEnd type="none" w="med" len="med"/>
                  <a:tailEnd type="none" w="med" len="med"/>
                </a:ln>
              </p:spPr>
              <p:txBody>
                <a:bodyPr>
                  <a:prstTxWarp prst="textNoShape">
                    <a:avLst/>
                  </a:prstTxWarp>
                </a:bodyPr>
                <a:lstStyle/>
                <a:p>
                  <a:endParaRPr lang="en-US"/>
                </a:p>
              </p:txBody>
            </p:sp>
          </p:grpSp>
        </p:grpSp>
        <p:grpSp>
          <p:nvGrpSpPr>
            <p:cNvPr id="895" name="Group 400"/>
            <p:cNvGrpSpPr/>
            <p:nvPr/>
          </p:nvGrpSpPr>
          <p:grpSpPr>
            <a:xfrm>
              <a:off x="1789927" y="468362"/>
              <a:ext cx="1815354" cy="660937"/>
              <a:chOff x="2201339" y="1092198"/>
              <a:chExt cx="5494864" cy="914737"/>
            </a:xfrm>
          </p:grpSpPr>
          <p:grpSp>
            <p:nvGrpSpPr>
              <p:cNvPr id="920" name="Group 82"/>
              <p:cNvGrpSpPr/>
              <p:nvPr/>
            </p:nvGrpSpPr>
            <p:grpSpPr>
              <a:xfrm>
                <a:off x="2201339" y="1092535"/>
                <a:ext cx="2743203" cy="914400"/>
                <a:chOff x="2209799" y="4267200"/>
                <a:chExt cx="5486399" cy="914400"/>
              </a:xfrm>
            </p:grpSpPr>
            <p:grpSp>
              <p:nvGrpSpPr>
                <p:cNvPr id="928" name="Group 205"/>
                <p:cNvGrpSpPr/>
                <p:nvPr/>
              </p:nvGrpSpPr>
              <p:grpSpPr>
                <a:xfrm>
                  <a:off x="2209799" y="4267200"/>
                  <a:ext cx="2743199" cy="914400"/>
                  <a:chOff x="3539330" y="2692929"/>
                  <a:chExt cx="6442870" cy="1583321"/>
                </a:xfrm>
              </p:grpSpPr>
              <p:sp>
                <p:nvSpPr>
                  <p:cNvPr id="932" name="Freeform 33"/>
                  <p:cNvSpPr>
                    <a:spLocks/>
                  </p:cNvSpPr>
                  <p:nvPr/>
                </p:nvSpPr>
                <p:spPr bwMode="auto">
                  <a:xfrm>
                    <a:off x="3539330" y="2693512"/>
                    <a:ext cx="3211513" cy="1582738"/>
                  </a:xfrm>
                  <a:custGeom>
                    <a:avLst/>
                    <a:gdLst>
                      <a:gd name="T0" fmla="*/ 25 w 2023"/>
                      <a:gd name="T1" fmla="*/ 1 h 997"/>
                      <a:gd name="T2" fmla="*/ 75 w 2023"/>
                      <a:gd name="T3" fmla="*/ 13 h 997"/>
                      <a:gd name="T4" fmla="*/ 126 w 2023"/>
                      <a:gd name="T5" fmla="*/ 38 h 997"/>
                      <a:gd name="T6" fmla="*/ 177 w 2023"/>
                      <a:gd name="T7" fmla="*/ 73 h 997"/>
                      <a:gd name="T8" fmla="*/ 228 w 2023"/>
                      <a:gd name="T9" fmla="*/ 119 h 997"/>
                      <a:gd name="T10" fmla="*/ 278 w 2023"/>
                      <a:gd name="T11" fmla="*/ 174 h 997"/>
                      <a:gd name="T12" fmla="*/ 328 w 2023"/>
                      <a:gd name="T13" fmla="*/ 238 h 997"/>
                      <a:gd name="T14" fmla="*/ 379 w 2023"/>
                      <a:gd name="T15" fmla="*/ 307 h 997"/>
                      <a:gd name="T16" fmla="*/ 429 w 2023"/>
                      <a:gd name="T17" fmla="*/ 381 h 997"/>
                      <a:gd name="T18" fmla="*/ 480 w 2023"/>
                      <a:gd name="T19" fmla="*/ 459 h 997"/>
                      <a:gd name="T20" fmla="*/ 531 w 2023"/>
                      <a:gd name="T21" fmla="*/ 537 h 997"/>
                      <a:gd name="T22" fmla="*/ 581 w 2023"/>
                      <a:gd name="T23" fmla="*/ 615 h 997"/>
                      <a:gd name="T24" fmla="*/ 632 w 2023"/>
                      <a:gd name="T25" fmla="*/ 689 h 997"/>
                      <a:gd name="T26" fmla="*/ 682 w 2023"/>
                      <a:gd name="T27" fmla="*/ 758 h 997"/>
                      <a:gd name="T28" fmla="*/ 733 w 2023"/>
                      <a:gd name="T29" fmla="*/ 822 h 997"/>
                      <a:gd name="T30" fmla="*/ 784 w 2023"/>
                      <a:gd name="T31" fmla="*/ 877 h 997"/>
                      <a:gd name="T32" fmla="*/ 834 w 2023"/>
                      <a:gd name="T33" fmla="*/ 923 h 997"/>
                      <a:gd name="T34" fmla="*/ 884 w 2023"/>
                      <a:gd name="T35" fmla="*/ 958 h 997"/>
                      <a:gd name="T36" fmla="*/ 935 w 2023"/>
                      <a:gd name="T37" fmla="*/ 983 h 997"/>
                      <a:gd name="T38" fmla="*/ 986 w 2023"/>
                      <a:gd name="T39" fmla="*/ 995 h 997"/>
                      <a:gd name="T40" fmla="*/ 1036 w 2023"/>
                      <a:gd name="T41" fmla="*/ 995 h 997"/>
                      <a:gd name="T42" fmla="*/ 1087 w 2023"/>
                      <a:gd name="T43" fmla="*/ 983 h 997"/>
                      <a:gd name="T44" fmla="*/ 1138 w 2023"/>
                      <a:gd name="T45" fmla="*/ 958 h 997"/>
                      <a:gd name="T46" fmla="*/ 1188 w 2023"/>
                      <a:gd name="T47" fmla="*/ 923 h 997"/>
                      <a:gd name="T48" fmla="*/ 1238 w 2023"/>
                      <a:gd name="T49" fmla="*/ 877 h 997"/>
                      <a:gd name="T50" fmla="*/ 1289 w 2023"/>
                      <a:gd name="T51" fmla="*/ 822 h 997"/>
                      <a:gd name="T52" fmla="*/ 1340 w 2023"/>
                      <a:gd name="T53" fmla="*/ 758 h 997"/>
                      <a:gd name="T54" fmla="*/ 1390 w 2023"/>
                      <a:gd name="T55" fmla="*/ 689 h 997"/>
                      <a:gd name="T56" fmla="*/ 1440 w 2023"/>
                      <a:gd name="T57" fmla="*/ 615 h 997"/>
                      <a:gd name="T58" fmla="*/ 1491 w 2023"/>
                      <a:gd name="T59" fmla="*/ 537 h 997"/>
                      <a:gd name="T60" fmla="*/ 1542 w 2023"/>
                      <a:gd name="T61" fmla="*/ 459 h 997"/>
                      <a:gd name="T62" fmla="*/ 1592 w 2023"/>
                      <a:gd name="T63" fmla="*/ 381 h 997"/>
                      <a:gd name="T64" fmla="*/ 1643 w 2023"/>
                      <a:gd name="T65" fmla="*/ 307 h 997"/>
                      <a:gd name="T66" fmla="*/ 1694 w 2023"/>
                      <a:gd name="T67" fmla="*/ 238 h 997"/>
                      <a:gd name="T68" fmla="*/ 1744 w 2023"/>
                      <a:gd name="T69" fmla="*/ 174 h 997"/>
                      <a:gd name="T70" fmla="*/ 1794 w 2023"/>
                      <a:gd name="T71" fmla="*/ 119 h 997"/>
                      <a:gd name="T72" fmla="*/ 1845 w 2023"/>
                      <a:gd name="T73" fmla="*/ 73 h 997"/>
                      <a:gd name="T74" fmla="*/ 1896 w 2023"/>
                      <a:gd name="T75" fmla="*/ 38 h 997"/>
                      <a:gd name="T76" fmla="*/ 1946 w 2023"/>
                      <a:gd name="T77" fmla="*/ 13 h 997"/>
                      <a:gd name="T78" fmla="*/ 1997 w 2023"/>
                      <a:gd name="T79" fmla="*/ 1 h 99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23"/>
                      <a:gd name="T121" fmla="*/ 0 h 997"/>
                      <a:gd name="T122" fmla="*/ 2023 w 2023"/>
                      <a:gd name="T123" fmla="*/ 997 h 99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23" h="997">
                        <a:moveTo>
                          <a:pt x="0" y="0"/>
                        </a:moveTo>
                        <a:lnTo>
                          <a:pt x="25" y="1"/>
                        </a:lnTo>
                        <a:lnTo>
                          <a:pt x="50" y="6"/>
                        </a:lnTo>
                        <a:lnTo>
                          <a:pt x="75" y="13"/>
                        </a:lnTo>
                        <a:lnTo>
                          <a:pt x="101" y="24"/>
                        </a:lnTo>
                        <a:lnTo>
                          <a:pt x="126" y="38"/>
                        </a:lnTo>
                        <a:lnTo>
                          <a:pt x="152" y="54"/>
                        </a:lnTo>
                        <a:lnTo>
                          <a:pt x="177" y="73"/>
                        </a:lnTo>
                        <a:lnTo>
                          <a:pt x="202" y="95"/>
                        </a:lnTo>
                        <a:lnTo>
                          <a:pt x="228" y="119"/>
                        </a:lnTo>
                        <a:lnTo>
                          <a:pt x="252" y="146"/>
                        </a:lnTo>
                        <a:lnTo>
                          <a:pt x="278" y="174"/>
                        </a:lnTo>
                        <a:lnTo>
                          <a:pt x="303" y="205"/>
                        </a:lnTo>
                        <a:lnTo>
                          <a:pt x="328" y="238"/>
                        </a:lnTo>
                        <a:lnTo>
                          <a:pt x="354" y="272"/>
                        </a:lnTo>
                        <a:lnTo>
                          <a:pt x="379" y="307"/>
                        </a:lnTo>
                        <a:lnTo>
                          <a:pt x="404" y="344"/>
                        </a:lnTo>
                        <a:lnTo>
                          <a:pt x="429" y="381"/>
                        </a:lnTo>
                        <a:lnTo>
                          <a:pt x="455" y="420"/>
                        </a:lnTo>
                        <a:lnTo>
                          <a:pt x="480" y="459"/>
                        </a:lnTo>
                        <a:lnTo>
                          <a:pt x="506" y="498"/>
                        </a:lnTo>
                        <a:lnTo>
                          <a:pt x="531" y="537"/>
                        </a:lnTo>
                        <a:lnTo>
                          <a:pt x="556" y="576"/>
                        </a:lnTo>
                        <a:lnTo>
                          <a:pt x="581" y="615"/>
                        </a:lnTo>
                        <a:lnTo>
                          <a:pt x="606" y="652"/>
                        </a:lnTo>
                        <a:lnTo>
                          <a:pt x="632" y="689"/>
                        </a:lnTo>
                        <a:lnTo>
                          <a:pt x="657" y="724"/>
                        </a:lnTo>
                        <a:lnTo>
                          <a:pt x="682" y="758"/>
                        </a:lnTo>
                        <a:lnTo>
                          <a:pt x="707" y="791"/>
                        </a:lnTo>
                        <a:lnTo>
                          <a:pt x="733" y="822"/>
                        </a:lnTo>
                        <a:lnTo>
                          <a:pt x="758" y="850"/>
                        </a:lnTo>
                        <a:lnTo>
                          <a:pt x="784" y="877"/>
                        </a:lnTo>
                        <a:lnTo>
                          <a:pt x="809" y="901"/>
                        </a:lnTo>
                        <a:lnTo>
                          <a:pt x="834" y="923"/>
                        </a:lnTo>
                        <a:lnTo>
                          <a:pt x="860" y="942"/>
                        </a:lnTo>
                        <a:lnTo>
                          <a:pt x="884" y="958"/>
                        </a:lnTo>
                        <a:lnTo>
                          <a:pt x="910" y="972"/>
                        </a:lnTo>
                        <a:lnTo>
                          <a:pt x="935" y="983"/>
                        </a:lnTo>
                        <a:lnTo>
                          <a:pt x="960" y="990"/>
                        </a:lnTo>
                        <a:lnTo>
                          <a:pt x="986" y="995"/>
                        </a:lnTo>
                        <a:lnTo>
                          <a:pt x="1011" y="996"/>
                        </a:lnTo>
                        <a:lnTo>
                          <a:pt x="1036" y="995"/>
                        </a:lnTo>
                        <a:lnTo>
                          <a:pt x="1062" y="990"/>
                        </a:lnTo>
                        <a:lnTo>
                          <a:pt x="1087" y="983"/>
                        </a:lnTo>
                        <a:lnTo>
                          <a:pt x="1112" y="972"/>
                        </a:lnTo>
                        <a:lnTo>
                          <a:pt x="1138" y="958"/>
                        </a:lnTo>
                        <a:lnTo>
                          <a:pt x="1162" y="942"/>
                        </a:lnTo>
                        <a:lnTo>
                          <a:pt x="1188" y="923"/>
                        </a:lnTo>
                        <a:lnTo>
                          <a:pt x="1213" y="901"/>
                        </a:lnTo>
                        <a:lnTo>
                          <a:pt x="1238" y="877"/>
                        </a:lnTo>
                        <a:lnTo>
                          <a:pt x="1264" y="850"/>
                        </a:lnTo>
                        <a:lnTo>
                          <a:pt x="1289" y="822"/>
                        </a:lnTo>
                        <a:lnTo>
                          <a:pt x="1314" y="791"/>
                        </a:lnTo>
                        <a:lnTo>
                          <a:pt x="1340" y="758"/>
                        </a:lnTo>
                        <a:lnTo>
                          <a:pt x="1365" y="724"/>
                        </a:lnTo>
                        <a:lnTo>
                          <a:pt x="1390" y="689"/>
                        </a:lnTo>
                        <a:lnTo>
                          <a:pt x="1416" y="652"/>
                        </a:lnTo>
                        <a:lnTo>
                          <a:pt x="1440" y="615"/>
                        </a:lnTo>
                        <a:lnTo>
                          <a:pt x="1466" y="576"/>
                        </a:lnTo>
                        <a:lnTo>
                          <a:pt x="1491" y="537"/>
                        </a:lnTo>
                        <a:lnTo>
                          <a:pt x="1516" y="498"/>
                        </a:lnTo>
                        <a:lnTo>
                          <a:pt x="1542" y="459"/>
                        </a:lnTo>
                        <a:lnTo>
                          <a:pt x="1567" y="420"/>
                        </a:lnTo>
                        <a:lnTo>
                          <a:pt x="1592" y="381"/>
                        </a:lnTo>
                        <a:lnTo>
                          <a:pt x="1618" y="344"/>
                        </a:lnTo>
                        <a:lnTo>
                          <a:pt x="1643" y="307"/>
                        </a:lnTo>
                        <a:lnTo>
                          <a:pt x="1668" y="272"/>
                        </a:lnTo>
                        <a:lnTo>
                          <a:pt x="1694" y="238"/>
                        </a:lnTo>
                        <a:lnTo>
                          <a:pt x="1718" y="205"/>
                        </a:lnTo>
                        <a:lnTo>
                          <a:pt x="1744" y="174"/>
                        </a:lnTo>
                        <a:lnTo>
                          <a:pt x="1770" y="146"/>
                        </a:lnTo>
                        <a:lnTo>
                          <a:pt x="1794" y="119"/>
                        </a:lnTo>
                        <a:lnTo>
                          <a:pt x="1820" y="95"/>
                        </a:lnTo>
                        <a:lnTo>
                          <a:pt x="1845" y="73"/>
                        </a:lnTo>
                        <a:lnTo>
                          <a:pt x="1870" y="54"/>
                        </a:lnTo>
                        <a:lnTo>
                          <a:pt x="1896" y="38"/>
                        </a:lnTo>
                        <a:lnTo>
                          <a:pt x="1921" y="24"/>
                        </a:lnTo>
                        <a:lnTo>
                          <a:pt x="1946" y="13"/>
                        </a:lnTo>
                        <a:lnTo>
                          <a:pt x="1972" y="6"/>
                        </a:lnTo>
                        <a:lnTo>
                          <a:pt x="1997" y="1"/>
                        </a:lnTo>
                        <a:lnTo>
                          <a:pt x="2022" y="0"/>
                        </a:lnTo>
                      </a:path>
                    </a:pathLst>
                  </a:custGeom>
                  <a:noFill/>
                  <a:ln w="19050" cap="rnd" cmpd="sng" algn="ctr">
                    <a:solidFill>
                      <a:srgbClr val="000000"/>
                    </a:solidFill>
                    <a:prstDash val="solid"/>
                    <a:round/>
                    <a:headEnd type="none" w="med" len="med"/>
                    <a:tailEnd type="none" w="med" len="med"/>
                  </a:ln>
                </p:spPr>
                <p:txBody>
                  <a:bodyPr>
                    <a:prstTxWarp prst="textNoShape">
                      <a:avLst/>
                    </a:prstTxWarp>
                  </a:bodyPr>
                  <a:lstStyle/>
                  <a:p>
                    <a:endParaRPr lang="en-US"/>
                  </a:p>
                </p:txBody>
              </p:sp>
              <p:sp>
                <p:nvSpPr>
                  <p:cNvPr id="933" name="Freeform 34"/>
                  <p:cNvSpPr>
                    <a:spLocks/>
                  </p:cNvSpPr>
                  <p:nvPr/>
                </p:nvSpPr>
                <p:spPr bwMode="auto">
                  <a:xfrm>
                    <a:off x="6770687" y="2692929"/>
                    <a:ext cx="3211513" cy="1582738"/>
                  </a:xfrm>
                  <a:custGeom>
                    <a:avLst/>
                    <a:gdLst>
                      <a:gd name="T0" fmla="*/ 25 w 2023"/>
                      <a:gd name="T1" fmla="*/ 1 h 997"/>
                      <a:gd name="T2" fmla="*/ 75 w 2023"/>
                      <a:gd name="T3" fmla="*/ 13 h 997"/>
                      <a:gd name="T4" fmla="*/ 126 w 2023"/>
                      <a:gd name="T5" fmla="*/ 38 h 997"/>
                      <a:gd name="T6" fmla="*/ 177 w 2023"/>
                      <a:gd name="T7" fmla="*/ 73 h 997"/>
                      <a:gd name="T8" fmla="*/ 228 w 2023"/>
                      <a:gd name="T9" fmla="*/ 119 h 997"/>
                      <a:gd name="T10" fmla="*/ 278 w 2023"/>
                      <a:gd name="T11" fmla="*/ 174 h 997"/>
                      <a:gd name="T12" fmla="*/ 328 w 2023"/>
                      <a:gd name="T13" fmla="*/ 238 h 997"/>
                      <a:gd name="T14" fmla="*/ 379 w 2023"/>
                      <a:gd name="T15" fmla="*/ 307 h 997"/>
                      <a:gd name="T16" fmla="*/ 429 w 2023"/>
                      <a:gd name="T17" fmla="*/ 381 h 997"/>
                      <a:gd name="T18" fmla="*/ 480 w 2023"/>
                      <a:gd name="T19" fmla="*/ 459 h 997"/>
                      <a:gd name="T20" fmla="*/ 531 w 2023"/>
                      <a:gd name="T21" fmla="*/ 537 h 997"/>
                      <a:gd name="T22" fmla="*/ 581 w 2023"/>
                      <a:gd name="T23" fmla="*/ 615 h 997"/>
                      <a:gd name="T24" fmla="*/ 632 w 2023"/>
                      <a:gd name="T25" fmla="*/ 689 h 997"/>
                      <a:gd name="T26" fmla="*/ 682 w 2023"/>
                      <a:gd name="T27" fmla="*/ 758 h 997"/>
                      <a:gd name="T28" fmla="*/ 733 w 2023"/>
                      <a:gd name="T29" fmla="*/ 822 h 997"/>
                      <a:gd name="T30" fmla="*/ 784 w 2023"/>
                      <a:gd name="T31" fmla="*/ 877 h 997"/>
                      <a:gd name="T32" fmla="*/ 834 w 2023"/>
                      <a:gd name="T33" fmla="*/ 923 h 997"/>
                      <a:gd name="T34" fmla="*/ 884 w 2023"/>
                      <a:gd name="T35" fmla="*/ 958 h 997"/>
                      <a:gd name="T36" fmla="*/ 935 w 2023"/>
                      <a:gd name="T37" fmla="*/ 983 h 997"/>
                      <a:gd name="T38" fmla="*/ 986 w 2023"/>
                      <a:gd name="T39" fmla="*/ 995 h 997"/>
                      <a:gd name="T40" fmla="*/ 1036 w 2023"/>
                      <a:gd name="T41" fmla="*/ 995 h 997"/>
                      <a:gd name="T42" fmla="*/ 1087 w 2023"/>
                      <a:gd name="T43" fmla="*/ 983 h 997"/>
                      <a:gd name="T44" fmla="*/ 1138 w 2023"/>
                      <a:gd name="T45" fmla="*/ 958 h 997"/>
                      <a:gd name="T46" fmla="*/ 1188 w 2023"/>
                      <a:gd name="T47" fmla="*/ 923 h 997"/>
                      <a:gd name="T48" fmla="*/ 1238 w 2023"/>
                      <a:gd name="T49" fmla="*/ 877 h 997"/>
                      <a:gd name="T50" fmla="*/ 1289 w 2023"/>
                      <a:gd name="T51" fmla="*/ 822 h 997"/>
                      <a:gd name="T52" fmla="*/ 1340 w 2023"/>
                      <a:gd name="T53" fmla="*/ 758 h 997"/>
                      <a:gd name="T54" fmla="*/ 1390 w 2023"/>
                      <a:gd name="T55" fmla="*/ 689 h 997"/>
                      <a:gd name="T56" fmla="*/ 1440 w 2023"/>
                      <a:gd name="T57" fmla="*/ 615 h 997"/>
                      <a:gd name="T58" fmla="*/ 1491 w 2023"/>
                      <a:gd name="T59" fmla="*/ 537 h 997"/>
                      <a:gd name="T60" fmla="*/ 1542 w 2023"/>
                      <a:gd name="T61" fmla="*/ 459 h 997"/>
                      <a:gd name="T62" fmla="*/ 1592 w 2023"/>
                      <a:gd name="T63" fmla="*/ 381 h 997"/>
                      <a:gd name="T64" fmla="*/ 1643 w 2023"/>
                      <a:gd name="T65" fmla="*/ 307 h 997"/>
                      <a:gd name="T66" fmla="*/ 1694 w 2023"/>
                      <a:gd name="T67" fmla="*/ 238 h 997"/>
                      <a:gd name="T68" fmla="*/ 1744 w 2023"/>
                      <a:gd name="T69" fmla="*/ 174 h 997"/>
                      <a:gd name="T70" fmla="*/ 1794 w 2023"/>
                      <a:gd name="T71" fmla="*/ 119 h 997"/>
                      <a:gd name="T72" fmla="*/ 1845 w 2023"/>
                      <a:gd name="T73" fmla="*/ 73 h 997"/>
                      <a:gd name="T74" fmla="*/ 1896 w 2023"/>
                      <a:gd name="T75" fmla="*/ 38 h 997"/>
                      <a:gd name="T76" fmla="*/ 1946 w 2023"/>
                      <a:gd name="T77" fmla="*/ 13 h 997"/>
                      <a:gd name="T78" fmla="*/ 1997 w 2023"/>
                      <a:gd name="T79" fmla="*/ 1 h 99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23"/>
                      <a:gd name="T121" fmla="*/ 0 h 997"/>
                      <a:gd name="T122" fmla="*/ 2023 w 2023"/>
                      <a:gd name="T123" fmla="*/ 997 h 99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23" h="997">
                        <a:moveTo>
                          <a:pt x="0" y="0"/>
                        </a:moveTo>
                        <a:lnTo>
                          <a:pt x="25" y="1"/>
                        </a:lnTo>
                        <a:lnTo>
                          <a:pt x="50" y="6"/>
                        </a:lnTo>
                        <a:lnTo>
                          <a:pt x="75" y="13"/>
                        </a:lnTo>
                        <a:lnTo>
                          <a:pt x="101" y="24"/>
                        </a:lnTo>
                        <a:lnTo>
                          <a:pt x="126" y="38"/>
                        </a:lnTo>
                        <a:lnTo>
                          <a:pt x="152" y="54"/>
                        </a:lnTo>
                        <a:lnTo>
                          <a:pt x="177" y="73"/>
                        </a:lnTo>
                        <a:lnTo>
                          <a:pt x="202" y="95"/>
                        </a:lnTo>
                        <a:lnTo>
                          <a:pt x="228" y="119"/>
                        </a:lnTo>
                        <a:lnTo>
                          <a:pt x="252" y="146"/>
                        </a:lnTo>
                        <a:lnTo>
                          <a:pt x="278" y="174"/>
                        </a:lnTo>
                        <a:lnTo>
                          <a:pt x="303" y="205"/>
                        </a:lnTo>
                        <a:lnTo>
                          <a:pt x="328" y="238"/>
                        </a:lnTo>
                        <a:lnTo>
                          <a:pt x="354" y="272"/>
                        </a:lnTo>
                        <a:lnTo>
                          <a:pt x="379" y="307"/>
                        </a:lnTo>
                        <a:lnTo>
                          <a:pt x="404" y="344"/>
                        </a:lnTo>
                        <a:lnTo>
                          <a:pt x="429" y="381"/>
                        </a:lnTo>
                        <a:lnTo>
                          <a:pt x="455" y="420"/>
                        </a:lnTo>
                        <a:lnTo>
                          <a:pt x="480" y="459"/>
                        </a:lnTo>
                        <a:lnTo>
                          <a:pt x="506" y="498"/>
                        </a:lnTo>
                        <a:lnTo>
                          <a:pt x="531" y="537"/>
                        </a:lnTo>
                        <a:lnTo>
                          <a:pt x="556" y="576"/>
                        </a:lnTo>
                        <a:lnTo>
                          <a:pt x="581" y="615"/>
                        </a:lnTo>
                        <a:lnTo>
                          <a:pt x="606" y="652"/>
                        </a:lnTo>
                        <a:lnTo>
                          <a:pt x="632" y="689"/>
                        </a:lnTo>
                        <a:lnTo>
                          <a:pt x="657" y="724"/>
                        </a:lnTo>
                        <a:lnTo>
                          <a:pt x="682" y="758"/>
                        </a:lnTo>
                        <a:lnTo>
                          <a:pt x="707" y="791"/>
                        </a:lnTo>
                        <a:lnTo>
                          <a:pt x="733" y="822"/>
                        </a:lnTo>
                        <a:lnTo>
                          <a:pt x="758" y="850"/>
                        </a:lnTo>
                        <a:lnTo>
                          <a:pt x="784" y="877"/>
                        </a:lnTo>
                        <a:lnTo>
                          <a:pt x="809" y="901"/>
                        </a:lnTo>
                        <a:lnTo>
                          <a:pt x="834" y="923"/>
                        </a:lnTo>
                        <a:lnTo>
                          <a:pt x="860" y="942"/>
                        </a:lnTo>
                        <a:lnTo>
                          <a:pt x="884" y="958"/>
                        </a:lnTo>
                        <a:lnTo>
                          <a:pt x="910" y="972"/>
                        </a:lnTo>
                        <a:lnTo>
                          <a:pt x="935" y="983"/>
                        </a:lnTo>
                        <a:lnTo>
                          <a:pt x="960" y="990"/>
                        </a:lnTo>
                        <a:lnTo>
                          <a:pt x="986" y="995"/>
                        </a:lnTo>
                        <a:lnTo>
                          <a:pt x="1011" y="996"/>
                        </a:lnTo>
                        <a:lnTo>
                          <a:pt x="1036" y="995"/>
                        </a:lnTo>
                        <a:lnTo>
                          <a:pt x="1062" y="990"/>
                        </a:lnTo>
                        <a:lnTo>
                          <a:pt x="1087" y="983"/>
                        </a:lnTo>
                        <a:lnTo>
                          <a:pt x="1112" y="972"/>
                        </a:lnTo>
                        <a:lnTo>
                          <a:pt x="1138" y="958"/>
                        </a:lnTo>
                        <a:lnTo>
                          <a:pt x="1162" y="942"/>
                        </a:lnTo>
                        <a:lnTo>
                          <a:pt x="1188" y="923"/>
                        </a:lnTo>
                        <a:lnTo>
                          <a:pt x="1213" y="901"/>
                        </a:lnTo>
                        <a:lnTo>
                          <a:pt x="1238" y="877"/>
                        </a:lnTo>
                        <a:lnTo>
                          <a:pt x="1264" y="850"/>
                        </a:lnTo>
                        <a:lnTo>
                          <a:pt x="1289" y="822"/>
                        </a:lnTo>
                        <a:lnTo>
                          <a:pt x="1314" y="791"/>
                        </a:lnTo>
                        <a:lnTo>
                          <a:pt x="1340" y="758"/>
                        </a:lnTo>
                        <a:lnTo>
                          <a:pt x="1365" y="724"/>
                        </a:lnTo>
                        <a:lnTo>
                          <a:pt x="1390" y="689"/>
                        </a:lnTo>
                        <a:lnTo>
                          <a:pt x="1416" y="652"/>
                        </a:lnTo>
                        <a:lnTo>
                          <a:pt x="1440" y="615"/>
                        </a:lnTo>
                        <a:lnTo>
                          <a:pt x="1466" y="576"/>
                        </a:lnTo>
                        <a:lnTo>
                          <a:pt x="1491" y="537"/>
                        </a:lnTo>
                        <a:lnTo>
                          <a:pt x="1516" y="498"/>
                        </a:lnTo>
                        <a:lnTo>
                          <a:pt x="1542" y="459"/>
                        </a:lnTo>
                        <a:lnTo>
                          <a:pt x="1567" y="420"/>
                        </a:lnTo>
                        <a:lnTo>
                          <a:pt x="1592" y="381"/>
                        </a:lnTo>
                        <a:lnTo>
                          <a:pt x="1618" y="344"/>
                        </a:lnTo>
                        <a:lnTo>
                          <a:pt x="1643" y="307"/>
                        </a:lnTo>
                        <a:lnTo>
                          <a:pt x="1668" y="272"/>
                        </a:lnTo>
                        <a:lnTo>
                          <a:pt x="1694" y="238"/>
                        </a:lnTo>
                        <a:lnTo>
                          <a:pt x="1718" y="205"/>
                        </a:lnTo>
                        <a:lnTo>
                          <a:pt x="1744" y="174"/>
                        </a:lnTo>
                        <a:lnTo>
                          <a:pt x="1770" y="146"/>
                        </a:lnTo>
                        <a:lnTo>
                          <a:pt x="1794" y="119"/>
                        </a:lnTo>
                        <a:lnTo>
                          <a:pt x="1820" y="95"/>
                        </a:lnTo>
                        <a:lnTo>
                          <a:pt x="1845" y="73"/>
                        </a:lnTo>
                        <a:lnTo>
                          <a:pt x="1870" y="54"/>
                        </a:lnTo>
                        <a:lnTo>
                          <a:pt x="1896" y="38"/>
                        </a:lnTo>
                        <a:lnTo>
                          <a:pt x="1921" y="24"/>
                        </a:lnTo>
                        <a:lnTo>
                          <a:pt x="1946" y="13"/>
                        </a:lnTo>
                        <a:lnTo>
                          <a:pt x="1972" y="6"/>
                        </a:lnTo>
                        <a:lnTo>
                          <a:pt x="1997" y="1"/>
                        </a:lnTo>
                        <a:lnTo>
                          <a:pt x="2022" y="0"/>
                        </a:lnTo>
                      </a:path>
                    </a:pathLst>
                  </a:custGeom>
                  <a:noFill/>
                  <a:ln w="19050" cap="rnd" cmpd="sng" algn="ctr">
                    <a:solidFill>
                      <a:srgbClr val="000000"/>
                    </a:solidFill>
                    <a:prstDash val="solid"/>
                    <a:round/>
                    <a:headEnd type="none" w="med" len="med"/>
                    <a:tailEnd type="none" w="med" len="med"/>
                  </a:ln>
                </p:spPr>
                <p:txBody>
                  <a:bodyPr>
                    <a:prstTxWarp prst="textNoShape">
                      <a:avLst/>
                    </a:prstTxWarp>
                  </a:bodyPr>
                  <a:lstStyle/>
                  <a:p>
                    <a:endParaRPr lang="en-US"/>
                  </a:p>
                </p:txBody>
              </p:sp>
            </p:grpSp>
            <p:grpSp>
              <p:nvGrpSpPr>
                <p:cNvPr id="929" name="Group 206"/>
                <p:cNvGrpSpPr/>
                <p:nvPr/>
              </p:nvGrpSpPr>
              <p:grpSpPr>
                <a:xfrm>
                  <a:off x="4952999" y="4267200"/>
                  <a:ext cx="2743199" cy="914400"/>
                  <a:chOff x="3539330" y="2692929"/>
                  <a:chExt cx="6442870" cy="1583321"/>
                </a:xfrm>
              </p:grpSpPr>
              <p:sp>
                <p:nvSpPr>
                  <p:cNvPr id="930" name="Freeform 33"/>
                  <p:cNvSpPr>
                    <a:spLocks/>
                  </p:cNvSpPr>
                  <p:nvPr/>
                </p:nvSpPr>
                <p:spPr bwMode="auto">
                  <a:xfrm>
                    <a:off x="3539330" y="2693512"/>
                    <a:ext cx="3211513" cy="1582738"/>
                  </a:xfrm>
                  <a:custGeom>
                    <a:avLst/>
                    <a:gdLst>
                      <a:gd name="T0" fmla="*/ 25 w 2023"/>
                      <a:gd name="T1" fmla="*/ 1 h 997"/>
                      <a:gd name="T2" fmla="*/ 75 w 2023"/>
                      <a:gd name="T3" fmla="*/ 13 h 997"/>
                      <a:gd name="T4" fmla="*/ 126 w 2023"/>
                      <a:gd name="T5" fmla="*/ 38 h 997"/>
                      <a:gd name="T6" fmla="*/ 177 w 2023"/>
                      <a:gd name="T7" fmla="*/ 73 h 997"/>
                      <a:gd name="T8" fmla="*/ 228 w 2023"/>
                      <a:gd name="T9" fmla="*/ 119 h 997"/>
                      <a:gd name="T10" fmla="*/ 278 w 2023"/>
                      <a:gd name="T11" fmla="*/ 174 h 997"/>
                      <a:gd name="T12" fmla="*/ 328 w 2023"/>
                      <a:gd name="T13" fmla="*/ 238 h 997"/>
                      <a:gd name="T14" fmla="*/ 379 w 2023"/>
                      <a:gd name="T15" fmla="*/ 307 h 997"/>
                      <a:gd name="T16" fmla="*/ 429 w 2023"/>
                      <a:gd name="T17" fmla="*/ 381 h 997"/>
                      <a:gd name="T18" fmla="*/ 480 w 2023"/>
                      <a:gd name="T19" fmla="*/ 459 h 997"/>
                      <a:gd name="T20" fmla="*/ 531 w 2023"/>
                      <a:gd name="T21" fmla="*/ 537 h 997"/>
                      <a:gd name="T22" fmla="*/ 581 w 2023"/>
                      <a:gd name="T23" fmla="*/ 615 h 997"/>
                      <a:gd name="T24" fmla="*/ 632 w 2023"/>
                      <a:gd name="T25" fmla="*/ 689 h 997"/>
                      <a:gd name="T26" fmla="*/ 682 w 2023"/>
                      <a:gd name="T27" fmla="*/ 758 h 997"/>
                      <a:gd name="T28" fmla="*/ 733 w 2023"/>
                      <a:gd name="T29" fmla="*/ 822 h 997"/>
                      <a:gd name="T30" fmla="*/ 784 w 2023"/>
                      <a:gd name="T31" fmla="*/ 877 h 997"/>
                      <a:gd name="T32" fmla="*/ 834 w 2023"/>
                      <a:gd name="T33" fmla="*/ 923 h 997"/>
                      <a:gd name="T34" fmla="*/ 884 w 2023"/>
                      <a:gd name="T35" fmla="*/ 958 h 997"/>
                      <a:gd name="T36" fmla="*/ 935 w 2023"/>
                      <a:gd name="T37" fmla="*/ 983 h 997"/>
                      <a:gd name="T38" fmla="*/ 986 w 2023"/>
                      <a:gd name="T39" fmla="*/ 995 h 997"/>
                      <a:gd name="T40" fmla="*/ 1036 w 2023"/>
                      <a:gd name="T41" fmla="*/ 995 h 997"/>
                      <a:gd name="T42" fmla="*/ 1087 w 2023"/>
                      <a:gd name="T43" fmla="*/ 983 h 997"/>
                      <a:gd name="T44" fmla="*/ 1138 w 2023"/>
                      <a:gd name="T45" fmla="*/ 958 h 997"/>
                      <a:gd name="T46" fmla="*/ 1188 w 2023"/>
                      <a:gd name="T47" fmla="*/ 923 h 997"/>
                      <a:gd name="T48" fmla="*/ 1238 w 2023"/>
                      <a:gd name="T49" fmla="*/ 877 h 997"/>
                      <a:gd name="T50" fmla="*/ 1289 w 2023"/>
                      <a:gd name="T51" fmla="*/ 822 h 997"/>
                      <a:gd name="T52" fmla="*/ 1340 w 2023"/>
                      <a:gd name="T53" fmla="*/ 758 h 997"/>
                      <a:gd name="T54" fmla="*/ 1390 w 2023"/>
                      <a:gd name="T55" fmla="*/ 689 h 997"/>
                      <a:gd name="T56" fmla="*/ 1440 w 2023"/>
                      <a:gd name="T57" fmla="*/ 615 h 997"/>
                      <a:gd name="T58" fmla="*/ 1491 w 2023"/>
                      <a:gd name="T59" fmla="*/ 537 h 997"/>
                      <a:gd name="T60" fmla="*/ 1542 w 2023"/>
                      <a:gd name="T61" fmla="*/ 459 h 997"/>
                      <a:gd name="T62" fmla="*/ 1592 w 2023"/>
                      <a:gd name="T63" fmla="*/ 381 h 997"/>
                      <a:gd name="T64" fmla="*/ 1643 w 2023"/>
                      <a:gd name="T65" fmla="*/ 307 h 997"/>
                      <a:gd name="T66" fmla="*/ 1694 w 2023"/>
                      <a:gd name="T67" fmla="*/ 238 h 997"/>
                      <a:gd name="T68" fmla="*/ 1744 w 2023"/>
                      <a:gd name="T69" fmla="*/ 174 h 997"/>
                      <a:gd name="T70" fmla="*/ 1794 w 2023"/>
                      <a:gd name="T71" fmla="*/ 119 h 997"/>
                      <a:gd name="T72" fmla="*/ 1845 w 2023"/>
                      <a:gd name="T73" fmla="*/ 73 h 997"/>
                      <a:gd name="T74" fmla="*/ 1896 w 2023"/>
                      <a:gd name="T75" fmla="*/ 38 h 997"/>
                      <a:gd name="T76" fmla="*/ 1946 w 2023"/>
                      <a:gd name="T77" fmla="*/ 13 h 997"/>
                      <a:gd name="T78" fmla="*/ 1997 w 2023"/>
                      <a:gd name="T79" fmla="*/ 1 h 99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23"/>
                      <a:gd name="T121" fmla="*/ 0 h 997"/>
                      <a:gd name="T122" fmla="*/ 2023 w 2023"/>
                      <a:gd name="T123" fmla="*/ 997 h 99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23" h="997">
                        <a:moveTo>
                          <a:pt x="0" y="0"/>
                        </a:moveTo>
                        <a:lnTo>
                          <a:pt x="25" y="1"/>
                        </a:lnTo>
                        <a:lnTo>
                          <a:pt x="50" y="6"/>
                        </a:lnTo>
                        <a:lnTo>
                          <a:pt x="75" y="13"/>
                        </a:lnTo>
                        <a:lnTo>
                          <a:pt x="101" y="24"/>
                        </a:lnTo>
                        <a:lnTo>
                          <a:pt x="126" y="38"/>
                        </a:lnTo>
                        <a:lnTo>
                          <a:pt x="152" y="54"/>
                        </a:lnTo>
                        <a:lnTo>
                          <a:pt x="177" y="73"/>
                        </a:lnTo>
                        <a:lnTo>
                          <a:pt x="202" y="95"/>
                        </a:lnTo>
                        <a:lnTo>
                          <a:pt x="228" y="119"/>
                        </a:lnTo>
                        <a:lnTo>
                          <a:pt x="252" y="146"/>
                        </a:lnTo>
                        <a:lnTo>
                          <a:pt x="278" y="174"/>
                        </a:lnTo>
                        <a:lnTo>
                          <a:pt x="303" y="205"/>
                        </a:lnTo>
                        <a:lnTo>
                          <a:pt x="328" y="238"/>
                        </a:lnTo>
                        <a:lnTo>
                          <a:pt x="354" y="272"/>
                        </a:lnTo>
                        <a:lnTo>
                          <a:pt x="379" y="307"/>
                        </a:lnTo>
                        <a:lnTo>
                          <a:pt x="404" y="344"/>
                        </a:lnTo>
                        <a:lnTo>
                          <a:pt x="429" y="381"/>
                        </a:lnTo>
                        <a:lnTo>
                          <a:pt x="455" y="420"/>
                        </a:lnTo>
                        <a:lnTo>
                          <a:pt x="480" y="459"/>
                        </a:lnTo>
                        <a:lnTo>
                          <a:pt x="506" y="498"/>
                        </a:lnTo>
                        <a:lnTo>
                          <a:pt x="531" y="537"/>
                        </a:lnTo>
                        <a:lnTo>
                          <a:pt x="556" y="576"/>
                        </a:lnTo>
                        <a:lnTo>
                          <a:pt x="581" y="615"/>
                        </a:lnTo>
                        <a:lnTo>
                          <a:pt x="606" y="652"/>
                        </a:lnTo>
                        <a:lnTo>
                          <a:pt x="632" y="689"/>
                        </a:lnTo>
                        <a:lnTo>
                          <a:pt x="657" y="724"/>
                        </a:lnTo>
                        <a:lnTo>
                          <a:pt x="682" y="758"/>
                        </a:lnTo>
                        <a:lnTo>
                          <a:pt x="707" y="791"/>
                        </a:lnTo>
                        <a:lnTo>
                          <a:pt x="733" y="822"/>
                        </a:lnTo>
                        <a:lnTo>
                          <a:pt x="758" y="850"/>
                        </a:lnTo>
                        <a:lnTo>
                          <a:pt x="784" y="877"/>
                        </a:lnTo>
                        <a:lnTo>
                          <a:pt x="809" y="901"/>
                        </a:lnTo>
                        <a:lnTo>
                          <a:pt x="834" y="923"/>
                        </a:lnTo>
                        <a:lnTo>
                          <a:pt x="860" y="942"/>
                        </a:lnTo>
                        <a:lnTo>
                          <a:pt x="884" y="958"/>
                        </a:lnTo>
                        <a:lnTo>
                          <a:pt x="910" y="972"/>
                        </a:lnTo>
                        <a:lnTo>
                          <a:pt x="935" y="983"/>
                        </a:lnTo>
                        <a:lnTo>
                          <a:pt x="960" y="990"/>
                        </a:lnTo>
                        <a:lnTo>
                          <a:pt x="986" y="995"/>
                        </a:lnTo>
                        <a:lnTo>
                          <a:pt x="1011" y="996"/>
                        </a:lnTo>
                        <a:lnTo>
                          <a:pt x="1036" y="995"/>
                        </a:lnTo>
                        <a:lnTo>
                          <a:pt x="1062" y="990"/>
                        </a:lnTo>
                        <a:lnTo>
                          <a:pt x="1087" y="983"/>
                        </a:lnTo>
                        <a:lnTo>
                          <a:pt x="1112" y="972"/>
                        </a:lnTo>
                        <a:lnTo>
                          <a:pt x="1138" y="958"/>
                        </a:lnTo>
                        <a:lnTo>
                          <a:pt x="1162" y="942"/>
                        </a:lnTo>
                        <a:lnTo>
                          <a:pt x="1188" y="923"/>
                        </a:lnTo>
                        <a:lnTo>
                          <a:pt x="1213" y="901"/>
                        </a:lnTo>
                        <a:lnTo>
                          <a:pt x="1238" y="877"/>
                        </a:lnTo>
                        <a:lnTo>
                          <a:pt x="1264" y="850"/>
                        </a:lnTo>
                        <a:lnTo>
                          <a:pt x="1289" y="822"/>
                        </a:lnTo>
                        <a:lnTo>
                          <a:pt x="1314" y="791"/>
                        </a:lnTo>
                        <a:lnTo>
                          <a:pt x="1340" y="758"/>
                        </a:lnTo>
                        <a:lnTo>
                          <a:pt x="1365" y="724"/>
                        </a:lnTo>
                        <a:lnTo>
                          <a:pt x="1390" y="689"/>
                        </a:lnTo>
                        <a:lnTo>
                          <a:pt x="1416" y="652"/>
                        </a:lnTo>
                        <a:lnTo>
                          <a:pt x="1440" y="615"/>
                        </a:lnTo>
                        <a:lnTo>
                          <a:pt x="1466" y="576"/>
                        </a:lnTo>
                        <a:lnTo>
                          <a:pt x="1491" y="537"/>
                        </a:lnTo>
                        <a:lnTo>
                          <a:pt x="1516" y="498"/>
                        </a:lnTo>
                        <a:lnTo>
                          <a:pt x="1542" y="459"/>
                        </a:lnTo>
                        <a:lnTo>
                          <a:pt x="1567" y="420"/>
                        </a:lnTo>
                        <a:lnTo>
                          <a:pt x="1592" y="381"/>
                        </a:lnTo>
                        <a:lnTo>
                          <a:pt x="1618" y="344"/>
                        </a:lnTo>
                        <a:lnTo>
                          <a:pt x="1643" y="307"/>
                        </a:lnTo>
                        <a:lnTo>
                          <a:pt x="1668" y="272"/>
                        </a:lnTo>
                        <a:lnTo>
                          <a:pt x="1694" y="238"/>
                        </a:lnTo>
                        <a:lnTo>
                          <a:pt x="1718" y="205"/>
                        </a:lnTo>
                        <a:lnTo>
                          <a:pt x="1744" y="174"/>
                        </a:lnTo>
                        <a:lnTo>
                          <a:pt x="1770" y="146"/>
                        </a:lnTo>
                        <a:lnTo>
                          <a:pt x="1794" y="119"/>
                        </a:lnTo>
                        <a:lnTo>
                          <a:pt x="1820" y="95"/>
                        </a:lnTo>
                        <a:lnTo>
                          <a:pt x="1845" y="73"/>
                        </a:lnTo>
                        <a:lnTo>
                          <a:pt x="1870" y="54"/>
                        </a:lnTo>
                        <a:lnTo>
                          <a:pt x="1896" y="38"/>
                        </a:lnTo>
                        <a:lnTo>
                          <a:pt x="1921" y="24"/>
                        </a:lnTo>
                        <a:lnTo>
                          <a:pt x="1946" y="13"/>
                        </a:lnTo>
                        <a:lnTo>
                          <a:pt x="1972" y="6"/>
                        </a:lnTo>
                        <a:lnTo>
                          <a:pt x="1997" y="1"/>
                        </a:lnTo>
                        <a:lnTo>
                          <a:pt x="2022" y="0"/>
                        </a:lnTo>
                      </a:path>
                    </a:pathLst>
                  </a:custGeom>
                  <a:noFill/>
                  <a:ln w="19050" cap="rnd" cmpd="sng" algn="ctr">
                    <a:solidFill>
                      <a:srgbClr val="000000"/>
                    </a:solidFill>
                    <a:prstDash val="solid"/>
                    <a:round/>
                    <a:headEnd type="none" w="med" len="med"/>
                    <a:tailEnd type="none" w="med" len="med"/>
                  </a:ln>
                </p:spPr>
                <p:txBody>
                  <a:bodyPr>
                    <a:prstTxWarp prst="textNoShape">
                      <a:avLst/>
                    </a:prstTxWarp>
                  </a:bodyPr>
                  <a:lstStyle/>
                  <a:p>
                    <a:endParaRPr lang="en-US"/>
                  </a:p>
                </p:txBody>
              </p:sp>
              <p:sp>
                <p:nvSpPr>
                  <p:cNvPr id="931" name="Freeform 34"/>
                  <p:cNvSpPr>
                    <a:spLocks/>
                  </p:cNvSpPr>
                  <p:nvPr/>
                </p:nvSpPr>
                <p:spPr bwMode="auto">
                  <a:xfrm>
                    <a:off x="6770687" y="2692929"/>
                    <a:ext cx="3211513" cy="1582738"/>
                  </a:xfrm>
                  <a:custGeom>
                    <a:avLst/>
                    <a:gdLst>
                      <a:gd name="T0" fmla="*/ 25 w 2023"/>
                      <a:gd name="T1" fmla="*/ 1 h 997"/>
                      <a:gd name="T2" fmla="*/ 75 w 2023"/>
                      <a:gd name="T3" fmla="*/ 13 h 997"/>
                      <a:gd name="T4" fmla="*/ 126 w 2023"/>
                      <a:gd name="T5" fmla="*/ 38 h 997"/>
                      <a:gd name="T6" fmla="*/ 177 w 2023"/>
                      <a:gd name="T7" fmla="*/ 73 h 997"/>
                      <a:gd name="T8" fmla="*/ 228 w 2023"/>
                      <a:gd name="T9" fmla="*/ 119 h 997"/>
                      <a:gd name="T10" fmla="*/ 278 w 2023"/>
                      <a:gd name="T11" fmla="*/ 174 h 997"/>
                      <a:gd name="T12" fmla="*/ 328 w 2023"/>
                      <a:gd name="T13" fmla="*/ 238 h 997"/>
                      <a:gd name="T14" fmla="*/ 379 w 2023"/>
                      <a:gd name="T15" fmla="*/ 307 h 997"/>
                      <a:gd name="T16" fmla="*/ 429 w 2023"/>
                      <a:gd name="T17" fmla="*/ 381 h 997"/>
                      <a:gd name="T18" fmla="*/ 480 w 2023"/>
                      <a:gd name="T19" fmla="*/ 459 h 997"/>
                      <a:gd name="T20" fmla="*/ 531 w 2023"/>
                      <a:gd name="T21" fmla="*/ 537 h 997"/>
                      <a:gd name="T22" fmla="*/ 581 w 2023"/>
                      <a:gd name="T23" fmla="*/ 615 h 997"/>
                      <a:gd name="T24" fmla="*/ 632 w 2023"/>
                      <a:gd name="T25" fmla="*/ 689 h 997"/>
                      <a:gd name="T26" fmla="*/ 682 w 2023"/>
                      <a:gd name="T27" fmla="*/ 758 h 997"/>
                      <a:gd name="T28" fmla="*/ 733 w 2023"/>
                      <a:gd name="T29" fmla="*/ 822 h 997"/>
                      <a:gd name="T30" fmla="*/ 784 w 2023"/>
                      <a:gd name="T31" fmla="*/ 877 h 997"/>
                      <a:gd name="T32" fmla="*/ 834 w 2023"/>
                      <a:gd name="T33" fmla="*/ 923 h 997"/>
                      <a:gd name="T34" fmla="*/ 884 w 2023"/>
                      <a:gd name="T35" fmla="*/ 958 h 997"/>
                      <a:gd name="T36" fmla="*/ 935 w 2023"/>
                      <a:gd name="T37" fmla="*/ 983 h 997"/>
                      <a:gd name="T38" fmla="*/ 986 w 2023"/>
                      <a:gd name="T39" fmla="*/ 995 h 997"/>
                      <a:gd name="T40" fmla="*/ 1036 w 2023"/>
                      <a:gd name="T41" fmla="*/ 995 h 997"/>
                      <a:gd name="T42" fmla="*/ 1087 w 2023"/>
                      <a:gd name="T43" fmla="*/ 983 h 997"/>
                      <a:gd name="T44" fmla="*/ 1138 w 2023"/>
                      <a:gd name="T45" fmla="*/ 958 h 997"/>
                      <a:gd name="T46" fmla="*/ 1188 w 2023"/>
                      <a:gd name="T47" fmla="*/ 923 h 997"/>
                      <a:gd name="T48" fmla="*/ 1238 w 2023"/>
                      <a:gd name="T49" fmla="*/ 877 h 997"/>
                      <a:gd name="T50" fmla="*/ 1289 w 2023"/>
                      <a:gd name="T51" fmla="*/ 822 h 997"/>
                      <a:gd name="T52" fmla="*/ 1340 w 2023"/>
                      <a:gd name="T53" fmla="*/ 758 h 997"/>
                      <a:gd name="T54" fmla="*/ 1390 w 2023"/>
                      <a:gd name="T55" fmla="*/ 689 h 997"/>
                      <a:gd name="T56" fmla="*/ 1440 w 2023"/>
                      <a:gd name="T57" fmla="*/ 615 h 997"/>
                      <a:gd name="T58" fmla="*/ 1491 w 2023"/>
                      <a:gd name="T59" fmla="*/ 537 h 997"/>
                      <a:gd name="T60" fmla="*/ 1542 w 2023"/>
                      <a:gd name="T61" fmla="*/ 459 h 997"/>
                      <a:gd name="T62" fmla="*/ 1592 w 2023"/>
                      <a:gd name="T63" fmla="*/ 381 h 997"/>
                      <a:gd name="T64" fmla="*/ 1643 w 2023"/>
                      <a:gd name="T65" fmla="*/ 307 h 997"/>
                      <a:gd name="T66" fmla="*/ 1694 w 2023"/>
                      <a:gd name="T67" fmla="*/ 238 h 997"/>
                      <a:gd name="T68" fmla="*/ 1744 w 2023"/>
                      <a:gd name="T69" fmla="*/ 174 h 997"/>
                      <a:gd name="T70" fmla="*/ 1794 w 2023"/>
                      <a:gd name="T71" fmla="*/ 119 h 997"/>
                      <a:gd name="T72" fmla="*/ 1845 w 2023"/>
                      <a:gd name="T73" fmla="*/ 73 h 997"/>
                      <a:gd name="T74" fmla="*/ 1896 w 2023"/>
                      <a:gd name="T75" fmla="*/ 38 h 997"/>
                      <a:gd name="T76" fmla="*/ 1946 w 2023"/>
                      <a:gd name="T77" fmla="*/ 13 h 997"/>
                      <a:gd name="T78" fmla="*/ 1997 w 2023"/>
                      <a:gd name="T79" fmla="*/ 1 h 99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23"/>
                      <a:gd name="T121" fmla="*/ 0 h 997"/>
                      <a:gd name="T122" fmla="*/ 2023 w 2023"/>
                      <a:gd name="T123" fmla="*/ 997 h 99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23" h="997">
                        <a:moveTo>
                          <a:pt x="0" y="0"/>
                        </a:moveTo>
                        <a:lnTo>
                          <a:pt x="25" y="1"/>
                        </a:lnTo>
                        <a:lnTo>
                          <a:pt x="50" y="6"/>
                        </a:lnTo>
                        <a:lnTo>
                          <a:pt x="75" y="13"/>
                        </a:lnTo>
                        <a:lnTo>
                          <a:pt x="101" y="24"/>
                        </a:lnTo>
                        <a:lnTo>
                          <a:pt x="126" y="38"/>
                        </a:lnTo>
                        <a:lnTo>
                          <a:pt x="152" y="54"/>
                        </a:lnTo>
                        <a:lnTo>
                          <a:pt x="177" y="73"/>
                        </a:lnTo>
                        <a:lnTo>
                          <a:pt x="202" y="95"/>
                        </a:lnTo>
                        <a:lnTo>
                          <a:pt x="228" y="119"/>
                        </a:lnTo>
                        <a:lnTo>
                          <a:pt x="252" y="146"/>
                        </a:lnTo>
                        <a:lnTo>
                          <a:pt x="278" y="174"/>
                        </a:lnTo>
                        <a:lnTo>
                          <a:pt x="303" y="205"/>
                        </a:lnTo>
                        <a:lnTo>
                          <a:pt x="328" y="238"/>
                        </a:lnTo>
                        <a:lnTo>
                          <a:pt x="354" y="272"/>
                        </a:lnTo>
                        <a:lnTo>
                          <a:pt x="379" y="307"/>
                        </a:lnTo>
                        <a:lnTo>
                          <a:pt x="404" y="344"/>
                        </a:lnTo>
                        <a:lnTo>
                          <a:pt x="429" y="381"/>
                        </a:lnTo>
                        <a:lnTo>
                          <a:pt x="455" y="420"/>
                        </a:lnTo>
                        <a:lnTo>
                          <a:pt x="480" y="459"/>
                        </a:lnTo>
                        <a:lnTo>
                          <a:pt x="506" y="498"/>
                        </a:lnTo>
                        <a:lnTo>
                          <a:pt x="531" y="537"/>
                        </a:lnTo>
                        <a:lnTo>
                          <a:pt x="556" y="576"/>
                        </a:lnTo>
                        <a:lnTo>
                          <a:pt x="581" y="615"/>
                        </a:lnTo>
                        <a:lnTo>
                          <a:pt x="606" y="652"/>
                        </a:lnTo>
                        <a:lnTo>
                          <a:pt x="632" y="689"/>
                        </a:lnTo>
                        <a:lnTo>
                          <a:pt x="657" y="724"/>
                        </a:lnTo>
                        <a:lnTo>
                          <a:pt x="682" y="758"/>
                        </a:lnTo>
                        <a:lnTo>
                          <a:pt x="707" y="791"/>
                        </a:lnTo>
                        <a:lnTo>
                          <a:pt x="733" y="822"/>
                        </a:lnTo>
                        <a:lnTo>
                          <a:pt x="758" y="850"/>
                        </a:lnTo>
                        <a:lnTo>
                          <a:pt x="784" y="877"/>
                        </a:lnTo>
                        <a:lnTo>
                          <a:pt x="809" y="901"/>
                        </a:lnTo>
                        <a:lnTo>
                          <a:pt x="834" y="923"/>
                        </a:lnTo>
                        <a:lnTo>
                          <a:pt x="860" y="942"/>
                        </a:lnTo>
                        <a:lnTo>
                          <a:pt x="884" y="958"/>
                        </a:lnTo>
                        <a:lnTo>
                          <a:pt x="910" y="972"/>
                        </a:lnTo>
                        <a:lnTo>
                          <a:pt x="935" y="983"/>
                        </a:lnTo>
                        <a:lnTo>
                          <a:pt x="960" y="990"/>
                        </a:lnTo>
                        <a:lnTo>
                          <a:pt x="986" y="995"/>
                        </a:lnTo>
                        <a:lnTo>
                          <a:pt x="1011" y="996"/>
                        </a:lnTo>
                        <a:lnTo>
                          <a:pt x="1036" y="995"/>
                        </a:lnTo>
                        <a:lnTo>
                          <a:pt x="1062" y="990"/>
                        </a:lnTo>
                        <a:lnTo>
                          <a:pt x="1087" y="983"/>
                        </a:lnTo>
                        <a:lnTo>
                          <a:pt x="1112" y="972"/>
                        </a:lnTo>
                        <a:lnTo>
                          <a:pt x="1138" y="958"/>
                        </a:lnTo>
                        <a:lnTo>
                          <a:pt x="1162" y="942"/>
                        </a:lnTo>
                        <a:lnTo>
                          <a:pt x="1188" y="923"/>
                        </a:lnTo>
                        <a:lnTo>
                          <a:pt x="1213" y="901"/>
                        </a:lnTo>
                        <a:lnTo>
                          <a:pt x="1238" y="877"/>
                        </a:lnTo>
                        <a:lnTo>
                          <a:pt x="1264" y="850"/>
                        </a:lnTo>
                        <a:lnTo>
                          <a:pt x="1289" y="822"/>
                        </a:lnTo>
                        <a:lnTo>
                          <a:pt x="1314" y="791"/>
                        </a:lnTo>
                        <a:lnTo>
                          <a:pt x="1340" y="758"/>
                        </a:lnTo>
                        <a:lnTo>
                          <a:pt x="1365" y="724"/>
                        </a:lnTo>
                        <a:lnTo>
                          <a:pt x="1390" y="689"/>
                        </a:lnTo>
                        <a:lnTo>
                          <a:pt x="1416" y="652"/>
                        </a:lnTo>
                        <a:lnTo>
                          <a:pt x="1440" y="615"/>
                        </a:lnTo>
                        <a:lnTo>
                          <a:pt x="1466" y="576"/>
                        </a:lnTo>
                        <a:lnTo>
                          <a:pt x="1491" y="537"/>
                        </a:lnTo>
                        <a:lnTo>
                          <a:pt x="1516" y="498"/>
                        </a:lnTo>
                        <a:lnTo>
                          <a:pt x="1542" y="459"/>
                        </a:lnTo>
                        <a:lnTo>
                          <a:pt x="1567" y="420"/>
                        </a:lnTo>
                        <a:lnTo>
                          <a:pt x="1592" y="381"/>
                        </a:lnTo>
                        <a:lnTo>
                          <a:pt x="1618" y="344"/>
                        </a:lnTo>
                        <a:lnTo>
                          <a:pt x="1643" y="307"/>
                        </a:lnTo>
                        <a:lnTo>
                          <a:pt x="1668" y="272"/>
                        </a:lnTo>
                        <a:lnTo>
                          <a:pt x="1694" y="238"/>
                        </a:lnTo>
                        <a:lnTo>
                          <a:pt x="1718" y="205"/>
                        </a:lnTo>
                        <a:lnTo>
                          <a:pt x="1744" y="174"/>
                        </a:lnTo>
                        <a:lnTo>
                          <a:pt x="1770" y="146"/>
                        </a:lnTo>
                        <a:lnTo>
                          <a:pt x="1794" y="119"/>
                        </a:lnTo>
                        <a:lnTo>
                          <a:pt x="1820" y="95"/>
                        </a:lnTo>
                        <a:lnTo>
                          <a:pt x="1845" y="73"/>
                        </a:lnTo>
                        <a:lnTo>
                          <a:pt x="1870" y="54"/>
                        </a:lnTo>
                        <a:lnTo>
                          <a:pt x="1896" y="38"/>
                        </a:lnTo>
                        <a:lnTo>
                          <a:pt x="1921" y="24"/>
                        </a:lnTo>
                        <a:lnTo>
                          <a:pt x="1946" y="13"/>
                        </a:lnTo>
                        <a:lnTo>
                          <a:pt x="1972" y="6"/>
                        </a:lnTo>
                        <a:lnTo>
                          <a:pt x="1997" y="1"/>
                        </a:lnTo>
                        <a:lnTo>
                          <a:pt x="2022" y="0"/>
                        </a:lnTo>
                      </a:path>
                    </a:pathLst>
                  </a:custGeom>
                  <a:noFill/>
                  <a:ln w="19050" cap="rnd" cmpd="sng" algn="ctr">
                    <a:solidFill>
                      <a:srgbClr val="000000"/>
                    </a:solidFill>
                    <a:prstDash val="solid"/>
                    <a:round/>
                    <a:headEnd type="none" w="med" len="med"/>
                    <a:tailEnd type="none" w="med" len="med"/>
                  </a:ln>
                </p:spPr>
                <p:txBody>
                  <a:bodyPr>
                    <a:prstTxWarp prst="textNoShape">
                      <a:avLst/>
                    </a:prstTxWarp>
                  </a:bodyPr>
                  <a:lstStyle/>
                  <a:p>
                    <a:endParaRPr lang="en-US"/>
                  </a:p>
                </p:txBody>
              </p:sp>
            </p:grpSp>
          </p:grpSp>
          <p:grpSp>
            <p:nvGrpSpPr>
              <p:cNvPr id="921" name="Group 89"/>
              <p:cNvGrpSpPr/>
              <p:nvPr/>
            </p:nvGrpSpPr>
            <p:grpSpPr>
              <a:xfrm>
                <a:off x="4953000" y="1092198"/>
                <a:ext cx="2743203" cy="914400"/>
                <a:chOff x="2209799" y="4267200"/>
                <a:chExt cx="5486399" cy="914400"/>
              </a:xfrm>
            </p:grpSpPr>
            <p:grpSp>
              <p:nvGrpSpPr>
                <p:cNvPr id="922" name="Group 58"/>
                <p:cNvGrpSpPr/>
                <p:nvPr/>
              </p:nvGrpSpPr>
              <p:grpSpPr>
                <a:xfrm>
                  <a:off x="2209799" y="4267200"/>
                  <a:ext cx="2743199" cy="914400"/>
                  <a:chOff x="3539330" y="2692929"/>
                  <a:chExt cx="6442870" cy="1583321"/>
                </a:xfrm>
              </p:grpSpPr>
              <p:sp>
                <p:nvSpPr>
                  <p:cNvPr id="926" name="Freeform 33"/>
                  <p:cNvSpPr>
                    <a:spLocks/>
                  </p:cNvSpPr>
                  <p:nvPr/>
                </p:nvSpPr>
                <p:spPr bwMode="auto">
                  <a:xfrm>
                    <a:off x="3539330" y="2693512"/>
                    <a:ext cx="3211513" cy="1582738"/>
                  </a:xfrm>
                  <a:custGeom>
                    <a:avLst/>
                    <a:gdLst>
                      <a:gd name="T0" fmla="*/ 25 w 2023"/>
                      <a:gd name="T1" fmla="*/ 1 h 997"/>
                      <a:gd name="T2" fmla="*/ 75 w 2023"/>
                      <a:gd name="T3" fmla="*/ 13 h 997"/>
                      <a:gd name="T4" fmla="*/ 126 w 2023"/>
                      <a:gd name="T5" fmla="*/ 38 h 997"/>
                      <a:gd name="T6" fmla="*/ 177 w 2023"/>
                      <a:gd name="T7" fmla="*/ 73 h 997"/>
                      <a:gd name="T8" fmla="*/ 228 w 2023"/>
                      <a:gd name="T9" fmla="*/ 119 h 997"/>
                      <a:gd name="T10" fmla="*/ 278 w 2023"/>
                      <a:gd name="T11" fmla="*/ 174 h 997"/>
                      <a:gd name="T12" fmla="*/ 328 w 2023"/>
                      <a:gd name="T13" fmla="*/ 238 h 997"/>
                      <a:gd name="T14" fmla="*/ 379 w 2023"/>
                      <a:gd name="T15" fmla="*/ 307 h 997"/>
                      <a:gd name="T16" fmla="*/ 429 w 2023"/>
                      <a:gd name="T17" fmla="*/ 381 h 997"/>
                      <a:gd name="T18" fmla="*/ 480 w 2023"/>
                      <a:gd name="T19" fmla="*/ 459 h 997"/>
                      <a:gd name="T20" fmla="*/ 531 w 2023"/>
                      <a:gd name="T21" fmla="*/ 537 h 997"/>
                      <a:gd name="T22" fmla="*/ 581 w 2023"/>
                      <a:gd name="T23" fmla="*/ 615 h 997"/>
                      <a:gd name="T24" fmla="*/ 632 w 2023"/>
                      <a:gd name="T25" fmla="*/ 689 h 997"/>
                      <a:gd name="T26" fmla="*/ 682 w 2023"/>
                      <a:gd name="T27" fmla="*/ 758 h 997"/>
                      <a:gd name="T28" fmla="*/ 733 w 2023"/>
                      <a:gd name="T29" fmla="*/ 822 h 997"/>
                      <a:gd name="T30" fmla="*/ 784 w 2023"/>
                      <a:gd name="T31" fmla="*/ 877 h 997"/>
                      <a:gd name="T32" fmla="*/ 834 w 2023"/>
                      <a:gd name="T33" fmla="*/ 923 h 997"/>
                      <a:gd name="T34" fmla="*/ 884 w 2023"/>
                      <a:gd name="T35" fmla="*/ 958 h 997"/>
                      <a:gd name="T36" fmla="*/ 935 w 2023"/>
                      <a:gd name="T37" fmla="*/ 983 h 997"/>
                      <a:gd name="T38" fmla="*/ 986 w 2023"/>
                      <a:gd name="T39" fmla="*/ 995 h 997"/>
                      <a:gd name="T40" fmla="*/ 1036 w 2023"/>
                      <a:gd name="T41" fmla="*/ 995 h 997"/>
                      <a:gd name="T42" fmla="*/ 1087 w 2023"/>
                      <a:gd name="T43" fmla="*/ 983 h 997"/>
                      <a:gd name="T44" fmla="*/ 1138 w 2023"/>
                      <a:gd name="T45" fmla="*/ 958 h 997"/>
                      <a:gd name="T46" fmla="*/ 1188 w 2023"/>
                      <a:gd name="T47" fmla="*/ 923 h 997"/>
                      <a:gd name="T48" fmla="*/ 1238 w 2023"/>
                      <a:gd name="T49" fmla="*/ 877 h 997"/>
                      <a:gd name="T50" fmla="*/ 1289 w 2023"/>
                      <a:gd name="T51" fmla="*/ 822 h 997"/>
                      <a:gd name="T52" fmla="*/ 1340 w 2023"/>
                      <a:gd name="T53" fmla="*/ 758 h 997"/>
                      <a:gd name="T54" fmla="*/ 1390 w 2023"/>
                      <a:gd name="T55" fmla="*/ 689 h 997"/>
                      <a:gd name="T56" fmla="*/ 1440 w 2023"/>
                      <a:gd name="T57" fmla="*/ 615 h 997"/>
                      <a:gd name="T58" fmla="*/ 1491 w 2023"/>
                      <a:gd name="T59" fmla="*/ 537 h 997"/>
                      <a:gd name="T60" fmla="*/ 1542 w 2023"/>
                      <a:gd name="T61" fmla="*/ 459 h 997"/>
                      <a:gd name="T62" fmla="*/ 1592 w 2023"/>
                      <a:gd name="T63" fmla="*/ 381 h 997"/>
                      <a:gd name="T64" fmla="*/ 1643 w 2023"/>
                      <a:gd name="T65" fmla="*/ 307 h 997"/>
                      <a:gd name="T66" fmla="*/ 1694 w 2023"/>
                      <a:gd name="T67" fmla="*/ 238 h 997"/>
                      <a:gd name="T68" fmla="*/ 1744 w 2023"/>
                      <a:gd name="T69" fmla="*/ 174 h 997"/>
                      <a:gd name="T70" fmla="*/ 1794 w 2023"/>
                      <a:gd name="T71" fmla="*/ 119 h 997"/>
                      <a:gd name="T72" fmla="*/ 1845 w 2023"/>
                      <a:gd name="T73" fmla="*/ 73 h 997"/>
                      <a:gd name="T74" fmla="*/ 1896 w 2023"/>
                      <a:gd name="T75" fmla="*/ 38 h 997"/>
                      <a:gd name="T76" fmla="*/ 1946 w 2023"/>
                      <a:gd name="T77" fmla="*/ 13 h 997"/>
                      <a:gd name="T78" fmla="*/ 1997 w 2023"/>
                      <a:gd name="T79" fmla="*/ 1 h 99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23"/>
                      <a:gd name="T121" fmla="*/ 0 h 997"/>
                      <a:gd name="T122" fmla="*/ 2023 w 2023"/>
                      <a:gd name="T123" fmla="*/ 997 h 99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23" h="997">
                        <a:moveTo>
                          <a:pt x="0" y="0"/>
                        </a:moveTo>
                        <a:lnTo>
                          <a:pt x="25" y="1"/>
                        </a:lnTo>
                        <a:lnTo>
                          <a:pt x="50" y="6"/>
                        </a:lnTo>
                        <a:lnTo>
                          <a:pt x="75" y="13"/>
                        </a:lnTo>
                        <a:lnTo>
                          <a:pt x="101" y="24"/>
                        </a:lnTo>
                        <a:lnTo>
                          <a:pt x="126" y="38"/>
                        </a:lnTo>
                        <a:lnTo>
                          <a:pt x="152" y="54"/>
                        </a:lnTo>
                        <a:lnTo>
                          <a:pt x="177" y="73"/>
                        </a:lnTo>
                        <a:lnTo>
                          <a:pt x="202" y="95"/>
                        </a:lnTo>
                        <a:lnTo>
                          <a:pt x="228" y="119"/>
                        </a:lnTo>
                        <a:lnTo>
                          <a:pt x="252" y="146"/>
                        </a:lnTo>
                        <a:lnTo>
                          <a:pt x="278" y="174"/>
                        </a:lnTo>
                        <a:lnTo>
                          <a:pt x="303" y="205"/>
                        </a:lnTo>
                        <a:lnTo>
                          <a:pt x="328" y="238"/>
                        </a:lnTo>
                        <a:lnTo>
                          <a:pt x="354" y="272"/>
                        </a:lnTo>
                        <a:lnTo>
                          <a:pt x="379" y="307"/>
                        </a:lnTo>
                        <a:lnTo>
                          <a:pt x="404" y="344"/>
                        </a:lnTo>
                        <a:lnTo>
                          <a:pt x="429" y="381"/>
                        </a:lnTo>
                        <a:lnTo>
                          <a:pt x="455" y="420"/>
                        </a:lnTo>
                        <a:lnTo>
                          <a:pt x="480" y="459"/>
                        </a:lnTo>
                        <a:lnTo>
                          <a:pt x="506" y="498"/>
                        </a:lnTo>
                        <a:lnTo>
                          <a:pt x="531" y="537"/>
                        </a:lnTo>
                        <a:lnTo>
                          <a:pt x="556" y="576"/>
                        </a:lnTo>
                        <a:lnTo>
                          <a:pt x="581" y="615"/>
                        </a:lnTo>
                        <a:lnTo>
                          <a:pt x="606" y="652"/>
                        </a:lnTo>
                        <a:lnTo>
                          <a:pt x="632" y="689"/>
                        </a:lnTo>
                        <a:lnTo>
                          <a:pt x="657" y="724"/>
                        </a:lnTo>
                        <a:lnTo>
                          <a:pt x="682" y="758"/>
                        </a:lnTo>
                        <a:lnTo>
                          <a:pt x="707" y="791"/>
                        </a:lnTo>
                        <a:lnTo>
                          <a:pt x="733" y="822"/>
                        </a:lnTo>
                        <a:lnTo>
                          <a:pt x="758" y="850"/>
                        </a:lnTo>
                        <a:lnTo>
                          <a:pt x="784" y="877"/>
                        </a:lnTo>
                        <a:lnTo>
                          <a:pt x="809" y="901"/>
                        </a:lnTo>
                        <a:lnTo>
                          <a:pt x="834" y="923"/>
                        </a:lnTo>
                        <a:lnTo>
                          <a:pt x="860" y="942"/>
                        </a:lnTo>
                        <a:lnTo>
                          <a:pt x="884" y="958"/>
                        </a:lnTo>
                        <a:lnTo>
                          <a:pt x="910" y="972"/>
                        </a:lnTo>
                        <a:lnTo>
                          <a:pt x="935" y="983"/>
                        </a:lnTo>
                        <a:lnTo>
                          <a:pt x="960" y="990"/>
                        </a:lnTo>
                        <a:lnTo>
                          <a:pt x="986" y="995"/>
                        </a:lnTo>
                        <a:lnTo>
                          <a:pt x="1011" y="996"/>
                        </a:lnTo>
                        <a:lnTo>
                          <a:pt x="1036" y="995"/>
                        </a:lnTo>
                        <a:lnTo>
                          <a:pt x="1062" y="990"/>
                        </a:lnTo>
                        <a:lnTo>
                          <a:pt x="1087" y="983"/>
                        </a:lnTo>
                        <a:lnTo>
                          <a:pt x="1112" y="972"/>
                        </a:lnTo>
                        <a:lnTo>
                          <a:pt x="1138" y="958"/>
                        </a:lnTo>
                        <a:lnTo>
                          <a:pt x="1162" y="942"/>
                        </a:lnTo>
                        <a:lnTo>
                          <a:pt x="1188" y="923"/>
                        </a:lnTo>
                        <a:lnTo>
                          <a:pt x="1213" y="901"/>
                        </a:lnTo>
                        <a:lnTo>
                          <a:pt x="1238" y="877"/>
                        </a:lnTo>
                        <a:lnTo>
                          <a:pt x="1264" y="850"/>
                        </a:lnTo>
                        <a:lnTo>
                          <a:pt x="1289" y="822"/>
                        </a:lnTo>
                        <a:lnTo>
                          <a:pt x="1314" y="791"/>
                        </a:lnTo>
                        <a:lnTo>
                          <a:pt x="1340" y="758"/>
                        </a:lnTo>
                        <a:lnTo>
                          <a:pt x="1365" y="724"/>
                        </a:lnTo>
                        <a:lnTo>
                          <a:pt x="1390" y="689"/>
                        </a:lnTo>
                        <a:lnTo>
                          <a:pt x="1416" y="652"/>
                        </a:lnTo>
                        <a:lnTo>
                          <a:pt x="1440" y="615"/>
                        </a:lnTo>
                        <a:lnTo>
                          <a:pt x="1466" y="576"/>
                        </a:lnTo>
                        <a:lnTo>
                          <a:pt x="1491" y="537"/>
                        </a:lnTo>
                        <a:lnTo>
                          <a:pt x="1516" y="498"/>
                        </a:lnTo>
                        <a:lnTo>
                          <a:pt x="1542" y="459"/>
                        </a:lnTo>
                        <a:lnTo>
                          <a:pt x="1567" y="420"/>
                        </a:lnTo>
                        <a:lnTo>
                          <a:pt x="1592" y="381"/>
                        </a:lnTo>
                        <a:lnTo>
                          <a:pt x="1618" y="344"/>
                        </a:lnTo>
                        <a:lnTo>
                          <a:pt x="1643" y="307"/>
                        </a:lnTo>
                        <a:lnTo>
                          <a:pt x="1668" y="272"/>
                        </a:lnTo>
                        <a:lnTo>
                          <a:pt x="1694" y="238"/>
                        </a:lnTo>
                        <a:lnTo>
                          <a:pt x="1718" y="205"/>
                        </a:lnTo>
                        <a:lnTo>
                          <a:pt x="1744" y="174"/>
                        </a:lnTo>
                        <a:lnTo>
                          <a:pt x="1770" y="146"/>
                        </a:lnTo>
                        <a:lnTo>
                          <a:pt x="1794" y="119"/>
                        </a:lnTo>
                        <a:lnTo>
                          <a:pt x="1820" y="95"/>
                        </a:lnTo>
                        <a:lnTo>
                          <a:pt x="1845" y="73"/>
                        </a:lnTo>
                        <a:lnTo>
                          <a:pt x="1870" y="54"/>
                        </a:lnTo>
                        <a:lnTo>
                          <a:pt x="1896" y="38"/>
                        </a:lnTo>
                        <a:lnTo>
                          <a:pt x="1921" y="24"/>
                        </a:lnTo>
                        <a:lnTo>
                          <a:pt x="1946" y="13"/>
                        </a:lnTo>
                        <a:lnTo>
                          <a:pt x="1972" y="6"/>
                        </a:lnTo>
                        <a:lnTo>
                          <a:pt x="1997" y="1"/>
                        </a:lnTo>
                        <a:lnTo>
                          <a:pt x="2022" y="0"/>
                        </a:lnTo>
                      </a:path>
                    </a:pathLst>
                  </a:custGeom>
                  <a:noFill/>
                  <a:ln w="19050" cap="rnd" cmpd="sng" algn="ctr">
                    <a:solidFill>
                      <a:srgbClr val="000000"/>
                    </a:solidFill>
                    <a:prstDash val="solid"/>
                    <a:round/>
                    <a:headEnd type="none" w="med" len="med"/>
                    <a:tailEnd type="none" w="med" len="med"/>
                  </a:ln>
                </p:spPr>
                <p:txBody>
                  <a:bodyPr>
                    <a:prstTxWarp prst="textNoShape">
                      <a:avLst/>
                    </a:prstTxWarp>
                  </a:bodyPr>
                  <a:lstStyle/>
                  <a:p>
                    <a:endParaRPr lang="en-US"/>
                  </a:p>
                </p:txBody>
              </p:sp>
              <p:sp>
                <p:nvSpPr>
                  <p:cNvPr id="927" name="Freeform 34"/>
                  <p:cNvSpPr>
                    <a:spLocks/>
                  </p:cNvSpPr>
                  <p:nvPr/>
                </p:nvSpPr>
                <p:spPr bwMode="auto">
                  <a:xfrm>
                    <a:off x="6770687" y="2692929"/>
                    <a:ext cx="3211513" cy="1582738"/>
                  </a:xfrm>
                  <a:custGeom>
                    <a:avLst/>
                    <a:gdLst>
                      <a:gd name="T0" fmla="*/ 25 w 2023"/>
                      <a:gd name="T1" fmla="*/ 1 h 997"/>
                      <a:gd name="T2" fmla="*/ 75 w 2023"/>
                      <a:gd name="T3" fmla="*/ 13 h 997"/>
                      <a:gd name="T4" fmla="*/ 126 w 2023"/>
                      <a:gd name="T5" fmla="*/ 38 h 997"/>
                      <a:gd name="T6" fmla="*/ 177 w 2023"/>
                      <a:gd name="T7" fmla="*/ 73 h 997"/>
                      <a:gd name="T8" fmla="*/ 228 w 2023"/>
                      <a:gd name="T9" fmla="*/ 119 h 997"/>
                      <a:gd name="T10" fmla="*/ 278 w 2023"/>
                      <a:gd name="T11" fmla="*/ 174 h 997"/>
                      <a:gd name="T12" fmla="*/ 328 w 2023"/>
                      <a:gd name="T13" fmla="*/ 238 h 997"/>
                      <a:gd name="T14" fmla="*/ 379 w 2023"/>
                      <a:gd name="T15" fmla="*/ 307 h 997"/>
                      <a:gd name="T16" fmla="*/ 429 w 2023"/>
                      <a:gd name="T17" fmla="*/ 381 h 997"/>
                      <a:gd name="T18" fmla="*/ 480 w 2023"/>
                      <a:gd name="T19" fmla="*/ 459 h 997"/>
                      <a:gd name="T20" fmla="*/ 531 w 2023"/>
                      <a:gd name="T21" fmla="*/ 537 h 997"/>
                      <a:gd name="T22" fmla="*/ 581 w 2023"/>
                      <a:gd name="T23" fmla="*/ 615 h 997"/>
                      <a:gd name="T24" fmla="*/ 632 w 2023"/>
                      <a:gd name="T25" fmla="*/ 689 h 997"/>
                      <a:gd name="T26" fmla="*/ 682 w 2023"/>
                      <a:gd name="T27" fmla="*/ 758 h 997"/>
                      <a:gd name="T28" fmla="*/ 733 w 2023"/>
                      <a:gd name="T29" fmla="*/ 822 h 997"/>
                      <a:gd name="T30" fmla="*/ 784 w 2023"/>
                      <a:gd name="T31" fmla="*/ 877 h 997"/>
                      <a:gd name="T32" fmla="*/ 834 w 2023"/>
                      <a:gd name="T33" fmla="*/ 923 h 997"/>
                      <a:gd name="T34" fmla="*/ 884 w 2023"/>
                      <a:gd name="T35" fmla="*/ 958 h 997"/>
                      <a:gd name="T36" fmla="*/ 935 w 2023"/>
                      <a:gd name="T37" fmla="*/ 983 h 997"/>
                      <a:gd name="T38" fmla="*/ 986 w 2023"/>
                      <a:gd name="T39" fmla="*/ 995 h 997"/>
                      <a:gd name="T40" fmla="*/ 1036 w 2023"/>
                      <a:gd name="T41" fmla="*/ 995 h 997"/>
                      <a:gd name="T42" fmla="*/ 1087 w 2023"/>
                      <a:gd name="T43" fmla="*/ 983 h 997"/>
                      <a:gd name="T44" fmla="*/ 1138 w 2023"/>
                      <a:gd name="T45" fmla="*/ 958 h 997"/>
                      <a:gd name="T46" fmla="*/ 1188 w 2023"/>
                      <a:gd name="T47" fmla="*/ 923 h 997"/>
                      <a:gd name="T48" fmla="*/ 1238 w 2023"/>
                      <a:gd name="T49" fmla="*/ 877 h 997"/>
                      <a:gd name="T50" fmla="*/ 1289 w 2023"/>
                      <a:gd name="T51" fmla="*/ 822 h 997"/>
                      <a:gd name="T52" fmla="*/ 1340 w 2023"/>
                      <a:gd name="T53" fmla="*/ 758 h 997"/>
                      <a:gd name="T54" fmla="*/ 1390 w 2023"/>
                      <a:gd name="T55" fmla="*/ 689 h 997"/>
                      <a:gd name="T56" fmla="*/ 1440 w 2023"/>
                      <a:gd name="T57" fmla="*/ 615 h 997"/>
                      <a:gd name="T58" fmla="*/ 1491 w 2023"/>
                      <a:gd name="T59" fmla="*/ 537 h 997"/>
                      <a:gd name="T60" fmla="*/ 1542 w 2023"/>
                      <a:gd name="T61" fmla="*/ 459 h 997"/>
                      <a:gd name="T62" fmla="*/ 1592 w 2023"/>
                      <a:gd name="T63" fmla="*/ 381 h 997"/>
                      <a:gd name="T64" fmla="*/ 1643 w 2023"/>
                      <a:gd name="T65" fmla="*/ 307 h 997"/>
                      <a:gd name="T66" fmla="*/ 1694 w 2023"/>
                      <a:gd name="T67" fmla="*/ 238 h 997"/>
                      <a:gd name="T68" fmla="*/ 1744 w 2023"/>
                      <a:gd name="T69" fmla="*/ 174 h 997"/>
                      <a:gd name="T70" fmla="*/ 1794 w 2023"/>
                      <a:gd name="T71" fmla="*/ 119 h 997"/>
                      <a:gd name="T72" fmla="*/ 1845 w 2023"/>
                      <a:gd name="T73" fmla="*/ 73 h 997"/>
                      <a:gd name="T74" fmla="*/ 1896 w 2023"/>
                      <a:gd name="T75" fmla="*/ 38 h 997"/>
                      <a:gd name="T76" fmla="*/ 1946 w 2023"/>
                      <a:gd name="T77" fmla="*/ 13 h 997"/>
                      <a:gd name="T78" fmla="*/ 1997 w 2023"/>
                      <a:gd name="T79" fmla="*/ 1 h 99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23"/>
                      <a:gd name="T121" fmla="*/ 0 h 997"/>
                      <a:gd name="T122" fmla="*/ 2023 w 2023"/>
                      <a:gd name="T123" fmla="*/ 997 h 99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23" h="997">
                        <a:moveTo>
                          <a:pt x="0" y="0"/>
                        </a:moveTo>
                        <a:lnTo>
                          <a:pt x="25" y="1"/>
                        </a:lnTo>
                        <a:lnTo>
                          <a:pt x="50" y="6"/>
                        </a:lnTo>
                        <a:lnTo>
                          <a:pt x="75" y="13"/>
                        </a:lnTo>
                        <a:lnTo>
                          <a:pt x="101" y="24"/>
                        </a:lnTo>
                        <a:lnTo>
                          <a:pt x="126" y="38"/>
                        </a:lnTo>
                        <a:lnTo>
                          <a:pt x="152" y="54"/>
                        </a:lnTo>
                        <a:lnTo>
                          <a:pt x="177" y="73"/>
                        </a:lnTo>
                        <a:lnTo>
                          <a:pt x="202" y="95"/>
                        </a:lnTo>
                        <a:lnTo>
                          <a:pt x="228" y="119"/>
                        </a:lnTo>
                        <a:lnTo>
                          <a:pt x="252" y="146"/>
                        </a:lnTo>
                        <a:lnTo>
                          <a:pt x="278" y="174"/>
                        </a:lnTo>
                        <a:lnTo>
                          <a:pt x="303" y="205"/>
                        </a:lnTo>
                        <a:lnTo>
                          <a:pt x="328" y="238"/>
                        </a:lnTo>
                        <a:lnTo>
                          <a:pt x="354" y="272"/>
                        </a:lnTo>
                        <a:lnTo>
                          <a:pt x="379" y="307"/>
                        </a:lnTo>
                        <a:lnTo>
                          <a:pt x="404" y="344"/>
                        </a:lnTo>
                        <a:lnTo>
                          <a:pt x="429" y="381"/>
                        </a:lnTo>
                        <a:lnTo>
                          <a:pt x="455" y="420"/>
                        </a:lnTo>
                        <a:lnTo>
                          <a:pt x="480" y="459"/>
                        </a:lnTo>
                        <a:lnTo>
                          <a:pt x="506" y="498"/>
                        </a:lnTo>
                        <a:lnTo>
                          <a:pt x="531" y="537"/>
                        </a:lnTo>
                        <a:lnTo>
                          <a:pt x="556" y="576"/>
                        </a:lnTo>
                        <a:lnTo>
                          <a:pt x="581" y="615"/>
                        </a:lnTo>
                        <a:lnTo>
                          <a:pt x="606" y="652"/>
                        </a:lnTo>
                        <a:lnTo>
                          <a:pt x="632" y="689"/>
                        </a:lnTo>
                        <a:lnTo>
                          <a:pt x="657" y="724"/>
                        </a:lnTo>
                        <a:lnTo>
                          <a:pt x="682" y="758"/>
                        </a:lnTo>
                        <a:lnTo>
                          <a:pt x="707" y="791"/>
                        </a:lnTo>
                        <a:lnTo>
                          <a:pt x="733" y="822"/>
                        </a:lnTo>
                        <a:lnTo>
                          <a:pt x="758" y="850"/>
                        </a:lnTo>
                        <a:lnTo>
                          <a:pt x="784" y="877"/>
                        </a:lnTo>
                        <a:lnTo>
                          <a:pt x="809" y="901"/>
                        </a:lnTo>
                        <a:lnTo>
                          <a:pt x="834" y="923"/>
                        </a:lnTo>
                        <a:lnTo>
                          <a:pt x="860" y="942"/>
                        </a:lnTo>
                        <a:lnTo>
                          <a:pt x="884" y="958"/>
                        </a:lnTo>
                        <a:lnTo>
                          <a:pt x="910" y="972"/>
                        </a:lnTo>
                        <a:lnTo>
                          <a:pt x="935" y="983"/>
                        </a:lnTo>
                        <a:lnTo>
                          <a:pt x="960" y="990"/>
                        </a:lnTo>
                        <a:lnTo>
                          <a:pt x="986" y="995"/>
                        </a:lnTo>
                        <a:lnTo>
                          <a:pt x="1011" y="996"/>
                        </a:lnTo>
                        <a:lnTo>
                          <a:pt x="1036" y="995"/>
                        </a:lnTo>
                        <a:lnTo>
                          <a:pt x="1062" y="990"/>
                        </a:lnTo>
                        <a:lnTo>
                          <a:pt x="1087" y="983"/>
                        </a:lnTo>
                        <a:lnTo>
                          <a:pt x="1112" y="972"/>
                        </a:lnTo>
                        <a:lnTo>
                          <a:pt x="1138" y="958"/>
                        </a:lnTo>
                        <a:lnTo>
                          <a:pt x="1162" y="942"/>
                        </a:lnTo>
                        <a:lnTo>
                          <a:pt x="1188" y="923"/>
                        </a:lnTo>
                        <a:lnTo>
                          <a:pt x="1213" y="901"/>
                        </a:lnTo>
                        <a:lnTo>
                          <a:pt x="1238" y="877"/>
                        </a:lnTo>
                        <a:lnTo>
                          <a:pt x="1264" y="850"/>
                        </a:lnTo>
                        <a:lnTo>
                          <a:pt x="1289" y="822"/>
                        </a:lnTo>
                        <a:lnTo>
                          <a:pt x="1314" y="791"/>
                        </a:lnTo>
                        <a:lnTo>
                          <a:pt x="1340" y="758"/>
                        </a:lnTo>
                        <a:lnTo>
                          <a:pt x="1365" y="724"/>
                        </a:lnTo>
                        <a:lnTo>
                          <a:pt x="1390" y="689"/>
                        </a:lnTo>
                        <a:lnTo>
                          <a:pt x="1416" y="652"/>
                        </a:lnTo>
                        <a:lnTo>
                          <a:pt x="1440" y="615"/>
                        </a:lnTo>
                        <a:lnTo>
                          <a:pt x="1466" y="576"/>
                        </a:lnTo>
                        <a:lnTo>
                          <a:pt x="1491" y="537"/>
                        </a:lnTo>
                        <a:lnTo>
                          <a:pt x="1516" y="498"/>
                        </a:lnTo>
                        <a:lnTo>
                          <a:pt x="1542" y="459"/>
                        </a:lnTo>
                        <a:lnTo>
                          <a:pt x="1567" y="420"/>
                        </a:lnTo>
                        <a:lnTo>
                          <a:pt x="1592" y="381"/>
                        </a:lnTo>
                        <a:lnTo>
                          <a:pt x="1618" y="344"/>
                        </a:lnTo>
                        <a:lnTo>
                          <a:pt x="1643" y="307"/>
                        </a:lnTo>
                        <a:lnTo>
                          <a:pt x="1668" y="272"/>
                        </a:lnTo>
                        <a:lnTo>
                          <a:pt x="1694" y="238"/>
                        </a:lnTo>
                        <a:lnTo>
                          <a:pt x="1718" y="205"/>
                        </a:lnTo>
                        <a:lnTo>
                          <a:pt x="1744" y="174"/>
                        </a:lnTo>
                        <a:lnTo>
                          <a:pt x="1770" y="146"/>
                        </a:lnTo>
                        <a:lnTo>
                          <a:pt x="1794" y="119"/>
                        </a:lnTo>
                        <a:lnTo>
                          <a:pt x="1820" y="95"/>
                        </a:lnTo>
                        <a:lnTo>
                          <a:pt x="1845" y="73"/>
                        </a:lnTo>
                        <a:lnTo>
                          <a:pt x="1870" y="54"/>
                        </a:lnTo>
                        <a:lnTo>
                          <a:pt x="1896" y="38"/>
                        </a:lnTo>
                        <a:lnTo>
                          <a:pt x="1921" y="24"/>
                        </a:lnTo>
                        <a:lnTo>
                          <a:pt x="1946" y="13"/>
                        </a:lnTo>
                        <a:lnTo>
                          <a:pt x="1972" y="6"/>
                        </a:lnTo>
                        <a:lnTo>
                          <a:pt x="1997" y="1"/>
                        </a:lnTo>
                        <a:lnTo>
                          <a:pt x="2022" y="0"/>
                        </a:lnTo>
                      </a:path>
                    </a:pathLst>
                  </a:custGeom>
                  <a:noFill/>
                  <a:ln w="19050" cap="rnd" cmpd="sng" algn="ctr">
                    <a:solidFill>
                      <a:srgbClr val="000000"/>
                    </a:solidFill>
                    <a:prstDash val="solid"/>
                    <a:round/>
                    <a:headEnd type="none" w="med" len="med"/>
                    <a:tailEnd type="none" w="med" len="med"/>
                  </a:ln>
                </p:spPr>
                <p:txBody>
                  <a:bodyPr>
                    <a:prstTxWarp prst="textNoShape">
                      <a:avLst/>
                    </a:prstTxWarp>
                  </a:bodyPr>
                  <a:lstStyle/>
                  <a:p>
                    <a:endParaRPr lang="en-US"/>
                  </a:p>
                </p:txBody>
              </p:sp>
            </p:grpSp>
            <p:grpSp>
              <p:nvGrpSpPr>
                <p:cNvPr id="923" name="Group 61"/>
                <p:cNvGrpSpPr/>
                <p:nvPr/>
              </p:nvGrpSpPr>
              <p:grpSpPr>
                <a:xfrm>
                  <a:off x="4952999" y="4267200"/>
                  <a:ext cx="2743199" cy="914400"/>
                  <a:chOff x="3539330" y="2692929"/>
                  <a:chExt cx="6442870" cy="1583321"/>
                </a:xfrm>
              </p:grpSpPr>
              <p:sp>
                <p:nvSpPr>
                  <p:cNvPr id="924" name="Freeform 33"/>
                  <p:cNvSpPr>
                    <a:spLocks/>
                  </p:cNvSpPr>
                  <p:nvPr/>
                </p:nvSpPr>
                <p:spPr bwMode="auto">
                  <a:xfrm>
                    <a:off x="3539330" y="2693512"/>
                    <a:ext cx="3211513" cy="1582738"/>
                  </a:xfrm>
                  <a:custGeom>
                    <a:avLst/>
                    <a:gdLst>
                      <a:gd name="T0" fmla="*/ 25 w 2023"/>
                      <a:gd name="T1" fmla="*/ 1 h 997"/>
                      <a:gd name="T2" fmla="*/ 75 w 2023"/>
                      <a:gd name="T3" fmla="*/ 13 h 997"/>
                      <a:gd name="T4" fmla="*/ 126 w 2023"/>
                      <a:gd name="T5" fmla="*/ 38 h 997"/>
                      <a:gd name="T6" fmla="*/ 177 w 2023"/>
                      <a:gd name="T7" fmla="*/ 73 h 997"/>
                      <a:gd name="T8" fmla="*/ 228 w 2023"/>
                      <a:gd name="T9" fmla="*/ 119 h 997"/>
                      <a:gd name="T10" fmla="*/ 278 w 2023"/>
                      <a:gd name="T11" fmla="*/ 174 h 997"/>
                      <a:gd name="T12" fmla="*/ 328 w 2023"/>
                      <a:gd name="T13" fmla="*/ 238 h 997"/>
                      <a:gd name="T14" fmla="*/ 379 w 2023"/>
                      <a:gd name="T15" fmla="*/ 307 h 997"/>
                      <a:gd name="T16" fmla="*/ 429 w 2023"/>
                      <a:gd name="T17" fmla="*/ 381 h 997"/>
                      <a:gd name="T18" fmla="*/ 480 w 2023"/>
                      <a:gd name="T19" fmla="*/ 459 h 997"/>
                      <a:gd name="T20" fmla="*/ 531 w 2023"/>
                      <a:gd name="T21" fmla="*/ 537 h 997"/>
                      <a:gd name="T22" fmla="*/ 581 w 2023"/>
                      <a:gd name="T23" fmla="*/ 615 h 997"/>
                      <a:gd name="T24" fmla="*/ 632 w 2023"/>
                      <a:gd name="T25" fmla="*/ 689 h 997"/>
                      <a:gd name="T26" fmla="*/ 682 w 2023"/>
                      <a:gd name="T27" fmla="*/ 758 h 997"/>
                      <a:gd name="T28" fmla="*/ 733 w 2023"/>
                      <a:gd name="T29" fmla="*/ 822 h 997"/>
                      <a:gd name="T30" fmla="*/ 784 w 2023"/>
                      <a:gd name="T31" fmla="*/ 877 h 997"/>
                      <a:gd name="T32" fmla="*/ 834 w 2023"/>
                      <a:gd name="T33" fmla="*/ 923 h 997"/>
                      <a:gd name="T34" fmla="*/ 884 w 2023"/>
                      <a:gd name="T35" fmla="*/ 958 h 997"/>
                      <a:gd name="T36" fmla="*/ 935 w 2023"/>
                      <a:gd name="T37" fmla="*/ 983 h 997"/>
                      <a:gd name="T38" fmla="*/ 986 w 2023"/>
                      <a:gd name="T39" fmla="*/ 995 h 997"/>
                      <a:gd name="T40" fmla="*/ 1036 w 2023"/>
                      <a:gd name="T41" fmla="*/ 995 h 997"/>
                      <a:gd name="T42" fmla="*/ 1087 w 2023"/>
                      <a:gd name="T43" fmla="*/ 983 h 997"/>
                      <a:gd name="T44" fmla="*/ 1138 w 2023"/>
                      <a:gd name="T45" fmla="*/ 958 h 997"/>
                      <a:gd name="T46" fmla="*/ 1188 w 2023"/>
                      <a:gd name="T47" fmla="*/ 923 h 997"/>
                      <a:gd name="T48" fmla="*/ 1238 w 2023"/>
                      <a:gd name="T49" fmla="*/ 877 h 997"/>
                      <a:gd name="T50" fmla="*/ 1289 w 2023"/>
                      <a:gd name="T51" fmla="*/ 822 h 997"/>
                      <a:gd name="T52" fmla="*/ 1340 w 2023"/>
                      <a:gd name="T53" fmla="*/ 758 h 997"/>
                      <a:gd name="T54" fmla="*/ 1390 w 2023"/>
                      <a:gd name="T55" fmla="*/ 689 h 997"/>
                      <a:gd name="T56" fmla="*/ 1440 w 2023"/>
                      <a:gd name="T57" fmla="*/ 615 h 997"/>
                      <a:gd name="T58" fmla="*/ 1491 w 2023"/>
                      <a:gd name="T59" fmla="*/ 537 h 997"/>
                      <a:gd name="T60" fmla="*/ 1542 w 2023"/>
                      <a:gd name="T61" fmla="*/ 459 h 997"/>
                      <a:gd name="T62" fmla="*/ 1592 w 2023"/>
                      <a:gd name="T63" fmla="*/ 381 h 997"/>
                      <a:gd name="T64" fmla="*/ 1643 w 2023"/>
                      <a:gd name="T65" fmla="*/ 307 h 997"/>
                      <a:gd name="T66" fmla="*/ 1694 w 2023"/>
                      <a:gd name="T67" fmla="*/ 238 h 997"/>
                      <a:gd name="T68" fmla="*/ 1744 w 2023"/>
                      <a:gd name="T69" fmla="*/ 174 h 997"/>
                      <a:gd name="T70" fmla="*/ 1794 w 2023"/>
                      <a:gd name="T71" fmla="*/ 119 h 997"/>
                      <a:gd name="T72" fmla="*/ 1845 w 2023"/>
                      <a:gd name="T73" fmla="*/ 73 h 997"/>
                      <a:gd name="T74" fmla="*/ 1896 w 2023"/>
                      <a:gd name="T75" fmla="*/ 38 h 997"/>
                      <a:gd name="T76" fmla="*/ 1946 w 2023"/>
                      <a:gd name="T77" fmla="*/ 13 h 997"/>
                      <a:gd name="T78" fmla="*/ 1997 w 2023"/>
                      <a:gd name="T79" fmla="*/ 1 h 99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23"/>
                      <a:gd name="T121" fmla="*/ 0 h 997"/>
                      <a:gd name="T122" fmla="*/ 2023 w 2023"/>
                      <a:gd name="T123" fmla="*/ 997 h 99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23" h="997">
                        <a:moveTo>
                          <a:pt x="0" y="0"/>
                        </a:moveTo>
                        <a:lnTo>
                          <a:pt x="25" y="1"/>
                        </a:lnTo>
                        <a:lnTo>
                          <a:pt x="50" y="6"/>
                        </a:lnTo>
                        <a:lnTo>
                          <a:pt x="75" y="13"/>
                        </a:lnTo>
                        <a:lnTo>
                          <a:pt x="101" y="24"/>
                        </a:lnTo>
                        <a:lnTo>
                          <a:pt x="126" y="38"/>
                        </a:lnTo>
                        <a:lnTo>
                          <a:pt x="152" y="54"/>
                        </a:lnTo>
                        <a:lnTo>
                          <a:pt x="177" y="73"/>
                        </a:lnTo>
                        <a:lnTo>
                          <a:pt x="202" y="95"/>
                        </a:lnTo>
                        <a:lnTo>
                          <a:pt x="228" y="119"/>
                        </a:lnTo>
                        <a:lnTo>
                          <a:pt x="252" y="146"/>
                        </a:lnTo>
                        <a:lnTo>
                          <a:pt x="278" y="174"/>
                        </a:lnTo>
                        <a:lnTo>
                          <a:pt x="303" y="205"/>
                        </a:lnTo>
                        <a:lnTo>
                          <a:pt x="328" y="238"/>
                        </a:lnTo>
                        <a:lnTo>
                          <a:pt x="354" y="272"/>
                        </a:lnTo>
                        <a:lnTo>
                          <a:pt x="379" y="307"/>
                        </a:lnTo>
                        <a:lnTo>
                          <a:pt x="404" y="344"/>
                        </a:lnTo>
                        <a:lnTo>
                          <a:pt x="429" y="381"/>
                        </a:lnTo>
                        <a:lnTo>
                          <a:pt x="455" y="420"/>
                        </a:lnTo>
                        <a:lnTo>
                          <a:pt x="480" y="459"/>
                        </a:lnTo>
                        <a:lnTo>
                          <a:pt x="506" y="498"/>
                        </a:lnTo>
                        <a:lnTo>
                          <a:pt x="531" y="537"/>
                        </a:lnTo>
                        <a:lnTo>
                          <a:pt x="556" y="576"/>
                        </a:lnTo>
                        <a:lnTo>
                          <a:pt x="581" y="615"/>
                        </a:lnTo>
                        <a:lnTo>
                          <a:pt x="606" y="652"/>
                        </a:lnTo>
                        <a:lnTo>
                          <a:pt x="632" y="689"/>
                        </a:lnTo>
                        <a:lnTo>
                          <a:pt x="657" y="724"/>
                        </a:lnTo>
                        <a:lnTo>
                          <a:pt x="682" y="758"/>
                        </a:lnTo>
                        <a:lnTo>
                          <a:pt x="707" y="791"/>
                        </a:lnTo>
                        <a:lnTo>
                          <a:pt x="733" y="822"/>
                        </a:lnTo>
                        <a:lnTo>
                          <a:pt x="758" y="850"/>
                        </a:lnTo>
                        <a:lnTo>
                          <a:pt x="784" y="877"/>
                        </a:lnTo>
                        <a:lnTo>
                          <a:pt x="809" y="901"/>
                        </a:lnTo>
                        <a:lnTo>
                          <a:pt x="834" y="923"/>
                        </a:lnTo>
                        <a:lnTo>
                          <a:pt x="860" y="942"/>
                        </a:lnTo>
                        <a:lnTo>
                          <a:pt x="884" y="958"/>
                        </a:lnTo>
                        <a:lnTo>
                          <a:pt x="910" y="972"/>
                        </a:lnTo>
                        <a:lnTo>
                          <a:pt x="935" y="983"/>
                        </a:lnTo>
                        <a:lnTo>
                          <a:pt x="960" y="990"/>
                        </a:lnTo>
                        <a:lnTo>
                          <a:pt x="986" y="995"/>
                        </a:lnTo>
                        <a:lnTo>
                          <a:pt x="1011" y="996"/>
                        </a:lnTo>
                        <a:lnTo>
                          <a:pt x="1036" y="995"/>
                        </a:lnTo>
                        <a:lnTo>
                          <a:pt x="1062" y="990"/>
                        </a:lnTo>
                        <a:lnTo>
                          <a:pt x="1087" y="983"/>
                        </a:lnTo>
                        <a:lnTo>
                          <a:pt x="1112" y="972"/>
                        </a:lnTo>
                        <a:lnTo>
                          <a:pt x="1138" y="958"/>
                        </a:lnTo>
                        <a:lnTo>
                          <a:pt x="1162" y="942"/>
                        </a:lnTo>
                        <a:lnTo>
                          <a:pt x="1188" y="923"/>
                        </a:lnTo>
                        <a:lnTo>
                          <a:pt x="1213" y="901"/>
                        </a:lnTo>
                        <a:lnTo>
                          <a:pt x="1238" y="877"/>
                        </a:lnTo>
                        <a:lnTo>
                          <a:pt x="1264" y="850"/>
                        </a:lnTo>
                        <a:lnTo>
                          <a:pt x="1289" y="822"/>
                        </a:lnTo>
                        <a:lnTo>
                          <a:pt x="1314" y="791"/>
                        </a:lnTo>
                        <a:lnTo>
                          <a:pt x="1340" y="758"/>
                        </a:lnTo>
                        <a:lnTo>
                          <a:pt x="1365" y="724"/>
                        </a:lnTo>
                        <a:lnTo>
                          <a:pt x="1390" y="689"/>
                        </a:lnTo>
                        <a:lnTo>
                          <a:pt x="1416" y="652"/>
                        </a:lnTo>
                        <a:lnTo>
                          <a:pt x="1440" y="615"/>
                        </a:lnTo>
                        <a:lnTo>
                          <a:pt x="1466" y="576"/>
                        </a:lnTo>
                        <a:lnTo>
                          <a:pt x="1491" y="537"/>
                        </a:lnTo>
                        <a:lnTo>
                          <a:pt x="1516" y="498"/>
                        </a:lnTo>
                        <a:lnTo>
                          <a:pt x="1542" y="459"/>
                        </a:lnTo>
                        <a:lnTo>
                          <a:pt x="1567" y="420"/>
                        </a:lnTo>
                        <a:lnTo>
                          <a:pt x="1592" y="381"/>
                        </a:lnTo>
                        <a:lnTo>
                          <a:pt x="1618" y="344"/>
                        </a:lnTo>
                        <a:lnTo>
                          <a:pt x="1643" y="307"/>
                        </a:lnTo>
                        <a:lnTo>
                          <a:pt x="1668" y="272"/>
                        </a:lnTo>
                        <a:lnTo>
                          <a:pt x="1694" y="238"/>
                        </a:lnTo>
                        <a:lnTo>
                          <a:pt x="1718" y="205"/>
                        </a:lnTo>
                        <a:lnTo>
                          <a:pt x="1744" y="174"/>
                        </a:lnTo>
                        <a:lnTo>
                          <a:pt x="1770" y="146"/>
                        </a:lnTo>
                        <a:lnTo>
                          <a:pt x="1794" y="119"/>
                        </a:lnTo>
                        <a:lnTo>
                          <a:pt x="1820" y="95"/>
                        </a:lnTo>
                        <a:lnTo>
                          <a:pt x="1845" y="73"/>
                        </a:lnTo>
                        <a:lnTo>
                          <a:pt x="1870" y="54"/>
                        </a:lnTo>
                        <a:lnTo>
                          <a:pt x="1896" y="38"/>
                        </a:lnTo>
                        <a:lnTo>
                          <a:pt x="1921" y="24"/>
                        </a:lnTo>
                        <a:lnTo>
                          <a:pt x="1946" y="13"/>
                        </a:lnTo>
                        <a:lnTo>
                          <a:pt x="1972" y="6"/>
                        </a:lnTo>
                        <a:lnTo>
                          <a:pt x="1997" y="1"/>
                        </a:lnTo>
                        <a:lnTo>
                          <a:pt x="2022" y="0"/>
                        </a:lnTo>
                      </a:path>
                    </a:pathLst>
                  </a:custGeom>
                  <a:noFill/>
                  <a:ln w="19050" cap="rnd" cmpd="sng" algn="ctr">
                    <a:solidFill>
                      <a:srgbClr val="000000"/>
                    </a:solidFill>
                    <a:prstDash val="solid"/>
                    <a:round/>
                    <a:headEnd type="none" w="med" len="med"/>
                    <a:tailEnd type="none" w="med" len="med"/>
                  </a:ln>
                </p:spPr>
                <p:txBody>
                  <a:bodyPr>
                    <a:prstTxWarp prst="textNoShape">
                      <a:avLst/>
                    </a:prstTxWarp>
                  </a:bodyPr>
                  <a:lstStyle/>
                  <a:p>
                    <a:endParaRPr lang="en-US"/>
                  </a:p>
                </p:txBody>
              </p:sp>
              <p:sp>
                <p:nvSpPr>
                  <p:cNvPr id="925" name="Freeform 34"/>
                  <p:cNvSpPr>
                    <a:spLocks/>
                  </p:cNvSpPr>
                  <p:nvPr/>
                </p:nvSpPr>
                <p:spPr bwMode="auto">
                  <a:xfrm>
                    <a:off x="6770687" y="2692929"/>
                    <a:ext cx="3211513" cy="1582738"/>
                  </a:xfrm>
                  <a:custGeom>
                    <a:avLst/>
                    <a:gdLst>
                      <a:gd name="T0" fmla="*/ 25 w 2023"/>
                      <a:gd name="T1" fmla="*/ 1 h 997"/>
                      <a:gd name="T2" fmla="*/ 75 w 2023"/>
                      <a:gd name="T3" fmla="*/ 13 h 997"/>
                      <a:gd name="T4" fmla="*/ 126 w 2023"/>
                      <a:gd name="T5" fmla="*/ 38 h 997"/>
                      <a:gd name="T6" fmla="*/ 177 w 2023"/>
                      <a:gd name="T7" fmla="*/ 73 h 997"/>
                      <a:gd name="T8" fmla="*/ 228 w 2023"/>
                      <a:gd name="T9" fmla="*/ 119 h 997"/>
                      <a:gd name="T10" fmla="*/ 278 w 2023"/>
                      <a:gd name="T11" fmla="*/ 174 h 997"/>
                      <a:gd name="T12" fmla="*/ 328 w 2023"/>
                      <a:gd name="T13" fmla="*/ 238 h 997"/>
                      <a:gd name="T14" fmla="*/ 379 w 2023"/>
                      <a:gd name="T15" fmla="*/ 307 h 997"/>
                      <a:gd name="T16" fmla="*/ 429 w 2023"/>
                      <a:gd name="T17" fmla="*/ 381 h 997"/>
                      <a:gd name="T18" fmla="*/ 480 w 2023"/>
                      <a:gd name="T19" fmla="*/ 459 h 997"/>
                      <a:gd name="T20" fmla="*/ 531 w 2023"/>
                      <a:gd name="T21" fmla="*/ 537 h 997"/>
                      <a:gd name="T22" fmla="*/ 581 w 2023"/>
                      <a:gd name="T23" fmla="*/ 615 h 997"/>
                      <a:gd name="T24" fmla="*/ 632 w 2023"/>
                      <a:gd name="T25" fmla="*/ 689 h 997"/>
                      <a:gd name="T26" fmla="*/ 682 w 2023"/>
                      <a:gd name="T27" fmla="*/ 758 h 997"/>
                      <a:gd name="T28" fmla="*/ 733 w 2023"/>
                      <a:gd name="T29" fmla="*/ 822 h 997"/>
                      <a:gd name="T30" fmla="*/ 784 w 2023"/>
                      <a:gd name="T31" fmla="*/ 877 h 997"/>
                      <a:gd name="T32" fmla="*/ 834 w 2023"/>
                      <a:gd name="T33" fmla="*/ 923 h 997"/>
                      <a:gd name="T34" fmla="*/ 884 w 2023"/>
                      <a:gd name="T35" fmla="*/ 958 h 997"/>
                      <a:gd name="T36" fmla="*/ 935 w 2023"/>
                      <a:gd name="T37" fmla="*/ 983 h 997"/>
                      <a:gd name="T38" fmla="*/ 986 w 2023"/>
                      <a:gd name="T39" fmla="*/ 995 h 997"/>
                      <a:gd name="T40" fmla="*/ 1036 w 2023"/>
                      <a:gd name="T41" fmla="*/ 995 h 997"/>
                      <a:gd name="T42" fmla="*/ 1087 w 2023"/>
                      <a:gd name="T43" fmla="*/ 983 h 997"/>
                      <a:gd name="T44" fmla="*/ 1138 w 2023"/>
                      <a:gd name="T45" fmla="*/ 958 h 997"/>
                      <a:gd name="T46" fmla="*/ 1188 w 2023"/>
                      <a:gd name="T47" fmla="*/ 923 h 997"/>
                      <a:gd name="T48" fmla="*/ 1238 w 2023"/>
                      <a:gd name="T49" fmla="*/ 877 h 997"/>
                      <a:gd name="T50" fmla="*/ 1289 w 2023"/>
                      <a:gd name="T51" fmla="*/ 822 h 997"/>
                      <a:gd name="T52" fmla="*/ 1340 w 2023"/>
                      <a:gd name="T53" fmla="*/ 758 h 997"/>
                      <a:gd name="T54" fmla="*/ 1390 w 2023"/>
                      <a:gd name="T55" fmla="*/ 689 h 997"/>
                      <a:gd name="T56" fmla="*/ 1440 w 2023"/>
                      <a:gd name="T57" fmla="*/ 615 h 997"/>
                      <a:gd name="T58" fmla="*/ 1491 w 2023"/>
                      <a:gd name="T59" fmla="*/ 537 h 997"/>
                      <a:gd name="T60" fmla="*/ 1542 w 2023"/>
                      <a:gd name="T61" fmla="*/ 459 h 997"/>
                      <a:gd name="T62" fmla="*/ 1592 w 2023"/>
                      <a:gd name="T63" fmla="*/ 381 h 997"/>
                      <a:gd name="T64" fmla="*/ 1643 w 2023"/>
                      <a:gd name="T65" fmla="*/ 307 h 997"/>
                      <a:gd name="T66" fmla="*/ 1694 w 2023"/>
                      <a:gd name="T67" fmla="*/ 238 h 997"/>
                      <a:gd name="T68" fmla="*/ 1744 w 2023"/>
                      <a:gd name="T69" fmla="*/ 174 h 997"/>
                      <a:gd name="T70" fmla="*/ 1794 w 2023"/>
                      <a:gd name="T71" fmla="*/ 119 h 997"/>
                      <a:gd name="T72" fmla="*/ 1845 w 2023"/>
                      <a:gd name="T73" fmla="*/ 73 h 997"/>
                      <a:gd name="T74" fmla="*/ 1896 w 2023"/>
                      <a:gd name="T75" fmla="*/ 38 h 997"/>
                      <a:gd name="T76" fmla="*/ 1946 w 2023"/>
                      <a:gd name="T77" fmla="*/ 13 h 997"/>
                      <a:gd name="T78" fmla="*/ 1997 w 2023"/>
                      <a:gd name="T79" fmla="*/ 1 h 99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23"/>
                      <a:gd name="T121" fmla="*/ 0 h 997"/>
                      <a:gd name="T122" fmla="*/ 2023 w 2023"/>
                      <a:gd name="T123" fmla="*/ 997 h 99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23" h="997">
                        <a:moveTo>
                          <a:pt x="0" y="0"/>
                        </a:moveTo>
                        <a:lnTo>
                          <a:pt x="25" y="1"/>
                        </a:lnTo>
                        <a:lnTo>
                          <a:pt x="50" y="6"/>
                        </a:lnTo>
                        <a:lnTo>
                          <a:pt x="75" y="13"/>
                        </a:lnTo>
                        <a:lnTo>
                          <a:pt x="101" y="24"/>
                        </a:lnTo>
                        <a:lnTo>
                          <a:pt x="126" y="38"/>
                        </a:lnTo>
                        <a:lnTo>
                          <a:pt x="152" y="54"/>
                        </a:lnTo>
                        <a:lnTo>
                          <a:pt x="177" y="73"/>
                        </a:lnTo>
                        <a:lnTo>
                          <a:pt x="202" y="95"/>
                        </a:lnTo>
                        <a:lnTo>
                          <a:pt x="228" y="119"/>
                        </a:lnTo>
                        <a:lnTo>
                          <a:pt x="252" y="146"/>
                        </a:lnTo>
                        <a:lnTo>
                          <a:pt x="278" y="174"/>
                        </a:lnTo>
                        <a:lnTo>
                          <a:pt x="303" y="205"/>
                        </a:lnTo>
                        <a:lnTo>
                          <a:pt x="328" y="238"/>
                        </a:lnTo>
                        <a:lnTo>
                          <a:pt x="354" y="272"/>
                        </a:lnTo>
                        <a:lnTo>
                          <a:pt x="379" y="307"/>
                        </a:lnTo>
                        <a:lnTo>
                          <a:pt x="404" y="344"/>
                        </a:lnTo>
                        <a:lnTo>
                          <a:pt x="429" y="381"/>
                        </a:lnTo>
                        <a:lnTo>
                          <a:pt x="455" y="420"/>
                        </a:lnTo>
                        <a:lnTo>
                          <a:pt x="480" y="459"/>
                        </a:lnTo>
                        <a:lnTo>
                          <a:pt x="506" y="498"/>
                        </a:lnTo>
                        <a:lnTo>
                          <a:pt x="531" y="537"/>
                        </a:lnTo>
                        <a:lnTo>
                          <a:pt x="556" y="576"/>
                        </a:lnTo>
                        <a:lnTo>
                          <a:pt x="581" y="615"/>
                        </a:lnTo>
                        <a:lnTo>
                          <a:pt x="606" y="652"/>
                        </a:lnTo>
                        <a:lnTo>
                          <a:pt x="632" y="689"/>
                        </a:lnTo>
                        <a:lnTo>
                          <a:pt x="657" y="724"/>
                        </a:lnTo>
                        <a:lnTo>
                          <a:pt x="682" y="758"/>
                        </a:lnTo>
                        <a:lnTo>
                          <a:pt x="707" y="791"/>
                        </a:lnTo>
                        <a:lnTo>
                          <a:pt x="733" y="822"/>
                        </a:lnTo>
                        <a:lnTo>
                          <a:pt x="758" y="850"/>
                        </a:lnTo>
                        <a:lnTo>
                          <a:pt x="784" y="877"/>
                        </a:lnTo>
                        <a:lnTo>
                          <a:pt x="809" y="901"/>
                        </a:lnTo>
                        <a:lnTo>
                          <a:pt x="834" y="923"/>
                        </a:lnTo>
                        <a:lnTo>
                          <a:pt x="860" y="942"/>
                        </a:lnTo>
                        <a:lnTo>
                          <a:pt x="884" y="958"/>
                        </a:lnTo>
                        <a:lnTo>
                          <a:pt x="910" y="972"/>
                        </a:lnTo>
                        <a:lnTo>
                          <a:pt x="935" y="983"/>
                        </a:lnTo>
                        <a:lnTo>
                          <a:pt x="960" y="990"/>
                        </a:lnTo>
                        <a:lnTo>
                          <a:pt x="986" y="995"/>
                        </a:lnTo>
                        <a:lnTo>
                          <a:pt x="1011" y="996"/>
                        </a:lnTo>
                        <a:lnTo>
                          <a:pt x="1036" y="995"/>
                        </a:lnTo>
                        <a:lnTo>
                          <a:pt x="1062" y="990"/>
                        </a:lnTo>
                        <a:lnTo>
                          <a:pt x="1087" y="983"/>
                        </a:lnTo>
                        <a:lnTo>
                          <a:pt x="1112" y="972"/>
                        </a:lnTo>
                        <a:lnTo>
                          <a:pt x="1138" y="958"/>
                        </a:lnTo>
                        <a:lnTo>
                          <a:pt x="1162" y="942"/>
                        </a:lnTo>
                        <a:lnTo>
                          <a:pt x="1188" y="923"/>
                        </a:lnTo>
                        <a:lnTo>
                          <a:pt x="1213" y="901"/>
                        </a:lnTo>
                        <a:lnTo>
                          <a:pt x="1238" y="877"/>
                        </a:lnTo>
                        <a:lnTo>
                          <a:pt x="1264" y="850"/>
                        </a:lnTo>
                        <a:lnTo>
                          <a:pt x="1289" y="822"/>
                        </a:lnTo>
                        <a:lnTo>
                          <a:pt x="1314" y="791"/>
                        </a:lnTo>
                        <a:lnTo>
                          <a:pt x="1340" y="758"/>
                        </a:lnTo>
                        <a:lnTo>
                          <a:pt x="1365" y="724"/>
                        </a:lnTo>
                        <a:lnTo>
                          <a:pt x="1390" y="689"/>
                        </a:lnTo>
                        <a:lnTo>
                          <a:pt x="1416" y="652"/>
                        </a:lnTo>
                        <a:lnTo>
                          <a:pt x="1440" y="615"/>
                        </a:lnTo>
                        <a:lnTo>
                          <a:pt x="1466" y="576"/>
                        </a:lnTo>
                        <a:lnTo>
                          <a:pt x="1491" y="537"/>
                        </a:lnTo>
                        <a:lnTo>
                          <a:pt x="1516" y="498"/>
                        </a:lnTo>
                        <a:lnTo>
                          <a:pt x="1542" y="459"/>
                        </a:lnTo>
                        <a:lnTo>
                          <a:pt x="1567" y="420"/>
                        </a:lnTo>
                        <a:lnTo>
                          <a:pt x="1592" y="381"/>
                        </a:lnTo>
                        <a:lnTo>
                          <a:pt x="1618" y="344"/>
                        </a:lnTo>
                        <a:lnTo>
                          <a:pt x="1643" y="307"/>
                        </a:lnTo>
                        <a:lnTo>
                          <a:pt x="1668" y="272"/>
                        </a:lnTo>
                        <a:lnTo>
                          <a:pt x="1694" y="238"/>
                        </a:lnTo>
                        <a:lnTo>
                          <a:pt x="1718" y="205"/>
                        </a:lnTo>
                        <a:lnTo>
                          <a:pt x="1744" y="174"/>
                        </a:lnTo>
                        <a:lnTo>
                          <a:pt x="1770" y="146"/>
                        </a:lnTo>
                        <a:lnTo>
                          <a:pt x="1794" y="119"/>
                        </a:lnTo>
                        <a:lnTo>
                          <a:pt x="1820" y="95"/>
                        </a:lnTo>
                        <a:lnTo>
                          <a:pt x="1845" y="73"/>
                        </a:lnTo>
                        <a:lnTo>
                          <a:pt x="1870" y="54"/>
                        </a:lnTo>
                        <a:lnTo>
                          <a:pt x="1896" y="38"/>
                        </a:lnTo>
                        <a:lnTo>
                          <a:pt x="1921" y="24"/>
                        </a:lnTo>
                        <a:lnTo>
                          <a:pt x="1946" y="13"/>
                        </a:lnTo>
                        <a:lnTo>
                          <a:pt x="1972" y="6"/>
                        </a:lnTo>
                        <a:lnTo>
                          <a:pt x="1997" y="1"/>
                        </a:lnTo>
                        <a:lnTo>
                          <a:pt x="2022" y="0"/>
                        </a:lnTo>
                      </a:path>
                    </a:pathLst>
                  </a:custGeom>
                  <a:noFill/>
                  <a:ln w="19050" cap="rnd" cmpd="sng" algn="ctr">
                    <a:solidFill>
                      <a:srgbClr val="000000"/>
                    </a:solidFill>
                    <a:prstDash val="solid"/>
                    <a:round/>
                    <a:headEnd type="none" w="med" len="med"/>
                    <a:tailEnd type="none" w="med" len="med"/>
                  </a:ln>
                </p:spPr>
                <p:txBody>
                  <a:bodyPr>
                    <a:prstTxWarp prst="textNoShape">
                      <a:avLst/>
                    </a:prstTxWarp>
                  </a:bodyPr>
                  <a:lstStyle/>
                  <a:p>
                    <a:endParaRPr lang="en-US"/>
                  </a:p>
                </p:txBody>
              </p:sp>
            </p:grpSp>
          </p:grpSp>
        </p:grpSp>
        <p:sp>
          <p:nvSpPr>
            <p:cNvPr id="896" name="Right Arrow 895"/>
            <p:cNvSpPr/>
            <p:nvPr/>
          </p:nvSpPr>
          <p:spPr>
            <a:xfrm>
              <a:off x="1436942" y="4065471"/>
              <a:ext cx="201706" cy="330347"/>
            </a:xfrm>
            <a:prstGeom prst="rightArrow">
              <a:avLst/>
            </a:prstGeom>
            <a:solidFill>
              <a:schemeClr val="bg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7" name="Right Arrow 896"/>
            <p:cNvSpPr/>
            <p:nvPr/>
          </p:nvSpPr>
          <p:spPr>
            <a:xfrm>
              <a:off x="1436942" y="2964314"/>
              <a:ext cx="201706" cy="330347"/>
            </a:xfrm>
            <a:prstGeom prst="rightArrow">
              <a:avLst/>
            </a:prstGeom>
            <a:solidFill>
              <a:schemeClr val="bg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8" name="Right Arrow 897"/>
            <p:cNvSpPr/>
            <p:nvPr/>
          </p:nvSpPr>
          <p:spPr>
            <a:xfrm>
              <a:off x="1436942" y="1789747"/>
              <a:ext cx="201706" cy="330347"/>
            </a:xfrm>
            <a:prstGeom prst="rightArrow">
              <a:avLst/>
            </a:prstGeom>
            <a:solidFill>
              <a:schemeClr val="bg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9" name="Right Arrow 898"/>
            <p:cNvSpPr/>
            <p:nvPr/>
          </p:nvSpPr>
          <p:spPr>
            <a:xfrm>
              <a:off x="1436942" y="651886"/>
              <a:ext cx="201706" cy="330347"/>
            </a:xfrm>
            <a:prstGeom prst="rightArrow">
              <a:avLst/>
            </a:prstGeom>
            <a:solidFill>
              <a:schemeClr val="bg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0" name="Left Brace 899"/>
            <p:cNvSpPr/>
            <p:nvPr/>
          </p:nvSpPr>
          <p:spPr>
            <a:xfrm flipH="1">
              <a:off x="3679252" y="427985"/>
              <a:ext cx="352985" cy="4077948"/>
            </a:xfrm>
            <a:prstGeom prst="leftBrace">
              <a:avLst>
                <a:gd name="adj1" fmla="val 84523"/>
                <a:gd name="adj2" fmla="val 50000"/>
              </a:avLst>
            </a:prstGeom>
            <a:ln w="28575"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01" name="TextBox 900"/>
            <p:cNvSpPr txBox="1"/>
            <p:nvPr/>
          </p:nvSpPr>
          <p:spPr>
            <a:xfrm>
              <a:off x="2570271" y="1175591"/>
              <a:ext cx="333746" cy="400110"/>
            </a:xfrm>
            <a:prstGeom prst="rect">
              <a:avLst/>
            </a:prstGeom>
            <a:noFill/>
          </p:spPr>
          <p:txBody>
            <a:bodyPr wrap="none" rtlCol="0">
              <a:spAutoFit/>
            </a:bodyPr>
            <a:lstStyle/>
            <a:p>
              <a:r>
                <a:rPr lang="en-US" sz="2000" dirty="0" smtClean="0">
                  <a:solidFill>
                    <a:schemeClr val="bg1"/>
                  </a:solidFill>
                  <a:latin typeface="Franklin Gothic Demi" pitchFamily="34" charset="0"/>
                </a:rPr>
                <a:t>+</a:t>
              </a:r>
              <a:endParaRPr lang="en-US" sz="2000" dirty="0">
                <a:solidFill>
                  <a:schemeClr val="bg1"/>
                </a:solidFill>
                <a:latin typeface="Franklin Gothic Demi" pitchFamily="34" charset="0"/>
              </a:endParaRPr>
            </a:p>
          </p:txBody>
        </p:sp>
        <p:sp>
          <p:nvSpPr>
            <p:cNvPr id="902" name="TextBox 901"/>
            <p:cNvSpPr txBox="1"/>
            <p:nvPr/>
          </p:nvSpPr>
          <p:spPr>
            <a:xfrm>
              <a:off x="2570271" y="2376615"/>
              <a:ext cx="333746" cy="400110"/>
            </a:xfrm>
            <a:prstGeom prst="rect">
              <a:avLst/>
            </a:prstGeom>
            <a:noFill/>
          </p:spPr>
          <p:txBody>
            <a:bodyPr wrap="none" rtlCol="0">
              <a:spAutoFit/>
            </a:bodyPr>
            <a:lstStyle/>
            <a:p>
              <a:r>
                <a:rPr lang="en-US" sz="2000" dirty="0" smtClean="0">
                  <a:solidFill>
                    <a:schemeClr val="bg1"/>
                  </a:solidFill>
                  <a:latin typeface="Franklin Gothic Demi" pitchFamily="34" charset="0"/>
                </a:rPr>
                <a:t>+</a:t>
              </a:r>
              <a:endParaRPr lang="en-US" sz="2000" dirty="0">
                <a:solidFill>
                  <a:schemeClr val="bg1"/>
                </a:solidFill>
                <a:latin typeface="Franklin Gothic Demi" pitchFamily="34" charset="0"/>
              </a:endParaRPr>
            </a:p>
          </p:txBody>
        </p:sp>
        <p:sp>
          <p:nvSpPr>
            <p:cNvPr id="903" name="TextBox 902"/>
            <p:cNvSpPr txBox="1"/>
            <p:nvPr/>
          </p:nvSpPr>
          <p:spPr>
            <a:xfrm>
              <a:off x="2570271" y="3437394"/>
              <a:ext cx="335348" cy="400110"/>
            </a:xfrm>
            <a:prstGeom prst="rect">
              <a:avLst/>
            </a:prstGeom>
            <a:noFill/>
          </p:spPr>
          <p:txBody>
            <a:bodyPr wrap="none" rtlCol="0">
              <a:spAutoFit/>
            </a:bodyPr>
            <a:lstStyle/>
            <a:p>
              <a:r>
                <a:rPr lang="en-US" sz="2000" dirty="0" smtClean="0">
                  <a:solidFill>
                    <a:schemeClr val="bg1"/>
                  </a:solidFill>
                  <a:latin typeface="Franklin Gothic Demi" pitchFamily="34" charset="0"/>
                </a:rPr>
                <a:t>+</a:t>
              </a:r>
              <a:endParaRPr lang="en-US" sz="2000" dirty="0">
                <a:solidFill>
                  <a:schemeClr val="bg1"/>
                </a:solidFill>
                <a:latin typeface="Franklin Gothic Demi" pitchFamily="34" charset="0"/>
              </a:endParaRPr>
            </a:p>
          </p:txBody>
        </p:sp>
        <p:sp>
          <p:nvSpPr>
            <p:cNvPr id="904" name="TextBox 903"/>
            <p:cNvSpPr txBox="1"/>
            <p:nvPr/>
          </p:nvSpPr>
          <p:spPr>
            <a:xfrm rot="16200000">
              <a:off x="3323618" y="945565"/>
              <a:ext cx="1662635" cy="400110"/>
            </a:xfrm>
            <a:prstGeom prst="rect">
              <a:avLst/>
            </a:prstGeom>
            <a:noFill/>
          </p:spPr>
          <p:txBody>
            <a:bodyPr wrap="none" rtlCol="0">
              <a:spAutoFit/>
            </a:bodyPr>
            <a:lstStyle/>
            <a:p>
              <a:r>
                <a:rPr lang="en-US" sz="2000" dirty="0" smtClean="0">
                  <a:solidFill>
                    <a:schemeClr val="bg1"/>
                  </a:solidFill>
                  <a:latin typeface="Franklin Gothic Demi" pitchFamily="34" charset="0"/>
                </a:rPr>
                <a:t>Electric</a:t>
              </a:r>
              <a:r>
                <a:rPr lang="en-US" sz="2000" dirty="0" smtClean="0">
                  <a:latin typeface="Franklin Gothic Demi" pitchFamily="34" charset="0"/>
                </a:rPr>
                <a:t> </a:t>
              </a:r>
              <a:r>
                <a:rPr lang="en-US" sz="2000" dirty="0" smtClean="0">
                  <a:solidFill>
                    <a:schemeClr val="bg1"/>
                  </a:solidFill>
                  <a:latin typeface="Franklin Gothic Demi" pitchFamily="34" charset="0"/>
                </a:rPr>
                <a:t>Field</a:t>
              </a:r>
              <a:endParaRPr lang="en-US" sz="2000" dirty="0">
                <a:solidFill>
                  <a:schemeClr val="bg1"/>
                </a:solidFill>
                <a:latin typeface="Franklin Gothic Demi" pitchFamily="34" charset="0"/>
              </a:endParaRPr>
            </a:p>
          </p:txBody>
        </p:sp>
        <p:cxnSp>
          <p:nvCxnSpPr>
            <p:cNvPr id="905" name="Straight Arrow Connector 904"/>
            <p:cNvCxnSpPr/>
            <p:nvPr/>
          </p:nvCxnSpPr>
          <p:spPr>
            <a:xfrm rot="16200000" flipV="1">
              <a:off x="3607982" y="1099715"/>
              <a:ext cx="1554480" cy="0"/>
            </a:xfrm>
            <a:prstGeom prst="straightConnector1">
              <a:avLst/>
            </a:prstGeom>
            <a:ln w="19050" cap="flat" cmpd="sng" algn="ctr">
              <a:solidFill>
                <a:srgbClr val="000000"/>
              </a:solidFill>
              <a:prstDash val="solid"/>
              <a:round/>
              <a:headEnd type="none" w="med" len="med"/>
              <a:tailEnd type="arrow" w="lg" len="lg"/>
            </a:ln>
          </p:spPr>
          <p:style>
            <a:lnRef idx="2">
              <a:schemeClr val="accent1"/>
            </a:lnRef>
            <a:fillRef idx="0">
              <a:schemeClr val="accent1"/>
            </a:fillRef>
            <a:effectRef idx="1">
              <a:schemeClr val="accent1"/>
            </a:effectRef>
            <a:fontRef idx="minor">
              <a:schemeClr val="tx1"/>
            </a:fontRef>
          </p:style>
        </p:cxnSp>
        <p:cxnSp>
          <p:nvCxnSpPr>
            <p:cNvPr id="906" name="Straight Arrow Connector 905"/>
            <p:cNvCxnSpPr/>
            <p:nvPr/>
          </p:nvCxnSpPr>
          <p:spPr>
            <a:xfrm flipV="1">
              <a:off x="4395184" y="1876955"/>
              <a:ext cx="2117912" cy="0"/>
            </a:xfrm>
            <a:prstGeom prst="straightConnector1">
              <a:avLst/>
            </a:prstGeom>
            <a:ln w="19050" cap="flat" cmpd="sng" algn="ctr">
              <a:solidFill>
                <a:srgbClr val="000000"/>
              </a:solidFill>
              <a:prstDash val="solid"/>
              <a:round/>
              <a:headEnd type="none" w="med" len="med"/>
              <a:tailEnd type="arrow" w="lg" len="lg"/>
            </a:ln>
          </p:spPr>
          <p:style>
            <a:lnRef idx="2">
              <a:schemeClr val="accent1"/>
            </a:lnRef>
            <a:fillRef idx="0">
              <a:schemeClr val="accent1"/>
            </a:fillRef>
            <a:effectRef idx="1">
              <a:schemeClr val="accent1"/>
            </a:effectRef>
            <a:fontRef idx="minor">
              <a:schemeClr val="tx1"/>
            </a:fontRef>
          </p:style>
        </p:cxnSp>
        <p:sp>
          <p:nvSpPr>
            <p:cNvPr id="907" name="TextBox 906"/>
            <p:cNvSpPr txBox="1"/>
            <p:nvPr/>
          </p:nvSpPr>
          <p:spPr>
            <a:xfrm>
              <a:off x="6481843" y="1677284"/>
              <a:ext cx="726481" cy="400110"/>
            </a:xfrm>
            <a:prstGeom prst="rect">
              <a:avLst/>
            </a:prstGeom>
            <a:noFill/>
          </p:spPr>
          <p:txBody>
            <a:bodyPr wrap="none" rtlCol="0">
              <a:spAutoFit/>
            </a:bodyPr>
            <a:lstStyle/>
            <a:p>
              <a:r>
                <a:rPr lang="en-US" sz="2000" dirty="0" smtClean="0">
                  <a:solidFill>
                    <a:schemeClr val="bg1"/>
                  </a:solidFill>
                  <a:latin typeface="Franklin Gothic Demi" pitchFamily="34" charset="0"/>
                </a:rPr>
                <a:t>Time</a:t>
              </a:r>
              <a:endParaRPr lang="en-US" sz="2000" dirty="0">
                <a:solidFill>
                  <a:schemeClr val="bg1"/>
                </a:solidFill>
                <a:latin typeface="Franklin Gothic Demi" pitchFamily="34" charset="0"/>
              </a:endParaRPr>
            </a:p>
          </p:txBody>
        </p:sp>
        <p:sp>
          <p:nvSpPr>
            <p:cNvPr id="908" name="TextBox 907"/>
            <p:cNvSpPr txBox="1"/>
            <p:nvPr/>
          </p:nvSpPr>
          <p:spPr>
            <a:xfrm>
              <a:off x="5265560" y="1950619"/>
              <a:ext cx="412292" cy="400110"/>
            </a:xfrm>
            <a:prstGeom prst="rect">
              <a:avLst/>
            </a:prstGeom>
            <a:noFill/>
          </p:spPr>
          <p:txBody>
            <a:bodyPr wrap="none" rtlCol="0">
              <a:spAutoFit/>
            </a:bodyPr>
            <a:lstStyle/>
            <a:p>
              <a:r>
                <a:rPr lang="en-US" sz="2000" dirty="0" smtClean="0">
                  <a:solidFill>
                    <a:schemeClr val="bg1"/>
                  </a:solidFill>
                  <a:latin typeface="Franklin Gothic Demi" pitchFamily="34" charset="0"/>
                </a:rPr>
                <a:t>or</a:t>
              </a:r>
              <a:endParaRPr lang="en-US" sz="2000" dirty="0">
                <a:solidFill>
                  <a:schemeClr val="bg1"/>
                </a:solidFill>
                <a:latin typeface="Franklin Gothic Demi" pitchFamily="34" charset="0"/>
              </a:endParaRPr>
            </a:p>
          </p:txBody>
        </p:sp>
        <p:pic>
          <p:nvPicPr>
            <p:cNvPr id="909" name="Picture 908" descr="single_cycle_pulse.pct"/>
            <p:cNvPicPr>
              <a:picLocks noChangeAspect="1"/>
            </p:cNvPicPr>
            <p:nvPr/>
          </p:nvPicPr>
          <p:blipFill>
            <a:blip r:embed="rId16" cstate="print">
              <a:extLst>
                <a:ext uri="{28A0092B-C50C-407E-A947-70E740481C1C}">
                  <a14:useLocalDpi xmlns:a14="http://schemas.microsoft.com/office/drawing/2010/main" xmlns="" val="0"/>
                </a:ext>
              </a:extLst>
            </a:blip>
            <a:stretch>
              <a:fillRect/>
            </a:stretch>
          </p:blipFill>
          <p:spPr>
            <a:xfrm>
              <a:off x="4397924" y="186612"/>
              <a:ext cx="2103120" cy="1700395"/>
            </a:xfrm>
            <a:prstGeom prst="rect">
              <a:avLst/>
            </a:prstGeom>
            <a:ln>
              <a:noFill/>
            </a:ln>
          </p:spPr>
        </p:pic>
        <p:sp>
          <p:nvSpPr>
            <p:cNvPr id="910" name="TextBox 909"/>
            <p:cNvSpPr txBox="1"/>
            <p:nvPr/>
          </p:nvSpPr>
          <p:spPr>
            <a:xfrm rot="16200000">
              <a:off x="3323618" y="2939465"/>
              <a:ext cx="1662635" cy="400110"/>
            </a:xfrm>
            <a:prstGeom prst="rect">
              <a:avLst/>
            </a:prstGeom>
            <a:noFill/>
          </p:spPr>
          <p:txBody>
            <a:bodyPr wrap="none" rtlCol="0">
              <a:spAutoFit/>
            </a:bodyPr>
            <a:lstStyle/>
            <a:p>
              <a:r>
                <a:rPr lang="en-US" sz="2000" dirty="0" smtClean="0">
                  <a:solidFill>
                    <a:schemeClr val="bg1"/>
                  </a:solidFill>
                  <a:latin typeface="Franklin Gothic Demi" pitchFamily="34" charset="0"/>
                </a:rPr>
                <a:t>Electric</a:t>
              </a:r>
              <a:r>
                <a:rPr lang="en-US" sz="2000" dirty="0" smtClean="0">
                  <a:latin typeface="Franklin Gothic Demi" pitchFamily="34" charset="0"/>
                </a:rPr>
                <a:t> </a:t>
              </a:r>
              <a:r>
                <a:rPr lang="en-US" sz="2000" dirty="0" smtClean="0">
                  <a:solidFill>
                    <a:schemeClr val="bg1"/>
                  </a:solidFill>
                  <a:latin typeface="Franklin Gothic Demi" pitchFamily="34" charset="0"/>
                </a:rPr>
                <a:t>Field</a:t>
              </a:r>
              <a:endParaRPr lang="en-US" sz="2000" dirty="0">
                <a:solidFill>
                  <a:schemeClr val="bg1"/>
                </a:solidFill>
                <a:latin typeface="Franklin Gothic Demi" pitchFamily="34" charset="0"/>
              </a:endParaRPr>
            </a:p>
          </p:txBody>
        </p:sp>
        <p:cxnSp>
          <p:nvCxnSpPr>
            <p:cNvPr id="911" name="Straight Arrow Connector 910"/>
            <p:cNvCxnSpPr/>
            <p:nvPr/>
          </p:nvCxnSpPr>
          <p:spPr>
            <a:xfrm rot="16200000" flipV="1">
              <a:off x="3607982" y="3093615"/>
              <a:ext cx="1554480" cy="0"/>
            </a:xfrm>
            <a:prstGeom prst="straightConnector1">
              <a:avLst/>
            </a:prstGeom>
            <a:ln w="19050" cap="flat" cmpd="sng" algn="ctr">
              <a:solidFill>
                <a:srgbClr val="000000"/>
              </a:solidFill>
              <a:prstDash val="solid"/>
              <a:round/>
              <a:headEnd type="none" w="med" len="med"/>
              <a:tailEnd type="arrow" w="lg" len="lg"/>
            </a:ln>
          </p:spPr>
          <p:style>
            <a:lnRef idx="2">
              <a:schemeClr val="accent1"/>
            </a:lnRef>
            <a:fillRef idx="0">
              <a:schemeClr val="accent1"/>
            </a:fillRef>
            <a:effectRef idx="1">
              <a:schemeClr val="accent1"/>
            </a:effectRef>
            <a:fontRef idx="minor">
              <a:schemeClr val="tx1"/>
            </a:fontRef>
          </p:style>
        </p:cxnSp>
        <p:cxnSp>
          <p:nvCxnSpPr>
            <p:cNvPr id="912" name="Straight Arrow Connector 911"/>
            <p:cNvCxnSpPr/>
            <p:nvPr/>
          </p:nvCxnSpPr>
          <p:spPr>
            <a:xfrm flipV="1">
              <a:off x="4395184" y="3870855"/>
              <a:ext cx="2117912" cy="0"/>
            </a:xfrm>
            <a:prstGeom prst="straightConnector1">
              <a:avLst/>
            </a:prstGeom>
            <a:ln w="19050" cap="flat" cmpd="sng" algn="ctr">
              <a:solidFill>
                <a:srgbClr val="000000"/>
              </a:solidFill>
              <a:prstDash val="solid"/>
              <a:round/>
              <a:headEnd type="none" w="med" len="med"/>
              <a:tailEnd type="arrow" w="lg" len="lg"/>
            </a:ln>
          </p:spPr>
          <p:style>
            <a:lnRef idx="2">
              <a:schemeClr val="accent1"/>
            </a:lnRef>
            <a:fillRef idx="0">
              <a:schemeClr val="accent1"/>
            </a:fillRef>
            <a:effectRef idx="1">
              <a:schemeClr val="accent1"/>
            </a:effectRef>
            <a:fontRef idx="minor">
              <a:schemeClr val="tx1"/>
            </a:fontRef>
          </p:style>
        </p:cxnSp>
        <p:sp>
          <p:nvSpPr>
            <p:cNvPr id="913" name="TextBox 912"/>
            <p:cNvSpPr txBox="1"/>
            <p:nvPr/>
          </p:nvSpPr>
          <p:spPr>
            <a:xfrm>
              <a:off x="6481843" y="3671184"/>
              <a:ext cx="726481" cy="400110"/>
            </a:xfrm>
            <a:prstGeom prst="rect">
              <a:avLst/>
            </a:prstGeom>
            <a:noFill/>
          </p:spPr>
          <p:txBody>
            <a:bodyPr wrap="none" rtlCol="0">
              <a:spAutoFit/>
            </a:bodyPr>
            <a:lstStyle/>
            <a:p>
              <a:r>
                <a:rPr lang="en-US" sz="2000" dirty="0" smtClean="0">
                  <a:solidFill>
                    <a:schemeClr val="bg1"/>
                  </a:solidFill>
                  <a:latin typeface="Franklin Gothic Demi" pitchFamily="34" charset="0"/>
                </a:rPr>
                <a:t>Time</a:t>
              </a:r>
              <a:endParaRPr lang="en-US" sz="2000" dirty="0">
                <a:solidFill>
                  <a:schemeClr val="bg1"/>
                </a:solidFill>
                <a:latin typeface="Franklin Gothic Demi" pitchFamily="34" charset="0"/>
              </a:endParaRPr>
            </a:p>
          </p:txBody>
        </p:sp>
        <p:sp>
          <p:nvSpPr>
            <p:cNvPr id="914" name="TextBox 913"/>
            <p:cNvSpPr txBox="1"/>
            <p:nvPr/>
          </p:nvSpPr>
          <p:spPr>
            <a:xfrm>
              <a:off x="5265560" y="3943669"/>
              <a:ext cx="412292" cy="400110"/>
            </a:xfrm>
            <a:prstGeom prst="rect">
              <a:avLst/>
            </a:prstGeom>
            <a:noFill/>
          </p:spPr>
          <p:txBody>
            <a:bodyPr wrap="none" rtlCol="0">
              <a:spAutoFit/>
            </a:bodyPr>
            <a:lstStyle/>
            <a:p>
              <a:r>
                <a:rPr lang="en-US" sz="2000" dirty="0" smtClean="0">
                  <a:solidFill>
                    <a:schemeClr val="bg1"/>
                  </a:solidFill>
                  <a:latin typeface="Franklin Gothic Demi" pitchFamily="34" charset="0"/>
                </a:rPr>
                <a:t>or</a:t>
              </a:r>
              <a:endParaRPr lang="en-US" sz="2000" dirty="0">
                <a:solidFill>
                  <a:schemeClr val="bg1"/>
                </a:solidFill>
                <a:latin typeface="Franklin Gothic Demi" pitchFamily="34" charset="0"/>
              </a:endParaRPr>
            </a:p>
          </p:txBody>
        </p:sp>
        <p:pic>
          <p:nvPicPr>
            <p:cNvPr id="915" name="Picture 914" descr="square_waveform.pct"/>
            <p:cNvPicPr>
              <a:picLocks noChangeAspect="1"/>
            </p:cNvPicPr>
            <p:nvPr/>
          </p:nvPicPr>
          <p:blipFill>
            <a:blip r:embed="rId17" cstate="print">
              <a:extLst>
                <a:ext uri="{28A0092B-C50C-407E-A947-70E740481C1C}">
                  <a14:useLocalDpi xmlns:a14="http://schemas.microsoft.com/office/drawing/2010/main" xmlns="" val="0"/>
                </a:ext>
              </a:extLst>
            </a:blip>
            <a:stretch>
              <a:fillRect/>
            </a:stretch>
          </p:blipFill>
          <p:spPr>
            <a:xfrm>
              <a:off x="4386343" y="2230019"/>
              <a:ext cx="2103120" cy="1713650"/>
            </a:xfrm>
            <a:prstGeom prst="rect">
              <a:avLst/>
            </a:prstGeom>
          </p:spPr>
        </p:pic>
        <p:graphicFrame>
          <p:nvGraphicFramePr>
            <p:cNvPr id="916" name="Object 915"/>
            <p:cNvGraphicFramePr>
              <a:graphicFrameLocks noChangeAspect="1"/>
            </p:cNvGraphicFramePr>
            <p:nvPr>
              <p:extLst>
                <p:ext uri="{D42A27DB-BD31-4B8C-83A1-F6EECF244321}">
                  <p14:modId xmlns:p14="http://schemas.microsoft.com/office/powerpoint/2010/main" xmlns="" val="1754987937"/>
                </p:ext>
              </p:extLst>
            </p:nvPr>
          </p:nvGraphicFramePr>
          <p:xfrm>
            <a:off x="5405261" y="4433505"/>
            <a:ext cx="98042" cy="336145"/>
          </p:xfrm>
          <a:graphic>
            <a:graphicData uri="http://schemas.openxmlformats.org/presentationml/2006/ole">
              <p:oleObj spid="_x0000_s1725" name="Equation" r:id="rId18" imgW="73080" imgH="292320" progId="Equation.3">
                <p:embed/>
              </p:oleObj>
            </a:graphicData>
          </a:graphic>
        </p:graphicFrame>
        <p:sp>
          <p:nvSpPr>
            <p:cNvPr id="917" name="Line 236"/>
            <p:cNvSpPr>
              <a:spLocks noChangeShapeType="1"/>
            </p:cNvSpPr>
            <p:nvPr/>
          </p:nvSpPr>
          <p:spPr bwMode="auto">
            <a:xfrm>
              <a:off x="5132210" y="1062918"/>
              <a:ext cx="274637" cy="0"/>
            </a:xfrm>
            <a:prstGeom prst="line">
              <a:avLst/>
            </a:prstGeom>
            <a:noFill/>
            <a:ln w="53975">
              <a:solidFill>
                <a:schemeClr val="bg1"/>
              </a:solidFill>
              <a:round/>
              <a:headEnd/>
              <a:tailEnd type="triangle" w="med"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918" name="Line 237"/>
            <p:cNvSpPr>
              <a:spLocks noChangeShapeType="1"/>
            </p:cNvSpPr>
            <p:nvPr/>
          </p:nvSpPr>
          <p:spPr bwMode="auto">
            <a:xfrm flipH="1">
              <a:off x="5488762" y="1057983"/>
              <a:ext cx="274638" cy="0"/>
            </a:xfrm>
            <a:prstGeom prst="line">
              <a:avLst/>
            </a:prstGeom>
            <a:noFill/>
            <a:ln w="53975">
              <a:solidFill>
                <a:schemeClr val="bg1"/>
              </a:solidFill>
              <a:round/>
              <a:headEnd/>
              <a:tailEnd type="triangle" w="med"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919" name="Text Box 238"/>
            <p:cNvSpPr txBox="1">
              <a:spLocks noChangeArrowheads="1"/>
            </p:cNvSpPr>
            <p:nvPr/>
          </p:nvSpPr>
          <p:spPr bwMode="auto">
            <a:xfrm>
              <a:off x="5737330" y="846164"/>
              <a:ext cx="972126"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sz="2000" dirty="0">
                  <a:solidFill>
                    <a:schemeClr val="bg1"/>
                  </a:solidFill>
                  <a:latin typeface="Franklin Gothic Demi" pitchFamily="34" charset="0"/>
                </a:rPr>
                <a:t>0.29 </a:t>
              </a:r>
              <a:r>
                <a:rPr lang="en-US" sz="2000" dirty="0" err="1">
                  <a:solidFill>
                    <a:schemeClr val="bg1"/>
                  </a:solidFill>
                  <a:latin typeface="Franklin Gothic Demi" pitchFamily="34" charset="0"/>
                </a:rPr>
                <a:t>fs</a:t>
              </a:r>
              <a:endParaRPr lang="en-US" sz="2000" dirty="0">
                <a:solidFill>
                  <a:schemeClr val="bg1"/>
                </a:solidFill>
                <a:latin typeface="Franklin Gothic Demi" pitchFamily="34" charset="0"/>
              </a:endParaRPr>
            </a:p>
          </p:txBody>
        </p:sp>
      </p:grpSp>
      <p:sp>
        <p:nvSpPr>
          <p:cNvPr id="1042" name="TextBox 27"/>
          <p:cNvSpPr txBox="1">
            <a:spLocks noChangeArrowheads="1"/>
          </p:cNvSpPr>
          <p:nvPr/>
        </p:nvSpPr>
        <p:spPr bwMode="auto">
          <a:xfrm>
            <a:off x="30022800" y="17919719"/>
            <a:ext cx="13030200" cy="3416281"/>
          </a:xfrm>
          <a:prstGeom prst="rect">
            <a:avLst/>
          </a:prstGeom>
          <a:noFill/>
          <a:ln w="9525">
            <a:noFill/>
            <a:miter lim="800000"/>
            <a:headEnd/>
            <a:tailEnd/>
          </a:ln>
        </p:spPr>
        <p:txBody>
          <a:bodyPr wrap="square" lIns="91411" tIns="45701" rIns="91411" bIns="45701">
            <a:spAutoFit/>
          </a:bodyPr>
          <a:lstStyle/>
          <a:p>
            <a:r>
              <a:rPr lang="en-US" sz="3600" dirty="0" smtClean="0">
                <a:solidFill>
                  <a:schemeClr val="bg1"/>
                </a:solidFill>
                <a:latin typeface="Franklin Gothic Demi" pitchFamily="34" charset="0"/>
              </a:rPr>
              <a:t>With its broadband capabilities, a molecular modulator would be able to modulate the already broad output of a </a:t>
            </a:r>
            <a:r>
              <a:rPr lang="en-US" sz="3600" dirty="0" err="1" smtClean="0">
                <a:solidFill>
                  <a:srgbClr val="000000"/>
                </a:solidFill>
                <a:latin typeface="Franklin Gothic Demi" pitchFamily="34" charset="0"/>
              </a:rPr>
              <a:t>Ti:sapphire</a:t>
            </a:r>
            <a:r>
              <a:rPr lang="en-US" sz="3600" dirty="0" smtClean="0">
                <a:solidFill>
                  <a:srgbClr val="000000"/>
                </a:solidFill>
                <a:latin typeface="Franklin Gothic Demi" pitchFamily="34" charset="0"/>
              </a:rPr>
              <a:t> laser.  The resulting spectrum would span the full optical region and would contain a few million CW Fourier components.   Such a broad, coherent spectrum could be used to generate arbitrary optical </a:t>
            </a:r>
            <a:r>
              <a:rPr lang="en-US" sz="3600" dirty="0" smtClean="0">
                <a:solidFill>
                  <a:schemeClr val="bg1"/>
                </a:solidFill>
                <a:latin typeface="Franklin Gothic Demi" pitchFamily="34" charset="0"/>
              </a:rPr>
              <a:t> waveforms with sub-</a:t>
            </a:r>
            <a:r>
              <a:rPr lang="en-US" sz="3600" dirty="0" err="1" smtClean="0">
                <a:solidFill>
                  <a:schemeClr val="bg1"/>
                </a:solidFill>
                <a:latin typeface="Franklin Gothic Demi" pitchFamily="34" charset="0"/>
              </a:rPr>
              <a:t>femtosecond</a:t>
            </a:r>
            <a:r>
              <a:rPr lang="en-US" sz="3600" dirty="0" smtClean="0">
                <a:solidFill>
                  <a:schemeClr val="bg1"/>
                </a:solidFill>
                <a:latin typeface="Franklin Gothic Demi" pitchFamily="34" charset="0"/>
              </a:rPr>
              <a:t> resolution.</a:t>
            </a:r>
          </a:p>
        </p:txBody>
      </p:sp>
      <p:cxnSp>
        <p:nvCxnSpPr>
          <p:cNvPr id="213" name="Straight Connector 212"/>
          <p:cNvCxnSpPr/>
          <p:nvPr/>
        </p:nvCxnSpPr>
        <p:spPr>
          <a:xfrm>
            <a:off x="30845760" y="17526000"/>
            <a:ext cx="11521440" cy="0"/>
          </a:xfrm>
          <a:prstGeom prst="line">
            <a:avLst/>
          </a:prstGeom>
          <a:ln w="168275" cap="rnd" cmpd="tri">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98" name="Shape 297"/>
          <p:cNvCxnSpPr>
            <a:stCxn id="883" idx="3"/>
          </p:cNvCxnSpPr>
          <p:nvPr/>
        </p:nvCxnSpPr>
        <p:spPr>
          <a:xfrm flipV="1">
            <a:off x="34743108" y="24385518"/>
            <a:ext cx="1299492" cy="1114455"/>
          </a:xfrm>
          <a:prstGeom prst="bentConnector3">
            <a:avLst>
              <a:gd name="adj1" fmla="val 50000"/>
            </a:avLst>
          </a:prstGeom>
          <a:ln w="104775" cap="rnd">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192" name="Rectangle 191"/>
          <p:cNvSpPr/>
          <p:nvPr/>
        </p:nvSpPr>
        <p:spPr>
          <a:xfrm>
            <a:off x="41304982" y="5105400"/>
            <a:ext cx="13316467" cy="590931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Include efficiency to show difficulty</a:t>
            </a:r>
          </a:p>
          <a:p>
            <a:pPr algn="ctr"/>
            <a:endPar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Include experimental stuff</a:t>
            </a:r>
          </a:p>
          <a:p>
            <a:pPr algn="ctr"/>
            <a:endPar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Show efficiency as a function of …</a:t>
            </a:r>
          </a:p>
          <a:p>
            <a:pPr algn="ctr"/>
            <a:endPar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Change </a:t>
            </a:r>
            <a:r>
              <a:rPr lang="en-US" sz="54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vibrational</a:t>
            </a: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leve</a:t>
            </a: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ls, wavelengths</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grpSp>
        <p:nvGrpSpPr>
          <p:cNvPr id="349" name="Group 348"/>
          <p:cNvGrpSpPr/>
          <p:nvPr/>
        </p:nvGrpSpPr>
        <p:grpSpPr>
          <a:xfrm>
            <a:off x="12649200" y="21869400"/>
            <a:ext cx="8915764" cy="4289286"/>
            <a:chOff x="0" y="1447800"/>
            <a:chExt cx="8915764" cy="4289286"/>
          </a:xfrm>
        </p:grpSpPr>
        <p:sp>
          <p:nvSpPr>
            <p:cNvPr id="193" name="Rectangle 192"/>
            <p:cNvSpPr/>
            <p:nvPr/>
          </p:nvSpPr>
          <p:spPr>
            <a:xfrm flipH="1">
              <a:off x="5160898" y="3379304"/>
              <a:ext cx="325502"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4" name="Cube 193"/>
            <p:cNvSpPr/>
            <p:nvPr/>
          </p:nvSpPr>
          <p:spPr>
            <a:xfrm rot="9983120">
              <a:off x="5080230" y="2637969"/>
              <a:ext cx="280291" cy="141192"/>
            </a:xfrm>
            <a:prstGeom prst="cube">
              <a:avLst>
                <a:gd name="adj" fmla="val 70977"/>
              </a:avLst>
            </a:prstGeom>
            <a:gradFill>
              <a:gsLst>
                <a:gs pos="0">
                  <a:srgbClr val="FFFFFF"/>
                </a:gs>
                <a:gs pos="7001">
                  <a:srgbClr val="E6E6E6"/>
                </a:gs>
                <a:gs pos="32001">
                  <a:srgbClr val="7D8496"/>
                </a:gs>
                <a:gs pos="47000">
                  <a:srgbClr val="E6E6E6"/>
                </a:gs>
                <a:gs pos="85001">
                  <a:srgbClr val="7D8496"/>
                </a:gs>
                <a:gs pos="100000">
                  <a:srgbClr val="E6E6E6"/>
                </a:gs>
              </a:gsLst>
              <a:lin ang="2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Oval 196"/>
            <p:cNvSpPr/>
            <p:nvPr/>
          </p:nvSpPr>
          <p:spPr>
            <a:xfrm>
              <a:off x="8438428" y="2498838"/>
              <a:ext cx="477336" cy="442220"/>
            </a:xfrm>
            <a:prstGeom prst="ellipse">
              <a:avLst/>
            </a:prstGeom>
            <a:solidFill>
              <a:schemeClr val="bg1">
                <a:lumMod val="75000"/>
              </a:schemeClr>
            </a:solidFill>
            <a:ln>
              <a:solidFill>
                <a:schemeClr val="tx1"/>
              </a:solidFill>
            </a:ln>
            <a:effectLst>
              <a:outerShdw blurRad="50800" dist="38100" dir="2700000" algn="tl" rotWithShape="0">
                <a:prstClr val="black">
                  <a:alpha val="40000"/>
                </a:prstClr>
              </a:outerShdw>
            </a:effectLst>
            <a:scene3d>
              <a:camera prst="isometricLeftDown"/>
              <a:lightRig rig="threePt" dir="t"/>
            </a:scene3d>
            <a:sp3d prstMaterial="plastic">
              <a:bevelT w="0" h="1968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8" name="Straight Connector 197"/>
            <p:cNvCxnSpPr>
              <a:cxnSpLocks noChangeAspect="1"/>
            </p:cNvCxnSpPr>
            <p:nvPr/>
          </p:nvCxnSpPr>
          <p:spPr>
            <a:xfrm rot="5400000" flipH="1" flipV="1">
              <a:off x="5158475" y="2763103"/>
              <a:ext cx="105448" cy="46781"/>
            </a:xfrm>
            <a:prstGeom prst="line">
              <a:avLst/>
            </a:prstGeom>
            <a:ln w="53975" cap="rnd">
              <a:solidFill>
                <a:srgbClr val="6609CD"/>
              </a:solidFill>
            </a:ln>
            <a:effectLst>
              <a:glow rad="101600">
                <a:srgbClr val="2C05D1">
                  <a:alpha val="60000"/>
                </a:srgbClr>
              </a:glow>
            </a:effectLst>
          </p:spPr>
          <p:style>
            <a:lnRef idx="1">
              <a:schemeClr val="accent1"/>
            </a:lnRef>
            <a:fillRef idx="0">
              <a:schemeClr val="accent1"/>
            </a:fillRef>
            <a:effectRef idx="0">
              <a:schemeClr val="accent1"/>
            </a:effectRef>
            <a:fontRef idx="minor">
              <a:schemeClr val="tx1"/>
            </a:fontRef>
          </p:style>
        </p:cxnSp>
        <p:sp>
          <p:nvSpPr>
            <p:cNvPr id="199" name="Can 198"/>
            <p:cNvSpPr/>
            <p:nvPr/>
          </p:nvSpPr>
          <p:spPr>
            <a:xfrm rot="12293048">
              <a:off x="5042251" y="2848196"/>
              <a:ext cx="228109" cy="94233"/>
            </a:xfrm>
            <a:prstGeom prst="can">
              <a:avLst/>
            </a:prstGeom>
            <a:solidFill>
              <a:srgbClr val="6609CD"/>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0" name="TextBox 199"/>
            <p:cNvSpPr txBox="1"/>
            <p:nvPr/>
          </p:nvSpPr>
          <p:spPr>
            <a:xfrm>
              <a:off x="4723373" y="1666460"/>
              <a:ext cx="1905000" cy="707886"/>
            </a:xfrm>
            <a:prstGeom prst="rect">
              <a:avLst/>
            </a:prstGeom>
            <a:noFill/>
          </p:spPr>
          <p:txBody>
            <a:bodyPr wrap="square" rtlCol="0">
              <a:spAutoFit/>
            </a:bodyPr>
            <a:lstStyle/>
            <a:p>
              <a:pPr algn="ctr"/>
              <a:r>
                <a:rPr lang="en-US" sz="2000" dirty="0" smtClean="0">
                  <a:solidFill>
                    <a:srgbClr val="6609CD"/>
                  </a:solidFill>
                </a:rPr>
                <a:t>1555nm</a:t>
              </a:r>
              <a:r>
                <a:rPr lang="en-US" sz="2000" dirty="0" smtClean="0">
                  <a:solidFill>
                    <a:schemeClr val="bg1"/>
                  </a:solidFill>
                </a:rPr>
                <a:t> </a:t>
              </a:r>
              <a:r>
                <a:rPr lang="en-US" sz="2000" dirty="0" smtClean="0"/>
                <a:t>ECDL</a:t>
              </a:r>
            </a:p>
            <a:p>
              <a:pPr algn="ctr"/>
              <a:r>
                <a:rPr lang="en-US" sz="2000" dirty="0" smtClean="0"/>
                <a:t> – </a:t>
              </a:r>
              <a:r>
                <a:rPr lang="en-US" sz="2000" i="1" dirty="0" smtClean="0">
                  <a:solidFill>
                    <a:srgbClr val="6609CD"/>
                  </a:solidFill>
                </a:rPr>
                <a:t>Raman Stokes</a:t>
              </a:r>
              <a:endParaRPr lang="en-US" sz="2000" i="1" dirty="0">
                <a:solidFill>
                  <a:srgbClr val="6609CD"/>
                </a:solidFill>
              </a:endParaRPr>
            </a:p>
          </p:txBody>
        </p:sp>
        <p:cxnSp>
          <p:nvCxnSpPr>
            <p:cNvPr id="201" name="Straight Connector 200"/>
            <p:cNvCxnSpPr/>
            <p:nvPr/>
          </p:nvCxnSpPr>
          <p:spPr>
            <a:xfrm rot="5400000" flipH="1" flipV="1">
              <a:off x="5925846" y="4019584"/>
              <a:ext cx="464069" cy="213340"/>
            </a:xfrm>
            <a:prstGeom prst="line">
              <a:avLst/>
            </a:prstGeom>
            <a:ln w="38100" cap="rnd">
              <a:solidFill>
                <a:srgbClr val="6609CD"/>
              </a:solidFill>
            </a:ln>
            <a:effectLst>
              <a:glow rad="1397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02" name="TextBox 201"/>
            <p:cNvSpPr txBox="1"/>
            <p:nvPr/>
          </p:nvSpPr>
          <p:spPr>
            <a:xfrm>
              <a:off x="5906129" y="3359424"/>
              <a:ext cx="702681" cy="400110"/>
            </a:xfrm>
            <a:prstGeom prst="rect">
              <a:avLst/>
            </a:prstGeom>
            <a:noFill/>
          </p:spPr>
          <p:txBody>
            <a:bodyPr wrap="square" rtlCol="0">
              <a:spAutoFit/>
            </a:bodyPr>
            <a:lstStyle/>
            <a:p>
              <a:pPr algn="ctr" defTabSz="914400" fontAlgn="auto">
                <a:spcBef>
                  <a:spcPts val="0"/>
                </a:spcBef>
                <a:spcAft>
                  <a:spcPts val="0"/>
                </a:spcAft>
              </a:pPr>
              <a:r>
                <a:rPr lang="en-US" sz="2000" kern="0" dirty="0" smtClean="0">
                  <a:solidFill>
                    <a:sysClr val="windowText" lastClr="000000"/>
                  </a:solidFill>
                  <a:latin typeface="+mj-lt"/>
                </a:rPr>
                <a:t>GS</a:t>
              </a:r>
              <a:endParaRPr lang="en-US" sz="2000" kern="0" dirty="0">
                <a:solidFill>
                  <a:sysClr val="windowText" lastClr="000000"/>
                </a:solidFill>
                <a:latin typeface="+mj-lt"/>
              </a:endParaRPr>
            </a:p>
          </p:txBody>
        </p:sp>
        <p:sp>
          <p:nvSpPr>
            <p:cNvPr id="203" name="TextBox 202"/>
            <p:cNvSpPr txBox="1"/>
            <p:nvPr/>
          </p:nvSpPr>
          <p:spPr>
            <a:xfrm>
              <a:off x="6552173" y="5095460"/>
              <a:ext cx="1371600" cy="369332"/>
            </a:xfrm>
            <a:prstGeom prst="rect">
              <a:avLst/>
            </a:prstGeom>
            <a:noFill/>
          </p:spPr>
          <p:txBody>
            <a:bodyPr wrap="square" rtlCol="0">
              <a:spAutoFit/>
            </a:bodyPr>
            <a:lstStyle/>
            <a:p>
              <a:pPr algn="ctr"/>
              <a:r>
                <a:rPr lang="en-US" kern="0" dirty="0" smtClean="0">
                  <a:solidFill>
                    <a:sysClr val="windowText" lastClr="000000"/>
                  </a:solidFill>
                </a:rPr>
                <a:t>To Detector</a:t>
              </a:r>
              <a:endParaRPr lang="en-US" kern="0" dirty="0">
                <a:solidFill>
                  <a:sysClr val="windowText" lastClr="000000"/>
                </a:solidFill>
              </a:endParaRPr>
            </a:p>
          </p:txBody>
        </p:sp>
        <p:cxnSp>
          <p:nvCxnSpPr>
            <p:cNvPr id="204" name="Straight Connector 203"/>
            <p:cNvCxnSpPr/>
            <p:nvPr/>
          </p:nvCxnSpPr>
          <p:spPr>
            <a:xfrm flipV="1">
              <a:off x="6741541" y="2733260"/>
              <a:ext cx="682165" cy="3142"/>
            </a:xfrm>
            <a:prstGeom prst="line">
              <a:avLst/>
            </a:prstGeom>
            <a:ln w="53975" cap="rnd">
              <a:solidFill>
                <a:srgbClr val="6609CD"/>
              </a:solidFill>
            </a:ln>
            <a:effectLst>
              <a:glow rad="101600">
                <a:srgbClr val="2C05D1">
                  <a:alpha val="60000"/>
                </a:srgbClr>
              </a:glow>
            </a:effectLst>
          </p:spPr>
          <p:style>
            <a:lnRef idx="1">
              <a:schemeClr val="accent1"/>
            </a:lnRef>
            <a:fillRef idx="0">
              <a:schemeClr val="accent1"/>
            </a:fillRef>
            <a:effectRef idx="0">
              <a:schemeClr val="accent1"/>
            </a:effectRef>
            <a:fontRef idx="minor">
              <a:schemeClr val="tx1"/>
            </a:fontRef>
          </p:style>
        </p:cxnSp>
        <p:sp>
          <p:nvSpPr>
            <p:cNvPr id="205" name="TextBox 204"/>
            <p:cNvSpPr txBox="1"/>
            <p:nvPr/>
          </p:nvSpPr>
          <p:spPr>
            <a:xfrm>
              <a:off x="7237973" y="1981200"/>
              <a:ext cx="835037"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smtClean="0">
                  <a:ln>
                    <a:noFill/>
                  </a:ln>
                  <a:solidFill>
                    <a:sysClr val="windowText" lastClr="000000"/>
                  </a:solidFill>
                  <a:effectLst/>
                  <a:uLnTx/>
                  <a:uFillTx/>
                  <a:latin typeface="+mj-lt"/>
                </a:rPr>
                <a:t>Er FA</a:t>
              </a:r>
              <a:endParaRPr kumimoji="0" lang="en-US" sz="2000" b="0" i="0" u="none" strike="noStrike" kern="0" cap="none" spc="0" normalizeH="0" baseline="0" noProof="0" dirty="0">
                <a:ln>
                  <a:noFill/>
                </a:ln>
                <a:solidFill>
                  <a:sysClr val="windowText" lastClr="000000"/>
                </a:solidFill>
                <a:effectLst/>
                <a:uLnTx/>
                <a:uFillTx/>
                <a:latin typeface="+mj-lt"/>
              </a:endParaRPr>
            </a:p>
          </p:txBody>
        </p:sp>
        <p:sp>
          <p:nvSpPr>
            <p:cNvPr id="206" name="TextBox 205"/>
            <p:cNvSpPr txBox="1"/>
            <p:nvPr/>
          </p:nvSpPr>
          <p:spPr>
            <a:xfrm>
              <a:off x="4419600" y="4903304"/>
              <a:ext cx="1219200" cy="646331"/>
            </a:xfrm>
            <a:prstGeom prst="rect">
              <a:avLst/>
            </a:prstGeom>
            <a:noFill/>
          </p:spPr>
          <p:txBody>
            <a:bodyPr wrap="square" rtlCol="0">
              <a:spAutoFit/>
            </a:bodyPr>
            <a:lstStyle/>
            <a:p>
              <a:pPr algn="ctr" defTabSz="914400" fontAlgn="auto">
                <a:spcBef>
                  <a:spcPts val="0"/>
                </a:spcBef>
                <a:spcAft>
                  <a:spcPts val="0"/>
                </a:spcAft>
              </a:pPr>
              <a:r>
                <a:rPr lang="en-US" kern="0" dirty="0" smtClean="0">
                  <a:solidFill>
                    <a:sysClr val="windowText" lastClr="000000"/>
                  </a:solidFill>
                  <a:latin typeface="+mj-lt"/>
                </a:rPr>
                <a:t>To Locking Circuit</a:t>
              </a:r>
              <a:endParaRPr lang="en-US" kern="0" dirty="0">
                <a:solidFill>
                  <a:sysClr val="windowText" lastClr="000000"/>
                </a:solidFill>
                <a:latin typeface="+mj-lt"/>
              </a:endParaRPr>
            </a:p>
          </p:txBody>
        </p:sp>
        <p:cxnSp>
          <p:nvCxnSpPr>
            <p:cNvPr id="207" name="Straight Connector 206"/>
            <p:cNvCxnSpPr/>
            <p:nvPr/>
          </p:nvCxnSpPr>
          <p:spPr>
            <a:xfrm flipH="1" flipV="1">
              <a:off x="6051136" y="4357276"/>
              <a:ext cx="43837" cy="814384"/>
            </a:xfrm>
            <a:prstGeom prst="line">
              <a:avLst/>
            </a:prstGeom>
            <a:ln w="38100" cap="rnd">
              <a:solidFill>
                <a:srgbClr val="6609CD"/>
              </a:solidFill>
            </a:ln>
            <a:effectLst>
              <a:glow rad="101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08" name="Down Arrow 207"/>
            <p:cNvSpPr/>
            <p:nvPr/>
          </p:nvSpPr>
          <p:spPr>
            <a:xfrm rot="5124129">
              <a:off x="5593456" y="5165196"/>
              <a:ext cx="167571" cy="206991"/>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9" name="Can 208"/>
            <p:cNvSpPr/>
            <p:nvPr/>
          </p:nvSpPr>
          <p:spPr>
            <a:xfrm rot="10726230">
              <a:off x="5915549" y="5074234"/>
              <a:ext cx="365697" cy="139344"/>
            </a:xfrm>
            <a:prstGeom prst="can">
              <a:avLst/>
            </a:prstGeom>
            <a:solidFill>
              <a:schemeClr val="tx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0" name="Cube 209"/>
            <p:cNvSpPr/>
            <p:nvPr/>
          </p:nvSpPr>
          <p:spPr>
            <a:xfrm rot="10606231">
              <a:off x="5612213" y="5154884"/>
              <a:ext cx="981833" cy="265469"/>
            </a:xfrm>
            <a:prstGeom prst="cube">
              <a:avLst>
                <a:gd name="adj" fmla="val 25000"/>
              </a:avLst>
            </a:prstGeom>
            <a:solidFill>
              <a:schemeClr val="tx2">
                <a:lumMod val="60000"/>
                <a:lumOff val="40000"/>
              </a:schemeClr>
            </a:solidFill>
            <a:ln w="25400" cap="rnd">
              <a:solidFill>
                <a:schemeClr val="tx1"/>
              </a:solidFill>
            </a:ln>
            <a:effectLst>
              <a:outerShdw blurRad="50800" dist="38100" dir="2700000" algn="tl" rotWithShape="0">
                <a:prstClr val="black">
                  <a:alpha val="40000"/>
                </a:prstClr>
              </a:outerShdw>
            </a:effectLst>
            <a:scene3d>
              <a:camera prst="orthographicFront">
                <a:rot lat="0" lon="7800000" rev="21540000"/>
              </a:camera>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1" name="TextBox 210"/>
            <p:cNvSpPr txBox="1"/>
            <p:nvPr/>
          </p:nvSpPr>
          <p:spPr>
            <a:xfrm rot="21553808">
              <a:off x="5756425" y="5051738"/>
              <a:ext cx="714360" cy="400110"/>
            </a:xfrm>
            <a:prstGeom prst="rect">
              <a:avLst/>
            </a:prstGeom>
            <a:noFill/>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2000" kern="0" dirty="0" smtClean="0">
                  <a:solidFill>
                    <a:sysClr val="windowText" lastClr="000000"/>
                  </a:solidFill>
                </a:rPr>
                <a:t>PD</a:t>
              </a:r>
              <a:endParaRPr lang="en-US" sz="2000" kern="0" dirty="0">
                <a:solidFill>
                  <a:sysClr val="windowText" lastClr="000000"/>
                </a:solidFill>
              </a:endParaRPr>
            </a:p>
          </p:txBody>
        </p:sp>
        <p:cxnSp>
          <p:nvCxnSpPr>
            <p:cNvPr id="212" name="Straight Connector 211"/>
            <p:cNvCxnSpPr/>
            <p:nvPr/>
          </p:nvCxnSpPr>
          <p:spPr>
            <a:xfrm>
              <a:off x="6037825" y="4366793"/>
              <a:ext cx="590548" cy="804867"/>
            </a:xfrm>
            <a:prstGeom prst="line">
              <a:avLst/>
            </a:prstGeom>
            <a:ln w="12700" cap="rnd">
              <a:solidFill>
                <a:srgbClr val="08CE4A"/>
              </a:solidFill>
            </a:ln>
            <a:effectLst>
              <a:glow rad="101600">
                <a:srgbClr val="08CE4A">
                  <a:alpha val="60000"/>
                </a:srgbClr>
              </a:glow>
            </a:effectLst>
          </p:spPr>
          <p:style>
            <a:lnRef idx="1">
              <a:schemeClr val="accent1"/>
            </a:lnRef>
            <a:fillRef idx="0">
              <a:schemeClr val="accent1"/>
            </a:fillRef>
            <a:effectRef idx="0">
              <a:schemeClr val="accent1"/>
            </a:effectRef>
            <a:fontRef idx="minor">
              <a:schemeClr val="tx1"/>
            </a:fontRef>
          </p:style>
        </p:cxnSp>
        <p:sp>
          <p:nvSpPr>
            <p:cNvPr id="231" name="Isosceles Triangle 230"/>
            <p:cNvSpPr/>
            <p:nvPr/>
          </p:nvSpPr>
          <p:spPr>
            <a:xfrm rot="16200000">
              <a:off x="5856367" y="4109143"/>
              <a:ext cx="560077" cy="526735"/>
            </a:xfrm>
            <a:prstGeom prst="triangle">
              <a:avLst/>
            </a:prstGeom>
            <a:scene3d>
              <a:camera prst="orthographicFront"/>
              <a:lightRig rig="threePt" dir="t"/>
            </a:scene3d>
            <a:sp3d prstMaterial="clear">
              <a:bevelT w="38100" h="3048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3" name="Straight Connector 232"/>
            <p:cNvCxnSpPr>
              <a:endCxn id="335" idx="4"/>
            </p:cNvCxnSpPr>
            <p:nvPr/>
          </p:nvCxnSpPr>
          <p:spPr>
            <a:xfrm flipV="1">
              <a:off x="6037825" y="3889550"/>
              <a:ext cx="255012" cy="472488"/>
            </a:xfrm>
            <a:prstGeom prst="line">
              <a:avLst/>
            </a:prstGeom>
            <a:ln w="12700" cap="rnd">
              <a:solidFill>
                <a:srgbClr val="08CE4A"/>
              </a:solidFill>
            </a:ln>
            <a:effectLst>
              <a:glow rad="101600">
                <a:srgbClr val="08CE4A">
                  <a:alpha val="60000"/>
                </a:srgbClr>
              </a:glow>
            </a:effectLst>
          </p:spPr>
          <p:style>
            <a:lnRef idx="1">
              <a:schemeClr val="accent1"/>
            </a:lnRef>
            <a:fillRef idx="0">
              <a:schemeClr val="accent1"/>
            </a:fillRef>
            <a:effectRef idx="0">
              <a:schemeClr val="accent1"/>
            </a:effectRef>
            <a:fontRef idx="minor">
              <a:schemeClr val="tx1"/>
            </a:fontRef>
          </p:style>
        </p:cxnSp>
        <p:sp>
          <p:nvSpPr>
            <p:cNvPr id="234" name="Block Arc 233"/>
            <p:cNvSpPr/>
            <p:nvPr/>
          </p:nvSpPr>
          <p:spPr>
            <a:xfrm rot="10800000" flipH="1">
              <a:off x="3914739" y="3469296"/>
              <a:ext cx="1274373" cy="317881"/>
            </a:xfrm>
            <a:prstGeom prst="blockArc">
              <a:avLst/>
            </a:prstGeom>
            <a:solidFill>
              <a:srgbClr val="FF0000"/>
            </a:solidFill>
            <a:ln>
              <a:noFill/>
            </a:ln>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6" name="Isosceles Triangle 235"/>
            <p:cNvSpPr/>
            <p:nvPr/>
          </p:nvSpPr>
          <p:spPr>
            <a:xfrm rot="16200000">
              <a:off x="4441975" y="3354666"/>
              <a:ext cx="412974" cy="972503"/>
            </a:xfrm>
            <a:prstGeom prst="triangle">
              <a:avLst>
                <a:gd name="adj" fmla="val 50000"/>
              </a:avLst>
            </a:prstGeom>
            <a:solidFill>
              <a:srgbClr val="FF0000"/>
            </a:solidFill>
            <a:ln>
              <a:noFill/>
            </a:ln>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7" name="Cube 236"/>
            <p:cNvSpPr/>
            <p:nvPr/>
          </p:nvSpPr>
          <p:spPr>
            <a:xfrm rot="11616880" flipH="1">
              <a:off x="3683101" y="2502390"/>
              <a:ext cx="273049" cy="140848"/>
            </a:xfrm>
            <a:prstGeom prst="cube">
              <a:avLst>
                <a:gd name="adj" fmla="val 70977"/>
              </a:avLst>
            </a:prstGeom>
            <a:gradFill>
              <a:gsLst>
                <a:gs pos="0">
                  <a:srgbClr val="FFFFFF"/>
                </a:gs>
                <a:gs pos="7001">
                  <a:srgbClr val="E6E6E6"/>
                </a:gs>
                <a:gs pos="32001">
                  <a:srgbClr val="7D8496"/>
                </a:gs>
                <a:gs pos="47000">
                  <a:srgbClr val="E6E6E6"/>
                </a:gs>
                <a:gs pos="85001">
                  <a:srgbClr val="7D8496"/>
                </a:gs>
                <a:gs pos="100000">
                  <a:srgbClr val="E6E6E6"/>
                </a:gs>
              </a:gsLst>
              <a:lin ang="2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8" name="Straight Connector 237"/>
            <p:cNvCxnSpPr/>
            <p:nvPr/>
          </p:nvCxnSpPr>
          <p:spPr>
            <a:xfrm flipH="1" flipV="1">
              <a:off x="3329428" y="2584170"/>
              <a:ext cx="471417" cy="0"/>
            </a:xfrm>
            <a:prstGeom prst="line">
              <a:avLst/>
            </a:prstGeom>
            <a:ln w="82550" cap="rnd">
              <a:solidFill>
                <a:srgbClr val="FF0000"/>
              </a:solidFill>
            </a:ln>
            <a:effectLst>
              <a:glow rad="1397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39" name="Cube 238"/>
            <p:cNvSpPr/>
            <p:nvPr/>
          </p:nvSpPr>
          <p:spPr>
            <a:xfrm flipH="1">
              <a:off x="2916739" y="2275371"/>
              <a:ext cx="1534510" cy="661713"/>
            </a:xfrm>
            <a:prstGeom prst="cube">
              <a:avLst>
                <a:gd name="adj" fmla="val 25000"/>
              </a:avLst>
            </a:prstGeom>
            <a:noFill/>
            <a:ln w="25400" cap="rnd">
              <a:solidFill>
                <a:schemeClr val="tx1"/>
              </a:solidFill>
            </a:ln>
            <a:effectLst>
              <a:outerShdw blurRad="50800" dist="38100" dir="2700000" algn="tl" rotWithShape="0">
                <a:prstClr val="black">
                  <a:alpha val="40000"/>
                </a:prstClr>
              </a:outerShdw>
            </a:effectLst>
            <a:scene3d>
              <a:camera prst="orthographicFront">
                <a:rot lat="0" lon="3600000" rev="0"/>
              </a:camera>
              <a:lightRig rig="threePt" dir="t"/>
            </a:scene3d>
            <a:sp3d prstMaterial="powder"/>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0" name="Oval 239"/>
            <p:cNvSpPr/>
            <p:nvPr/>
          </p:nvSpPr>
          <p:spPr>
            <a:xfrm rot="14420728" flipV="1">
              <a:off x="214137" y="2368773"/>
              <a:ext cx="476172" cy="430794"/>
            </a:xfrm>
            <a:prstGeom prst="ellipse">
              <a:avLst/>
            </a:prstGeom>
            <a:solidFill>
              <a:schemeClr val="bg1">
                <a:lumMod val="75000"/>
              </a:schemeClr>
            </a:solidFill>
            <a:ln>
              <a:solidFill>
                <a:schemeClr val="tx1"/>
              </a:solidFill>
            </a:ln>
            <a:effectLst>
              <a:outerShdw blurRad="50800" dist="38100" dir="2700000" algn="tl" rotWithShape="0">
                <a:prstClr val="black">
                  <a:alpha val="40000"/>
                </a:prstClr>
              </a:outerShdw>
            </a:effectLst>
            <a:scene3d>
              <a:camera prst="isometricLeftDown"/>
              <a:lightRig rig="threePt" dir="t"/>
            </a:scene3d>
            <a:sp3d prstMaterial="plastic">
              <a:bevelT w="0" h="1968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2" name="Rectangle 241"/>
            <p:cNvSpPr/>
            <p:nvPr/>
          </p:nvSpPr>
          <p:spPr>
            <a:xfrm flipH="1">
              <a:off x="3785733" y="3602485"/>
              <a:ext cx="163242" cy="567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4" name="Block Arc 243"/>
            <p:cNvSpPr/>
            <p:nvPr/>
          </p:nvSpPr>
          <p:spPr>
            <a:xfrm rot="10800000" flipH="1">
              <a:off x="3894215" y="3479182"/>
              <a:ext cx="1421612" cy="464595"/>
            </a:xfrm>
            <a:prstGeom prst="blockArc">
              <a:avLst/>
            </a:prstGeom>
            <a:solidFill>
              <a:srgbClr val="FF0000"/>
            </a:solidFill>
            <a:ln>
              <a:noFill/>
            </a:ln>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7" name="Block Arc 246"/>
            <p:cNvSpPr/>
            <p:nvPr/>
          </p:nvSpPr>
          <p:spPr>
            <a:xfrm flipH="1">
              <a:off x="3829938" y="3912215"/>
              <a:ext cx="1421612" cy="464596"/>
            </a:xfrm>
            <a:prstGeom prst="blockArc">
              <a:avLst/>
            </a:prstGeom>
            <a:solidFill>
              <a:srgbClr val="FF0000"/>
            </a:solidFill>
            <a:ln>
              <a:noFill/>
            </a:ln>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8" name="Isosceles Triangle 247"/>
            <p:cNvSpPr/>
            <p:nvPr/>
          </p:nvSpPr>
          <p:spPr>
            <a:xfrm rot="5400000" flipH="1">
              <a:off x="4129940" y="3343757"/>
              <a:ext cx="412974" cy="972503"/>
            </a:xfrm>
            <a:prstGeom prst="triangle">
              <a:avLst>
                <a:gd name="adj" fmla="val 50000"/>
              </a:avLst>
            </a:prstGeom>
            <a:solidFill>
              <a:srgbClr val="FF0000"/>
            </a:solidFill>
            <a:ln>
              <a:noFill/>
            </a:ln>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6609CD"/>
                </a:solidFill>
              </a:endParaRPr>
            </a:p>
          </p:txBody>
        </p:sp>
        <p:sp>
          <p:nvSpPr>
            <p:cNvPr id="249" name="Block Arc 248"/>
            <p:cNvSpPr/>
            <p:nvPr/>
          </p:nvSpPr>
          <p:spPr>
            <a:xfrm rot="10800000" flipH="1">
              <a:off x="3829889" y="3547636"/>
              <a:ext cx="1421612" cy="317881"/>
            </a:xfrm>
            <a:prstGeom prst="blockArc">
              <a:avLst/>
            </a:prstGeom>
            <a:solidFill>
              <a:srgbClr val="6609CD"/>
            </a:solidFill>
            <a:ln>
              <a:noFill/>
            </a:ln>
            <a:effectLst>
              <a:glow rad="101600">
                <a:srgbClr val="6609CD">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1" name="Block Arc 250"/>
            <p:cNvSpPr/>
            <p:nvPr/>
          </p:nvSpPr>
          <p:spPr>
            <a:xfrm flipH="1">
              <a:off x="3826536" y="3900838"/>
              <a:ext cx="1421612" cy="317881"/>
            </a:xfrm>
            <a:prstGeom prst="blockArc">
              <a:avLst/>
            </a:prstGeom>
            <a:solidFill>
              <a:srgbClr val="6609CD"/>
            </a:solidFill>
            <a:ln>
              <a:noFill/>
            </a:ln>
            <a:effectLst>
              <a:glow rad="101600">
                <a:srgbClr val="6609CD">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2" name="Isosceles Triangle 251"/>
            <p:cNvSpPr/>
            <p:nvPr/>
          </p:nvSpPr>
          <p:spPr>
            <a:xfrm rot="16200000" flipH="1">
              <a:off x="4633539" y="3503516"/>
              <a:ext cx="253864" cy="765948"/>
            </a:xfrm>
            <a:prstGeom prst="triangle">
              <a:avLst>
                <a:gd name="adj" fmla="val 51739"/>
              </a:avLst>
            </a:prstGeom>
            <a:solidFill>
              <a:srgbClr val="2C05D1"/>
            </a:solidFill>
            <a:ln>
              <a:noFill/>
            </a:ln>
            <a:effectLst>
              <a:glow rad="101600">
                <a:srgbClr val="2C05D1">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3" name="Rectangle 252"/>
            <p:cNvSpPr/>
            <p:nvPr/>
          </p:nvSpPr>
          <p:spPr>
            <a:xfrm flipH="1">
              <a:off x="5132471" y="3715420"/>
              <a:ext cx="112229" cy="388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4" name="Rectangle 253"/>
            <p:cNvSpPr/>
            <p:nvPr/>
          </p:nvSpPr>
          <p:spPr>
            <a:xfrm flipH="1">
              <a:off x="3721108" y="3954444"/>
              <a:ext cx="241291" cy="388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5" name="Isosceles Triangle 254"/>
            <p:cNvSpPr/>
            <p:nvPr/>
          </p:nvSpPr>
          <p:spPr>
            <a:xfrm rot="5400000" flipH="1">
              <a:off x="4167110" y="3558130"/>
              <a:ext cx="206487" cy="642769"/>
            </a:xfrm>
            <a:prstGeom prst="triangle">
              <a:avLst/>
            </a:prstGeom>
            <a:solidFill>
              <a:srgbClr val="2C05D1"/>
            </a:solidFill>
            <a:ln>
              <a:noFill/>
            </a:ln>
            <a:effectLst>
              <a:glow rad="101600">
                <a:srgbClr val="2C05D1">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9" name="Rectangle 258"/>
            <p:cNvSpPr/>
            <p:nvPr/>
          </p:nvSpPr>
          <p:spPr>
            <a:xfrm flipH="1">
              <a:off x="5168348" y="3512246"/>
              <a:ext cx="304800" cy="388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2" name="Rectangle 261"/>
            <p:cNvSpPr/>
            <p:nvPr/>
          </p:nvSpPr>
          <p:spPr>
            <a:xfrm flipH="1">
              <a:off x="5181600" y="3988258"/>
              <a:ext cx="202532" cy="388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4" name="Rectangle 263"/>
            <p:cNvSpPr/>
            <p:nvPr/>
          </p:nvSpPr>
          <p:spPr>
            <a:xfrm flipH="1">
              <a:off x="3775549" y="3711357"/>
              <a:ext cx="163242" cy="3529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5" name="Straight Connector 284"/>
            <p:cNvCxnSpPr/>
            <p:nvPr/>
          </p:nvCxnSpPr>
          <p:spPr>
            <a:xfrm rot="10800000" flipH="1">
              <a:off x="1122124" y="3887814"/>
              <a:ext cx="932913" cy="1"/>
            </a:xfrm>
            <a:prstGeom prst="line">
              <a:avLst/>
            </a:prstGeom>
            <a:ln w="136525" cap="rnd">
              <a:solidFill>
                <a:srgbClr val="FF0000"/>
              </a:solidFill>
            </a:ln>
            <a:effectLst>
              <a:glow rad="2286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87" name="Straight Connector 286"/>
            <p:cNvCxnSpPr>
              <a:stCxn id="301" idx="0"/>
            </p:cNvCxnSpPr>
            <p:nvPr/>
          </p:nvCxnSpPr>
          <p:spPr>
            <a:xfrm rot="16200000" flipV="1">
              <a:off x="2681054" y="4026912"/>
              <a:ext cx="462936" cy="207828"/>
            </a:xfrm>
            <a:prstGeom prst="line">
              <a:avLst/>
            </a:prstGeom>
            <a:ln w="38100" cap="rnd">
              <a:solidFill>
                <a:srgbClr val="FF0000"/>
              </a:solidFill>
            </a:ln>
            <a:effectLst>
              <a:glow rad="1397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88" name="Rectangle 287"/>
            <p:cNvSpPr/>
            <p:nvPr/>
          </p:nvSpPr>
          <p:spPr>
            <a:xfrm flipH="1">
              <a:off x="3725749" y="3477376"/>
              <a:ext cx="163242" cy="388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1" name="Straight Connector 290"/>
            <p:cNvCxnSpPr/>
            <p:nvPr/>
          </p:nvCxnSpPr>
          <p:spPr>
            <a:xfrm rot="10800000" flipH="1" flipV="1">
              <a:off x="2101538" y="3887814"/>
              <a:ext cx="1728398" cy="900"/>
            </a:xfrm>
            <a:prstGeom prst="line">
              <a:avLst/>
            </a:prstGeom>
            <a:ln w="133350" cap="rnd">
              <a:solidFill>
                <a:srgbClr val="FF0000"/>
              </a:solidFill>
              <a:prstDash val="solid"/>
            </a:ln>
            <a:effectLst>
              <a:glow rad="2286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92" name="Rectangle 291"/>
            <p:cNvSpPr/>
            <p:nvPr/>
          </p:nvSpPr>
          <p:spPr>
            <a:xfrm flipH="1">
              <a:off x="3924007" y="3465572"/>
              <a:ext cx="1259561" cy="79186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3" name="Straight Connector 292"/>
            <p:cNvCxnSpPr/>
            <p:nvPr/>
          </p:nvCxnSpPr>
          <p:spPr>
            <a:xfrm>
              <a:off x="467981" y="2595122"/>
              <a:ext cx="573288" cy="1232523"/>
            </a:xfrm>
            <a:prstGeom prst="line">
              <a:avLst/>
            </a:prstGeom>
            <a:ln w="136525" cap="rnd">
              <a:solidFill>
                <a:srgbClr val="FF0000"/>
              </a:solidFill>
            </a:ln>
            <a:effectLst>
              <a:glow rad="2286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flipH="1">
              <a:off x="485409" y="2590469"/>
              <a:ext cx="637783" cy="0"/>
            </a:xfrm>
            <a:prstGeom prst="line">
              <a:avLst/>
            </a:prstGeom>
            <a:ln w="136525" cap="rnd">
              <a:solidFill>
                <a:srgbClr val="FF0000"/>
              </a:solidFill>
            </a:ln>
            <a:effectLst>
              <a:glow rad="2286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96" name="Down Arrow 295"/>
            <p:cNvSpPr/>
            <p:nvPr/>
          </p:nvSpPr>
          <p:spPr>
            <a:xfrm rot="20231834" flipH="1">
              <a:off x="3074570" y="4571468"/>
              <a:ext cx="163242" cy="206487"/>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7" name="Oval 296"/>
            <p:cNvSpPr/>
            <p:nvPr/>
          </p:nvSpPr>
          <p:spPr>
            <a:xfrm rot="5400000" flipH="1">
              <a:off x="837540" y="3672417"/>
              <a:ext cx="476172" cy="430794"/>
            </a:xfrm>
            <a:prstGeom prst="ellipse">
              <a:avLst/>
            </a:prstGeom>
            <a:solidFill>
              <a:schemeClr val="tx1"/>
            </a:solidFill>
            <a:ln>
              <a:solidFill>
                <a:schemeClr val="tx1"/>
              </a:solidFill>
            </a:ln>
            <a:effectLst>
              <a:outerShdw blurRad="50800" dist="38100" dir="2700000" algn="tl" rotWithShape="0">
                <a:prstClr val="black">
                  <a:alpha val="40000"/>
                </a:prstClr>
              </a:outerShdw>
            </a:effectLst>
            <a:scene3d>
              <a:camera prst="isometricLeftDown">
                <a:rot lat="2100000" lon="8100000" rev="0"/>
              </a:camera>
              <a:lightRig rig="threePt" dir="t"/>
            </a:scene3d>
            <a:sp3d prstMaterial="plastic">
              <a:bevelT w="0" h="1968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9" name="Cube 298"/>
            <p:cNvSpPr/>
            <p:nvPr/>
          </p:nvSpPr>
          <p:spPr>
            <a:xfrm flipH="1">
              <a:off x="1383274" y="3623129"/>
              <a:ext cx="930006" cy="485256"/>
            </a:xfrm>
            <a:prstGeom prst="cube">
              <a:avLst>
                <a:gd name="adj" fmla="val 25000"/>
              </a:avLst>
            </a:prstGeom>
            <a:solidFill>
              <a:schemeClr val="bg1">
                <a:lumMod val="50000"/>
                <a:alpha val="17000"/>
              </a:schemeClr>
            </a:solidFill>
            <a:ln w="25400" cap="rnd">
              <a:solidFill>
                <a:schemeClr val="tx1"/>
              </a:solidFill>
            </a:ln>
            <a:effectLst>
              <a:outerShdw blurRad="50800" dist="38100" dir="2700000" algn="tl" rotWithShape="0">
                <a:prstClr val="black">
                  <a:alpha val="40000"/>
                </a:prstClr>
              </a:outerShdw>
            </a:effectLst>
            <a:scene3d>
              <a:camera prst="orthographicFront">
                <a:rot lat="0" lon="3600000" rev="0"/>
              </a:camera>
              <a:lightRig rig="threePt" dir="t"/>
            </a:scene3d>
            <a:sp3d prstMaterial="powder"/>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0" name="Straight Connector 299"/>
            <p:cNvCxnSpPr/>
            <p:nvPr/>
          </p:nvCxnSpPr>
          <p:spPr>
            <a:xfrm flipH="1">
              <a:off x="1681517" y="3623129"/>
              <a:ext cx="346347" cy="1213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01" name="Can 300"/>
            <p:cNvSpPr/>
            <p:nvPr/>
          </p:nvSpPr>
          <p:spPr>
            <a:xfrm rot="9306952" flipH="1">
              <a:off x="2822898" y="4261266"/>
              <a:ext cx="356248" cy="139004"/>
            </a:xfrm>
            <a:prstGeom prst="can">
              <a:avLst/>
            </a:prstGeom>
            <a:solidFill>
              <a:schemeClr val="tx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2" name="Cube 301"/>
            <p:cNvSpPr/>
            <p:nvPr/>
          </p:nvSpPr>
          <p:spPr>
            <a:xfrm rot="9426951" flipH="1">
              <a:off x="2580270" y="4329163"/>
              <a:ext cx="956464" cy="264822"/>
            </a:xfrm>
            <a:prstGeom prst="cube">
              <a:avLst>
                <a:gd name="adj" fmla="val 25000"/>
              </a:avLst>
            </a:prstGeom>
            <a:solidFill>
              <a:schemeClr val="tx2">
                <a:lumMod val="60000"/>
                <a:lumOff val="40000"/>
              </a:schemeClr>
            </a:solidFill>
            <a:ln w="25400" cap="rnd">
              <a:solidFill>
                <a:schemeClr val="tx1"/>
              </a:solidFill>
            </a:ln>
            <a:effectLst>
              <a:outerShdw blurRad="50800" dist="38100" dir="2700000" algn="tl" rotWithShape="0">
                <a:prstClr val="black">
                  <a:alpha val="40000"/>
                </a:prstClr>
              </a:outerShdw>
            </a:effectLst>
            <a:scene3d>
              <a:camera prst="orthographicFront">
                <a:rot lat="0" lon="7800000" rev="21540000"/>
              </a:camera>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3" name="Straight Connector 302"/>
            <p:cNvCxnSpPr>
              <a:cxnSpLocks noChangeAspect="1"/>
            </p:cNvCxnSpPr>
            <p:nvPr/>
          </p:nvCxnSpPr>
          <p:spPr>
            <a:xfrm rot="16200000" flipV="1">
              <a:off x="3775971" y="2627766"/>
              <a:ext cx="105191" cy="45572"/>
            </a:xfrm>
            <a:prstGeom prst="line">
              <a:avLst/>
            </a:prstGeom>
            <a:ln w="82550" cap="rnd">
              <a:solidFill>
                <a:srgbClr val="FF0000"/>
              </a:solidFill>
            </a:ln>
            <a:effectLst>
              <a:glow rad="1397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304" name="Can 303"/>
            <p:cNvSpPr/>
            <p:nvPr/>
          </p:nvSpPr>
          <p:spPr>
            <a:xfrm rot="9306952" flipH="1">
              <a:off x="3770932" y="2712104"/>
              <a:ext cx="222214" cy="94003"/>
            </a:xfrm>
            <a:prstGeom prst="can">
              <a:avLst/>
            </a:prstGeom>
            <a:solidFill>
              <a:srgbClr val="FF0000"/>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5" name="Straight Connector 304"/>
            <p:cNvCxnSpPr/>
            <p:nvPr/>
          </p:nvCxnSpPr>
          <p:spPr>
            <a:xfrm rot="16200000" flipH="1">
              <a:off x="1582290" y="4128148"/>
              <a:ext cx="945669" cy="465002"/>
            </a:xfrm>
            <a:prstGeom prst="line">
              <a:avLst/>
            </a:prstGeom>
            <a:ln w="53975" cap="rnd">
              <a:solidFill>
                <a:srgbClr val="08CE4A"/>
              </a:solidFill>
            </a:ln>
            <a:effectLst>
              <a:glow rad="139700">
                <a:srgbClr val="08CE4A">
                  <a:alpha val="40000"/>
                </a:srgbClr>
              </a:glow>
            </a:effectLst>
          </p:spPr>
          <p:style>
            <a:lnRef idx="1">
              <a:schemeClr val="accent1"/>
            </a:lnRef>
            <a:fillRef idx="0">
              <a:schemeClr val="accent1"/>
            </a:fillRef>
            <a:effectRef idx="0">
              <a:schemeClr val="accent1"/>
            </a:effectRef>
            <a:fontRef idx="minor">
              <a:schemeClr val="tx1"/>
            </a:fontRef>
          </p:style>
        </p:cxnSp>
        <p:sp>
          <p:nvSpPr>
            <p:cNvPr id="307" name="Can 306"/>
            <p:cNvSpPr/>
            <p:nvPr/>
          </p:nvSpPr>
          <p:spPr>
            <a:xfrm rot="9306952" flipH="1">
              <a:off x="1761255" y="4186903"/>
              <a:ext cx="482394" cy="97244"/>
            </a:xfrm>
            <a:prstGeom prst="can">
              <a:avLst>
                <a:gd name="adj" fmla="val 50000"/>
              </a:avLst>
            </a:prstGeom>
            <a:solidFill>
              <a:schemeClr val="bg1">
                <a:lumMod val="50000"/>
                <a:alpha val="57000"/>
              </a:schemeClr>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9" name="Straight Connector 308"/>
            <p:cNvCxnSpPr/>
            <p:nvPr/>
          </p:nvCxnSpPr>
          <p:spPr>
            <a:xfrm rot="10800000" flipH="1">
              <a:off x="1819629" y="3887814"/>
              <a:ext cx="2028037" cy="0"/>
            </a:xfrm>
            <a:prstGeom prst="line">
              <a:avLst/>
            </a:prstGeom>
            <a:ln w="53975" cap="rnd">
              <a:solidFill>
                <a:srgbClr val="08CE4A"/>
              </a:solidFill>
            </a:ln>
            <a:effectLst>
              <a:glow rad="139700">
                <a:srgbClr val="08CE4A">
                  <a:alpha val="40000"/>
                </a:srgbClr>
              </a:glow>
            </a:effectLst>
          </p:spPr>
          <p:style>
            <a:lnRef idx="1">
              <a:schemeClr val="accent1"/>
            </a:lnRef>
            <a:fillRef idx="0">
              <a:schemeClr val="accent1"/>
            </a:fillRef>
            <a:effectRef idx="0">
              <a:schemeClr val="accent1"/>
            </a:effectRef>
            <a:fontRef idx="minor">
              <a:schemeClr val="tx1"/>
            </a:fontRef>
          </p:style>
        </p:cxnSp>
        <p:sp>
          <p:nvSpPr>
            <p:cNvPr id="310" name="Oval 309"/>
            <p:cNvSpPr/>
            <p:nvPr/>
          </p:nvSpPr>
          <p:spPr>
            <a:xfrm flipH="1">
              <a:off x="3528777" y="3610997"/>
              <a:ext cx="91112" cy="541799"/>
            </a:xfrm>
            <a:prstGeom prst="ellipse">
              <a:avLst/>
            </a:prstGeom>
            <a:solidFill>
              <a:schemeClr val="bg1">
                <a:lumMod val="65000"/>
                <a:alpha val="72000"/>
              </a:schemeClr>
            </a:solidFill>
            <a:ln>
              <a:solidFill>
                <a:schemeClr val="tx1"/>
              </a:solid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1" name="Cube 310"/>
            <p:cNvSpPr/>
            <p:nvPr/>
          </p:nvSpPr>
          <p:spPr>
            <a:xfrm rot="5045004" flipH="1">
              <a:off x="2753745" y="3634789"/>
              <a:ext cx="119255" cy="473874"/>
            </a:xfrm>
            <a:prstGeom prst="cube">
              <a:avLst>
                <a:gd name="adj" fmla="val 25000"/>
              </a:avLst>
            </a:prstGeom>
            <a:solidFill>
              <a:schemeClr val="bg1">
                <a:lumMod val="50000"/>
                <a:alpha val="27000"/>
              </a:schemeClr>
            </a:solidFill>
            <a:ln w="25400" cap="rnd">
              <a:solidFill>
                <a:schemeClr val="tx1"/>
              </a:solidFill>
            </a:ln>
            <a:effectLst>
              <a:outerShdw blurRad="50800" dist="38100" dir="2700000" algn="tl" rotWithShape="0">
                <a:prstClr val="black">
                  <a:alpha val="40000"/>
                </a:prstClr>
              </a:outerShdw>
            </a:effectLst>
            <a:scene3d>
              <a:camera prst="orthographicFront">
                <a:rot lat="0" lon="3600000" rev="13200000"/>
              </a:camera>
              <a:lightRig rig="threePt" dir="t"/>
            </a:scene3d>
            <a:sp3d prstMaterial="powder"/>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2" name="Straight Connector 311"/>
            <p:cNvCxnSpPr/>
            <p:nvPr/>
          </p:nvCxnSpPr>
          <p:spPr>
            <a:xfrm flipH="1" flipV="1">
              <a:off x="2584823" y="2584170"/>
              <a:ext cx="750418" cy="0"/>
            </a:xfrm>
            <a:prstGeom prst="line">
              <a:avLst/>
            </a:prstGeom>
            <a:ln w="82550" cap="flat">
              <a:solidFill>
                <a:srgbClr val="FF0000"/>
              </a:solidFill>
            </a:ln>
            <a:effectLst>
              <a:glow rad="1397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313" name="Cube 312"/>
            <p:cNvSpPr/>
            <p:nvPr/>
          </p:nvSpPr>
          <p:spPr>
            <a:xfrm flipH="1">
              <a:off x="1354627" y="4417183"/>
              <a:ext cx="1534510" cy="661713"/>
            </a:xfrm>
            <a:prstGeom prst="cube">
              <a:avLst>
                <a:gd name="adj" fmla="val 25000"/>
              </a:avLst>
            </a:prstGeom>
            <a:noFill/>
            <a:ln w="25400" cap="rnd">
              <a:solidFill>
                <a:schemeClr val="tx1"/>
              </a:solidFill>
            </a:ln>
            <a:effectLst>
              <a:outerShdw blurRad="50800" dist="38100" dir="2700000" algn="tl" rotWithShape="0">
                <a:prstClr val="black">
                  <a:alpha val="40000"/>
                </a:prstClr>
              </a:outerShdw>
            </a:effectLst>
            <a:scene3d>
              <a:camera prst="orthographicFront">
                <a:rot lat="0" lon="3600000" rev="0"/>
              </a:camera>
              <a:lightRig rig="threePt" dir="t"/>
            </a:scene3d>
            <a:sp3d prstMaterial="powder"/>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4" name="Straight Connector 313"/>
            <p:cNvCxnSpPr/>
            <p:nvPr/>
          </p:nvCxnSpPr>
          <p:spPr>
            <a:xfrm rot="10800000" flipH="1" flipV="1">
              <a:off x="1949829" y="4839023"/>
              <a:ext cx="334802" cy="0"/>
            </a:xfrm>
            <a:prstGeom prst="line">
              <a:avLst/>
            </a:prstGeom>
            <a:ln w="53975" cap="rnd">
              <a:solidFill>
                <a:srgbClr val="08CE4A"/>
              </a:solidFill>
            </a:ln>
            <a:effectLst>
              <a:glow rad="139700">
                <a:srgbClr val="08CE4A">
                  <a:alpha val="40000"/>
                </a:srgbClr>
              </a:glow>
            </a:effectLst>
          </p:spPr>
          <p:style>
            <a:lnRef idx="1">
              <a:schemeClr val="accent1"/>
            </a:lnRef>
            <a:fillRef idx="0">
              <a:schemeClr val="accent1"/>
            </a:fillRef>
            <a:effectRef idx="0">
              <a:schemeClr val="accent1"/>
            </a:effectRef>
            <a:fontRef idx="minor">
              <a:schemeClr val="tx1"/>
            </a:fontRef>
          </p:style>
        </p:cxnSp>
        <p:sp>
          <p:nvSpPr>
            <p:cNvPr id="315" name="Can 314"/>
            <p:cNvSpPr/>
            <p:nvPr/>
          </p:nvSpPr>
          <p:spPr>
            <a:xfrm rot="16200000" flipH="1">
              <a:off x="1850681" y="4791604"/>
              <a:ext cx="210812" cy="99087"/>
            </a:xfrm>
            <a:prstGeom prst="can">
              <a:avLst/>
            </a:prstGeom>
            <a:solidFill>
              <a:srgbClr val="08CE4A"/>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6" name="Cube 315"/>
            <p:cNvSpPr/>
            <p:nvPr/>
          </p:nvSpPr>
          <p:spPr>
            <a:xfrm flipH="1">
              <a:off x="1986732" y="2363599"/>
              <a:ext cx="1302008" cy="485256"/>
            </a:xfrm>
            <a:prstGeom prst="cube">
              <a:avLst>
                <a:gd name="adj" fmla="val 25000"/>
              </a:avLst>
            </a:prstGeom>
            <a:solidFill>
              <a:schemeClr val="tx2">
                <a:lumMod val="60000"/>
                <a:lumOff val="40000"/>
              </a:schemeClr>
            </a:solidFill>
            <a:ln w="25400" cap="rnd">
              <a:solidFill>
                <a:schemeClr val="tx1"/>
              </a:solidFill>
            </a:ln>
            <a:effectLst>
              <a:outerShdw blurRad="50800" dist="38100" dir="2700000" algn="tl" rotWithShape="0">
                <a:prstClr val="black">
                  <a:alpha val="40000"/>
                </a:prstClr>
              </a:outerShdw>
            </a:effectLst>
            <a:scene3d>
              <a:camera prst="orthographicFront">
                <a:rot lat="0" lon="3600000" rev="0"/>
              </a:camera>
              <a:lightRig rig="threePt" dir="t"/>
            </a:scene3d>
            <a:sp3d prstMaterial="powder"/>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7" name="Straight Connector 316"/>
            <p:cNvCxnSpPr/>
            <p:nvPr/>
          </p:nvCxnSpPr>
          <p:spPr>
            <a:xfrm flipH="1">
              <a:off x="1949574" y="2602424"/>
              <a:ext cx="362661" cy="0"/>
            </a:xfrm>
            <a:prstGeom prst="line">
              <a:avLst/>
            </a:prstGeom>
            <a:ln w="82550" cap="rnd">
              <a:solidFill>
                <a:srgbClr val="FF0000"/>
              </a:solidFill>
            </a:ln>
            <a:effectLst>
              <a:glow rad="2286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318" name="Isosceles Triangle 317"/>
            <p:cNvSpPr/>
            <p:nvPr/>
          </p:nvSpPr>
          <p:spPr>
            <a:xfrm rot="5088102" flipH="1" flipV="1">
              <a:off x="1018425" y="2002985"/>
              <a:ext cx="1000244" cy="956675"/>
            </a:xfrm>
            <a:prstGeom prst="triangle">
              <a:avLst/>
            </a:prstGeom>
            <a:solidFill>
              <a:srgbClr val="FFC000"/>
            </a:solidFill>
            <a:ln w="6350">
              <a:solidFill>
                <a:schemeClr val="tx1"/>
              </a:solidFill>
            </a:ln>
            <a:effectLst>
              <a:outerShdw blurRad="50800" dist="38100" dir="2700000" algn="tl" rotWithShape="0">
                <a:prstClr val="black">
                  <a:alpha val="40000"/>
                </a:prstClr>
              </a:outerShdw>
            </a:effectLst>
            <a:scene3d>
              <a:camera prst="orthographicFront">
                <a:rot lat="120000" lon="4200000" rev="0"/>
              </a:camera>
              <a:lightRig rig="threePt" dir="t"/>
            </a:scene3d>
            <a:sp3d>
              <a:bevelT w="101600" h="196850" prst="convex"/>
              <a:bevelB w="0" h="2222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9" name="Cube 318"/>
            <p:cNvSpPr/>
            <p:nvPr/>
          </p:nvSpPr>
          <p:spPr>
            <a:xfrm rot="6325671" flipH="1">
              <a:off x="2170615" y="4793335"/>
              <a:ext cx="259037" cy="148467"/>
            </a:xfrm>
            <a:prstGeom prst="cube">
              <a:avLst>
                <a:gd name="adj" fmla="val 70977"/>
              </a:avLst>
            </a:prstGeom>
            <a:gradFill>
              <a:gsLst>
                <a:gs pos="0">
                  <a:srgbClr val="FFFFFF"/>
                </a:gs>
                <a:gs pos="7001">
                  <a:srgbClr val="E6E6E6"/>
                </a:gs>
                <a:gs pos="32001">
                  <a:srgbClr val="7D8496"/>
                </a:gs>
                <a:gs pos="47000">
                  <a:srgbClr val="E6E6E6"/>
                </a:gs>
                <a:gs pos="85001">
                  <a:srgbClr val="7D8496"/>
                </a:gs>
                <a:gs pos="100000">
                  <a:srgbClr val="E6E6E6"/>
                </a:gs>
              </a:gsLst>
              <a:lin ang="2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0" name="TextBox 319"/>
            <p:cNvSpPr txBox="1"/>
            <p:nvPr/>
          </p:nvSpPr>
          <p:spPr>
            <a:xfrm>
              <a:off x="2667000" y="1447800"/>
              <a:ext cx="1905000" cy="70788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2000" kern="0" dirty="0" smtClean="0">
                  <a:solidFill>
                    <a:srgbClr val="FF0000"/>
                  </a:solidFill>
                  <a:latin typeface="+mj-lt"/>
                </a:rPr>
                <a:t>1064nm</a:t>
              </a:r>
              <a:r>
                <a:rPr lang="en-US" sz="2000" kern="0" dirty="0" smtClean="0">
                  <a:solidFill>
                    <a:sysClr val="windowText" lastClr="000000"/>
                  </a:solidFill>
                  <a:latin typeface="+mj-lt"/>
                </a:rPr>
                <a:t> ECDL</a:t>
              </a:r>
            </a:p>
            <a:p>
              <a:pPr marL="0" marR="0" lvl="0" indent="0" algn="ctr" defTabSz="914400" eaLnBrk="1" fontAlgn="auto" latinLnBrk="0" hangingPunct="1">
                <a:lnSpc>
                  <a:spcPct val="100000"/>
                </a:lnSpc>
                <a:spcBef>
                  <a:spcPts val="0"/>
                </a:spcBef>
                <a:spcAft>
                  <a:spcPts val="0"/>
                </a:spcAft>
                <a:buClrTx/>
                <a:buSzTx/>
                <a:buFontTx/>
                <a:buNone/>
                <a:tabLst/>
                <a:defRPr/>
              </a:pPr>
              <a:r>
                <a:rPr lang="en-US" sz="2000" kern="0" dirty="0" smtClean="0">
                  <a:solidFill>
                    <a:sysClr val="windowText" lastClr="000000"/>
                  </a:solidFill>
                  <a:latin typeface="+mj-lt"/>
                </a:rPr>
                <a:t> – </a:t>
              </a:r>
              <a:r>
                <a:rPr lang="en-US" sz="2000" i="1" kern="0" dirty="0" smtClean="0">
                  <a:solidFill>
                    <a:srgbClr val="FF0000"/>
                  </a:solidFill>
                  <a:latin typeface="+mj-lt"/>
                </a:rPr>
                <a:t>Raman Pump</a:t>
              </a:r>
              <a:endParaRPr lang="en-US" sz="2000" i="1" kern="0" dirty="0">
                <a:solidFill>
                  <a:srgbClr val="FF0000"/>
                </a:solidFill>
                <a:latin typeface="+mj-lt"/>
              </a:endParaRPr>
            </a:p>
          </p:txBody>
        </p:sp>
        <p:sp>
          <p:nvSpPr>
            <p:cNvPr id="321" name="TextBox 320"/>
            <p:cNvSpPr txBox="1"/>
            <p:nvPr/>
          </p:nvSpPr>
          <p:spPr>
            <a:xfrm>
              <a:off x="3048000" y="3200400"/>
              <a:ext cx="762000"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2000" kern="0" dirty="0" smtClean="0">
                  <a:solidFill>
                    <a:sysClr val="windowText" lastClr="000000"/>
                  </a:solidFill>
                  <a:latin typeface="+mj-lt"/>
                </a:rPr>
                <a:t>MML</a:t>
              </a:r>
              <a:endParaRPr lang="en-US" sz="2000" kern="0" dirty="0">
                <a:solidFill>
                  <a:sysClr val="windowText" lastClr="000000"/>
                </a:solidFill>
                <a:latin typeface="+mj-lt"/>
              </a:endParaRPr>
            </a:p>
          </p:txBody>
        </p:sp>
        <p:sp>
          <p:nvSpPr>
            <p:cNvPr id="322" name="TextBox 321"/>
            <p:cNvSpPr txBox="1"/>
            <p:nvPr/>
          </p:nvSpPr>
          <p:spPr>
            <a:xfrm>
              <a:off x="3429001" y="4191000"/>
              <a:ext cx="2209799" cy="400110"/>
            </a:xfrm>
            <a:prstGeom prst="rect">
              <a:avLst/>
            </a:prstGeom>
            <a:noFill/>
          </p:spPr>
          <p:txBody>
            <a:bodyPr wrap="square" rtlCol="0">
              <a:spAutoFit/>
            </a:bodyPr>
            <a:lstStyle/>
            <a:p>
              <a:pPr algn="ctr" defTabSz="914400" fontAlgn="auto">
                <a:spcBef>
                  <a:spcPts val="0"/>
                </a:spcBef>
                <a:spcAft>
                  <a:spcPts val="0"/>
                </a:spcAft>
              </a:pPr>
              <a:r>
                <a:rPr lang="en-US" sz="2000" kern="0" dirty="0" smtClean="0">
                  <a:solidFill>
                    <a:sysClr val="windowText" lastClr="000000"/>
                  </a:solidFill>
                  <a:latin typeface="+mj-lt"/>
                </a:rPr>
                <a:t>D</a:t>
              </a:r>
              <a:r>
                <a:rPr lang="en-US" sz="2000" kern="0" baseline="-25000" dirty="0" smtClean="0">
                  <a:solidFill>
                    <a:sysClr val="windowText" lastClr="000000"/>
                  </a:solidFill>
                  <a:latin typeface="+mj-lt"/>
                </a:rPr>
                <a:t>2</a:t>
              </a:r>
              <a:r>
                <a:rPr lang="en-US" sz="2000" kern="0" dirty="0" smtClean="0">
                  <a:solidFill>
                    <a:sysClr val="windowText" lastClr="000000"/>
                  </a:solidFill>
                  <a:latin typeface="+mj-lt"/>
                </a:rPr>
                <a:t>-Filled HFC</a:t>
              </a:r>
            </a:p>
          </p:txBody>
        </p:sp>
        <p:sp>
          <p:nvSpPr>
            <p:cNvPr id="323" name="TextBox 322"/>
            <p:cNvSpPr txBox="1"/>
            <p:nvPr/>
          </p:nvSpPr>
          <p:spPr>
            <a:xfrm>
              <a:off x="2362200" y="3333690"/>
              <a:ext cx="702681" cy="400110"/>
            </a:xfrm>
            <a:prstGeom prst="rect">
              <a:avLst/>
            </a:prstGeom>
            <a:noFill/>
          </p:spPr>
          <p:txBody>
            <a:bodyPr wrap="square" rtlCol="0">
              <a:spAutoFit/>
            </a:bodyPr>
            <a:lstStyle/>
            <a:p>
              <a:pPr algn="ctr"/>
              <a:r>
                <a:rPr lang="en-US" sz="2000" kern="0" dirty="0" smtClean="0">
                  <a:solidFill>
                    <a:sysClr val="windowText" lastClr="000000"/>
                  </a:solidFill>
                </a:rPr>
                <a:t>GS</a:t>
              </a:r>
              <a:endParaRPr lang="en-US" sz="2000" kern="0" dirty="0">
                <a:solidFill>
                  <a:sysClr val="windowText" lastClr="000000"/>
                </a:solidFill>
              </a:endParaRPr>
            </a:p>
          </p:txBody>
        </p:sp>
        <p:sp>
          <p:nvSpPr>
            <p:cNvPr id="324" name="TextBox 323"/>
            <p:cNvSpPr txBox="1"/>
            <p:nvPr/>
          </p:nvSpPr>
          <p:spPr>
            <a:xfrm>
              <a:off x="2743200" y="4724400"/>
              <a:ext cx="1371600" cy="646331"/>
            </a:xfrm>
            <a:prstGeom prst="rect">
              <a:avLst/>
            </a:prstGeom>
            <a:noFill/>
          </p:spPr>
          <p:txBody>
            <a:bodyPr wrap="square" rtlCol="0">
              <a:spAutoFit/>
            </a:bodyPr>
            <a:lstStyle/>
            <a:p>
              <a:pPr algn="ctr" defTabSz="914400" fontAlgn="auto">
                <a:spcBef>
                  <a:spcPts val="0"/>
                </a:spcBef>
                <a:spcAft>
                  <a:spcPts val="0"/>
                </a:spcAft>
              </a:pPr>
              <a:r>
                <a:rPr lang="en-US" kern="0" dirty="0" smtClean="0">
                  <a:solidFill>
                    <a:sysClr val="windowText" lastClr="000000"/>
                  </a:solidFill>
                  <a:latin typeface="+mj-lt"/>
                </a:rPr>
                <a:t>To Locking Circuit</a:t>
              </a:r>
              <a:endParaRPr lang="en-US" kern="0" dirty="0">
                <a:solidFill>
                  <a:sysClr val="windowText" lastClr="000000"/>
                </a:solidFill>
                <a:latin typeface="+mj-lt"/>
              </a:endParaRPr>
            </a:p>
          </p:txBody>
        </p:sp>
        <p:sp>
          <p:nvSpPr>
            <p:cNvPr id="325" name="TextBox 324"/>
            <p:cNvSpPr txBox="1"/>
            <p:nvPr/>
          </p:nvSpPr>
          <p:spPr>
            <a:xfrm>
              <a:off x="2196548" y="2428460"/>
              <a:ext cx="914400" cy="400110"/>
            </a:xfrm>
            <a:prstGeom prst="rect">
              <a:avLst/>
            </a:prstGeom>
            <a:noFill/>
          </p:spPr>
          <p:txBody>
            <a:bodyPr wrap="square" rtlCol="0">
              <a:spAutoFit/>
            </a:bodyPr>
            <a:lstStyle/>
            <a:p>
              <a:pPr algn="ctr" defTabSz="914400" fontAlgn="auto">
                <a:spcBef>
                  <a:spcPts val="0"/>
                </a:spcBef>
                <a:spcAft>
                  <a:spcPts val="0"/>
                </a:spcAft>
              </a:pPr>
              <a:r>
                <a:rPr lang="en-US" sz="2000" kern="0" dirty="0" smtClean="0">
                  <a:solidFill>
                    <a:sysClr val="windowText" lastClr="000000"/>
                  </a:solidFill>
                  <a:latin typeface="+mj-lt"/>
                </a:rPr>
                <a:t>EOM</a:t>
              </a:r>
              <a:endParaRPr lang="en-US" sz="2000" kern="0" dirty="0">
                <a:solidFill>
                  <a:sysClr val="windowText" lastClr="000000"/>
                </a:solidFill>
                <a:latin typeface="+mj-lt"/>
              </a:endParaRPr>
            </a:p>
          </p:txBody>
        </p:sp>
        <p:sp>
          <p:nvSpPr>
            <p:cNvPr id="326" name="TextBox 325"/>
            <p:cNvSpPr txBox="1"/>
            <p:nvPr/>
          </p:nvSpPr>
          <p:spPr>
            <a:xfrm rot="20303932">
              <a:off x="2715772" y="4206846"/>
              <a:ext cx="714360" cy="400110"/>
            </a:xfrm>
            <a:prstGeom prst="rect">
              <a:avLst/>
            </a:prstGeom>
            <a:noFill/>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2000" kern="0" dirty="0" smtClean="0">
                  <a:solidFill>
                    <a:sysClr val="windowText" lastClr="000000"/>
                  </a:solidFill>
                </a:rPr>
                <a:t>PD</a:t>
              </a:r>
              <a:endParaRPr lang="en-US" sz="2000" kern="0" dirty="0">
                <a:solidFill>
                  <a:sysClr val="windowText" lastClr="000000"/>
                </a:solidFill>
              </a:endParaRPr>
            </a:p>
          </p:txBody>
        </p:sp>
        <p:sp>
          <p:nvSpPr>
            <p:cNvPr id="327" name="TextBox 326"/>
            <p:cNvSpPr txBox="1"/>
            <p:nvPr/>
          </p:nvSpPr>
          <p:spPr>
            <a:xfrm>
              <a:off x="1461052" y="3226904"/>
              <a:ext cx="702681" cy="400110"/>
            </a:xfrm>
            <a:prstGeom prst="rect">
              <a:avLst/>
            </a:prstGeom>
            <a:noFill/>
          </p:spPr>
          <p:txBody>
            <a:bodyPr wrap="square" rtlCol="0">
              <a:spAutoFit/>
            </a:bodyPr>
            <a:lstStyle/>
            <a:p>
              <a:pPr algn="ctr" defTabSz="914400" fontAlgn="auto">
                <a:spcBef>
                  <a:spcPts val="0"/>
                </a:spcBef>
                <a:spcAft>
                  <a:spcPts val="0"/>
                </a:spcAft>
              </a:pPr>
              <a:r>
                <a:rPr lang="en-US" sz="2000" kern="0" dirty="0" smtClean="0">
                  <a:solidFill>
                    <a:sysClr val="windowText" lastClr="000000"/>
                  </a:solidFill>
                  <a:latin typeface="+mj-lt"/>
                </a:rPr>
                <a:t>PBS</a:t>
              </a:r>
              <a:endParaRPr lang="en-US" sz="2000" kern="0" dirty="0">
                <a:solidFill>
                  <a:sysClr val="windowText" lastClr="000000"/>
                </a:solidFill>
                <a:latin typeface="+mj-lt"/>
              </a:endParaRPr>
            </a:p>
          </p:txBody>
        </p:sp>
        <p:sp>
          <p:nvSpPr>
            <p:cNvPr id="328" name="Rectangle 327"/>
            <p:cNvSpPr/>
            <p:nvPr/>
          </p:nvSpPr>
          <p:spPr>
            <a:xfrm>
              <a:off x="1219200" y="4114800"/>
              <a:ext cx="532518" cy="400110"/>
            </a:xfrm>
            <a:prstGeom prst="rect">
              <a:avLst/>
            </a:prstGeom>
          </p:spPr>
          <p:txBody>
            <a:bodyPr wrap="none">
              <a:spAutoFit/>
            </a:bodyPr>
            <a:lstStyle/>
            <a:p>
              <a:pPr algn="ctr"/>
              <a:r>
                <a:rPr lang="el-GR" sz="2000" kern="0" dirty="0" smtClean="0">
                  <a:solidFill>
                    <a:sysClr val="windowText" lastClr="000000"/>
                  </a:solidFill>
                </a:rPr>
                <a:t>λ</a:t>
              </a:r>
              <a:r>
                <a:rPr lang="en-US" sz="2000" kern="0" dirty="0" smtClean="0">
                  <a:solidFill>
                    <a:sysClr val="windowText" lastClr="000000"/>
                  </a:solidFill>
                </a:rPr>
                <a:t>/2</a:t>
              </a:r>
              <a:endParaRPr lang="en-US" sz="2000" kern="0" dirty="0">
                <a:solidFill>
                  <a:sysClr val="windowText" lastClr="000000"/>
                </a:solidFill>
              </a:endParaRPr>
            </a:p>
          </p:txBody>
        </p:sp>
        <p:sp>
          <p:nvSpPr>
            <p:cNvPr id="329" name="TextBox 328"/>
            <p:cNvSpPr txBox="1"/>
            <p:nvPr/>
          </p:nvSpPr>
          <p:spPr>
            <a:xfrm>
              <a:off x="0" y="5029200"/>
              <a:ext cx="2218946" cy="707886"/>
            </a:xfrm>
            <a:prstGeom prst="rect">
              <a:avLst/>
            </a:prstGeom>
            <a:noFill/>
          </p:spPr>
          <p:txBody>
            <a:bodyPr wrap="square" rtlCol="0">
              <a:spAutoFit/>
            </a:bodyPr>
            <a:lstStyle/>
            <a:p>
              <a:pPr algn="ctr" defTabSz="914400" fontAlgn="auto">
                <a:spcBef>
                  <a:spcPts val="0"/>
                </a:spcBef>
                <a:spcAft>
                  <a:spcPts val="0"/>
                </a:spcAft>
              </a:pPr>
              <a:r>
                <a:rPr lang="en-US" sz="2000" dirty="0" smtClean="0">
                  <a:solidFill>
                    <a:srgbClr val="08CE4A"/>
                  </a:solidFill>
                  <a:latin typeface="+mj-lt"/>
                </a:rPr>
                <a:t>785 nm </a:t>
              </a:r>
              <a:r>
                <a:rPr lang="en-US" sz="2000" kern="0" dirty="0" smtClean="0">
                  <a:solidFill>
                    <a:sysClr val="windowText" lastClr="000000"/>
                  </a:solidFill>
                  <a:latin typeface="+mj-lt"/>
                </a:rPr>
                <a:t>ECDL –  </a:t>
              </a:r>
              <a:r>
                <a:rPr lang="en-US" sz="2000" i="1" dirty="0" smtClean="0">
                  <a:solidFill>
                    <a:srgbClr val="08CE4A"/>
                  </a:solidFill>
                  <a:latin typeface="+mj-lt"/>
                </a:rPr>
                <a:t>Mixing</a:t>
              </a:r>
            </a:p>
          </p:txBody>
        </p:sp>
        <p:sp>
          <p:nvSpPr>
            <p:cNvPr id="330" name="TextBox 329"/>
            <p:cNvSpPr txBox="1"/>
            <p:nvPr/>
          </p:nvSpPr>
          <p:spPr>
            <a:xfrm>
              <a:off x="990600" y="1905000"/>
              <a:ext cx="835037"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smtClean="0">
                  <a:ln>
                    <a:noFill/>
                  </a:ln>
                  <a:solidFill>
                    <a:sysClr val="windowText" lastClr="000000"/>
                  </a:solidFill>
                  <a:effectLst/>
                  <a:uLnTx/>
                  <a:uFillTx/>
                  <a:latin typeface="+mj-lt"/>
                </a:rPr>
                <a:t>Yb FA</a:t>
              </a:r>
              <a:endParaRPr kumimoji="0" lang="en-US" sz="2000" b="0" i="0" u="none" strike="noStrike" kern="0" cap="none" spc="0" normalizeH="0" baseline="0" noProof="0" dirty="0">
                <a:ln>
                  <a:noFill/>
                </a:ln>
                <a:solidFill>
                  <a:sysClr val="windowText" lastClr="000000"/>
                </a:solidFill>
                <a:effectLst/>
                <a:uLnTx/>
                <a:uFillTx/>
                <a:latin typeface="+mj-lt"/>
              </a:endParaRPr>
            </a:p>
          </p:txBody>
        </p:sp>
        <p:cxnSp>
          <p:nvCxnSpPr>
            <p:cNvPr id="331" name="Straight Connector 330"/>
            <p:cNvCxnSpPr/>
            <p:nvPr/>
          </p:nvCxnSpPr>
          <p:spPr>
            <a:xfrm flipH="1">
              <a:off x="5215305" y="3884850"/>
              <a:ext cx="2834641" cy="0"/>
            </a:xfrm>
            <a:prstGeom prst="line">
              <a:avLst/>
            </a:prstGeom>
            <a:ln w="136525" cap="rnd">
              <a:solidFill>
                <a:srgbClr val="6609CD"/>
              </a:solidFill>
              <a:prstDash val="solid"/>
            </a:ln>
            <a:effectLst>
              <a:glow rad="228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332" name="TextBox 331"/>
            <p:cNvSpPr txBox="1"/>
            <p:nvPr/>
          </p:nvSpPr>
          <p:spPr>
            <a:xfrm>
              <a:off x="5181600" y="3200400"/>
              <a:ext cx="762000"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2000" kern="0" dirty="0" smtClean="0">
                  <a:solidFill>
                    <a:sysClr val="windowText" lastClr="000000"/>
                  </a:solidFill>
                  <a:latin typeface="+mj-lt"/>
                </a:rPr>
                <a:t>MML</a:t>
              </a:r>
              <a:endParaRPr lang="en-US" sz="2000" kern="0" dirty="0">
                <a:solidFill>
                  <a:sysClr val="windowText" lastClr="000000"/>
                </a:solidFill>
                <a:latin typeface="+mj-lt"/>
              </a:endParaRPr>
            </a:p>
          </p:txBody>
        </p:sp>
        <p:cxnSp>
          <p:nvCxnSpPr>
            <p:cNvPr id="333" name="Straight Connector 332"/>
            <p:cNvCxnSpPr>
              <a:endCxn id="335" idx="4"/>
            </p:cNvCxnSpPr>
            <p:nvPr/>
          </p:nvCxnSpPr>
          <p:spPr>
            <a:xfrm>
              <a:off x="3915563" y="3886200"/>
              <a:ext cx="2377274" cy="3350"/>
            </a:xfrm>
            <a:prstGeom prst="line">
              <a:avLst/>
            </a:prstGeom>
            <a:ln w="53975" cap="rnd">
              <a:solidFill>
                <a:srgbClr val="08CE4A"/>
              </a:solidFill>
            </a:ln>
            <a:effectLst>
              <a:glow rad="139700">
                <a:srgbClr val="08CE4A">
                  <a:alpha val="40000"/>
                </a:srgbClr>
              </a:glow>
            </a:effectLst>
          </p:spPr>
          <p:style>
            <a:lnRef idx="1">
              <a:schemeClr val="accent1"/>
            </a:lnRef>
            <a:fillRef idx="0">
              <a:schemeClr val="accent1"/>
            </a:fillRef>
            <a:effectRef idx="0">
              <a:schemeClr val="accent1"/>
            </a:effectRef>
            <a:fontRef idx="minor">
              <a:schemeClr val="tx1"/>
            </a:fontRef>
          </p:style>
        </p:cxnSp>
        <p:sp>
          <p:nvSpPr>
            <p:cNvPr id="334" name="Oval 333"/>
            <p:cNvSpPr/>
            <p:nvPr/>
          </p:nvSpPr>
          <p:spPr>
            <a:xfrm>
              <a:off x="5431751" y="3624206"/>
              <a:ext cx="93529" cy="543125"/>
            </a:xfrm>
            <a:prstGeom prst="ellipse">
              <a:avLst/>
            </a:prstGeom>
            <a:solidFill>
              <a:schemeClr val="bg1">
                <a:lumMod val="65000"/>
                <a:alpha val="72000"/>
              </a:schemeClr>
            </a:solidFill>
            <a:ln>
              <a:solidFill>
                <a:schemeClr val="tx1"/>
              </a:solid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5" name="Cube 334"/>
            <p:cNvSpPr/>
            <p:nvPr/>
          </p:nvSpPr>
          <p:spPr>
            <a:xfrm rot="20416216">
              <a:off x="6199887" y="3642351"/>
              <a:ext cx="119547" cy="486443"/>
            </a:xfrm>
            <a:prstGeom prst="cube">
              <a:avLst>
                <a:gd name="adj" fmla="val 25000"/>
              </a:avLst>
            </a:prstGeom>
            <a:solidFill>
              <a:schemeClr val="bg1">
                <a:lumMod val="50000"/>
                <a:alpha val="27000"/>
              </a:schemeClr>
            </a:solidFill>
            <a:ln w="25400" cap="rnd">
              <a:solidFill>
                <a:schemeClr val="tx1"/>
              </a:solidFill>
            </a:ln>
            <a:effectLst>
              <a:outerShdw blurRad="50800" dist="38100" dir="2700000" algn="tl" rotWithShape="0">
                <a:prstClr val="black">
                  <a:alpha val="40000"/>
                </a:prstClr>
              </a:outerShdw>
            </a:effectLst>
            <a:scene3d>
              <a:camera prst="orthographicFront">
                <a:rot lat="0" lon="3600000" rev="13200000"/>
              </a:camera>
              <a:lightRig rig="threePt" dir="t"/>
            </a:scene3d>
            <a:sp3d prstMaterial="powder"/>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6" name="Flowchart: Stored Data 335"/>
            <p:cNvSpPr/>
            <p:nvPr/>
          </p:nvSpPr>
          <p:spPr>
            <a:xfrm flipH="1">
              <a:off x="5107230" y="3502403"/>
              <a:ext cx="152674" cy="718199"/>
            </a:xfrm>
            <a:prstGeom prst="flowChartOnlineStorage">
              <a:avLst/>
            </a:prstGeom>
            <a:solidFill>
              <a:schemeClr val="bg1">
                <a:lumMod val="95000"/>
              </a:schemeClr>
            </a:solidFill>
            <a:ln w="12700">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8" name="Cube 337"/>
            <p:cNvSpPr/>
            <p:nvPr/>
          </p:nvSpPr>
          <p:spPr>
            <a:xfrm flipH="1">
              <a:off x="5750057" y="2471097"/>
              <a:ext cx="1336543" cy="486443"/>
            </a:xfrm>
            <a:prstGeom prst="cube">
              <a:avLst>
                <a:gd name="adj" fmla="val 25000"/>
              </a:avLst>
            </a:prstGeom>
            <a:solidFill>
              <a:schemeClr val="tx2">
                <a:lumMod val="60000"/>
                <a:lumOff val="40000"/>
              </a:schemeClr>
            </a:solidFill>
            <a:ln w="25400" cap="rnd">
              <a:solidFill>
                <a:schemeClr val="tx1"/>
              </a:solidFill>
            </a:ln>
            <a:effectLst>
              <a:outerShdw blurRad="50800" dist="38100" dir="2700000" algn="tl" rotWithShape="0">
                <a:prstClr val="black">
                  <a:alpha val="40000"/>
                </a:prstClr>
              </a:outerShdw>
            </a:effectLst>
            <a:scene3d>
              <a:camera prst="orthographicFront">
                <a:rot lat="0" lon="3600000" rev="0"/>
              </a:camera>
              <a:lightRig rig="threePt" dir="t"/>
            </a:scene3d>
            <a:sp3d prstMaterial="powder"/>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39" name="Straight Connector 338"/>
            <p:cNvCxnSpPr/>
            <p:nvPr/>
          </p:nvCxnSpPr>
          <p:spPr>
            <a:xfrm>
              <a:off x="5239655" y="2736402"/>
              <a:ext cx="856345" cy="0"/>
            </a:xfrm>
            <a:prstGeom prst="line">
              <a:avLst/>
            </a:prstGeom>
            <a:ln w="53975" cap="rnd">
              <a:solidFill>
                <a:srgbClr val="6609CD"/>
              </a:solidFill>
            </a:ln>
            <a:effectLst>
              <a:glow rad="139700">
                <a:srgbClr val="2C05D1">
                  <a:alpha val="40000"/>
                </a:srgbClr>
              </a:glow>
            </a:effectLst>
          </p:spPr>
          <p:style>
            <a:lnRef idx="1">
              <a:schemeClr val="accent1"/>
            </a:lnRef>
            <a:fillRef idx="0">
              <a:schemeClr val="accent1"/>
            </a:fillRef>
            <a:effectRef idx="0">
              <a:schemeClr val="accent1"/>
            </a:effectRef>
            <a:fontRef idx="minor">
              <a:schemeClr val="tx1"/>
            </a:fontRef>
          </p:style>
        </p:cxnSp>
        <p:sp>
          <p:nvSpPr>
            <p:cNvPr id="340" name="Cube 339"/>
            <p:cNvSpPr/>
            <p:nvPr/>
          </p:nvSpPr>
          <p:spPr>
            <a:xfrm flipH="1">
              <a:off x="4495800" y="2410394"/>
              <a:ext cx="1575211" cy="663331"/>
            </a:xfrm>
            <a:prstGeom prst="cube">
              <a:avLst>
                <a:gd name="adj" fmla="val 25000"/>
              </a:avLst>
            </a:prstGeom>
            <a:noFill/>
            <a:ln w="25400" cap="rnd">
              <a:solidFill>
                <a:schemeClr val="tx1"/>
              </a:solidFill>
            </a:ln>
            <a:effectLst>
              <a:outerShdw blurRad="50800" dist="38100" dir="2700000" algn="tl" rotWithShape="0">
                <a:prstClr val="black">
                  <a:alpha val="40000"/>
                </a:prstClr>
              </a:outerShdw>
            </a:effectLst>
            <a:scene3d>
              <a:camera prst="orthographicFront">
                <a:rot lat="0" lon="3600000" rev="0"/>
              </a:camera>
              <a:lightRig rig="threePt" dir="t"/>
            </a:scene3d>
            <a:sp3d prstMaterial="powder"/>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1" name="TextBox 340"/>
            <p:cNvSpPr txBox="1"/>
            <p:nvPr/>
          </p:nvSpPr>
          <p:spPr>
            <a:xfrm>
              <a:off x="5995985" y="2571690"/>
              <a:ext cx="914400" cy="400110"/>
            </a:xfrm>
            <a:prstGeom prst="rect">
              <a:avLst/>
            </a:prstGeom>
            <a:noFill/>
          </p:spPr>
          <p:txBody>
            <a:bodyPr wrap="square" rtlCol="0">
              <a:spAutoFit/>
            </a:bodyPr>
            <a:lstStyle/>
            <a:p>
              <a:pPr algn="ctr" defTabSz="914400" fontAlgn="auto">
                <a:spcBef>
                  <a:spcPts val="0"/>
                </a:spcBef>
                <a:spcAft>
                  <a:spcPts val="0"/>
                </a:spcAft>
              </a:pPr>
              <a:r>
                <a:rPr lang="en-US" sz="2000" kern="0" dirty="0" smtClean="0">
                  <a:solidFill>
                    <a:sysClr val="windowText" lastClr="000000"/>
                  </a:solidFill>
                  <a:latin typeface="+mj-lt"/>
                </a:rPr>
                <a:t>EOM</a:t>
              </a:r>
              <a:endParaRPr lang="en-US" sz="2000" kern="0" dirty="0">
                <a:solidFill>
                  <a:sysClr val="windowText" lastClr="000000"/>
                </a:solidFill>
                <a:latin typeface="+mj-lt"/>
              </a:endParaRPr>
            </a:p>
          </p:txBody>
        </p:sp>
        <p:sp>
          <p:nvSpPr>
            <p:cNvPr id="342" name="TextBox 341"/>
            <p:cNvSpPr txBox="1"/>
            <p:nvPr/>
          </p:nvSpPr>
          <p:spPr>
            <a:xfrm>
              <a:off x="6400800" y="4191000"/>
              <a:ext cx="762000" cy="369332"/>
            </a:xfrm>
            <a:prstGeom prst="rect">
              <a:avLst/>
            </a:prstGeom>
            <a:noFill/>
          </p:spPr>
          <p:txBody>
            <a:bodyPr wrap="square" rtlCol="0">
              <a:spAutoFit/>
            </a:bodyPr>
            <a:lstStyle/>
            <a:p>
              <a:pPr algn="ctr"/>
              <a:r>
                <a:rPr lang="en-US" kern="0" dirty="0" smtClean="0">
                  <a:solidFill>
                    <a:sysClr val="windowText" lastClr="000000"/>
                  </a:solidFill>
                </a:rPr>
                <a:t>Prism</a:t>
              </a:r>
              <a:endParaRPr lang="en-US" kern="0" dirty="0">
                <a:solidFill>
                  <a:sysClr val="windowText" lastClr="000000"/>
                </a:solidFill>
              </a:endParaRPr>
            </a:p>
          </p:txBody>
        </p:sp>
        <p:sp>
          <p:nvSpPr>
            <p:cNvPr id="343" name="Flowchart: Stored Data 18"/>
            <p:cNvSpPr/>
            <p:nvPr/>
          </p:nvSpPr>
          <p:spPr>
            <a:xfrm rot="10800000" flipH="1">
              <a:off x="3847669" y="3502403"/>
              <a:ext cx="152674" cy="718200"/>
            </a:xfrm>
            <a:prstGeom prst="flowChartOnlineStorage">
              <a:avLst/>
            </a:prstGeom>
            <a:solidFill>
              <a:schemeClr val="bg1">
                <a:lumMod val="95000"/>
              </a:schemeClr>
            </a:solidFill>
            <a:ln w="12700">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4" name="Donut 343"/>
            <p:cNvSpPr/>
            <p:nvPr/>
          </p:nvSpPr>
          <p:spPr>
            <a:xfrm>
              <a:off x="3581400" y="4038600"/>
              <a:ext cx="838200" cy="762000"/>
            </a:xfrm>
            <a:prstGeom prst="donut">
              <a:avLst>
                <a:gd name="adj" fmla="val 14566"/>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45" name="Straight Connector 344"/>
            <p:cNvCxnSpPr/>
            <p:nvPr/>
          </p:nvCxnSpPr>
          <p:spPr>
            <a:xfrm flipH="1">
              <a:off x="8000814" y="2743200"/>
              <a:ext cx="609786" cy="1206784"/>
            </a:xfrm>
            <a:prstGeom prst="line">
              <a:avLst/>
            </a:prstGeom>
            <a:ln w="136525" cap="rnd">
              <a:solidFill>
                <a:srgbClr val="6609CD"/>
              </a:solidFill>
            </a:ln>
            <a:effectLst>
              <a:glow rad="228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346" name="Oval 345"/>
            <p:cNvSpPr/>
            <p:nvPr/>
          </p:nvSpPr>
          <p:spPr>
            <a:xfrm>
              <a:off x="7804832" y="3680590"/>
              <a:ext cx="477337" cy="442220"/>
            </a:xfrm>
            <a:prstGeom prst="ellipse">
              <a:avLst/>
            </a:prstGeom>
            <a:solidFill>
              <a:schemeClr val="tx1"/>
            </a:solidFill>
            <a:ln>
              <a:solidFill>
                <a:schemeClr val="tx1"/>
              </a:solidFill>
            </a:ln>
            <a:effectLst>
              <a:outerShdw blurRad="50800" dist="38100" dir="2700000" algn="tl" rotWithShape="0">
                <a:prstClr val="black">
                  <a:alpha val="40000"/>
                </a:prstClr>
              </a:outerShdw>
            </a:effectLst>
            <a:scene3d>
              <a:camera prst="isometricLeftDown">
                <a:rot lat="2100000" lon="8100000" rev="0"/>
              </a:camera>
              <a:lightRig rig="threePt" dir="t"/>
            </a:scene3d>
            <a:sp3d prstMaterial="plastic">
              <a:bevelT w="0" h="1968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7" name="Straight Connector 346"/>
            <p:cNvCxnSpPr/>
            <p:nvPr/>
          </p:nvCxnSpPr>
          <p:spPr>
            <a:xfrm>
              <a:off x="7943850" y="2726263"/>
              <a:ext cx="654700" cy="0"/>
            </a:xfrm>
            <a:prstGeom prst="line">
              <a:avLst/>
            </a:prstGeom>
            <a:ln w="136525" cap="rnd">
              <a:solidFill>
                <a:srgbClr val="6609CD"/>
              </a:solidFill>
            </a:ln>
            <a:effectLst>
              <a:glow rad="228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348" name="Isosceles Triangle 347"/>
            <p:cNvSpPr/>
            <p:nvPr/>
          </p:nvSpPr>
          <p:spPr>
            <a:xfrm rot="5600959">
              <a:off x="7056560" y="2072816"/>
              <a:ext cx="1002691" cy="982051"/>
            </a:xfrm>
            <a:prstGeom prst="triangle">
              <a:avLst/>
            </a:prstGeom>
            <a:solidFill>
              <a:schemeClr val="accent2"/>
            </a:solidFill>
            <a:ln w="6350">
              <a:solidFill>
                <a:schemeClr val="tx1"/>
              </a:solidFill>
            </a:ln>
            <a:effectLst>
              <a:outerShdw blurRad="50800" dist="38100" dir="2700000" algn="tl" rotWithShape="0">
                <a:prstClr val="black">
                  <a:alpha val="40000"/>
                </a:prstClr>
              </a:outerShdw>
            </a:effectLst>
            <a:scene3d>
              <a:camera prst="orthographicFront">
                <a:rot lat="120000" lon="4200000" rev="0"/>
              </a:camera>
              <a:lightRig rig="threePt" dir="t"/>
            </a:scene3d>
            <a:sp3d>
              <a:bevelT w="95250" h="120650" prst="convex"/>
              <a:bevelB w="0" h="2222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1" name="TextBox 350"/>
          <p:cNvSpPr txBox="1"/>
          <p:nvPr/>
        </p:nvSpPr>
        <p:spPr>
          <a:xfrm>
            <a:off x="23926800" y="22402800"/>
            <a:ext cx="6248400" cy="17173932"/>
          </a:xfrm>
          <a:prstGeom prst="rect">
            <a:avLst/>
          </a:prstGeom>
          <a:noFill/>
        </p:spPr>
        <p:txBody>
          <a:bodyPr wrap="square" rtlCol="0">
            <a:spAutoFit/>
          </a:bodyPr>
          <a:lstStyle/>
          <a:p>
            <a:r>
              <a:rPr lang="en-US" sz="3200" dirty="0" smtClean="0">
                <a:solidFill>
                  <a:srgbClr val="FF0000"/>
                </a:solidFill>
              </a:rPr>
              <a:t>We introduce and numerically model an approach for generating coherent terahertz radiation. Our method is based on our experimental work with high frequency (10-100 THz) continuous-wave light modulation. We use continuous-wave stimulated Raman scattering inside a high-finesse cavity to modulate light at molecular frequencies. Our simulations demonstrate how this approach could be expanded to generate radiation outside of the optical range. An infrared mixing beam from a semiconductor diode laser could be frequency down-shifted by the molecular modulator in order to generate radiation in the terahertz region of the spectrum. The generated radiation would be easily tunable, as a tuning range of a few tens of nanometers in the diode laser would allow for generation of radiation spanning the entire terahertz region (1-10 THz). We explore the efficiency of this generation using numerical simulations with experimentally available parameters.</a:t>
            </a:r>
          </a:p>
          <a:p>
            <a:endParaRPr lang="en-US" dirty="0"/>
          </a:p>
        </p:txBody>
      </p:sp>
      <p:sp>
        <p:nvSpPr>
          <p:cNvPr id="261" name="Rectangle 260"/>
          <p:cNvSpPr/>
          <p:nvPr/>
        </p:nvSpPr>
        <p:spPr>
          <a:xfrm>
            <a:off x="9372600" y="11049000"/>
            <a:ext cx="5715000" cy="2554545"/>
          </a:xfrm>
          <a:prstGeom prst="rect">
            <a:avLst/>
          </a:prstGeom>
          <a:solidFill>
            <a:srgbClr val="33CCFF"/>
          </a:solidFill>
        </p:spPr>
        <p:style>
          <a:lnRef idx="2">
            <a:schemeClr val="accent3"/>
          </a:lnRef>
          <a:fillRef idx="1">
            <a:schemeClr val="lt1"/>
          </a:fillRef>
          <a:effectRef idx="0">
            <a:schemeClr val="accent3"/>
          </a:effectRef>
          <a:fontRef idx="minor">
            <a:schemeClr val="dk1"/>
          </a:fontRef>
        </p:style>
        <p:txBody>
          <a:bodyPr wrap="square" lIns="91440" tIns="45720" rIns="91440" bIns="45720">
            <a:spAutoFit/>
          </a:bodyPr>
          <a:lstStyle/>
          <a:p>
            <a:pPr algn="ctr"/>
            <a:r>
              <a:rPr lang="en-US" sz="8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Only two outputs</a:t>
            </a:r>
            <a:endParaRPr lang="en-US" sz="8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263" name="Rectangle 262"/>
          <p:cNvSpPr/>
          <p:nvPr/>
        </p:nvSpPr>
        <p:spPr>
          <a:xfrm>
            <a:off x="9372600" y="17221200"/>
            <a:ext cx="5715000" cy="2554545"/>
          </a:xfrm>
          <a:prstGeom prst="rect">
            <a:avLst/>
          </a:prstGeom>
          <a:solidFill>
            <a:srgbClr val="33CCFF"/>
          </a:solidFill>
        </p:spPr>
        <p:style>
          <a:lnRef idx="2">
            <a:schemeClr val="accent3"/>
          </a:lnRef>
          <a:fillRef idx="1">
            <a:schemeClr val="lt1"/>
          </a:fillRef>
          <a:effectRef idx="0">
            <a:schemeClr val="accent3"/>
          </a:effectRef>
          <a:fontRef idx="minor">
            <a:schemeClr val="dk1"/>
          </a:fontRef>
        </p:style>
        <p:txBody>
          <a:bodyPr wrap="square" lIns="91440" tIns="45720" rIns="91440" bIns="45720">
            <a:spAutoFit/>
          </a:bodyPr>
          <a:lstStyle/>
          <a:p>
            <a:pPr algn="ctr"/>
            <a:r>
              <a:rPr lang="en-US" sz="8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New </a:t>
            </a:r>
            <a:r>
              <a:rPr lang="en-US" sz="8000"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MatLab</a:t>
            </a:r>
            <a:endParaRPr lang="en-US" sz="8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r>
              <a:rPr lang="en-US" sz="8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output</a:t>
            </a:r>
            <a:endParaRPr lang="en-US" sz="8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265" name="Rectangle 264"/>
          <p:cNvSpPr/>
          <p:nvPr/>
        </p:nvSpPr>
        <p:spPr>
          <a:xfrm>
            <a:off x="21183600" y="16306800"/>
            <a:ext cx="5715000" cy="2554545"/>
          </a:xfrm>
          <a:prstGeom prst="rect">
            <a:avLst/>
          </a:prstGeom>
          <a:solidFill>
            <a:srgbClr val="33CCFF"/>
          </a:solidFill>
        </p:spPr>
        <p:style>
          <a:lnRef idx="2">
            <a:schemeClr val="accent3"/>
          </a:lnRef>
          <a:fillRef idx="1">
            <a:schemeClr val="lt1"/>
          </a:fillRef>
          <a:effectRef idx="0">
            <a:schemeClr val="accent3"/>
          </a:effectRef>
          <a:fontRef idx="minor">
            <a:schemeClr val="dk1"/>
          </a:fontRef>
        </p:style>
        <p:txBody>
          <a:bodyPr wrap="square" lIns="91440" tIns="45720" rIns="91440" bIns="45720">
            <a:spAutoFit/>
          </a:bodyPr>
          <a:lstStyle/>
          <a:p>
            <a:pPr algn="ctr"/>
            <a:r>
              <a:rPr lang="en-US" sz="8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Four-wave mixing</a:t>
            </a:r>
            <a:endParaRPr lang="en-US" sz="8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266" name="Rectangle 265"/>
          <p:cNvSpPr/>
          <p:nvPr/>
        </p:nvSpPr>
        <p:spPr>
          <a:xfrm>
            <a:off x="20040600" y="9982200"/>
            <a:ext cx="5715000" cy="2554545"/>
          </a:xfrm>
          <a:prstGeom prst="rect">
            <a:avLst/>
          </a:prstGeom>
          <a:solidFill>
            <a:srgbClr val="33CCFF"/>
          </a:solidFill>
        </p:spPr>
        <p:style>
          <a:lnRef idx="2">
            <a:schemeClr val="accent3"/>
          </a:lnRef>
          <a:fillRef idx="1">
            <a:schemeClr val="lt1"/>
          </a:fillRef>
          <a:effectRef idx="0">
            <a:schemeClr val="accent3"/>
          </a:effectRef>
          <a:fontRef idx="minor">
            <a:schemeClr val="dk1"/>
          </a:fontRef>
        </p:style>
        <p:txBody>
          <a:bodyPr wrap="square" lIns="91440" tIns="45720" rIns="91440" bIns="45720">
            <a:spAutoFit/>
          </a:bodyPr>
          <a:lstStyle/>
          <a:p>
            <a:pPr algn="ctr"/>
            <a:r>
              <a:rPr lang="en-US" sz="8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THz wavelengths</a:t>
            </a:r>
            <a:endParaRPr lang="en-US" sz="8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267" name="Rectangle 266"/>
          <p:cNvSpPr/>
          <p:nvPr/>
        </p:nvSpPr>
        <p:spPr>
          <a:xfrm>
            <a:off x="18059400" y="22326600"/>
            <a:ext cx="5715000" cy="6247864"/>
          </a:xfrm>
          <a:prstGeom prst="rect">
            <a:avLst/>
          </a:prstGeom>
          <a:solidFill>
            <a:srgbClr val="33CCFF"/>
          </a:solidFill>
        </p:spPr>
        <p:style>
          <a:lnRef idx="2">
            <a:schemeClr val="accent3"/>
          </a:lnRef>
          <a:fillRef idx="1">
            <a:schemeClr val="lt1"/>
          </a:fillRef>
          <a:effectRef idx="0">
            <a:schemeClr val="accent3"/>
          </a:effectRef>
          <a:fontRef idx="minor">
            <a:schemeClr val="dk1"/>
          </a:fontRef>
        </p:style>
        <p:txBody>
          <a:bodyPr wrap="square" lIns="91440" tIns="45720" rIns="91440" bIns="45720">
            <a:spAutoFit/>
          </a:bodyPr>
          <a:lstStyle/>
          <a:p>
            <a:pPr algn="ctr"/>
            <a:r>
              <a:rPr lang="en-US" sz="8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Challenges with diverging beam, transparency</a:t>
            </a:r>
            <a:endParaRPr lang="en-US" sz="8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11111</TotalTime>
  <Words>688</Words>
  <Application>Microsoft Office PowerPoint</Application>
  <PresentationFormat>Custom</PresentationFormat>
  <Paragraphs>106</Paragraphs>
  <Slides>1</Slides>
  <Notes>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7" baseType="lpstr">
      <vt:lpstr>Arial</vt:lpstr>
      <vt:lpstr>Calibri</vt:lpstr>
      <vt:lpstr>Franklin Gothic Demi</vt:lpstr>
      <vt:lpstr>Times New Roman</vt:lpstr>
      <vt:lpstr>Office Theme</vt:lpstr>
      <vt:lpstr>Equation</vt:lpstr>
      <vt:lpstr>Generation of Tunable, Coherent Terahertz Radiation Through Molecular Modulation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Lab User</dc:creator>
  <cp:lastModifiedBy>Lab User</cp:lastModifiedBy>
  <cp:revision>686</cp:revision>
  <dcterms:created xsi:type="dcterms:W3CDTF">2009-05-12T01:53:07Z</dcterms:created>
  <dcterms:modified xsi:type="dcterms:W3CDTF">2012-04-30T15:08:47Z</dcterms:modified>
</cp:coreProperties>
</file>