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858000" cy="9144000"/>
  <p:embeddedFontLst>
    <p:embeddedFont>
      <p:font typeface="Calibri" pitchFamily="34" charset="0"/>
      <p:regular r:id="rId4"/>
      <p:bold r:id="rId5"/>
      <p:italic r:id="rId6"/>
      <p:boldItalic r:id="rId7"/>
    </p:embeddedFont>
    <p:embeddedFont>
      <p:font typeface="Impact" pitchFamily="34" charset="0"/>
      <p:regular r:id="rId8"/>
    </p:embeddedFont>
    <p:embeddedFont>
      <p:font typeface="Times" pitchFamily="18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algn="l" defTabSz="438467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1pPr>
    <a:lvl2pPr marL="2192338" indent="-1735138" algn="l" defTabSz="438467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2pPr>
    <a:lvl3pPr marL="4384675" indent="-3470275" algn="l" defTabSz="438467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3pPr>
    <a:lvl4pPr marL="6577013" indent="-5205413" algn="l" defTabSz="438467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4pPr>
    <a:lvl5pPr marL="8769350" indent="-6942138" algn="l" defTabSz="4384675" rtl="0" fontAlgn="base">
      <a:spcBef>
        <a:spcPct val="0"/>
      </a:spcBef>
      <a:spcAft>
        <a:spcPct val="0"/>
      </a:spcAft>
      <a:defRPr sz="8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8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6440" autoAdjust="0"/>
    <p:restoredTop sz="99882" autoAdjust="0"/>
  </p:normalViewPr>
  <p:slideViewPr>
    <p:cSldViewPr>
      <p:cViewPr varScale="1">
        <p:scale>
          <a:sx n="23" d="100"/>
          <a:sy n="23" d="100"/>
        </p:scale>
        <p:origin x="-1578" y="-168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38841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38841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5D9686-9773-497A-A9D1-2CA86FD34734}" type="datetimeFigureOut">
              <a:rPr lang="en-US"/>
              <a:pPr>
                <a:defRPr/>
              </a:pPr>
              <a:t>11/10/2010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38841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38841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A1D8EC9-52EC-4AD4-ACC0-2EEE064FAD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384675" rtl="0" eaLnBrk="0" fontAlgn="base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2192338" algn="l" defTabSz="4384675" rtl="0" eaLnBrk="0" fontAlgn="base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4384675" algn="l" defTabSz="4384675" rtl="0" eaLnBrk="0" fontAlgn="base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6577013" algn="l" defTabSz="4384675" rtl="0" eaLnBrk="0" fontAlgn="base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8769350" algn="l" defTabSz="4384675" rtl="0" eaLnBrk="0" fontAlgn="base" hangingPunct="0">
      <a:spcBef>
        <a:spcPct val="30000"/>
      </a:spcBef>
      <a:spcAft>
        <a:spcPct val="0"/>
      </a:spcAft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10964021" algn="l" defTabSz="438561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13156824" algn="l" defTabSz="438561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5349632" algn="l" defTabSz="438561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7542440" algn="l" defTabSz="4385616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387850" fontAlgn="base">
              <a:spcBef>
                <a:spcPct val="0"/>
              </a:spcBef>
              <a:spcAft>
                <a:spcPct val="0"/>
              </a:spcAft>
              <a:defRPr/>
            </a:pPr>
            <a:fld id="{05C255C7-B42B-4F6D-9C99-5364DC410D95}" type="slidenum">
              <a:rPr lang="en-US"/>
              <a:pPr defTabSz="4387850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8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2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1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5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59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3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EB020-9058-48A9-8C76-2148044CD68D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59BEC-91B5-47B6-A56D-0F1900B4784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9ACBB2-F7A7-46E6-A3E0-5EFF0F0B0817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42E54-527C-40E7-98AF-180C4A3967C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70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70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34F960-4578-4FC4-8C03-2C0241DAE769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DD7F1-E727-445C-98F2-4ABEE1F07B2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15BB33-B134-4A5B-9CB1-63CA38C7662A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F462E-FB51-4D7E-8EF0-6926006C5B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9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21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8419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2629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683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104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525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5946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367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51F39E-1B1F-4769-AD74-92D16A8CE8D0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58502-E75A-47D3-8F53-37F3803BF67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7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7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51745D-3FD2-42B9-BAC6-0100B04E1F07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B63C3-103E-4038-88DB-D57C952FED8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10" indent="0">
              <a:buNone/>
              <a:defRPr sz="9600" b="1"/>
            </a:lvl2pPr>
            <a:lvl3pPr marL="4388419" indent="0">
              <a:buNone/>
              <a:defRPr sz="8600" b="1"/>
            </a:lvl3pPr>
            <a:lvl4pPr marL="6582629" indent="0">
              <a:buNone/>
              <a:defRPr sz="7700" b="1"/>
            </a:lvl4pPr>
            <a:lvl5pPr marL="8776834" indent="0">
              <a:buNone/>
              <a:defRPr sz="7700" b="1"/>
            </a:lvl5pPr>
            <a:lvl6pPr marL="10971043" indent="0">
              <a:buNone/>
              <a:defRPr sz="7700" b="1"/>
            </a:lvl6pPr>
            <a:lvl7pPr marL="13165253" indent="0">
              <a:buNone/>
              <a:defRPr sz="7700" b="1"/>
            </a:lvl7pPr>
            <a:lvl8pPr marL="15359462" indent="0">
              <a:buNone/>
              <a:defRPr sz="7700" b="1"/>
            </a:lvl8pPr>
            <a:lvl9pPr marL="17553672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210" indent="0">
              <a:buNone/>
              <a:defRPr sz="9600" b="1"/>
            </a:lvl2pPr>
            <a:lvl3pPr marL="4388419" indent="0">
              <a:buNone/>
              <a:defRPr sz="8600" b="1"/>
            </a:lvl3pPr>
            <a:lvl4pPr marL="6582629" indent="0">
              <a:buNone/>
              <a:defRPr sz="7700" b="1"/>
            </a:lvl4pPr>
            <a:lvl5pPr marL="8776834" indent="0">
              <a:buNone/>
              <a:defRPr sz="7700" b="1"/>
            </a:lvl5pPr>
            <a:lvl6pPr marL="10971043" indent="0">
              <a:buNone/>
              <a:defRPr sz="7700" b="1"/>
            </a:lvl6pPr>
            <a:lvl7pPr marL="13165253" indent="0">
              <a:buNone/>
              <a:defRPr sz="7700" b="1"/>
            </a:lvl7pPr>
            <a:lvl8pPr marL="15359462" indent="0">
              <a:buNone/>
              <a:defRPr sz="7700" b="1"/>
            </a:lvl8pPr>
            <a:lvl9pPr marL="17553672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98C22C-5FFF-4183-B8AA-4ED02A0BB74E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517C9-7373-4CC9-A5AB-2B0855874BE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5CC5EF-D581-48FD-A03D-225609FB9C9C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5CF9F-E839-4547-A28A-641D04C4231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09B8C6-3FA6-43D6-84DC-E2D3EC5A499C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B7916-9BAD-4482-B03D-157A4E1715D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7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7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7" y="6888487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210" indent="0">
              <a:buNone/>
              <a:defRPr sz="5800"/>
            </a:lvl2pPr>
            <a:lvl3pPr marL="4388419" indent="0">
              <a:buNone/>
              <a:defRPr sz="4800"/>
            </a:lvl3pPr>
            <a:lvl4pPr marL="6582629" indent="0">
              <a:buNone/>
              <a:defRPr sz="4300"/>
            </a:lvl4pPr>
            <a:lvl5pPr marL="8776834" indent="0">
              <a:buNone/>
              <a:defRPr sz="4300"/>
            </a:lvl5pPr>
            <a:lvl6pPr marL="10971043" indent="0">
              <a:buNone/>
              <a:defRPr sz="4300"/>
            </a:lvl6pPr>
            <a:lvl7pPr marL="13165253" indent="0">
              <a:buNone/>
              <a:defRPr sz="4300"/>
            </a:lvl7pPr>
            <a:lvl8pPr marL="15359462" indent="0">
              <a:buNone/>
              <a:defRPr sz="4300"/>
            </a:lvl8pPr>
            <a:lvl9pPr marL="17553672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8E4238-C00C-415F-AF9E-099F6060BDBF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193FE-5811-4B04-B6C9-CBA915A7806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 rtlCol="0">
            <a:normAutofit/>
          </a:bodyPr>
          <a:lstStyle>
            <a:lvl1pPr marL="0" indent="0">
              <a:buNone/>
              <a:defRPr sz="15400"/>
            </a:lvl1pPr>
            <a:lvl2pPr marL="2194210" indent="0">
              <a:buNone/>
              <a:defRPr sz="13400"/>
            </a:lvl2pPr>
            <a:lvl3pPr marL="4388419" indent="0">
              <a:buNone/>
              <a:defRPr sz="11500"/>
            </a:lvl3pPr>
            <a:lvl4pPr marL="6582629" indent="0">
              <a:buNone/>
              <a:defRPr sz="9600"/>
            </a:lvl4pPr>
            <a:lvl5pPr marL="8776834" indent="0">
              <a:buNone/>
              <a:defRPr sz="9600"/>
            </a:lvl5pPr>
            <a:lvl6pPr marL="10971043" indent="0">
              <a:buNone/>
              <a:defRPr sz="9600"/>
            </a:lvl6pPr>
            <a:lvl7pPr marL="13165253" indent="0">
              <a:buNone/>
              <a:defRPr sz="9600"/>
            </a:lvl7pPr>
            <a:lvl8pPr marL="15359462" indent="0">
              <a:buNone/>
              <a:defRPr sz="9600"/>
            </a:lvl8pPr>
            <a:lvl9pPr marL="17553672" indent="0">
              <a:buNone/>
              <a:defRPr sz="96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210" indent="0">
              <a:buNone/>
              <a:defRPr sz="5800"/>
            </a:lvl2pPr>
            <a:lvl3pPr marL="4388419" indent="0">
              <a:buNone/>
              <a:defRPr sz="4800"/>
            </a:lvl3pPr>
            <a:lvl4pPr marL="6582629" indent="0">
              <a:buNone/>
              <a:defRPr sz="4300"/>
            </a:lvl4pPr>
            <a:lvl5pPr marL="8776834" indent="0">
              <a:buNone/>
              <a:defRPr sz="4300"/>
            </a:lvl5pPr>
            <a:lvl6pPr marL="10971043" indent="0">
              <a:buNone/>
              <a:defRPr sz="4300"/>
            </a:lvl6pPr>
            <a:lvl7pPr marL="13165253" indent="0">
              <a:buNone/>
              <a:defRPr sz="4300"/>
            </a:lvl7pPr>
            <a:lvl8pPr marL="15359462" indent="0">
              <a:buNone/>
              <a:defRPr sz="4300"/>
            </a:lvl8pPr>
            <a:lvl9pPr marL="17553672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7E987D-A7D3-4A42-9EAA-6EDF28DA3A17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BF1BE-A211-45E8-B40A-E5AEA174381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2193925" y="1317625"/>
            <a:ext cx="395033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840" tIns="219422" rIns="438840" bIns="2194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93925" y="7680325"/>
            <a:ext cx="39503350" cy="2172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8840" tIns="219422" rIns="438840" bIns="219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3925" y="30510163"/>
            <a:ext cx="10242550" cy="1752600"/>
          </a:xfrm>
          <a:prstGeom prst="rect">
            <a:avLst/>
          </a:prstGeom>
        </p:spPr>
        <p:txBody>
          <a:bodyPr vert="horz" wrap="square" lIns="438840" tIns="219422" rIns="438840" bIns="219422" numCol="1" anchor="ctr" anchorCtr="0" compatLnSpc="1">
            <a:prstTxWarp prst="textNoShape">
              <a:avLst/>
            </a:prstTxWarp>
          </a:bodyPr>
          <a:lstStyle>
            <a:lvl1pPr>
              <a:defRPr sz="5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17768B2F-69FC-451E-87D8-EFFDFE5A35EE}" type="datetimeFigureOut">
              <a:rPr lang="en-US"/>
              <a:pPr/>
              <a:t>11/10/2010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5525" y="30510163"/>
            <a:ext cx="13900150" cy="1752600"/>
          </a:xfrm>
          <a:prstGeom prst="rect">
            <a:avLst/>
          </a:prstGeom>
        </p:spPr>
        <p:txBody>
          <a:bodyPr vert="horz" wrap="square" lIns="438840" tIns="219422" rIns="438840" bIns="219422" numCol="1" anchor="ctr" anchorCtr="0" compatLnSpc="1">
            <a:prstTxWarp prst="textNoShape">
              <a:avLst/>
            </a:prstTxWarp>
          </a:bodyPr>
          <a:lstStyle>
            <a:lvl1pPr algn="ctr">
              <a:defRPr sz="5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4725" y="30510163"/>
            <a:ext cx="10242550" cy="1752600"/>
          </a:xfrm>
          <a:prstGeom prst="rect">
            <a:avLst/>
          </a:prstGeom>
        </p:spPr>
        <p:txBody>
          <a:bodyPr vert="horz" wrap="square" lIns="438840" tIns="219422" rIns="438840" bIns="219422" numCol="1" anchor="ctr" anchorCtr="0" compatLnSpc="1">
            <a:prstTxWarp prst="textNoShape">
              <a:avLst/>
            </a:prstTxWarp>
          </a:bodyPr>
          <a:lstStyle>
            <a:lvl1pPr algn="r">
              <a:defRPr sz="5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1AE3C7AA-6F55-4104-9ECC-531EFEE9F1BD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387850" rtl="0" eaLnBrk="0" fontAlgn="base" hangingPunct="0">
        <a:spcBef>
          <a:spcPct val="0"/>
        </a:spcBef>
        <a:spcAft>
          <a:spcPct val="0"/>
        </a:spcAft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2pPr>
      <a:lvl3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3pPr>
      <a:lvl4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4pPr>
      <a:lvl5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5pPr>
      <a:lvl6pPr marL="457200" algn="ctr" defTabSz="4387850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6pPr>
      <a:lvl7pPr marL="914400" algn="ctr" defTabSz="4387850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7pPr>
      <a:lvl8pPr marL="1371600" algn="ctr" defTabSz="4387850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8pPr>
      <a:lvl9pPr marL="1828800" algn="ctr" defTabSz="4387850" rtl="0" fontAlgn="base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Calibri" pitchFamily="34" charset="0"/>
        </a:defRPr>
      </a:lvl9pPr>
    </p:titleStyle>
    <p:bodyStyle>
      <a:lvl1pPr marL="1644650" indent="-1644650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525" indent="-1370013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4813" indent="-1096963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78738" indent="-1096963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2663" indent="-1096963" algn="l" defTabSz="438785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8150" indent="-1097102" algn="l" defTabSz="4388419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2360" indent="-1097102" algn="l" defTabSz="4388419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565" indent="-1097102" algn="l" defTabSz="4388419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0774" indent="-1097102" algn="l" defTabSz="4388419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4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210" algn="l" defTabSz="43884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419" algn="l" defTabSz="43884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2629" algn="l" defTabSz="43884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6834" algn="l" defTabSz="43884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1043" algn="l" defTabSz="43884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5253" algn="l" defTabSz="43884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59462" algn="l" defTabSz="43884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3672" algn="l" defTabSz="43884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2.png"/><Relationship Id="rId10" Type="http://schemas.openxmlformats.org/officeDocument/2006/relationships/image" Target="../media/image7.wmf"/><Relationship Id="rId4" Type="http://schemas.openxmlformats.org/officeDocument/2006/relationships/image" Target="../media/image3.wmf"/><Relationship Id="rId9" Type="http://schemas.openxmlformats.org/officeDocument/2006/relationships/image" Target="../media/image6.wmf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Rectangle 246"/>
          <p:cNvSpPr/>
          <p:nvPr/>
        </p:nvSpPr>
        <p:spPr>
          <a:xfrm>
            <a:off x="12649200" y="21259800"/>
            <a:ext cx="30556200" cy="9601200"/>
          </a:xfrm>
          <a:prstGeom prst="rect">
            <a:avLst/>
          </a:prstGeom>
          <a:solidFill>
            <a:schemeClr val="tx1"/>
          </a:solidFill>
          <a:ln w="228600" cmpd="thinThick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2" tIns="45686" rIns="91382" bIns="45686" anchor="ctr"/>
          <a:lstStyle/>
          <a:p>
            <a:pPr algn="ctr" defTabSz="438561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|</a:t>
            </a:r>
          </a:p>
        </p:txBody>
      </p:sp>
      <p:sp>
        <p:nvSpPr>
          <p:cNvPr id="245" name="Rectangle 244"/>
          <p:cNvSpPr/>
          <p:nvPr/>
        </p:nvSpPr>
        <p:spPr>
          <a:xfrm>
            <a:off x="723900" y="21259800"/>
            <a:ext cx="11277600" cy="9601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2" tIns="45686" rIns="91382" bIns="45686" anchor="ctr"/>
          <a:lstStyle/>
          <a:p>
            <a:pPr algn="ctr" defTabSz="438561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|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13411200" y="5791200"/>
            <a:ext cx="18669000" cy="14630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2" tIns="45686" rIns="91382" bIns="45686" anchor="ctr"/>
          <a:lstStyle/>
          <a:p>
            <a:pPr algn="ctr" defTabSz="438561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Wavelength</a:t>
            </a:r>
          </a:p>
        </p:txBody>
      </p:sp>
      <p:sp>
        <p:nvSpPr>
          <p:cNvPr id="80" name="Rectangle 79"/>
          <p:cNvSpPr/>
          <p:nvPr/>
        </p:nvSpPr>
        <p:spPr>
          <a:xfrm>
            <a:off x="685800" y="5791200"/>
            <a:ext cx="12115800" cy="14630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2" tIns="45686" rIns="91382" bIns="45686" anchor="ctr"/>
          <a:lstStyle/>
          <a:p>
            <a:pPr algn="ctr" defTabSz="438561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|</a:t>
            </a:r>
          </a:p>
        </p:txBody>
      </p:sp>
      <p:sp>
        <p:nvSpPr>
          <p:cNvPr id="1036" name="Title 1"/>
          <p:cNvSpPr>
            <a:spLocks noGrp="1"/>
          </p:cNvSpPr>
          <p:nvPr>
            <p:ph type="ctrTitle"/>
          </p:nvPr>
        </p:nvSpPr>
        <p:spPr>
          <a:xfrm>
            <a:off x="0" y="-609600"/>
            <a:ext cx="43891200" cy="4648200"/>
          </a:xfrm>
        </p:spPr>
        <p:txBody>
          <a:bodyPr/>
          <a:lstStyle/>
          <a:p>
            <a:pPr eaLnBrk="1" hangingPunct="1"/>
            <a:r>
              <a:rPr lang="en-US" sz="15800" dirty="0" smtClean="0">
                <a:solidFill>
                  <a:schemeClr val="bg1"/>
                </a:solidFill>
                <a:latin typeface="Impact" pitchFamily="34" charset="0"/>
              </a:rPr>
              <a:t>90 THz CW Light Modulation</a:t>
            </a:r>
          </a:p>
        </p:txBody>
      </p:sp>
      <p:sp>
        <p:nvSpPr>
          <p:cNvPr id="1037" name="Subtitle 2"/>
          <p:cNvSpPr>
            <a:spLocks noGrp="1"/>
          </p:cNvSpPr>
          <p:nvPr>
            <p:ph type="subTitle" idx="1"/>
          </p:nvPr>
        </p:nvSpPr>
        <p:spPr>
          <a:xfrm>
            <a:off x="1600200" y="2667000"/>
            <a:ext cx="42291000" cy="3276600"/>
          </a:xfrm>
        </p:spPr>
        <p:txBody>
          <a:bodyPr/>
          <a:lstStyle/>
          <a:p>
            <a:pPr eaLnBrk="1" hangingPunct="1"/>
            <a:r>
              <a:rPr lang="en-US" sz="8200" dirty="0" smtClean="0">
                <a:solidFill>
                  <a:schemeClr val="bg1"/>
                </a:solidFill>
                <a:latin typeface="Impact" pitchFamily="34" charset="0"/>
              </a:rPr>
              <a:t>J.T. Green,  J.J. Weber, and D. D. Yavuz</a:t>
            </a:r>
          </a:p>
          <a:p>
            <a:pPr eaLnBrk="1" hangingPunct="1"/>
            <a:r>
              <a:rPr lang="en-US" sz="8200" dirty="0" smtClean="0">
                <a:solidFill>
                  <a:schemeClr val="bg1"/>
                </a:solidFill>
                <a:latin typeface="Impact" pitchFamily="34" charset="0"/>
              </a:rPr>
              <a:t>University of Wisconsin, Madison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32613600" y="5791200"/>
            <a:ext cx="10668000" cy="14706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2" tIns="45686" rIns="91382" bIns="45686" anchor="ctr"/>
          <a:lstStyle/>
          <a:p>
            <a:pPr algn="ctr" defTabSz="438561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extBox 192"/>
          <p:cNvSpPr txBox="1">
            <a:spLocks noChangeArrowheads="1"/>
          </p:cNvSpPr>
          <p:nvPr/>
        </p:nvSpPr>
        <p:spPr bwMode="auto">
          <a:xfrm>
            <a:off x="19992975" y="18821400"/>
            <a:ext cx="381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2" tIns="45686" rIns="91382" bIns="45686">
            <a:spAutoFit/>
          </a:bodyPr>
          <a:lstStyle/>
          <a:p>
            <a:endParaRPr lang="en-US" sz="29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40" name="TextBox 193"/>
          <p:cNvSpPr txBox="1">
            <a:spLocks noChangeArrowheads="1"/>
          </p:cNvSpPr>
          <p:nvPr/>
        </p:nvSpPr>
        <p:spPr bwMode="auto">
          <a:xfrm>
            <a:off x="19992975" y="18038763"/>
            <a:ext cx="381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2" tIns="45686" rIns="91382" bIns="45686">
            <a:spAutoFit/>
          </a:bodyPr>
          <a:lstStyle/>
          <a:p>
            <a:endParaRPr lang="en-US" sz="29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41" name="TextBox 194"/>
          <p:cNvSpPr txBox="1">
            <a:spLocks noChangeArrowheads="1"/>
          </p:cNvSpPr>
          <p:nvPr/>
        </p:nvSpPr>
        <p:spPr bwMode="auto">
          <a:xfrm>
            <a:off x="19992975" y="17297400"/>
            <a:ext cx="381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2" tIns="45686" rIns="91382" bIns="45686">
            <a:spAutoFit/>
          </a:bodyPr>
          <a:lstStyle/>
          <a:p>
            <a:endParaRPr lang="en-US" sz="29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42" name="TextBox 27"/>
          <p:cNvSpPr txBox="1">
            <a:spLocks noChangeArrowheads="1"/>
          </p:cNvSpPr>
          <p:nvPr/>
        </p:nvSpPr>
        <p:spPr bwMode="auto">
          <a:xfrm>
            <a:off x="13639800" y="6096000"/>
            <a:ext cx="981392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Experimental Setup</a:t>
            </a:r>
          </a:p>
        </p:txBody>
      </p:sp>
      <p:sp>
        <p:nvSpPr>
          <p:cNvPr id="1043" name="TextBox 28"/>
          <p:cNvSpPr txBox="1">
            <a:spLocks noChangeArrowheads="1"/>
          </p:cNvSpPr>
          <p:nvPr/>
        </p:nvSpPr>
        <p:spPr bwMode="auto">
          <a:xfrm>
            <a:off x="32842200" y="6096000"/>
            <a:ext cx="883285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Generated Power</a:t>
            </a:r>
          </a:p>
        </p:txBody>
      </p:sp>
      <p:sp>
        <p:nvSpPr>
          <p:cNvPr id="1044" name="TextBox 38"/>
          <p:cNvSpPr txBox="1">
            <a:spLocks noChangeArrowheads="1"/>
          </p:cNvSpPr>
          <p:nvPr/>
        </p:nvSpPr>
        <p:spPr bwMode="auto">
          <a:xfrm>
            <a:off x="990600" y="6096000"/>
            <a:ext cx="478155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Overview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8534400" y="9677400"/>
            <a:ext cx="1920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534400" y="10058400"/>
            <a:ext cx="1920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534400" y="15544800"/>
            <a:ext cx="1920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534400" y="17145000"/>
            <a:ext cx="1920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8534400" y="8915400"/>
            <a:ext cx="1920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8534400" y="9296400"/>
            <a:ext cx="19208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763000" y="14173200"/>
            <a:ext cx="1676400" cy="0"/>
          </a:xfrm>
          <a:prstGeom prst="line">
            <a:avLst/>
          </a:prstGeom>
          <a:ln w="222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>
            <a:off x="9525001" y="14859000"/>
            <a:ext cx="1371600" cy="31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5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0" y="8991600"/>
            <a:ext cx="685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0475913" y="15163800"/>
          <a:ext cx="2289175" cy="857250"/>
        </p:xfrm>
        <a:graphic>
          <a:graphicData uri="http://schemas.openxmlformats.org/presentationml/2006/ole">
            <p:oleObj spid="_x0000_s1029" name="Equation" r:id="rId5" imgW="799920" imgH="25380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0439400" y="16687800"/>
          <a:ext cx="2362200" cy="857250"/>
        </p:xfrm>
        <a:graphic>
          <a:graphicData uri="http://schemas.openxmlformats.org/presentationml/2006/ole">
            <p:oleObj spid="_x0000_s1030" name="Equation" r:id="rId6" imgW="825480" imgH="253800" progId="Equation.3">
              <p:embed/>
            </p:oleObj>
          </a:graphicData>
        </a:graphic>
      </p:graphicFrame>
      <p:sp>
        <p:nvSpPr>
          <p:cNvPr id="1054" name="TextBox 44"/>
          <p:cNvSpPr txBox="1">
            <a:spLocks noChangeArrowheads="1"/>
          </p:cNvSpPr>
          <p:nvPr/>
        </p:nvSpPr>
        <p:spPr bwMode="auto">
          <a:xfrm>
            <a:off x="6705600" y="18288000"/>
            <a:ext cx="120173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E</a:t>
            </a:r>
            <a:r>
              <a:rPr lang="en-US" sz="3400" baseline="-25000" dirty="0">
                <a:solidFill>
                  <a:schemeClr val="bg1"/>
                </a:solidFill>
              </a:rPr>
              <a:t>pump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1055" name="TextBox 45"/>
          <p:cNvSpPr txBox="1">
            <a:spLocks noChangeArrowheads="1"/>
          </p:cNvSpPr>
          <p:nvPr/>
        </p:nvSpPr>
        <p:spPr bwMode="auto">
          <a:xfrm>
            <a:off x="6705600" y="17602200"/>
            <a:ext cx="131603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E</a:t>
            </a:r>
            <a:r>
              <a:rPr lang="en-US" sz="3400" baseline="-25000" dirty="0">
                <a:solidFill>
                  <a:schemeClr val="bg1"/>
                </a:solidFill>
              </a:rPr>
              <a:t>stokes</a:t>
            </a:r>
            <a:endParaRPr lang="en-US" sz="3400" dirty="0">
              <a:solidFill>
                <a:schemeClr val="bg1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rot="5400000">
            <a:off x="7735094" y="16344106"/>
            <a:ext cx="1600200" cy="1588"/>
          </a:xfrm>
          <a:prstGeom prst="straightConnector1">
            <a:avLst/>
          </a:prstGeom>
          <a:ln w="28575">
            <a:solidFill>
              <a:schemeClr val="bg1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7" name="TextBox 56"/>
          <p:cNvSpPr txBox="1">
            <a:spLocks noChangeArrowheads="1"/>
          </p:cNvSpPr>
          <p:nvPr/>
        </p:nvSpPr>
        <p:spPr bwMode="auto">
          <a:xfrm>
            <a:off x="7239000" y="16002000"/>
            <a:ext cx="12668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1900" dirty="0">
                <a:solidFill>
                  <a:schemeClr val="bg1"/>
                </a:solidFill>
              </a:rPr>
              <a:t>2994 cm</a:t>
            </a:r>
            <a:r>
              <a:rPr lang="en-US" sz="1900" baseline="30000" dirty="0">
                <a:solidFill>
                  <a:schemeClr val="bg1"/>
                </a:solidFill>
              </a:rPr>
              <a:t>-1</a:t>
            </a:r>
            <a:endParaRPr lang="en-US" sz="1900" dirty="0">
              <a:solidFill>
                <a:schemeClr val="bg1"/>
              </a:solidFill>
            </a:endParaRPr>
          </a:p>
        </p:txBody>
      </p:sp>
      <p:sp>
        <p:nvSpPr>
          <p:cNvPr id="1061" name="TextBox 72"/>
          <p:cNvSpPr txBox="1">
            <a:spLocks noChangeArrowheads="1"/>
          </p:cNvSpPr>
          <p:nvPr/>
        </p:nvSpPr>
        <p:spPr bwMode="auto">
          <a:xfrm>
            <a:off x="12592844" y="31318200"/>
            <a:ext cx="18705513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6700" dirty="0">
                <a:solidFill>
                  <a:schemeClr val="bg1"/>
                </a:solidFill>
              </a:rPr>
              <a:t>This work was funded by NSF and UW-Madison.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rot="5400000">
            <a:off x="5830094" y="12838906"/>
            <a:ext cx="5410200" cy="1588"/>
          </a:xfrm>
          <a:prstGeom prst="straightConnector1">
            <a:avLst/>
          </a:prstGeom>
          <a:ln w="28575">
            <a:solidFill>
              <a:schemeClr val="bg1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3" name="TextBox 75"/>
          <p:cNvSpPr txBox="1">
            <a:spLocks noChangeArrowheads="1"/>
          </p:cNvSpPr>
          <p:nvPr/>
        </p:nvSpPr>
        <p:spPr bwMode="auto">
          <a:xfrm>
            <a:off x="7421562" y="11277600"/>
            <a:ext cx="10842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1900" dirty="0">
                <a:solidFill>
                  <a:schemeClr val="bg1"/>
                </a:solidFill>
              </a:rPr>
              <a:t>10</a:t>
            </a:r>
            <a:r>
              <a:rPr lang="en-US" sz="1900" baseline="30000" dirty="0">
                <a:solidFill>
                  <a:schemeClr val="bg1"/>
                </a:solidFill>
              </a:rPr>
              <a:t>5</a:t>
            </a:r>
            <a:r>
              <a:rPr lang="en-US" sz="1900" dirty="0">
                <a:solidFill>
                  <a:schemeClr val="bg1"/>
                </a:solidFill>
              </a:rPr>
              <a:t> cm</a:t>
            </a:r>
            <a:r>
              <a:rPr lang="en-US" sz="1900" baseline="30000" dirty="0">
                <a:solidFill>
                  <a:schemeClr val="bg1"/>
                </a:solidFill>
              </a:rPr>
              <a:t>-1</a:t>
            </a:r>
            <a:endParaRPr lang="en-US" sz="1900" dirty="0">
              <a:solidFill>
                <a:schemeClr val="bg1"/>
              </a:solidFill>
            </a:endParaRPr>
          </a:p>
        </p:txBody>
      </p:sp>
      <p:sp>
        <p:nvSpPr>
          <p:cNvPr id="1064" name="TextBox 77"/>
          <p:cNvSpPr txBox="1">
            <a:spLocks noChangeArrowheads="1"/>
          </p:cNvSpPr>
          <p:nvPr/>
        </p:nvSpPr>
        <p:spPr bwMode="auto">
          <a:xfrm>
            <a:off x="13487400" y="18897600"/>
            <a:ext cx="18211800" cy="69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1" rIns="91411" bIns="45701">
            <a:spAutoFit/>
          </a:bodyPr>
          <a:lstStyle/>
          <a:p>
            <a:r>
              <a:rPr lang="en-US" sz="1900" dirty="0">
                <a:solidFill>
                  <a:schemeClr val="bg1"/>
                </a:solidFill>
              </a:rPr>
              <a:t>HFC – </a:t>
            </a:r>
            <a:r>
              <a:rPr lang="en-US" sz="1900" dirty="0" smtClean="0">
                <a:solidFill>
                  <a:schemeClr val="bg1"/>
                </a:solidFill>
              </a:rPr>
              <a:t>High-Finesse </a:t>
            </a:r>
            <a:r>
              <a:rPr lang="en-US" sz="1900" dirty="0">
                <a:solidFill>
                  <a:schemeClr val="bg1"/>
                </a:solidFill>
              </a:rPr>
              <a:t>Cavity, MML – </a:t>
            </a:r>
            <a:r>
              <a:rPr lang="en-US" sz="1900" dirty="0" smtClean="0">
                <a:solidFill>
                  <a:schemeClr val="bg1"/>
                </a:solidFill>
              </a:rPr>
              <a:t>Mode-Matching </a:t>
            </a:r>
            <a:r>
              <a:rPr lang="en-US" sz="1900" dirty="0">
                <a:solidFill>
                  <a:schemeClr val="bg1"/>
                </a:solidFill>
              </a:rPr>
              <a:t>Lens, ECDL – External Cavity Diode Laser, OSA – Optical Spectrum Analyzer, EOM – Electro-Optical </a:t>
            </a:r>
            <a:r>
              <a:rPr lang="en-US" sz="1900" dirty="0" smtClean="0">
                <a:solidFill>
                  <a:schemeClr val="bg1"/>
                </a:solidFill>
              </a:rPr>
              <a:t>Modulator, </a:t>
            </a:r>
            <a:r>
              <a:rPr lang="en-US" sz="1900" dirty="0">
                <a:solidFill>
                  <a:schemeClr val="bg1"/>
                </a:solidFill>
              </a:rPr>
              <a:t>PZT – </a:t>
            </a:r>
            <a:r>
              <a:rPr lang="en-US" sz="1900" dirty="0" smtClean="0">
                <a:solidFill>
                  <a:schemeClr val="bg1"/>
                </a:solidFill>
              </a:rPr>
              <a:t>Piezoelectric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1900" dirty="0" smtClean="0">
                <a:solidFill>
                  <a:schemeClr val="bg1"/>
                </a:solidFill>
              </a:rPr>
              <a:t>Transducer</a:t>
            </a:r>
            <a:endParaRPr lang="en-US" sz="1900" dirty="0">
              <a:solidFill>
                <a:schemeClr val="bg1"/>
              </a:solidFill>
            </a:endParaRPr>
          </a:p>
        </p:txBody>
      </p:sp>
      <p:sp>
        <p:nvSpPr>
          <p:cNvPr id="1065" name="TextBox 76"/>
          <p:cNvSpPr txBox="1">
            <a:spLocks noChangeArrowheads="1"/>
          </p:cNvSpPr>
          <p:nvPr/>
        </p:nvSpPr>
        <p:spPr bwMode="auto">
          <a:xfrm>
            <a:off x="7162800" y="16383000"/>
            <a:ext cx="129381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1900" dirty="0">
                <a:solidFill>
                  <a:schemeClr val="bg1"/>
                </a:solidFill>
              </a:rPr>
              <a:t>(89.8 Thz)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 rot="5400000" flipH="1" flipV="1">
            <a:off x="7581901" y="14058900"/>
            <a:ext cx="2971800" cy="317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8839200" y="12573000"/>
            <a:ext cx="1676400" cy="0"/>
          </a:xfrm>
          <a:prstGeom prst="line">
            <a:avLst/>
          </a:prstGeom>
          <a:ln w="222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>
            <a:off x="7009606" y="14859794"/>
            <a:ext cx="4573588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69" name="TextBox 90"/>
          <p:cNvSpPr txBox="1">
            <a:spLocks noChangeArrowheads="1"/>
          </p:cNvSpPr>
          <p:nvPr/>
        </p:nvSpPr>
        <p:spPr bwMode="auto">
          <a:xfrm>
            <a:off x="6705600" y="18973800"/>
            <a:ext cx="188118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E</a:t>
            </a:r>
            <a:r>
              <a:rPr lang="en-US" sz="3400" baseline="-25000" dirty="0">
                <a:solidFill>
                  <a:schemeClr val="bg1"/>
                </a:solidFill>
              </a:rPr>
              <a:t>anti-stokes</a:t>
            </a:r>
            <a:endParaRPr lang="en-US" sz="3400" dirty="0">
              <a:solidFill>
                <a:schemeClr val="bg1"/>
              </a:solidFill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8610600" y="17983200"/>
            <a:ext cx="1065213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8610600" y="18669000"/>
            <a:ext cx="1066800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8610600" y="19354800"/>
            <a:ext cx="1066800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73" name="TextBox 112"/>
          <p:cNvSpPr txBox="1">
            <a:spLocks noChangeArrowheads="1"/>
          </p:cNvSpPr>
          <p:nvPr/>
        </p:nvSpPr>
        <p:spPr bwMode="auto">
          <a:xfrm>
            <a:off x="9296400" y="7620000"/>
            <a:ext cx="2382325" cy="52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(Not to </a:t>
            </a:r>
            <a:r>
              <a:rPr lang="en-US" sz="2800" dirty="0" smtClean="0">
                <a:solidFill>
                  <a:schemeClr val="bg1"/>
                </a:solidFill>
              </a:rPr>
              <a:t>Scale</a:t>
            </a:r>
            <a:r>
              <a:rPr lang="en-US" sz="28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074" name="TextBox 113"/>
          <p:cNvSpPr txBox="1">
            <a:spLocks noChangeArrowheads="1"/>
          </p:cNvSpPr>
          <p:nvPr/>
        </p:nvSpPr>
        <p:spPr bwMode="auto">
          <a:xfrm>
            <a:off x="9753600" y="1783080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1560 nm (6410 cm</a:t>
            </a:r>
            <a:r>
              <a:rPr lang="en-US" sz="2400" baseline="30000" dirty="0">
                <a:solidFill>
                  <a:schemeClr val="bg1"/>
                </a:solidFill>
              </a:rPr>
              <a:t>-1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075" name="TextBox 114"/>
          <p:cNvSpPr txBox="1">
            <a:spLocks noChangeArrowheads="1"/>
          </p:cNvSpPr>
          <p:nvPr/>
        </p:nvSpPr>
        <p:spPr bwMode="auto">
          <a:xfrm>
            <a:off x="9753600" y="1851660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1064 nm (9398 cm</a:t>
            </a:r>
            <a:r>
              <a:rPr lang="en-US" sz="2400" baseline="30000" dirty="0">
                <a:solidFill>
                  <a:schemeClr val="bg1"/>
                </a:solidFill>
              </a:rPr>
              <a:t>-1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076" name="TextBox 115"/>
          <p:cNvSpPr txBox="1">
            <a:spLocks noChangeArrowheads="1"/>
          </p:cNvSpPr>
          <p:nvPr/>
        </p:nvSpPr>
        <p:spPr bwMode="auto">
          <a:xfrm>
            <a:off x="9753600" y="1920240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807 nm (12391 cm</a:t>
            </a:r>
            <a:r>
              <a:rPr lang="en-US" sz="2400" baseline="30000" dirty="0">
                <a:solidFill>
                  <a:schemeClr val="bg1"/>
                </a:solidFill>
              </a:rPr>
              <a:t>-1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</p:txBody>
      </p:sp>
      <p:cxnSp>
        <p:nvCxnSpPr>
          <p:cNvPr id="120" name="Straight Arrow Connector 119"/>
          <p:cNvCxnSpPr/>
          <p:nvPr/>
        </p:nvCxnSpPr>
        <p:spPr>
          <a:xfrm rot="5400000" flipH="1" flipV="1">
            <a:off x="8420100" y="15659100"/>
            <a:ext cx="297338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78" name="TextBox 58"/>
          <p:cNvSpPr txBox="1">
            <a:spLocks noChangeArrowheads="1"/>
          </p:cNvSpPr>
          <p:nvPr/>
        </p:nvSpPr>
        <p:spPr bwMode="auto">
          <a:xfrm>
            <a:off x="838200" y="7848600"/>
            <a:ext cx="6172200" cy="1061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1" rIns="91411" bIns="45701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</a:rPr>
              <a:t>The source of optical modulation in our scheme is vibrational Raman generation in D</a:t>
            </a:r>
            <a:r>
              <a:rPr lang="en-US" sz="3800" baseline="-25000" dirty="0">
                <a:solidFill>
                  <a:schemeClr val="bg1"/>
                </a:solidFill>
              </a:rPr>
              <a:t>2</a:t>
            </a:r>
            <a:r>
              <a:rPr lang="en-US" sz="3800" dirty="0">
                <a:solidFill>
                  <a:schemeClr val="bg1"/>
                </a:solidFill>
              </a:rPr>
              <a:t> gas.  The frequency difference between the ground and first vibrational states in D</a:t>
            </a:r>
            <a:r>
              <a:rPr lang="en-US" sz="3800" baseline="-25000" dirty="0">
                <a:solidFill>
                  <a:schemeClr val="bg1"/>
                </a:solidFill>
              </a:rPr>
              <a:t>2</a:t>
            </a:r>
            <a:r>
              <a:rPr lang="en-US" sz="3800" dirty="0">
                <a:solidFill>
                  <a:schemeClr val="bg1"/>
                </a:solidFill>
              </a:rPr>
              <a:t> is ~90 THz.  By generating coherent Stokes and anti-Stokes beams through this transition we produce optical sidebands 90 THz from the carrier (in this case the pump) frequency.  Phase control of these sidebands allows frequency or amplitude modulation </a:t>
            </a:r>
            <a:r>
              <a:rPr lang="en-US" sz="3800" dirty="0" smtClean="0">
                <a:solidFill>
                  <a:schemeClr val="bg1"/>
                </a:solidFill>
              </a:rPr>
              <a:t>of </a:t>
            </a:r>
            <a:r>
              <a:rPr lang="en-US" sz="3800" dirty="0">
                <a:solidFill>
                  <a:schemeClr val="bg1"/>
                </a:solidFill>
              </a:rPr>
              <a:t>the carrier beam.</a:t>
            </a:r>
          </a:p>
        </p:txBody>
      </p:sp>
      <p:sp>
        <p:nvSpPr>
          <p:cNvPr id="1079" name="TextBox 80"/>
          <p:cNvSpPr txBox="1">
            <a:spLocks noChangeArrowheads="1"/>
          </p:cNvSpPr>
          <p:nvPr/>
        </p:nvSpPr>
        <p:spPr bwMode="auto">
          <a:xfrm>
            <a:off x="914400" y="22948900"/>
            <a:ext cx="10896600" cy="184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1" tIns="45701" rIns="91411" bIns="45701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</a:rPr>
              <a:t>The </a:t>
            </a:r>
            <a:r>
              <a:rPr lang="en-US" sz="3800" dirty="0" smtClean="0">
                <a:solidFill>
                  <a:schemeClr val="bg1"/>
                </a:solidFill>
              </a:rPr>
              <a:t>generated coherent </a:t>
            </a:r>
            <a:r>
              <a:rPr lang="en-US" sz="3800" dirty="0">
                <a:solidFill>
                  <a:schemeClr val="bg1"/>
                </a:solidFill>
              </a:rPr>
              <a:t>spectrum </a:t>
            </a:r>
            <a:r>
              <a:rPr lang="en-US" sz="3800" dirty="0" smtClean="0">
                <a:solidFill>
                  <a:schemeClr val="bg1"/>
                </a:solidFill>
              </a:rPr>
              <a:t>spans </a:t>
            </a:r>
            <a:r>
              <a:rPr lang="en-US" sz="3800" dirty="0">
                <a:solidFill>
                  <a:schemeClr val="bg1"/>
                </a:solidFill>
              </a:rPr>
              <a:t>nearly an octave of optical </a:t>
            </a:r>
            <a:r>
              <a:rPr lang="en-US" sz="3800" dirty="0" smtClean="0">
                <a:solidFill>
                  <a:schemeClr val="bg1"/>
                </a:solidFill>
              </a:rPr>
              <a:t>bandwidth </a:t>
            </a:r>
            <a:r>
              <a:rPr lang="en-US" sz="3800" dirty="0">
                <a:solidFill>
                  <a:schemeClr val="bg1"/>
                </a:solidFill>
              </a:rPr>
              <a:t>and thus can be used to create </a:t>
            </a:r>
            <a:r>
              <a:rPr lang="en-US" sz="3800" dirty="0" smtClean="0">
                <a:solidFill>
                  <a:schemeClr val="bg1"/>
                </a:solidFill>
              </a:rPr>
              <a:t>1.5-cycle optical pulses</a:t>
            </a:r>
            <a:r>
              <a:rPr lang="en-US" sz="38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080" name="Picture 83" descr="NSF-logo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106680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1" name="Picture 85" descr="uw-madison-logo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204400" y="1600200"/>
            <a:ext cx="8077200" cy="334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" name="TextBox 39"/>
          <p:cNvSpPr txBox="1">
            <a:spLocks noChangeArrowheads="1"/>
          </p:cNvSpPr>
          <p:nvPr/>
        </p:nvSpPr>
        <p:spPr bwMode="auto">
          <a:xfrm>
            <a:off x="32994600" y="7696200"/>
            <a:ext cx="10134600" cy="4770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1" rIns="91411" bIns="45701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</a:rPr>
              <a:t>Stokes and anti-Stokes beams are generated at low gas pressures.  As low as </a:t>
            </a:r>
            <a:r>
              <a:rPr lang="en-US" sz="3800" dirty="0" smtClean="0">
                <a:solidFill>
                  <a:schemeClr val="bg1"/>
                </a:solidFill>
              </a:rPr>
              <a:t>76 Torr roughly </a:t>
            </a:r>
            <a:r>
              <a:rPr lang="en-US" sz="3800" dirty="0">
                <a:solidFill>
                  <a:schemeClr val="bg1"/>
                </a:solidFill>
              </a:rPr>
              <a:t>68 mW of Stokes power and 40 </a:t>
            </a:r>
            <a:r>
              <a:rPr lang="el-GR" sz="3800" dirty="0">
                <a:solidFill>
                  <a:schemeClr val="bg1"/>
                </a:solidFill>
              </a:rPr>
              <a:t>μ</a:t>
            </a:r>
            <a:r>
              <a:rPr lang="en-US" sz="3800" dirty="0">
                <a:solidFill>
                  <a:schemeClr val="bg1"/>
                </a:solidFill>
              </a:rPr>
              <a:t>W anti-Stokes power are generated for 20 W pump input into the cavity.   The anti-Stokes power is significantly lower in part because it is generated in a single pass through the cavity.</a:t>
            </a:r>
          </a:p>
        </p:txBody>
      </p:sp>
      <p:grpSp>
        <p:nvGrpSpPr>
          <p:cNvPr id="1086" name="Group 69"/>
          <p:cNvGrpSpPr>
            <a:grpSpLocks/>
          </p:cNvGrpSpPr>
          <p:nvPr/>
        </p:nvGrpSpPr>
        <p:grpSpPr bwMode="auto">
          <a:xfrm>
            <a:off x="32613600" y="13030200"/>
            <a:ext cx="10668000" cy="4757738"/>
            <a:chOff x="169662" y="276222"/>
            <a:chExt cx="6966354" cy="3107142"/>
          </a:xfrm>
        </p:grpSpPr>
        <p:pic>
          <p:nvPicPr>
            <p:cNvPr id="1200" name="Picture 14" descr="E:\Programs\Matlab\work\2010 work\Tyler's CW vibrational paper\05_atmosphere_power_curve_plot1.WMF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71925" y="457200"/>
              <a:ext cx="2959100" cy="275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01" name="Text Box 15"/>
            <p:cNvSpPr txBox="1">
              <a:spLocks noChangeArrowheads="1"/>
            </p:cNvSpPr>
            <p:nvPr/>
          </p:nvSpPr>
          <p:spPr bwMode="auto">
            <a:xfrm>
              <a:off x="4614863" y="3132139"/>
              <a:ext cx="1545244" cy="25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 b="1" dirty="0">
                  <a:solidFill>
                    <a:schemeClr val="bg1"/>
                  </a:solidFill>
                </a:rPr>
                <a:t>Incident power (W)</a:t>
              </a:r>
            </a:p>
          </p:txBody>
        </p:sp>
        <p:sp>
          <p:nvSpPr>
            <p:cNvPr id="1202" name="Text Box 16"/>
            <p:cNvSpPr txBox="1">
              <a:spLocks noChangeArrowheads="1"/>
            </p:cNvSpPr>
            <p:nvPr/>
          </p:nvSpPr>
          <p:spPr bwMode="auto">
            <a:xfrm rot="-5400000">
              <a:off x="2807190" y="1653976"/>
              <a:ext cx="2119919" cy="25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 b="1" dirty="0">
                  <a:solidFill>
                    <a:schemeClr val="bg1"/>
                  </a:solidFill>
                </a:rPr>
                <a:t>Stokes, pump power (mW)</a:t>
              </a:r>
            </a:p>
          </p:txBody>
        </p:sp>
        <p:sp>
          <p:nvSpPr>
            <p:cNvPr id="1203" name="Text Box 17"/>
            <p:cNvSpPr txBox="1">
              <a:spLocks noChangeArrowheads="1"/>
            </p:cNvSpPr>
            <p:nvPr/>
          </p:nvSpPr>
          <p:spPr bwMode="auto">
            <a:xfrm rot="-5400000">
              <a:off x="6054075" y="1629370"/>
              <a:ext cx="1912658" cy="25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 b="1" dirty="0">
                  <a:solidFill>
                    <a:schemeClr val="bg1"/>
                  </a:solidFill>
                </a:rPr>
                <a:t>Anti-Stokes power (</a:t>
              </a:r>
              <a:r>
                <a:rPr lang="en-US" sz="1900" b="1" dirty="0">
                  <a:solidFill>
                    <a:schemeClr val="bg1"/>
                  </a:solidFill>
                  <a:sym typeface="Symbol" pitchFamily="18" charset="2"/>
                </a:rPr>
                <a:t></a:t>
              </a:r>
              <a:r>
                <a:rPr lang="en-US" sz="1900" b="1" dirty="0">
                  <a:solidFill>
                    <a:schemeClr val="bg1"/>
                  </a:solidFill>
                </a:rPr>
                <a:t>W)</a:t>
              </a:r>
            </a:p>
          </p:txBody>
        </p:sp>
        <p:sp>
          <p:nvSpPr>
            <p:cNvPr id="1204" name="Text Box 18"/>
            <p:cNvSpPr txBox="1">
              <a:spLocks noChangeArrowheads="1"/>
            </p:cNvSpPr>
            <p:nvPr/>
          </p:nvSpPr>
          <p:spPr bwMode="auto">
            <a:xfrm>
              <a:off x="4879981" y="276222"/>
              <a:ext cx="936788" cy="251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 b="1" dirty="0" smtClean="0">
                  <a:solidFill>
                    <a:schemeClr val="bg1"/>
                  </a:solidFill>
                </a:rPr>
                <a:t>P=380 Torr</a:t>
              </a:r>
              <a:endParaRPr lang="en-US" sz="1900" b="1" dirty="0">
                <a:solidFill>
                  <a:schemeClr val="bg1"/>
                </a:solidFill>
              </a:endParaRPr>
            </a:p>
          </p:txBody>
        </p:sp>
        <p:pic>
          <p:nvPicPr>
            <p:cNvPr id="1205" name="Picture 20" descr="E:\Programs\Matlab\work\2010 work\Tyler's CW vibrational paper\01_atmosphere_power_curve_plot1.WMF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8625" y="444500"/>
              <a:ext cx="2959100" cy="276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06" name="Text Box 21"/>
            <p:cNvSpPr txBox="1">
              <a:spLocks noChangeArrowheads="1"/>
            </p:cNvSpPr>
            <p:nvPr/>
          </p:nvSpPr>
          <p:spPr bwMode="auto">
            <a:xfrm>
              <a:off x="1047749" y="3124199"/>
              <a:ext cx="1545244" cy="25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 b="1" dirty="0">
                  <a:solidFill>
                    <a:schemeClr val="bg1"/>
                  </a:solidFill>
                </a:rPr>
                <a:t>Incident power (W)</a:t>
              </a:r>
            </a:p>
          </p:txBody>
        </p:sp>
        <p:sp>
          <p:nvSpPr>
            <p:cNvPr id="1207" name="Text Box 22"/>
            <p:cNvSpPr txBox="1">
              <a:spLocks noChangeArrowheads="1"/>
            </p:cNvSpPr>
            <p:nvPr/>
          </p:nvSpPr>
          <p:spPr bwMode="auto">
            <a:xfrm>
              <a:off x="1384299" y="276222"/>
              <a:ext cx="847811" cy="251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 b="1" dirty="0" smtClean="0">
                  <a:solidFill>
                    <a:schemeClr val="bg1"/>
                  </a:solidFill>
                </a:rPr>
                <a:t>P=76 Torr</a:t>
              </a:r>
              <a:endParaRPr lang="en-US" sz="1900" b="1" dirty="0">
                <a:solidFill>
                  <a:schemeClr val="bg1"/>
                </a:solidFill>
              </a:endParaRPr>
            </a:p>
          </p:txBody>
        </p:sp>
        <p:sp>
          <p:nvSpPr>
            <p:cNvPr id="1208" name="Text Box 23"/>
            <p:cNvSpPr txBox="1">
              <a:spLocks noChangeArrowheads="1"/>
            </p:cNvSpPr>
            <p:nvPr/>
          </p:nvSpPr>
          <p:spPr bwMode="auto">
            <a:xfrm rot="-5400000">
              <a:off x="-764685" y="1673024"/>
              <a:ext cx="2119919" cy="25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 b="1" dirty="0">
                  <a:solidFill>
                    <a:schemeClr val="bg1"/>
                  </a:solidFill>
                </a:rPr>
                <a:t>Stokes, pump power (mW)</a:t>
              </a:r>
            </a:p>
          </p:txBody>
        </p:sp>
        <p:sp>
          <p:nvSpPr>
            <p:cNvPr id="1209" name="Text Box 24"/>
            <p:cNvSpPr txBox="1">
              <a:spLocks noChangeArrowheads="1"/>
            </p:cNvSpPr>
            <p:nvPr/>
          </p:nvSpPr>
          <p:spPr bwMode="auto">
            <a:xfrm rot="-5400000">
              <a:off x="2482198" y="1648415"/>
              <a:ext cx="1912658" cy="25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 b="1" dirty="0">
                  <a:solidFill>
                    <a:schemeClr val="bg1"/>
                  </a:solidFill>
                </a:rPr>
                <a:t>Anti-Stokes power (</a:t>
              </a:r>
              <a:r>
                <a:rPr lang="en-US" sz="1900" b="1" dirty="0">
                  <a:solidFill>
                    <a:schemeClr val="bg1"/>
                  </a:solidFill>
                  <a:sym typeface="Symbol" pitchFamily="18" charset="2"/>
                </a:rPr>
                <a:t></a:t>
              </a:r>
              <a:r>
                <a:rPr lang="en-US" sz="1900" b="1" dirty="0">
                  <a:solidFill>
                    <a:schemeClr val="bg1"/>
                  </a:solidFill>
                </a:rPr>
                <a:t>W)</a:t>
              </a:r>
            </a:p>
          </p:txBody>
        </p:sp>
      </p:grpSp>
      <p:sp>
        <p:nvSpPr>
          <p:cNvPr id="105" name="Oval 104"/>
          <p:cNvSpPr/>
          <p:nvPr/>
        </p:nvSpPr>
        <p:spPr>
          <a:xfrm>
            <a:off x="33451800" y="18207037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1" tIns="45701" rIns="91411" bIns="45701" anchor="ctr"/>
          <a:lstStyle/>
          <a:p>
            <a:pPr algn="ctr" defTabSz="4385045">
              <a:defRPr/>
            </a:pPr>
            <a:endParaRPr lang="en-US" dirty="0"/>
          </a:p>
        </p:txBody>
      </p:sp>
      <p:sp>
        <p:nvSpPr>
          <p:cNvPr id="106" name="Flowchart: Decision 105"/>
          <p:cNvSpPr/>
          <p:nvPr/>
        </p:nvSpPr>
        <p:spPr>
          <a:xfrm>
            <a:off x="33375600" y="18664237"/>
            <a:ext cx="381000" cy="304800"/>
          </a:xfrm>
          <a:prstGeom prst="flowChartDecision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1" tIns="45701" rIns="91411" bIns="45701" anchor="ctr"/>
          <a:lstStyle/>
          <a:p>
            <a:pPr algn="ctr" defTabSz="4385045">
              <a:defRPr/>
            </a:pPr>
            <a:endParaRPr lang="en-US" dirty="0"/>
          </a:p>
        </p:txBody>
      </p:sp>
      <p:sp>
        <p:nvSpPr>
          <p:cNvPr id="107" name="Flowchart: Decision 106"/>
          <p:cNvSpPr/>
          <p:nvPr/>
        </p:nvSpPr>
        <p:spPr>
          <a:xfrm>
            <a:off x="33375600" y="19121437"/>
            <a:ext cx="381000" cy="304800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1" tIns="45701" rIns="91411" bIns="45701" anchor="ctr"/>
          <a:lstStyle/>
          <a:p>
            <a:pPr algn="ctr" defTabSz="4385045">
              <a:defRPr/>
            </a:pPr>
            <a:endParaRPr lang="en-US" dirty="0"/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33985200" y="18359437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33985200" y="19273837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33985200" y="18816637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93" name="TextBox 111"/>
          <p:cNvSpPr txBox="1">
            <a:spLocks noChangeArrowheads="1"/>
          </p:cNvSpPr>
          <p:nvPr/>
        </p:nvSpPr>
        <p:spPr bwMode="auto">
          <a:xfrm>
            <a:off x="34899600" y="18130837"/>
            <a:ext cx="777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1" rIns="91411" bIns="45701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Transmitted Pump Beam</a:t>
            </a:r>
          </a:p>
        </p:txBody>
      </p:sp>
      <p:sp>
        <p:nvSpPr>
          <p:cNvPr id="1094" name="TextBox 116"/>
          <p:cNvSpPr txBox="1">
            <a:spLocks noChangeArrowheads="1"/>
          </p:cNvSpPr>
          <p:nvPr/>
        </p:nvSpPr>
        <p:spPr bwMode="auto">
          <a:xfrm>
            <a:off x="34899600" y="18588037"/>
            <a:ext cx="777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1" rIns="91411" bIns="45701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Generated Stokes Power</a:t>
            </a:r>
          </a:p>
        </p:txBody>
      </p:sp>
      <p:sp>
        <p:nvSpPr>
          <p:cNvPr id="1095" name="TextBox 117"/>
          <p:cNvSpPr txBox="1">
            <a:spLocks noChangeArrowheads="1"/>
          </p:cNvSpPr>
          <p:nvPr/>
        </p:nvSpPr>
        <p:spPr bwMode="auto">
          <a:xfrm>
            <a:off x="34899600" y="19045237"/>
            <a:ext cx="777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1" rIns="91411" bIns="45701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Generated anti-Stokes Power</a:t>
            </a:r>
          </a:p>
        </p:txBody>
      </p:sp>
      <p:grpSp>
        <p:nvGrpSpPr>
          <p:cNvPr id="1096" name="Group 126"/>
          <p:cNvGrpSpPr>
            <a:grpSpLocks/>
          </p:cNvGrpSpPr>
          <p:nvPr/>
        </p:nvGrpSpPr>
        <p:grpSpPr bwMode="auto">
          <a:xfrm>
            <a:off x="2171700" y="24993600"/>
            <a:ext cx="8382000" cy="4691063"/>
            <a:chOff x="114240" y="425451"/>
            <a:chExt cx="4457760" cy="3619472"/>
          </a:xfrm>
        </p:grpSpPr>
        <p:pic>
          <p:nvPicPr>
            <p:cNvPr id="1197" name="Picture 3" descr="E:\Programs\Matlab\work\2010 work\Tyler's CW vibrational paper\single_cycle_pulses_plot1.WMF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93700" y="425451"/>
              <a:ext cx="4178300" cy="326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98" name="Text Box 4"/>
            <p:cNvSpPr txBox="1">
              <a:spLocks noChangeArrowheads="1"/>
            </p:cNvSpPr>
            <p:nvPr/>
          </p:nvSpPr>
          <p:spPr bwMode="auto">
            <a:xfrm>
              <a:off x="2193684" y="3633369"/>
              <a:ext cx="912659" cy="411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900" b="1" dirty="0">
                  <a:solidFill>
                    <a:schemeClr val="bg1"/>
                  </a:solidFill>
                </a:rPr>
                <a:t>Time (fs)</a:t>
              </a:r>
            </a:p>
          </p:txBody>
        </p:sp>
        <p:sp>
          <p:nvSpPr>
            <p:cNvPr id="1199" name="Text Box 5"/>
            <p:cNvSpPr txBox="1">
              <a:spLocks noChangeArrowheads="1"/>
            </p:cNvSpPr>
            <p:nvPr/>
          </p:nvSpPr>
          <p:spPr bwMode="auto">
            <a:xfrm rot="-5400000">
              <a:off x="-815678" y="1499903"/>
              <a:ext cx="2143511" cy="283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900" b="1" dirty="0">
                  <a:solidFill>
                    <a:schemeClr val="bg1"/>
                  </a:solidFill>
                </a:rPr>
                <a:t>Intensity (a. u.)</a:t>
              </a:r>
            </a:p>
          </p:txBody>
        </p:sp>
      </p:grpSp>
      <p:grpSp>
        <p:nvGrpSpPr>
          <p:cNvPr id="1097" name="Group 792"/>
          <p:cNvGrpSpPr>
            <a:grpSpLocks/>
          </p:cNvGrpSpPr>
          <p:nvPr/>
        </p:nvGrpSpPr>
        <p:grpSpPr bwMode="auto">
          <a:xfrm>
            <a:off x="13563600" y="8153400"/>
            <a:ext cx="11428413" cy="10439400"/>
            <a:chOff x="128959" y="228600"/>
            <a:chExt cx="6652841" cy="6076950"/>
          </a:xfrm>
        </p:grpSpPr>
        <p:sp>
          <p:nvSpPr>
            <p:cNvPr id="794" name="Rectangle 566"/>
            <p:cNvSpPr>
              <a:spLocks noChangeArrowheads="1"/>
            </p:cNvSpPr>
            <p:nvPr/>
          </p:nvSpPr>
          <p:spPr bwMode="auto">
            <a:xfrm flipH="1">
              <a:off x="5829018" y="5009947"/>
              <a:ext cx="914893" cy="91486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5" name="Rectangle 567"/>
            <p:cNvSpPr>
              <a:spLocks noChangeArrowheads="1"/>
            </p:cNvSpPr>
            <p:nvPr/>
          </p:nvSpPr>
          <p:spPr bwMode="auto">
            <a:xfrm flipH="1">
              <a:off x="6058203" y="5727981"/>
              <a:ext cx="456522" cy="75777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6" name="Rectangle 568"/>
            <p:cNvSpPr>
              <a:spLocks noChangeArrowheads="1"/>
            </p:cNvSpPr>
            <p:nvPr/>
          </p:nvSpPr>
          <p:spPr bwMode="auto">
            <a:xfrm flipH="1">
              <a:off x="6133982" y="5575503"/>
              <a:ext cx="304964" cy="152479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7" name="Rectangle 569"/>
            <p:cNvSpPr>
              <a:spLocks noChangeArrowheads="1"/>
            </p:cNvSpPr>
            <p:nvPr/>
          </p:nvSpPr>
          <p:spPr bwMode="auto">
            <a:xfrm rot="2700000" flipH="1">
              <a:off x="6133982" y="5213252"/>
              <a:ext cx="380743" cy="76701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8" name="Line 570"/>
            <p:cNvSpPr>
              <a:spLocks noChangeShapeType="1"/>
            </p:cNvSpPr>
            <p:nvPr/>
          </p:nvSpPr>
          <p:spPr bwMode="auto">
            <a:xfrm flipH="1" flipV="1">
              <a:off x="6286464" y="5264078"/>
              <a:ext cx="0" cy="3049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9" name="Line 571"/>
            <p:cNvSpPr>
              <a:spLocks noChangeShapeType="1"/>
            </p:cNvSpPr>
            <p:nvPr/>
          </p:nvSpPr>
          <p:spPr bwMode="auto">
            <a:xfrm flipH="1">
              <a:off x="5372495" y="5264078"/>
              <a:ext cx="91396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0" name="Line 572"/>
            <p:cNvSpPr>
              <a:spLocks noChangeShapeType="1"/>
            </p:cNvSpPr>
            <p:nvPr/>
          </p:nvSpPr>
          <p:spPr bwMode="auto">
            <a:xfrm flipH="1">
              <a:off x="5600757" y="5264078"/>
              <a:ext cx="1820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1" name="Line 573"/>
            <p:cNvSpPr>
              <a:spLocks noChangeShapeType="1"/>
            </p:cNvSpPr>
            <p:nvPr/>
          </p:nvSpPr>
          <p:spPr bwMode="auto">
            <a:xfrm flipH="1">
              <a:off x="3997384" y="5264078"/>
              <a:ext cx="18205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2" name="Rectangle 574"/>
            <p:cNvSpPr>
              <a:spLocks noChangeArrowheads="1"/>
            </p:cNvSpPr>
            <p:nvPr/>
          </p:nvSpPr>
          <p:spPr bwMode="auto">
            <a:xfrm flipH="1">
              <a:off x="4837422" y="5098662"/>
              <a:ext cx="533225" cy="30495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3" name="Line 575"/>
            <p:cNvSpPr>
              <a:spLocks noChangeShapeType="1"/>
            </p:cNvSpPr>
            <p:nvPr/>
          </p:nvSpPr>
          <p:spPr bwMode="auto">
            <a:xfrm flipH="1">
              <a:off x="4568499" y="5264078"/>
              <a:ext cx="26522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4" name="Rectangle 576"/>
            <p:cNvSpPr>
              <a:spLocks noChangeArrowheads="1"/>
            </p:cNvSpPr>
            <p:nvPr/>
          </p:nvSpPr>
          <p:spPr bwMode="auto">
            <a:xfrm flipH="1">
              <a:off x="4286638" y="5058001"/>
              <a:ext cx="275392" cy="457435"/>
            </a:xfrm>
            <a:prstGeom prst="rect">
              <a:avLst/>
            </a:prstGeom>
            <a:solidFill>
              <a:srgbClr val="3333CC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5" name="Line 577"/>
            <p:cNvSpPr>
              <a:spLocks noChangeShapeType="1"/>
            </p:cNvSpPr>
            <p:nvPr/>
          </p:nvSpPr>
          <p:spPr bwMode="auto">
            <a:xfrm flipH="1">
              <a:off x="3819950" y="5264078"/>
              <a:ext cx="4666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6" name="AutoShape 578"/>
            <p:cNvSpPr>
              <a:spLocks noChangeArrowheads="1"/>
            </p:cNvSpPr>
            <p:nvPr/>
          </p:nvSpPr>
          <p:spPr bwMode="auto">
            <a:xfrm rot="16200000" flipH="1">
              <a:off x="2725790" y="4693887"/>
              <a:ext cx="1092298" cy="1140381"/>
            </a:xfrm>
            <a:prstGeom prst="triangle">
              <a:avLst>
                <a:gd name="adj" fmla="val 50000"/>
              </a:avLst>
            </a:prstGeom>
            <a:solidFill>
              <a:srgbClr val="B2B2B2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7" name="Line 579"/>
            <p:cNvSpPr>
              <a:spLocks noChangeShapeType="1"/>
            </p:cNvSpPr>
            <p:nvPr/>
          </p:nvSpPr>
          <p:spPr bwMode="auto">
            <a:xfrm flipH="1">
              <a:off x="2476259" y="5264078"/>
              <a:ext cx="22918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8" name="Rectangle 580"/>
            <p:cNvSpPr>
              <a:spLocks noChangeArrowheads="1"/>
            </p:cNvSpPr>
            <p:nvPr/>
          </p:nvSpPr>
          <p:spPr bwMode="auto">
            <a:xfrm flipH="1">
              <a:off x="1944883" y="5095890"/>
              <a:ext cx="533225" cy="30495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9" name="Line 581"/>
            <p:cNvSpPr>
              <a:spLocks noChangeShapeType="1"/>
            </p:cNvSpPr>
            <p:nvPr/>
          </p:nvSpPr>
          <p:spPr bwMode="auto">
            <a:xfrm flipH="1">
              <a:off x="1357133" y="5264078"/>
              <a:ext cx="5859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0" name="Text Box 582"/>
            <p:cNvSpPr txBox="1">
              <a:spLocks noChangeArrowheads="1"/>
            </p:cNvSpPr>
            <p:nvPr/>
          </p:nvSpPr>
          <p:spPr bwMode="auto">
            <a:xfrm>
              <a:off x="5979652" y="5956236"/>
              <a:ext cx="666300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ECDL</a:t>
              </a:r>
            </a:p>
          </p:txBody>
        </p:sp>
        <p:sp>
          <p:nvSpPr>
            <p:cNvPr id="811" name="Rectangle 583"/>
            <p:cNvSpPr>
              <a:spLocks noChangeArrowheads="1"/>
            </p:cNvSpPr>
            <p:nvPr/>
          </p:nvSpPr>
          <p:spPr bwMode="auto">
            <a:xfrm>
              <a:off x="928335" y="2751421"/>
              <a:ext cx="838189" cy="121890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132" name="Group 584"/>
            <p:cNvGrpSpPr>
              <a:grpSpLocks/>
            </p:cNvGrpSpPr>
            <p:nvPr/>
          </p:nvGrpSpPr>
          <p:grpSpPr bwMode="auto">
            <a:xfrm rot="5400000">
              <a:off x="1282700" y="2751138"/>
              <a:ext cx="152400" cy="419100"/>
              <a:chOff x="1872" y="1248"/>
              <a:chExt cx="96" cy="720"/>
            </a:xfrm>
          </p:grpSpPr>
          <p:sp>
            <p:nvSpPr>
              <p:cNvPr id="873" name="AutoShape 585"/>
              <p:cNvSpPr>
                <a:spLocks/>
              </p:cNvSpPr>
              <p:nvPr/>
            </p:nvSpPr>
            <p:spPr bwMode="auto">
              <a:xfrm>
                <a:off x="1920" y="1247"/>
                <a:ext cx="48" cy="721"/>
              </a:xfrm>
              <a:prstGeom prst="leftBracket">
                <a:avLst>
                  <a:gd name="adj" fmla="val 7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4" name="Line 586"/>
              <p:cNvSpPr>
                <a:spLocks noChangeShapeType="1"/>
              </p:cNvSpPr>
              <p:nvPr/>
            </p:nvSpPr>
            <p:spPr bwMode="auto">
              <a:xfrm>
                <a:off x="1872" y="1247"/>
                <a:ext cx="0" cy="72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5" name="Line 587"/>
              <p:cNvSpPr>
                <a:spLocks noChangeShapeType="1"/>
              </p:cNvSpPr>
              <p:nvPr/>
            </p:nvSpPr>
            <p:spPr bwMode="auto">
              <a:xfrm>
                <a:off x="1872" y="1968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6" name="Line 588"/>
              <p:cNvSpPr>
                <a:spLocks noChangeShapeType="1"/>
              </p:cNvSpPr>
              <p:nvPr/>
            </p:nvSpPr>
            <p:spPr bwMode="auto">
              <a:xfrm>
                <a:off x="1872" y="1247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133" name="Group 589"/>
            <p:cNvGrpSpPr>
              <a:grpSpLocks/>
            </p:cNvGrpSpPr>
            <p:nvPr/>
          </p:nvGrpSpPr>
          <p:grpSpPr bwMode="auto">
            <a:xfrm rot="16200000" flipV="1">
              <a:off x="1282700" y="3303588"/>
              <a:ext cx="152400" cy="419100"/>
              <a:chOff x="1872" y="1248"/>
              <a:chExt cx="96" cy="720"/>
            </a:xfrm>
          </p:grpSpPr>
          <p:sp>
            <p:nvSpPr>
              <p:cNvPr id="869" name="AutoShape 590"/>
              <p:cNvSpPr>
                <a:spLocks/>
              </p:cNvSpPr>
              <p:nvPr/>
            </p:nvSpPr>
            <p:spPr bwMode="auto">
              <a:xfrm>
                <a:off x="1920" y="1247"/>
                <a:ext cx="48" cy="721"/>
              </a:xfrm>
              <a:prstGeom prst="leftBracket">
                <a:avLst>
                  <a:gd name="adj" fmla="val 7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0" name="Line 591"/>
              <p:cNvSpPr>
                <a:spLocks noChangeShapeType="1"/>
              </p:cNvSpPr>
              <p:nvPr/>
            </p:nvSpPr>
            <p:spPr bwMode="auto">
              <a:xfrm>
                <a:off x="1871" y="1247"/>
                <a:ext cx="0" cy="72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1" name="Line 592"/>
              <p:cNvSpPr>
                <a:spLocks noChangeShapeType="1"/>
              </p:cNvSpPr>
              <p:nvPr/>
            </p:nvSpPr>
            <p:spPr bwMode="auto">
              <a:xfrm>
                <a:off x="1872" y="1968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2" name="Line 593"/>
              <p:cNvSpPr>
                <a:spLocks noChangeShapeType="1"/>
              </p:cNvSpPr>
              <p:nvPr/>
            </p:nvSpPr>
            <p:spPr bwMode="auto">
              <a:xfrm>
                <a:off x="1872" y="1247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14" name="Text Box 594"/>
            <p:cNvSpPr txBox="1">
              <a:spLocks noChangeArrowheads="1"/>
            </p:cNvSpPr>
            <p:nvPr/>
          </p:nvSpPr>
          <p:spPr bwMode="auto">
            <a:xfrm>
              <a:off x="1147355" y="3068392"/>
              <a:ext cx="336385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D</a:t>
              </a:r>
              <a:r>
                <a:rPr lang="en-US" sz="2800" kern="0" baseline="-25000" dirty="0">
                  <a:solidFill>
                    <a:sysClr val="windowText" lastClr="000000"/>
                  </a:solidFill>
                </a:rPr>
                <a:t>2</a:t>
              </a:r>
            </a:p>
          </p:txBody>
        </p:sp>
        <p:sp>
          <p:nvSpPr>
            <p:cNvPr id="815" name="Rectangle 595"/>
            <p:cNvSpPr>
              <a:spLocks noChangeArrowheads="1"/>
            </p:cNvSpPr>
            <p:nvPr/>
          </p:nvSpPr>
          <p:spPr bwMode="auto">
            <a:xfrm>
              <a:off x="1149203" y="3584969"/>
              <a:ext cx="55448" cy="228256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6" name="Rectangle 596"/>
            <p:cNvSpPr>
              <a:spLocks noChangeArrowheads="1"/>
            </p:cNvSpPr>
            <p:nvPr/>
          </p:nvSpPr>
          <p:spPr bwMode="auto">
            <a:xfrm>
              <a:off x="1513312" y="3584969"/>
              <a:ext cx="55448" cy="228256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7" name="Text Box 597"/>
            <p:cNvSpPr txBox="1">
              <a:spLocks noChangeArrowheads="1"/>
            </p:cNvSpPr>
            <p:nvPr/>
          </p:nvSpPr>
          <p:spPr bwMode="auto">
            <a:xfrm>
              <a:off x="306393" y="3581273"/>
              <a:ext cx="498109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PZT</a:t>
              </a:r>
            </a:p>
          </p:txBody>
        </p:sp>
        <p:sp>
          <p:nvSpPr>
            <p:cNvPr id="818" name="Line 598"/>
            <p:cNvSpPr>
              <a:spLocks noChangeShapeType="1"/>
            </p:cNvSpPr>
            <p:nvPr/>
          </p:nvSpPr>
          <p:spPr bwMode="auto">
            <a:xfrm rot="5400000">
              <a:off x="1212510" y="4105706"/>
              <a:ext cx="2744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9" name="Oval 599"/>
            <p:cNvSpPr>
              <a:spLocks noChangeArrowheads="1"/>
            </p:cNvSpPr>
            <p:nvPr/>
          </p:nvSpPr>
          <p:spPr bwMode="auto">
            <a:xfrm>
              <a:off x="1158444" y="4777071"/>
              <a:ext cx="365957" cy="7577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0" name="Line 600"/>
            <p:cNvSpPr>
              <a:spLocks noChangeShapeType="1"/>
            </p:cNvSpPr>
            <p:nvPr/>
          </p:nvSpPr>
          <p:spPr bwMode="auto">
            <a:xfrm rot="5400000">
              <a:off x="1212510" y="4330264"/>
              <a:ext cx="27446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1" name="Text Box 601"/>
            <p:cNvSpPr txBox="1">
              <a:spLocks noChangeArrowheads="1"/>
            </p:cNvSpPr>
            <p:nvPr/>
          </p:nvSpPr>
          <p:spPr bwMode="auto">
            <a:xfrm>
              <a:off x="572543" y="4797402"/>
              <a:ext cx="572963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MML</a:t>
              </a:r>
            </a:p>
          </p:txBody>
        </p:sp>
        <p:sp>
          <p:nvSpPr>
            <p:cNvPr id="822" name="Line 602"/>
            <p:cNvSpPr>
              <a:spLocks noChangeShapeType="1"/>
            </p:cNvSpPr>
            <p:nvPr/>
          </p:nvSpPr>
          <p:spPr bwMode="auto">
            <a:xfrm rot="5400000">
              <a:off x="1210662" y="4639841"/>
              <a:ext cx="2744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3" name="Rectangle 603"/>
            <p:cNvSpPr>
              <a:spLocks noChangeArrowheads="1"/>
            </p:cNvSpPr>
            <p:nvPr/>
          </p:nvSpPr>
          <p:spPr bwMode="auto">
            <a:xfrm rot="2700000" flipV="1">
              <a:off x="1127024" y="5251140"/>
              <a:ext cx="380743" cy="76701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4" name="Line 604"/>
            <p:cNvSpPr>
              <a:spLocks noChangeShapeType="1"/>
            </p:cNvSpPr>
            <p:nvPr/>
          </p:nvSpPr>
          <p:spPr bwMode="auto">
            <a:xfrm rot="16200000" flipV="1">
              <a:off x="1151980" y="5057077"/>
              <a:ext cx="4010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5" name="Line 605"/>
            <p:cNvSpPr>
              <a:spLocks noChangeShapeType="1"/>
            </p:cNvSpPr>
            <p:nvPr/>
          </p:nvSpPr>
          <p:spPr bwMode="auto">
            <a:xfrm rot="16200000">
              <a:off x="1261025" y="5028430"/>
              <a:ext cx="18297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6" name="Text Box 606"/>
            <p:cNvSpPr txBox="1">
              <a:spLocks noChangeArrowheads="1"/>
            </p:cNvSpPr>
            <p:nvPr/>
          </p:nvSpPr>
          <p:spPr bwMode="auto">
            <a:xfrm>
              <a:off x="365537" y="3105356"/>
              <a:ext cx="536922" cy="30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HFC</a:t>
              </a:r>
            </a:p>
          </p:txBody>
        </p:sp>
        <p:sp>
          <p:nvSpPr>
            <p:cNvPr id="827" name="Text Box 607"/>
            <p:cNvSpPr txBox="1">
              <a:spLocks noChangeArrowheads="1"/>
            </p:cNvSpPr>
            <p:nvPr/>
          </p:nvSpPr>
          <p:spPr bwMode="auto">
            <a:xfrm>
              <a:off x="2905058" y="5750160"/>
              <a:ext cx="1060906" cy="555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Ytterbium 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amplifier</a:t>
              </a:r>
            </a:p>
          </p:txBody>
        </p:sp>
        <p:sp>
          <p:nvSpPr>
            <p:cNvPr id="828" name="Text Box 608"/>
            <p:cNvSpPr txBox="1">
              <a:spLocks noChangeArrowheads="1"/>
            </p:cNvSpPr>
            <p:nvPr/>
          </p:nvSpPr>
          <p:spPr bwMode="auto">
            <a:xfrm>
              <a:off x="4732071" y="5439659"/>
              <a:ext cx="877003" cy="555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Faraday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Isolator</a:t>
              </a:r>
            </a:p>
          </p:txBody>
        </p:sp>
        <p:sp>
          <p:nvSpPr>
            <p:cNvPr id="829" name="Text Box 609"/>
            <p:cNvSpPr txBox="1">
              <a:spLocks noChangeArrowheads="1"/>
            </p:cNvSpPr>
            <p:nvPr/>
          </p:nvSpPr>
          <p:spPr bwMode="auto">
            <a:xfrm>
              <a:off x="4127687" y="5544083"/>
              <a:ext cx="583128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EOM</a:t>
              </a:r>
            </a:p>
          </p:txBody>
        </p:sp>
        <p:sp>
          <p:nvSpPr>
            <p:cNvPr id="830" name="Line 610"/>
            <p:cNvSpPr>
              <a:spLocks noChangeShapeType="1"/>
            </p:cNvSpPr>
            <p:nvPr/>
          </p:nvSpPr>
          <p:spPr bwMode="auto">
            <a:xfrm>
              <a:off x="1347892" y="4452709"/>
              <a:ext cx="56649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1" name="AutoShape 611"/>
            <p:cNvSpPr>
              <a:spLocks noChangeArrowheads="1"/>
            </p:cNvSpPr>
            <p:nvPr/>
          </p:nvSpPr>
          <p:spPr bwMode="auto">
            <a:xfrm>
              <a:off x="1923627" y="4339043"/>
              <a:ext cx="229185" cy="228256"/>
            </a:xfrm>
            <a:prstGeom prst="flowChartDelay">
              <a:avLst/>
            </a:prstGeom>
            <a:solidFill>
              <a:srgbClr val="3333CC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2" name="Text Box 612"/>
            <p:cNvSpPr txBox="1">
              <a:spLocks noChangeArrowheads="1"/>
            </p:cNvSpPr>
            <p:nvPr/>
          </p:nvSpPr>
          <p:spPr bwMode="auto">
            <a:xfrm>
              <a:off x="1838607" y="4065506"/>
              <a:ext cx="1167568" cy="30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 smtClean="0">
                  <a:solidFill>
                    <a:sysClr val="windowText" lastClr="000000"/>
                  </a:solidFill>
                </a:rPr>
                <a:t>Photodiode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3" name="Line 613"/>
            <p:cNvSpPr>
              <a:spLocks noChangeShapeType="1"/>
            </p:cNvSpPr>
            <p:nvPr/>
          </p:nvSpPr>
          <p:spPr bwMode="auto">
            <a:xfrm rot="16200000">
              <a:off x="1258715" y="4233233"/>
              <a:ext cx="18204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4" name="Line 614"/>
            <p:cNvSpPr>
              <a:spLocks noChangeShapeType="1"/>
            </p:cNvSpPr>
            <p:nvPr/>
          </p:nvSpPr>
          <p:spPr bwMode="auto">
            <a:xfrm>
              <a:off x="1560443" y="4452709"/>
              <a:ext cx="1829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5" name="AutoShape 615"/>
            <p:cNvSpPr>
              <a:spLocks noChangeArrowheads="1"/>
            </p:cNvSpPr>
            <p:nvPr/>
          </p:nvSpPr>
          <p:spPr bwMode="auto">
            <a:xfrm>
              <a:off x="4970497" y="5219721"/>
              <a:ext cx="228261" cy="75777"/>
            </a:xfrm>
            <a:prstGeom prst="leftArrow">
              <a:avLst>
                <a:gd name="adj1" fmla="val 50000"/>
                <a:gd name="adj2" fmla="val 75000"/>
              </a:avLst>
            </a:prstGeom>
            <a:solidFill>
              <a:srgbClr val="3333CC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6" name="AutoShape 616"/>
            <p:cNvSpPr>
              <a:spLocks noChangeArrowheads="1"/>
            </p:cNvSpPr>
            <p:nvPr/>
          </p:nvSpPr>
          <p:spPr bwMode="auto">
            <a:xfrm>
              <a:off x="2097364" y="5216948"/>
              <a:ext cx="228261" cy="75777"/>
            </a:xfrm>
            <a:prstGeom prst="leftArrow">
              <a:avLst>
                <a:gd name="adj1" fmla="val 50000"/>
                <a:gd name="adj2" fmla="val 75000"/>
              </a:avLst>
            </a:prstGeom>
            <a:solidFill>
              <a:srgbClr val="3333CC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7" name="Text Box 617"/>
            <p:cNvSpPr txBox="1">
              <a:spLocks noChangeArrowheads="1"/>
            </p:cNvSpPr>
            <p:nvPr/>
          </p:nvSpPr>
          <p:spPr bwMode="auto">
            <a:xfrm>
              <a:off x="1838607" y="5439659"/>
              <a:ext cx="876079" cy="555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Faraday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Isolator</a:t>
              </a:r>
            </a:p>
          </p:txBody>
        </p:sp>
        <p:sp>
          <p:nvSpPr>
            <p:cNvPr id="838" name="Rectangle 618"/>
            <p:cNvSpPr>
              <a:spLocks noChangeArrowheads="1"/>
            </p:cNvSpPr>
            <p:nvPr/>
          </p:nvSpPr>
          <p:spPr bwMode="auto">
            <a:xfrm rot="2700000" flipV="1">
              <a:off x="1152899" y="4459177"/>
              <a:ext cx="380743" cy="26799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9" name="Text Box 619"/>
            <p:cNvSpPr txBox="1">
              <a:spLocks noChangeArrowheads="1"/>
            </p:cNvSpPr>
            <p:nvPr/>
          </p:nvSpPr>
          <p:spPr bwMode="auto">
            <a:xfrm>
              <a:off x="217676" y="4442543"/>
              <a:ext cx="1085858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glass slide</a:t>
              </a:r>
            </a:p>
          </p:txBody>
        </p:sp>
        <p:sp>
          <p:nvSpPr>
            <p:cNvPr id="840" name="AutoShape 620"/>
            <p:cNvSpPr>
              <a:spLocks noChangeAspect="1" noChangeArrowheads="1"/>
            </p:cNvSpPr>
            <p:nvPr/>
          </p:nvSpPr>
          <p:spPr bwMode="auto">
            <a:xfrm rot="1800000">
              <a:off x="1152899" y="1378193"/>
              <a:ext cx="593294" cy="512882"/>
            </a:xfrm>
            <a:prstGeom prst="triangle">
              <a:avLst>
                <a:gd name="adj" fmla="val 50000"/>
              </a:avLst>
            </a:prstGeom>
            <a:solidFill>
              <a:srgbClr val="3333CC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2800" kern="0" dirty="0">
                <a:solidFill>
                  <a:sysClr val="windowText" lastClr="000000"/>
                </a:solidFill>
                <a:latin typeface="Times" pitchFamily="18" charset="0"/>
              </a:endParaRPr>
            </a:p>
          </p:txBody>
        </p:sp>
        <p:sp>
          <p:nvSpPr>
            <p:cNvPr id="841" name="Text Box 621"/>
            <p:cNvSpPr txBox="1">
              <a:spLocks noChangeArrowheads="1"/>
            </p:cNvSpPr>
            <p:nvPr/>
          </p:nvSpPr>
          <p:spPr bwMode="auto">
            <a:xfrm>
              <a:off x="1609422" y="1587042"/>
              <a:ext cx="620094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prism</a:t>
              </a:r>
            </a:p>
          </p:txBody>
        </p:sp>
        <p:sp>
          <p:nvSpPr>
            <p:cNvPr id="842" name="Line 622"/>
            <p:cNvSpPr>
              <a:spLocks noChangeShapeType="1"/>
            </p:cNvSpPr>
            <p:nvPr/>
          </p:nvSpPr>
          <p:spPr bwMode="auto">
            <a:xfrm rot="5400000">
              <a:off x="1069272" y="2148440"/>
              <a:ext cx="54799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3" name="Line 623"/>
            <p:cNvSpPr>
              <a:spLocks noChangeShapeType="1"/>
            </p:cNvSpPr>
            <p:nvPr/>
          </p:nvSpPr>
          <p:spPr bwMode="auto">
            <a:xfrm rot="5400000">
              <a:off x="1212510" y="2599406"/>
              <a:ext cx="2744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4" name="Line 624"/>
            <p:cNvSpPr>
              <a:spLocks noChangeShapeType="1"/>
            </p:cNvSpPr>
            <p:nvPr/>
          </p:nvSpPr>
          <p:spPr bwMode="auto">
            <a:xfrm rot="16200000">
              <a:off x="1252246" y="2205735"/>
              <a:ext cx="18204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5" name="Line 625"/>
            <p:cNvSpPr>
              <a:spLocks noChangeShapeType="1"/>
            </p:cNvSpPr>
            <p:nvPr/>
          </p:nvSpPr>
          <p:spPr bwMode="auto">
            <a:xfrm flipV="1">
              <a:off x="1374692" y="686035"/>
              <a:ext cx="914893" cy="838168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6" name="Line 626"/>
            <p:cNvSpPr>
              <a:spLocks noChangeShapeType="1"/>
            </p:cNvSpPr>
            <p:nvPr/>
          </p:nvSpPr>
          <p:spPr bwMode="auto">
            <a:xfrm flipV="1">
              <a:off x="1374692" y="602865"/>
              <a:ext cx="685707" cy="914869"/>
            </a:xfrm>
            <a:prstGeom prst="line">
              <a:avLst/>
            </a:prstGeom>
            <a:noFill/>
            <a:ln w="12700">
              <a:solidFill>
                <a:srgbClr val="FF99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7" name="Line 627"/>
            <p:cNvSpPr>
              <a:spLocks noChangeShapeType="1"/>
            </p:cNvSpPr>
            <p:nvPr/>
          </p:nvSpPr>
          <p:spPr bwMode="auto">
            <a:xfrm flipV="1">
              <a:off x="1374692" y="527088"/>
              <a:ext cx="380743" cy="990646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8" name="Text Box 628"/>
            <p:cNvSpPr txBox="1">
              <a:spLocks noChangeArrowheads="1"/>
            </p:cNvSpPr>
            <p:nvPr/>
          </p:nvSpPr>
          <p:spPr bwMode="auto">
            <a:xfrm>
              <a:off x="2302522" y="583458"/>
              <a:ext cx="806769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807 nm</a:t>
              </a:r>
            </a:p>
          </p:txBody>
        </p:sp>
        <p:sp>
          <p:nvSpPr>
            <p:cNvPr id="849" name="Text Box 629"/>
            <p:cNvSpPr txBox="1">
              <a:spLocks noChangeArrowheads="1"/>
            </p:cNvSpPr>
            <p:nvPr/>
          </p:nvSpPr>
          <p:spPr bwMode="auto">
            <a:xfrm>
              <a:off x="2036372" y="272957"/>
              <a:ext cx="867762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1.06 </a:t>
              </a:r>
              <a:r>
                <a:rPr lang="en-US" sz="2800" kern="0" dirty="0">
                  <a:solidFill>
                    <a:sysClr val="windowText" lastClr="000000"/>
                  </a:solidFill>
                  <a:sym typeface="Symbol" pitchFamily="18" charset="2"/>
                </a:rPr>
                <a:t>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m</a:t>
              </a:r>
            </a:p>
          </p:txBody>
        </p:sp>
        <p:sp>
          <p:nvSpPr>
            <p:cNvPr id="850" name="Text Box 630"/>
            <p:cNvSpPr txBox="1">
              <a:spLocks noChangeArrowheads="1"/>
            </p:cNvSpPr>
            <p:nvPr/>
          </p:nvSpPr>
          <p:spPr bwMode="auto">
            <a:xfrm>
              <a:off x="1279506" y="228600"/>
              <a:ext cx="867762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1.56 </a:t>
              </a:r>
              <a:r>
                <a:rPr lang="en-US" sz="2800" kern="0" dirty="0">
                  <a:solidFill>
                    <a:sysClr val="windowText" lastClr="000000"/>
                  </a:solidFill>
                  <a:sym typeface="Symbol" pitchFamily="18" charset="2"/>
                </a:rPr>
                <a:t>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m</a:t>
              </a:r>
            </a:p>
          </p:txBody>
        </p:sp>
        <p:pic>
          <p:nvPicPr>
            <p:cNvPr id="1171" name="Picture 631" descr="E:\Programs\Matlab\work\2010 work\Tyler's CW vibrational paper\spectrum_analyser_plot1.WMF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771900" y="1462088"/>
              <a:ext cx="3009900" cy="223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52" name="Text Box 632"/>
            <p:cNvSpPr txBox="1">
              <a:spLocks noChangeArrowheads="1"/>
            </p:cNvSpPr>
            <p:nvPr/>
          </p:nvSpPr>
          <p:spPr bwMode="auto">
            <a:xfrm>
              <a:off x="4462224" y="3621010"/>
              <a:ext cx="1706001" cy="30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 smtClean="0">
                  <a:solidFill>
                    <a:sysClr val="windowText" lastClr="000000"/>
                  </a:solidFill>
                </a:rPr>
                <a:t>Wavelength 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(</a:t>
              </a:r>
              <a:r>
                <a:rPr lang="en-US" sz="2800" kern="0" dirty="0">
                  <a:solidFill>
                    <a:sysClr val="windowText" lastClr="000000"/>
                  </a:solidFill>
                  <a:sym typeface="Symbol" pitchFamily="18" charset="2"/>
                </a:rPr>
                <a:t>m)</a:t>
              </a: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3" name="Text Box 633"/>
            <p:cNvSpPr txBox="1">
              <a:spLocks noChangeArrowheads="1"/>
            </p:cNvSpPr>
            <p:nvPr/>
          </p:nvSpPr>
          <p:spPr bwMode="auto">
            <a:xfrm>
              <a:off x="3887412" y="1716418"/>
              <a:ext cx="806769" cy="304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807 nm</a:t>
              </a:r>
            </a:p>
          </p:txBody>
        </p:sp>
        <p:sp>
          <p:nvSpPr>
            <p:cNvPr id="854" name="Text Box 634"/>
            <p:cNvSpPr txBox="1">
              <a:spLocks noChangeArrowheads="1"/>
            </p:cNvSpPr>
            <p:nvPr/>
          </p:nvSpPr>
          <p:spPr bwMode="auto">
            <a:xfrm>
              <a:off x="4705271" y="1716418"/>
              <a:ext cx="867762" cy="304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1.06 </a:t>
              </a:r>
              <a:r>
                <a:rPr lang="en-US" sz="2800" kern="0" dirty="0">
                  <a:solidFill>
                    <a:sysClr val="windowText" lastClr="000000"/>
                  </a:solidFill>
                  <a:sym typeface="Symbol" pitchFamily="18" charset="2"/>
                </a:rPr>
                <a:t>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m</a:t>
              </a:r>
            </a:p>
          </p:txBody>
        </p:sp>
        <p:sp>
          <p:nvSpPr>
            <p:cNvPr id="855" name="Text Box 635"/>
            <p:cNvSpPr txBox="1">
              <a:spLocks noChangeArrowheads="1"/>
            </p:cNvSpPr>
            <p:nvPr/>
          </p:nvSpPr>
          <p:spPr bwMode="auto">
            <a:xfrm>
              <a:off x="5629405" y="1551002"/>
              <a:ext cx="867762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1.56 </a:t>
              </a:r>
              <a:r>
                <a:rPr lang="en-US" sz="2800" kern="0" dirty="0">
                  <a:solidFill>
                    <a:sysClr val="windowText" lastClr="000000"/>
                  </a:solidFill>
                  <a:sym typeface="Symbol" pitchFamily="18" charset="2"/>
                </a:rPr>
                <a:t></a:t>
              </a:r>
              <a:r>
                <a:rPr lang="en-US" sz="2800" kern="0" dirty="0">
                  <a:solidFill>
                    <a:sysClr val="windowText" lastClr="000000"/>
                  </a:solidFill>
                </a:rPr>
                <a:t>m</a:t>
              </a:r>
            </a:p>
          </p:txBody>
        </p:sp>
        <p:sp>
          <p:nvSpPr>
            <p:cNvPr id="856" name="Text Box 636"/>
            <p:cNvSpPr txBox="1">
              <a:spLocks noChangeArrowheads="1"/>
            </p:cNvSpPr>
            <p:nvPr/>
          </p:nvSpPr>
          <p:spPr bwMode="auto">
            <a:xfrm>
              <a:off x="4318059" y="1047362"/>
              <a:ext cx="1897247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kern="0" dirty="0">
                  <a:solidFill>
                    <a:sysClr val="windowText" lastClr="000000"/>
                  </a:solidFill>
                </a:rPr>
                <a:t>Typical OSA Scan</a:t>
              </a:r>
            </a:p>
          </p:txBody>
        </p:sp>
        <p:sp>
          <p:nvSpPr>
            <p:cNvPr id="857" name="Rectangle 637"/>
            <p:cNvSpPr>
              <a:spLocks noChangeArrowheads="1"/>
            </p:cNvSpPr>
            <p:nvPr/>
          </p:nvSpPr>
          <p:spPr bwMode="auto">
            <a:xfrm rot="18900000" flipH="1" flipV="1">
              <a:off x="1152899" y="2431679"/>
              <a:ext cx="380743" cy="27723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8" name="Text Box 638"/>
            <p:cNvSpPr txBox="1">
              <a:spLocks noChangeArrowheads="1"/>
            </p:cNvSpPr>
            <p:nvPr/>
          </p:nvSpPr>
          <p:spPr bwMode="auto">
            <a:xfrm>
              <a:off x="128959" y="2267188"/>
              <a:ext cx="1085858" cy="304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glass slide</a:t>
              </a:r>
            </a:p>
          </p:txBody>
        </p:sp>
        <p:sp>
          <p:nvSpPr>
            <p:cNvPr id="859" name="Line 639"/>
            <p:cNvSpPr>
              <a:spLocks noChangeShapeType="1"/>
            </p:cNvSpPr>
            <p:nvPr/>
          </p:nvSpPr>
          <p:spPr bwMode="auto">
            <a:xfrm>
              <a:off x="1355285" y="2455706"/>
              <a:ext cx="94169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0" name="Rectangle 640"/>
            <p:cNvSpPr>
              <a:spLocks noChangeArrowheads="1"/>
            </p:cNvSpPr>
            <p:nvPr/>
          </p:nvSpPr>
          <p:spPr bwMode="auto">
            <a:xfrm>
              <a:off x="2295129" y="2260719"/>
              <a:ext cx="762411" cy="457434"/>
            </a:xfrm>
            <a:prstGeom prst="rect">
              <a:avLst/>
            </a:prstGeom>
            <a:solidFill>
              <a:srgbClr val="3333CC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1" name="Rectangle 641"/>
            <p:cNvSpPr>
              <a:spLocks noChangeArrowheads="1"/>
            </p:cNvSpPr>
            <p:nvPr/>
          </p:nvSpPr>
          <p:spPr bwMode="auto">
            <a:xfrm>
              <a:off x="2619500" y="2342965"/>
              <a:ext cx="362261" cy="280006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2" name="Oval 642"/>
            <p:cNvSpPr>
              <a:spLocks noChangeArrowheads="1"/>
            </p:cNvSpPr>
            <p:nvPr/>
          </p:nvSpPr>
          <p:spPr bwMode="auto">
            <a:xfrm>
              <a:off x="2352425" y="2590626"/>
              <a:ext cx="76703" cy="76701"/>
            </a:xfrm>
            <a:prstGeom prst="ellipse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3" name="Text Box 643"/>
            <p:cNvSpPr txBox="1">
              <a:spLocks noChangeArrowheads="1"/>
            </p:cNvSpPr>
            <p:nvPr/>
          </p:nvSpPr>
          <p:spPr bwMode="auto">
            <a:xfrm>
              <a:off x="2402329" y="2718153"/>
              <a:ext cx="547087" cy="304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ysClr val="windowText" lastClr="000000"/>
                  </a:solidFill>
                </a:rPr>
                <a:t>OSA</a:t>
              </a:r>
            </a:p>
          </p:txBody>
        </p:sp>
        <p:sp>
          <p:nvSpPr>
            <p:cNvPr id="864" name="Line 644"/>
            <p:cNvSpPr>
              <a:spLocks noChangeShapeType="1"/>
            </p:cNvSpPr>
            <p:nvPr/>
          </p:nvSpPr>
          <p:spPr bwMode="auto">
            <a:xfrm>
              <a:off x="1579849" y="2457554"/>
              <a:ext cx="18205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5" name="Line 645"/>
            <p:cNvSpPr>
              <a:spLocks noChangeShapeType="1"/>
            </p:cNvSpPr>
            <p:nvPr/>
          </p:nvSpPr>
          <p:spPr bwMode="auto">
            <a:xfrm flipH="1">
              <a:off x="5363255" y="2668251"/>
              <a:ext cx="44358" cy="2217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6" name="Line 646"/>
            <p:cNvSpPr>
              <a:spLocks noChangeShapeType="1"/>
            </p:cNvSpPr>
            <p:nvPr/>
          </p:nvSpPr>
          <p:spPr bwMode="auto">
            <a:xfrm>
              <a:off x="5585046" y="2668251"/>
              <a:ext cx="221792" cy="1330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7" name="Text Box 647"/>
            <p:cNvSpPr txBox="1">
              <a:spLocks noChangeArrowheads="1"/>
            </p:cNvSpPr>
            <p:nvPr/>
          </p:nvSpPr>
          <p:spPr bwMode="auto">
            <a:xfrm>
              <a:off x="5274537" y="2269036"/>
              <a:ext cx="779374" cy="376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ysClr val="windowText" lastClr="000000"/>
                  </a:solidFill>
                </a:rPr>
                <a:t>I</a:t>
              </a:r>
              <a:r>
                <a:rPr lang="en-US" sz="1800" kern="0" dirty="0" smtClean="0">
                  <a:solidFill>
                    <a:sysClr val="windowText" lastClr="000000"/>
                  </a:solidFill>
                </a:rPr>
                <a:t>nstrument </a:t>
              </a:r>
              <a:endParaRPr lang="en-US" sz="1800" kern="0" dirty="0">
                <a:solidFill>
                  <a:sysClr val="windowText" lastClr="000000"/>
                </a:solidFill>
              </a:endParaRP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 smtClean="0">
                  <a:solidFill>
                    <a:sysClr val="windowText" lastClr="000000"/>
                  </a:solidFill>
                </a:rPr>
                <a:t>A</a:t>
              </a:r>
              <a:r>
                <a:rPr lang="en-US" sz="1800" kern="0" dirty="0" smtClean="0">
                  <a:solidFill>
                    <a:sysClr val="windowText" lastClr="000000"/>
                  </a:solidFill>
                </a:rPr>
                <a:t>rtifacts</a:t>
              </a:r>
              <a:endParaRPr lang="en-US" sz="1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8" name="AutoShape 648"/>
            <p:cNvSpPr>
              <a:spLocks noChangeArrowheads="1"/>
            </p:cNvSpPr>
            <p:nvPr/>
          </p:nvSpPr>
          <p:spPr bwMode="auto">
            <a:xfrm>
              <a:off x="3254380" y="2346661"/>
              <a:ext cx="457447" cy="22825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CC99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098" name="TextBox 32"/>
          <p:cNvSpPr txBox="1">
            <a:spLocks noChangeArrowheads="1"/>
          </p:cNvSpPr>
          <p:nvPr/>
        </p:nvSpPr>
        <p:spPr bwMode="auto">
          <a:xfrm>
            <a:off x="24993600" y="8610600"/>
            <a:ext cx="7086600" cy="827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1" rIns="91411" bIns="45701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</a:rPr>
              <a:t>An external cavity diode laser tuned to 1064 nm seeds an Ytterbium amplifier which emits a single spatial mode beam at powers up to 20 W.  This amplified beam is then locked to the </a:t>
            </a:r>
            <a:r>
              <a:rPr lang="en-US" sz="3800" dirty="0" smtClean="0">
                <a:solidFill>
                  <a:schemeClr val="bg1"/>
                </a:solidFill>
              </a:rPr>
              <a:t>D</a:t>
            </a:r>
            <a:r>
              <a:rPr lang="en-US" sz="3400" baseline="-25000" dirty="0" smtClean="0">
                <a:solidFill>
                  <a:schemeClr val="bg1"/>
                </a:solidFill>
              </a:rPr>
              <a:t>2</a:t>
            </a:r>
            <a:r>
              <a:rPr lang="en-US" sz="3800" dirty="0" smtClean="0">
                <a:solidFill>
                  <a:schemeClr val="bg1"/>
                </a:solidFill>
              </a:rPr>
              <a:t>-filled </a:t>
            </a:r>
            <a:r>
              <a:rPr lang="en-US" sz="3800" dirty="0">
                <a:solidFill>
                  <a:schemeClr val="bg1"/>
                </a:solidFill>
              </a:rPr>
              <a:t>optical cavity (finesse ~ 20,000) via the Pound–Drever-Hall technique.  The cavity mirrors are reflective at the pump and </a:t>
            </a:r>
            <a:r>
              <a:rPr lang="en-US" sz="3800" dirty="0" smtClean="0">
                <a:solidFill>
                  <a:schemeClr val="bg1"/>
                </a:solidFill>
              </a:rPr>
              <a:t>at the Stokes </a:t>
            </a:r>
            <a:r>
              <a:rPr lang="en-US" sz="3800" dirty="0">
                <a:solidFill>
                  <a:schemeClr val="bg1"/>
                </a:solidFill>
              </a:rPr>
              <a:t>wavelengths; the anti-Stokes beam is generated in a single pass through the cavity.</a:t>
            </a:r>
          </a:p>
        </p:txBody>
      </p:sp>
      <p:sp>
        <p:nvSpPr>
          <p:cNvPr id="1100" name="TextBox 30"/>
          <p:cNvSpPr txBox="1">
            <a:spLocks noChangeArrowheads="1"/>
          </p:cNvSpPr>
          <p:nvPr/>
        </p:nvSpPr>
        <p:spPr bwMode="auto">
          <a:xfrm>
            <a:off x="990600" y="21412200"/>
            <a:ext cx="8710613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Pulse Generation</a:t>
            </a:r>
          </a:p>
        </p:txBody>
      </p:sp>
      <p:sp>
        <p:nvSpPr>
          <p:cNvPr id="1101" name="TextBox 249"/>
          <p:cNvSpPr txBox="1">
            <a:spLocks noChangeArrowheads="1"/>
          </p:cNvSpPr>
          <p:nvPr/>
        </p:nvSpPr>
        <p:spPr bwMode="auto">
          <a:xfrm>
            <a:off x="685800" y="29718000"/>
            <a:ext cx="11353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The inferred pulses shown assume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phase-locked beams with equal amplitudes.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10" name="Text Box 186"/>
          <p:cNvSpPr txBox="1">
            <a:spLocks noChangeArrowheads="1"/>
          </p:cNvSpPr>
          <p:nvPr/>
        </p:nvSpPr>
        <p:spPr bwMode="auto">
          <a:xfrm>
            <a:off x="23317200" y="22721798"/>
            <a:ext cx="5181600" cy="7986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3800" dirty="0" smtClean="0">
                <a:solidFill>
                  <a:schemeClr val="bg1"/>
                </a:solidFill>
              </a:rPr>
              <a:t>We are now exploring stimulated Raman scattering with liquid nitrogen-cooled D</a:t>
            </a:r>
            <a:r>
              <a:rPr lang="en-US" sz="3800" baseline="-25000" dirty="0" smtClean="0">
                <a:solidFill>
                  <a:schemeClr val="bg1"/>
                </a:solidFill>
              </a:rPr>
              <a:t>2 </a:t>
            </a:r>
            <a:r>
              <a:rPr lang="en-US" sz="3800" dirty="0" smtClean="0">
                <a:solidFill>
                  <a:schemeClr val="bg1"/>
                </a:solidFill>
              </a:rPr>
              <a:t>.  Cooling the molecules </a:t>
            </a:r>
            <a:r>
              <a:rPr lang="en-US" sz="3800" dirty="0" smtClean="0">
                <a:solidFill>
                  <a:schemeClr val="bg1"/>
                </a:solidFill>
              </a:rPr>
              <a:t>improves the modulation efficiency by increasing the  </a:t>
            </a:r>
            <a:r>
              <a:rPr lang="en-US" sz="3800" dirty="0" smtClean="0">
                <a:solidFill>
                  <a:schemeClr val="bg1"/>
                </a:solidFill>
              </a:rPr>
              <a:t>ground state population and </a:t>
            </a:r>
            <a:r>
              <a:rPr lang="en-US" sz="3800" dirty="0" smtClean="0">
                <a:solidFill>
                  <a:schemeClr val="bg1"/>
                </a:solidFill>
              </a:rPr>
              <a:t>decreasing </a:t>
            </a:r>
            <a:r>
              <a:rPr lang="en-US" sz="3800" dirty="0" smtClean="0">
                <a:solidFill>
                  <a:schemeClr val="bg1"/>
                </a:solidFill>
              </a:rPr>
              <a:t>the Doppler </a:t>
            </a:r>
            <a:r>
              <a:rPr lang="en-US" sz="3800" dirty="0" smtClean="0">
                <a:solidFill>
                  <a:schemeClr val="bg1"/>
                </a:solidFill>
              </a:rPr>
              <a:t>absorption </a:t>
            </a:r>
            <a:r>
              <a:rPr lang="en-US" sz="3800" dirty="0" smtClean="0">
                <a:solidFill>
                  <a:schemeClr val="bg1"/>
                </a:solidFill>
              </a:rPr>
              <a:t>linewidth</a:t>
            </a:r>
            <a:r>
              <a:rPr lang="en-US" sz="3800" dirty="0" smtClean="0">
                <a:solidFill>
                  <a:schemeClr val="bg1"/>
                </a:solidFill>
              </a:rPr>
              <a:t>.</a:t>
            </a:r>
            <a:endParaRPr lang="en-US" sz="3800" dirty="0" smtClean="0">
              <a:solidFill>
                <a:schemeClr val="bg1"/>
              </a:solidFill>
            </a:endParaRPr>
          </a:p>
          <a:p>
            <a:pPr defTabSz="914400">
              <a:spcBef>
                <a:spcPct val="50000"/>
              </a:spcBef>
            </a:pPr>
            <a:endParaRPr lang="en-US" sz="1000" dirty="0" smtClean="0">
              <a:solidFill>
                <a:schemeClr val="bg1"/>
              </a:solidFill>
            </a:endParaRPr>
          </a:p>
          <a:p>
            <a:pPr defTabSz="914400">
              <a:spcBef>
                <a:spcPct val="50000"/>
              </a:spcBef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11" name="TextBox 30"/>
          <p:cNvSpPr txBox="1">
            <a:spLocks noChangeArrowheads="1"/>
          </p:cNvSpPr>
          <p:nvPr/>
        </p:nvSpPr>
        <p:spPr bwMode="auto">
          <a:xfrm>
            <a:off x="13088524" y="21412200"/>
            <a:ext cx="7028725" cy="141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" tIns="45701" rIns="91411" bIns="4570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Current Work:</a:t>
            </a:r>
            <a:endParaRPr lang="en-US" sz="6000" baseline="-25000" dirty="0">
              <a:solidFill>
                <a:schemeClr val="bg1"/>
              </a:solidFill>
            </a:endParaRPr>
          </a:p>
        </p:txBody>
      </p:sp>
      <p:grpSp>
        <p:nvGrpSpPr>
          <p:cNvPr id="1212" name="Group 188"/>
          <p:cNvGrpSpPr>
            <a:grpSpLocks/>
          </p:cNvGrpSpPr>
          <p:nvPr/>
        </p:nvGrpSpPr>
        <p:grpSpPr bwMode="auto">
          <a:xfrm>
            <a:off x="13030200" y="22936200"/>
            <a:ext cx="9829800" cy="7162800"/>
            <a:chOff x="-45" y="-58"/>
            <a:chExt cx="5711" cy="3806"/>
          </a:xfrm>
        </p:grpSpPr>
        <p:pic>
          <p:nvPicPr>
            <p:cNvPr id="1213" name="Picture 83" descr="chamber_autodesk_drawing.pdf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395062">
              <a:off x="146" y="49"/>
              <a:ext cx="5434" cy="3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5" name="Straight Arrow Connector 84"/>
            <p:cNvCxnSpPr>
              <a:cxnSpLocks noChangeShapeType="1"/>
            </p:cNvCxnSpPr>
            <p:nvPr/>
          </p:nvCxnSpPr>
          <p:spPr bwMode="auto">
            <a:xfrm>
              <a:off x="1694" y="1894"/>
              <a:ext cx="2064" cy="912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215" name="TextBox 85"/>
            <p:cNvSpPr txBox="1">
              <a:spLocks noChangeArrowheads="1"/>
            </p:cNvSpPr>
            <p:nvPr/>
          </p:nvSpPr>
          <p:spPr bwMode="auto">
            <a:xfrm rot="1418322">
              <a:off x="2311" y="2298"/>
              <a:ext cx="55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2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50 cm</a:t>
              </a:r>
            </a:p>
          </p:txBody>
        </p:sp>
        <p:cxnSp>
          <p:nvCxnSpPr>
            <p:cNvPr id="2" name="Straight Arrow Connector 86"/>
            <p:cNvCxnSpPr>
              <a:cxnSpLocks noChangeShapeType="1"/>
            </p:cNvCxnSpPr>
            <p:nvPr/>
          </p:nvCxnSpPr>
          <p:spPr bwMode="auto">
            <a:xfrm rot="5400000">
              <a:off x="4646" y="3085"/>
              <a:ext cx="192" cy="144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 type="arrow" w="med" len="med"/>
              <a:tailEnd/>
            </a:ln>
          </p:spPr>
        </p:cxnSp>
        <p:sp>
          <p:nvSpPr>
            <p:cNvPr id="1217" name="TextBox 87"/>
            <p:cNvSpPr txBox="1">
              <a:spLocks noChangeArrowheads="1"/>
            </p:cNvSpPr>
            <p:nvPr/>
          </p:nvSpPr>
          <p:spPr bwMode="auto">
            <a:xfrm>
              <a:off x="4238" y="3222"/>
              <a:ext cx="81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2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end piece</a:t>
              </a:r>
            </a:p>
          </p:txBody>
        </p:sp>
        <p:cxnSp>
          <p:nvCxnSpPr>
            <p:cNvPr id="89" name="Straight Arrow Connector 88"/>
            <p:cNvCxnSpPr>
              <a:cxnSpLocks noChangeShapeType="1"/>
            </p:cNvCxnSpPr>
            <p:nvPr/>
          </p:nvCxnSpPr>
          <p:spPr bwMode="auto">
            <a:xfrm rot="5400000">
              <a:off x="470" y="1280"/>
              <a:ext cx="192" cy="144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 type="arrow" w="med" len="med"/>
              <a:tailEnd/>
            </a:ln>
          </p:spPr>
        </p:cxnSp>
        <p:sp>
          <p:nvSpPr>
            <p:cNvPr id="1219" name="TextBox 89"/>
            <p:cNvSpPr txBox="1">
              <a:spLocks noChangeArrowheads="1"/>
            </p:cNvSpPr>
            <p:nvPr/>
          </p:nvSpPr>
          <p:spPr bwMode="auto">
            <a:xfrm>
              <a:off x="-45" y="1393"/>
              <a:ext cx="81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2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end piece</a:t>
              </a:r>
            </a:p>
          </p:txBody>
        </p:sp>
        <p:cxnSp>
          <p:nvCxnSpPr>
            <p:cNvPr id="91" name="Straight Arrow Connector 90"/>
            <p:cNvCxnSpPr>
              <a:cxnSpLocks noChangeShapeType="1"/>
            </p:cNvCxnSpPr>
            <p:nvPr/>
          </p:nvCxnSpPr>
          <p:spPr bwMode="auto">
            <a:xfrm flipV="1">
              <a:off x="4726" y="2238"/>
              <a:ext cx="241" cy="174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 type="arrow" w="med" len="med"/>
              <a:tailEnd/>
            </a:ln>
          </p:spPr>
        </p:cxnSp>
        <p:cxnSp>
          <p:nvCxnSpPr>
            <p:cNvPr id="3" name="Straight Arrow Connector 91"/>
            <p:cNvCxnSpPr>
              <a:cxnSpLocks noChangeShapeType="1"/>
            </p:cNvCxnSpPr>
            <p:nvPr/>
          </p:nvCxnSpPr>
          <p:spPr bwMode="auto">
            <a:xfrm rot="16200000" flipV="1">
              <a:off x="5098" y="2394"/>
              <a:ext cx="454" cy="192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 type="arrow" w="med" len="med"/>
              <a:tailEnd/>
            </a:ln>
          </p:spPr>
        </p:cxnSp>
        <p:sp>
          <p:nvSpPr>
            <p:cNvPr id="1222" name="TextBox 92"/>
            <p:cNvSpPr txBox="1">
              <a:spLocks noChangeArrowheads="1"/>
            </p:cNvSpPr>
            <p:nvPr/>
          </p:nvSpPr>
          <p:spPr bwMode="auto">
            <a:xfrm>
              <a:off x="4732" y="2014"/>
              <a:ext cx="93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2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end clamps</a:t>
              </a:r>
            </a:p>
          </p:txBody>
        </p:sp>
        <p:cxnSp>
          <p:nvCxnSpPr>
            <p:cNvPr id="4" name="Straight Arrow Connector 93"/>
            <p:cNvCxnSpPr>
              <a:cxnSpLocks noChangeShapeType="1"/>
            </p:cNvCxnSpPr>
            <p:nvPr/>
          </p:nvCxnSpPr>
          <p:spPr bwMode="auto">
            <a:xfrm rot="16200000" flipH="1">
              <a:off x="4261" y="1631"/>
              <a:ext cx="193" cy="48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sp>
          <p:nvSpPr>
            <p:cNvPr id="1224" name="TextBox 94"/>
            <p:cNvSpPr txBox="1">
              <a:spLocks noChangeArrowheads="1"/>
            </p:cNvSpPr>
            <p:nvPr/>
          </p:nvSpPr>
          <p:spPr bwMode="auto">
            <a:xfrm>
              <a:off x="4073" y="1338"/>
              <a:ext cx="45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2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D</a:t>
              </a:r>
              <a:r>
                <a:rPr lang="en-US" sz="2000" baseline="-25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2</a:t>
              </a:r>
              <a:r>
                <a:rPr lang="en-US" sz="2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 in</a:t>
              </a:r>
            </a:p>
          </p:txBody>
        </p:sp>
        <p:sp>
          <p:nvSpPr>
            <p:cNvPr id="1225" name="TextBox 95"/>
            <p:cNvSpPr txBox="1">
              <a:spLocks noChangeArrowheads="1"/>
            </p:cNvSpPr>
            <p:nvPr/>
          </p:nvSpPr>
          <p:spPr bwMode="auto">
            <a:xfrm>
              <a:off x="1933" y="571"/>
              <a:ext cx="7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16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liquid-N</a:t>
              </a:r>
              <a:r>
                <a:rPr lang="en-US" sz="1600" baseline="-25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2</a:t>
              </a:r>
              <a:r>
                <a:rPr lang="en-US" sz="16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 in</a:t>
              </a:r>
            </a:p>
          </p:txBody>
        </p:sp>
        <p:cxnSp>
          <p:nvCxnSpPr>
            <p:cNvPr id="97" name="Straight Arrow Connector 96"/>
            <p:cNvCxnSpPr>
              <a:cxnSpLocks noChangeShapeType="1"/>
            </p:cNvCxnSpPr>
            <p:nvPr/>
          </p:nvCxnSpPr>
          <p:spPr bwMode="auto">
            <a:xfrm rot="16200000" flipH="1">
              <a:off x="2214" y="812"/>
              <a:ext cx="174" cy="34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98" name="Straight Arrow Connector 97"/>
            <p:cNvCxnSpPr>
              <a:cxnSpLocks noChangeShapeType="1"/>
            </p:cNvCxnSpPr>
            <p:nvPr/>
          </p:nvCxnSpPr>
          <p:spPr bwMode="auto">
            <a:xfrm rot="16200000" flipH="1">
              <a:off x="1155" y="340"/>
              <a:ext cx="174" cy="40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sp>
          <p:nvSpPr>
            <p:cNvPr id="1228" name="TextBox 98"/>
            <p:cNvSpPr txBox="1">
              <a:spLocks noChangeArrowheads="1"/>
            </p:cNvSpPr>
            <p:nvPr/>
          </p:nvSpPr>
          <p:spPr bwMode="auto">
            <a:xfrm>
              <a:off x="888" y="-58"/>
              <a:ext cx="79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16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PZT</a:t>
              </a:r>
            </a:p>
            <a:p>
              <a:pPr defTabSz="390525"/>
              <a:r>
                <a:rPr lang="en-US" sz="16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connections</a:t>
              </a:r>
            </a:p>
          </p:txBody>
        </p:sp>
        <p:cxnSp>
          <p:nvCxnSpPr>
            <p:cNvPr id="100" name="Straight Arrow Connector 99"/>
            <p:cNvCxnSpPr>
              <a:cxnSpLocks noChangeShapeType="1"/>
            </p:cNvCxnSpPr>
            <p:nvPr/>
          </p:nvCxnSpPr>
          <p:spPr bwMode="auto">
            <a:xfrm rot="5400000" flipH="1" flipV="1">
              <a:off x="830" y="866"/>
              <a:ext cx="237" cy="92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 type="arrow" w="med" len="med"/>
              <a:tailEnd/>
            </a:ln>
          </p:spPr>
        </p:cxnSp>
        <p:sp>
          <p:nvSpPr>
            <p:cNvPr id="1230" name="TextBox 100"/>
            <p:cNvSpPr txBox="1">
              <a:spLocks noChangeArrowheads="1"/>
            </p:cNvSpPr>
            <p:nvPr/>
          </p:nvSpPr>
          <p:spPr bwMode="auto">
            <a:xfrm>
              <a:off x="782" y="569"/>
              <a:ext cx="4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2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PZT</a:t>
              </a:r>
            </a:p>
          </p:txBody>
        </p:sp>
        <p:sp>
          <p:nvSpPr>
            <p:cNvPr id="1231" name="TextBox 101"/>
            <p:cNvSpPr txBox="1">
              <a:spLocks noChangeArrowheads="1"/>
            </p:cNvSpPr>
            <p:nvPr/>
          </p:nvSpPr>
          <p:spPr bwMode="auto">
            <a:xfrm>
              <a:off x="2959" y="1029"/>
              <a:ext cx="87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16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liquid-N</a:t>
              </a:r>
              <a:r>
                <a:rPr lang="en-US" sz="1600" baseline="-250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2</a:t>
              </a:r>
              <a:r>
                <a:rPr lang="en-US" sz="16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 vent</a:t>
              </a:r>
            </a:p>
          </p:txBody>
        </p:sp>
        <p:cxnSp>
          <p:nvCxnSpPr>
            <p:cNvPr id="103" name="Straight Arrow Connector 102"/>
            <p:cNvCxnSpPr>
              <a:cxnSpLocks noChangeShapeType="1"/>
            </p:cNvCxnSpPr>
            <p:nvPr/>
          </p:nvCxnSpPr>
          <p:spPr bwMode="auto">
            <a:xfrm rot="16200000" flipH="1">
              <a:off x="3240" y="1264"/>
              <a:ext cx="174" cy="34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104" name="Straight Arrow Connector 103"/>
            <p:cNvCxnSpPr>
              <a:cxnSpLocks noChangeShapeType="1"/>
            </p:cNvCxnSpPr>
            <p:nvPr/>
          </p:nvCxnSpPr>
          <p:spPr bwMode="auto">
            <a:xfrm rot="16200000" flipH="1">
              <a:off x="643" y="1496"/>
              <a:ext cx="454" cy="76"/>
            </a:xfrm>
            <a:prstGeom prst="straightConnector1">
              <a:avLst/>
            </a:prstGeom>
            <a:noFill/>
            <a:ln w="12700">
              <a:solidFill>
                <a:schemeClr val="bg1"/>
              </a:solidFill>
              <a:round/>
              <a:headEnd type="arrow" w="med" len="med"/>
              <a:tailEnd/>
            </a:ln>
          </p:spPr>
        </p:cxnSp>
        <p:sp>
          <p:nvSpPr>
            <p:cNvPr id="1234" name="TextBox 105"/>
            <p:cNvSpPr txBox="1">
              <a:spLocks noChangeArrowheads="1"/>
            </p:cNvSpPr>
            <p:nvPr/>
          </p:nvSpPr>
          <p:spPr bwMode="auto">
            <a:xfrm>
              <a:off x="713" y="1704"/>
              <a:ext cx="44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90525"/>
              <a:r>
                <a:rPr lang="en-US" sz="1600" dirty="0">
                  <a:solidFill>
                    <a:schemeClr val="bg1"/>
                  </a:solidFill>
                  <a:ea typeface="ＭＳ Ｐゴシック" pitchFamily="-112" charset="-128"/>
                  <a:cs typeface="ＭＳ Ｐゴシック" pitchFamily="-112" charset="-128"/>
                </a:rPr>
                <a:t>o-ring</a:t>
              </a:r>
            </a:p>
          </p:txBody>
        </p:sp>
      </p:grpSp>
      <p:sp>
        <p:nvSpPr>
          <p:cNvPr id="1258" name="Text Box 234"/>
          <p:cNvSpPr txBox="1">
            <a:spLocks noChangeArrowheads="1"/>
          </p:cNvSpPr>
          <p:nvPr/>
        </p:nvSpPr>
        <p:spPr bwMode="auto">
          <a:xfrm>
            <a:off x="13030200" y="28511718"/>
            <a:ext cx="6705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2800" dirty="0">
                <a:solidFill>
                  <a:schemeClr val="bg1"/>
                </a:solidFill>
              </a:rPr>
              <a:t>The 75 cm optical cavity features a liquid nitrogen reservoir to cool </a:t>
            </a:r>
            <a:r>
              <a:rPr lang="en-US" sz="2800" dirty="0" smtClean="0">
                <a:solidFill>
                  <a:schemeClr val="bg1"/>
                </a:solidFill>
              </a:rPr>
              <a:t>the D</a:t>
            </a:r>
            <a:r>
              <a:rPr 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and custom end clamps that offer precision control of </a:t>
            </a:r>
            <a:r>
              <a:rPr lang="en-US" sz="2800" dirty="0" smtClean="0">
                <a:solidFill>
                  <a:schemeClr val="bg1"/>
                </a:solidFill>
              </a:rPr>
              <a:t>cavity mirror </a:t>
            </a:r>
            <a:r>
              <a:rPr lang="en-US" sz="2800" dirty="0">
                <a:solidFill>
                  <a:schemeClr val="bg1"/>
                </a:solidFill>
              </a:rPr>
              <a:t>alignment. </a:t>
            </a:r>
            <a:r>
              <a:rPr lang="en-US" sz="2800" dirty="0" smtClean="0">
                <a:solidFill>
                  <a:schemeClr val="bg1"/>
                </a:solidFill>
              </a:rPr>
              <a:t>  </a:t>
            </a:r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272" name="Group 271"/>
          <p:cNvGrpSpPr/>
          <p:nvPr/>
        </p:nvGrpSpPr>
        <p:grpSpPr>
          <a:xfrm>
            <a:off x="35228882" y="21640800"/>
            <a:ext cx="7976518" cy="6858000"/>
            <a:chOff x="28599482" y="21640800"/>
            <a:chExt cx="7976518" cy="6858000"/>
          </a:xfrm>
        </p:grpSpPr>
        <p:grpSp>
          <p:nvGrpSpPr>
            <p:cNvPr id="1102" name="Group 262"/>
            <p:cNvGrpSpPr>
              <a:grpSpLocks/>
            </p:cNvGrpSpPr>
            <p:nvPr/>
          </p:nvGrpSpPr>
          <p:grpSpPr bwMode="auto">
            <a:xfrm>
              <a:off x="28599482" y="22395849"/>
              <a:ext cx="7062118" cy="6102951"/>
              <a:chOff x="134403" y="103188"/>
              <a:chExt cx="4780497" cy="2486662"/>
            </a:xfrm>
          </p:grpSpPr>
          <p:pic>
            <p:nvPicPr>
              <p:cNvPr id="1103" name="Picture 37" descr="10torr_spectrum_plot2.tif"/>
              <p:cNvPicPr>
                <a:picLocks noChangeAspect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609600" y="103188"/>
                <a:ext cx="4305300" cy="233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04" name="TextBox 38"/>
              <p:cNvSpPr txBox="1">
                <a:spLocks noChangeArrowheads="1"/>
              </p:cNvSpPr>
              <p:nvPr/>
            </p:nvSpPr>
            <p:spPr bwMode="auto">
              <a:xfrm>
                <a:off x="2143762" y="2376663"/>
                <a:ext cx="1974764" cy="213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chemeClr val="bg1"/>
                    </a:solidFill>
                    <a:cs typeface="Arial" charset="0"/>
                  </a:rPr>
                  <a:t>Wavelength (μm)</a:t>
                </a:r>
              </a:p>
            </p:txBody>
          </p:sp>
          <p:sp>
            <p:nvSpPr>
              <p:cNvPr id="1105" name="TextBox 39"/>
              <p:cNvSpPr txBox="1">
                <a:spLocks noChangeArrowheads="1"/>
              </p:cNvSpPr>
              <p:nvPr/>
            </p:nvSpPr>
            <p:spPr bwMode="auto">
              <a:xfrm rot="16200000">
                <a:off x="-369479" y="979645"/>
                <a:ext cx="1361943" cy="354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>
                    <a:solidFill>
                      <a:schemeClr val="bg1"/>
                    </a:solidFill>
                    <a:cs typeface="Arial" charset="0"/>
                  </a:rPr>
                  <a:t>Intensity (arb. units)</a:t>
                </a:r>
              </a:p>
            </p:txBody>
          </p:sp>
          <p:sp>
            <p:nvSpPr>
              <p:cNvPr id="1106" name="TextBox 40"/>
              <p:cNvSpPr txBox="1">
                <a:spLocks noChangeArrowheads="1"/>
              </p:cNvSpPr>
              <p:nvPr/>
            </p:nvSpPr>
            <p:spPr bwMode="auto">
              <a:xfrm>
                <a:off x="1412900" y="343785"/>
                <a:ext cx="578579" cy="16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cs typeface="Arial" charset="0"/>
                  </a:rPr>
                  <a:t>Pump</a:t>
                </a:r>
              </a:p>
            </p:txBody>
          </p:sp>
          <p:sp>
            <p:nvSpPr>
              <p:cNvPr id="1107" name="TextBox 41"/>
              <p:cNvSpPr txBox="1">
                <a:spLocks noChangeArrowheads="1"/>
              </p:cNvSpPr>
              <p:nvPr/>
            </p:nvSpPr>
            <p:spPr bwMode="auto">
              <a:xfrm>
                <a:off x="2185818" y="444886"/>
                <a:ext cx="337685" cy="16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cs typeface="Arial" charset="0"/>
                  </a:rPr>
                  <a:t>S1</a:t>
                </a:r>
              </a:p>
            </p:txBody>
          </p:sp>
          <p:sp>
            <p:nvSpPr>
              <p:cNvPr id="1108" name="TextBox 42"/>
              <p:cNvSpPr txBox="1">
                <a:spLocks noChangeArrowheads="1"/>
              </p:cNvSpPr>
              <p:nvPr/>
            </p:nvSpPr>
            <p:spPr bwMode="auto">
              <a:xfrm>
                <a:off x="2642749" y="281689"/>
                <a:ext cx="337685" cy="16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cs typeface="Arial" charset="0"/>
                  </a:rPr>
                  <a:t>S2</a:t>
                </a:r>
              </a:p>
            </p:txBody>
          </p:sp>
          <p:sp>
            <p:nvSpPr>
              <p:cNvPr id="1109" name="TextBox 43"/>
              <p:cNvSpPr txBox="1">
                <a:spLocks noChangeArrowheads="1"/>
              </p:cNvSpPr>
              <p:nvPr/>
            </p:nvSpPr>
            <p:spPr bwMode="auto">
              <a:xfrm>
                <a:off x="3132936" y="436928"/>
                <a:ext cx="337685" cy="16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cs typeface="Arial" charset="0"/>
                  </a:rPr>
                  <a:t>S3</a:t>
                </a:r>
              </a:p>
            </p:txBody>
          </p:sp>
          <p:sp>
            <p:nvSpPr>
              <p:cNvPr id="1110" name="TextBox 44"/>
              <p:cNvSpPr txBox="1">
                <a:spLocks noChangeArrowheads="1"/>
              </p:cNvSpPr>
              <p:nvPr/>
            </p:nvSpPr>
            <p:spPr bwMode="auto">
              <a:xfrm>
                <a:off x="3780109" y="405880"/>
                <a:ext cx="337685" cy="16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cs typeface="Arial" charset="0"/>
                  </a:rPr>
                  <a:t>S4</a:t>
                </a:r>
              </a:p>
            </p:txBody>
          </p:sp>
          <p:sp>
            <p:nvSpPr>
              <p:cNvPr id="1111" name="TextBox 45"/>
              <p:cNvSpPr txBox="1">
                <a:spLocks noChangeArrowheads="1"/>
              </p:cNvSpPr>
              <p:nvPr/>
            </p:nvSpPr>
            <p:spPr bwMode="auto">
              <a:xfrm>
                <a:off x="4057870" y="1026838"/>
                <a:ext cx="337685" cy="16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cs typeface="Arial" charset="0"/>
                  </a:rPr>
                  <a:t>S5</a:t>
                </a:r>
              </a:p>
            </p:txBody>
          </p:sp>
          <p:sp>
            <p:nvSpPr>
              <p:cNvPr id="1112" name="TextBox 46"/>
              <p:cNvSpPr txBox="1">
                <a:spLocks noChangeArrowheads="1"/>
              </p:cNvSpPr>
              <p:nvPr/>
            </p:nvSpPr>
            <p:spPr bwMode="auto">
              <a:xfrm>
                <a:off x="1366225" y="933694"/>
                <a:ext cx="453792" cy="16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cs typeface="Arial" charset="0"/>
                  </a:rPr>
                  <a:t>AS1</a:t>
                </a:r>
              </a:p>
            </p:txBody>
          </p:sp>
          <p:sp>
            <p:nvSpPr>
              <p:cNvPr id="1113" name="TextBox 47"/>
              <p:cNvSpPr txBox="1">
                <a:spLocks noChangeArrowheads="1"/>
              </p:cNvSpPr>
              <p:nvPr/>
            </p:nvSpPr>
            <p:spPr bwMode="auto">
              <a:xfrm>
                <a:off x="1056736" y="1523604"/>
                <a:ext cx="453792" cy="163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cs typeface="Arial" charset="0"/>
                  </a:rPr>
                  <a:t>AS2</a:t>
                </a:r>
              </a:p>
            </p:txBody>
          </p:sp>
        </p:grpSp>
        <p:grpSp>
          <p:nvGrpSpPr>
            <p:cNvPr id="251" name="Group 250"/>
            <p:cNvGrpSpPr/>
            <p:nvPr/>
          </p:nvGrpSpPr>
          <p:grpSpPr>
            <a:xfrm>
              <a:off x="29718000" y="21640800"/>
              <a:ext cx="6858000" cy="914400"/>
              <a:chOff x="29718000" y="21640800"/>
              <a:chExt cx="6858000" cy="914400"/>
            </a:xfrm>
          </p:grpSpPr>
          <p:sp>
            <p:nvSpPr>
              <p:cNvPr id="1262" name="Text Box 238"/>
              <p:cNvSpPr txBox="1">
                <a:spLocks noChangeArrowheads="1"/>
              </p:cNvSpPr>
              <p:nvPr/>
            </p:nvSpPr>
            <p:spPr bwMode="auto">
              <a:xfrm>
                <a:off x="29718000" y="21640800"/>
                <a:ext cx="6858000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4400">
                  <a:spcBef>
                    <a:spcPct val="50000"/>
                  </a:spcBef>
                </a:pPr>
                <a:r>
                  <a:rPr lang="en-US" sz="3200" dirty="0" smtClean="0">
                    <a:solidFill>
                      <a:schemeClr val="bg1"/>
                    </a:solidFill>
                  </a:rPr>
                  <a:t>Stimulated Raman Spectrum  </a:t>
                </a:r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30480000" y="22155090"/>
                <a:ext cx="3048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>
                  <a:spcBef>
                    <a:spcPct val="50000"/>
                  </a:spcBef>
                </a:pPr>
                <a:r>
                  <a:rPr lang="en-US" sz="2000" dirty="0" smtClean="0">
                    <a:solidFill>
                      <a:schemeClr val="bg1"/>
                    </a:solidFill>
                  </a:rPr>
                  <a:t>10 Torr D</a:t>
                </a:r>
                <a:r>
                  <a:rPr lang="en-US" sz="2000" baseline="-25000" dirty="0" smtClean="0">
                    <a:solidFill>
                      <a:schemeClr val="bg1"/>
                    </a:solidFill>
                  </a:rPr>
                  <a:t>2</a:t>
                </a:r>
                <a:r>
                  <a:rPr lang="en-US" sz="2000" dirty="0" smtClean="0">
                    <a:solidFill>
                      <a:schemeClr val="bg1"/>
                    </a:solidFill>
                  </a:rPr>
                  <a:t> Pressure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49" name="TextBox 248"/>
          <p:cNvSpPr txBox="1"/>
          <p:nvPr/>
        </p:nvSpPr>
        <p:spPr>
          <a:xfrm>
            <a:off x="17830800" y="22555200"/>
            <a:ext cx="548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prstClr val="black"/>
                </a:solidFill>
              </a:rPr>
              <a:t>Cooled Cavity</a:t>
            </a:r>
            <a:endParaRPr lang="en-US" sz="6600" dirty="0"/>
          </a:p>
        </p:txBody>
      </p:sp>
      <p:grpSp>
        <p:nvGrpSpPr>
          <p:cNvPr id="252" name="Group 251"/>
          <p:cNvGrpSpPr/>
          <p:nvPr/>
        </p:nvGrpSpPr>
        <p:grpSpPr>
          <a:xfrm>
            <a:off x="29108400" y="21640800"/>
            <a:ext cx="6858000" cy="914400"/>
            <a:chOff x="29718000" y="21640800"/>
            <a:chExt cx="6858000" cy="914400"/>
          </a:xfrm>
        </p:grpSpPr>
        <p:sp>
          <p:nvSpPr>
            <p:cNvPr id="270" name="Text Box 238"/>
            <p:cNvSpPr txBox="1">
              <a:spLocks noChangeArrowheads="1"/>
            </p:cNvSpPr>
            <p:nvPr/>
          </p:nvSpPr>
          <p:spPr bwMode="auto">
            <a:xfrm>
              <a:off x="29718000" y="21640800"/>
              <a:ext cx="6858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3200" dirty="0" smtClean="0">
                  <a:solidFill>
                    <a:schemeClr val="bg1"/>
                  </a:solidFill>
                </a:rPr>
                <a:t>Stimulated Raman Spectrum  </a:t>
              </a:r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30480000" y="22155090"/>
              <a:ext cx="3048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2000" dirty="0" smtClean="0">
                  <a:solidFill>
                    <a:schemeClr val="bg1"/>
                  </a:solidFill>
                </a:rPr>
                <a:t>230 Torr D</a:t>
              </a:r>
              <a:r>
                <a:rPr lang="en-US" sz="2000" baseline="-25000" dirty="0" smtClean="0">
                  <a:solidFill>
                    <a:schemeClr val="bg1"/>
                  </a:solidFill>
                </a:rPr>
                <a:t>2</a:t>
              </a:r>
              <a:r>
                <a:rPr lang="en-US" sz="2000" dirty="0" smtClean="0">
                  <a:solidFill>
                    <a:schemeClr val="bg1"/>
                  </a:solidFill>
                </a:rPr>
                <a:t> Pressure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73" name="TextBox 272"/>
          <p:cNvSpPr txBox="1"/>
          <p:nvPr/>
        </p:nvSpPr>
        <p:spPr>
          <a:xfrm>
            <a:off x="35204400" y="28617208"/>
            <a:ext cx="762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At 10 Torr D</a:t>
            </a:r>
            <a:r>
              <a:rPr lang="en-US" sz="2400" baseline="-25000" dirty="0" smtClean="0">
                <a:solidFill>
                  <a:schemeClr val="bg1"/>
                </a:solidFill>
              </a:rPr>
              <a:t>2</a:t>
            </a:r>
            <a:r>
              <a:rPr lang="en-US" sz="2400" dirty="0" smtClean="0">
                <a:solidFill>
                  <a:schemeClr val="bg1"/>
                </a:solidFill>
              </a:rPr>
              <a:t> pressure, we generate up to seven rotational sidebands.  The generated Raman spectrum includes five Stokes (S) and two anti-Stokes (AS) sidebands </a:t>
            </a:r>
            <a:r>
              <a:rPr lang="en-US" sz="2400" dirty="0" smtClean="0">
                <a:solidFill>
                  <a:schemeClr val="bg1"/>
                </a:solidFill>
              </a:rPr>
              <a:t>over wavelength range of </a:t>
            </a:r>
            <a:r>
              <a:rPr lang="en-US" sz="2400" dirty="0" smtClean="0">
                <a:solidFill>
                  <a:schemeClr val="bg1"/>
                </a:solidFill>
              </a:rPr>
              <a:t>1020 to 1180 nm.  The total average power exceeds 50 mW.</a:t>
            </a:r>
            <a:endParaRPr lang="en-US" sz="2400" dirty="0"/>
          </a:p>
        </p:txBody>
      </p:sp>
      <p:grpSp>
        <p:nvGrpSpPr>
          <p:cNvPr id="234" name="Group 233"/>
          <p:cNvGrpSpPr/>
          <p:nvPr/>
        </p:nvGrpSpPr>
        <p:grpSpPr>
          <a:xfrm>
            <a:off x="28613100" y="22631400"/>
            <a:ext cx="6324600" cy="5410200"/>
            <a:chOff x="28575000" y="22631400"/>
            <a:chExt cx="6324600" cy="5410200"/>
          </a:xfrm>
        </p:grpSpPr>
        <p:pic>
          <p:nvPicPr>
            <p:cNvPr id="275" name="Picture 274"/>
            <p:cNvPicPr/>
            <p:nvPr/>
          </p:nvPicPr>
          <p:blipFill>
            <a:blip r:embed="rId15" cstate="print"/>
            <a:srcRect l="17897" t="13449" r="17787" b="6391"/>
            <a:stretch>
              <a:fillRect/>
            </a:stretch>
          </p:blipFill>
          <p:spPr bwMode="auto">
            <a:xfrm>
              <a:off x="28575000" y="22631400"/>
              <a:ext cx="6324600" cy="541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7" name="TextBox 40"/>
            <p:cNvSpPr txBox="1">
              <a:spLocks noChangeArrowheads="1"/>
            </p:cNvSpPr>
            <p:nvPr/>
          </p:nvSpPr>
          <p:spPr bwMode="auto">
            <a:xfrm>
              <a:off x="31016289" y="24460200"/>
              <a:ext cx="213071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cs typeface="Arial" charset="0"/>
                </a:rPr>
                <a:t>Pump and </a:t>
              </a:r>
              <a:endParaRPr lang="en-US" sz="1600" dirty="0" smtClean="0">
                <a:solidFill>
                  <a:schemeClr val="bg1"/>
                </a:solidFill>
                <a:cs typeface="Arial" charset="0"/>
              </a:endParaRPr>
            </a:p>
            <a:p>
              <a:r>
                <a:rPr lang="en-US" sz="1600" dirty="0" smtClean="0">
                  <a:solidFill>
                    <a:schemeClr val="bg1"/>
                  </a:solidFill>
                  <a:cs typeface="Arial" charset="0"/>
                </a:rPr>
                <a:t>Rotational </a:t>
              </a:r>
              <a:r>
                <a:rPr lang="en-US" sz="1600" dirty="0" smtClean="0">
                  <a:solidFill>
                    <a:schemeClr val="bg1"/>
                  </a:solidFill>
                  <a:cs typeface="Arial" charset="0"/>
                </a:rPr>
                <a:t>Sidebands</a:t>
              </a:r>
              <a:endParaRPr lang="en-US" sz="1600" dirty="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278" name="TextBox 40"/>
            <p:cNvSpPr txBox="1">
              <a:spLocks noChangeArrowheads="1"/>
            </p:cNvSpPr>
            <p:nvPr/>
          </p:nvSpPr>
          <p:spPr bwMode="auto">
            <a:xfrm>
              <a:off x="30784800" y="23774400"/>
              <a:ext cx="206928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cs typeface="Arial" charset="0"/>
                </a:rPr>
                <a:t>Vibrational </a:t>
              </a:r>
              <a:r>
                <a:rPr lang="en-US" sz="1600" dirty="0" smtClean="0">
                  <a:solidFill>
                    <a:schemeClr val="bg1"/>
                  </a:solidFill>
                  <a:cs typeface="Arial" charset="0"/>
                </a:rPr>
                <a:t>Sideband</a:t>
              </a:r>
              <a:endParaRPr lang="en-US" sz="1600" dirty="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280" name="TextBox 40"/>
            <p:cNvSpPr txBox="1">
              <a:spLocks noChangeArrowheads="1"/>
            </p:cNvSpPr>
            <p:nvPr/>
          </p:nvSpPr>
          <p:spPr bwMode="auto">
            <a:xfrm>
              <a:off x="30708600" y="25298400"/>
              <a:ext cx="184204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cs typeface="Arial" charset="0"/>
                </a:rPr>
                <a:t>Instrument Artifact</a:t>
              </a:r>
              <a:endParaRPr lang="en-US" sz="1600" dirty="0">
                <a:solidFill>
                  <a:schemeClr val="bg1"/>
                </a:solidFill>
                <a:cs typeface="Arial" charset="0"/>
              </a:endParaRPr>
            </a:p>
          </p:txBody>
        </p:sp>
        <p:cxnSp>
          <p:nvCxnSpPr>
            <p:cNvPr id="218" name="Straight Arrow Connector 217"/>
            <p:cNvCxnSpPr>
              <a:stCxn id="278" idx="3"/>
            </p:cNvCxnSpPr>
            <p:nvPr/>
          </p:nvCxnSpPr>
          <p:spPr>
            <a:xfrm>
              <a:off x="32854084" y="23943677"/>
              <a:ext cx="521516" cy="13552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>
              <a:stCxn id="277" idx="1"/>
            </p:cNvCxnSpPr>
            <p:nvPr/>
          </p:nvCxnSpPr>
          <p:spPr>
            <a:xfrm rot="10800000" flipV="1">
              <a:off x="30403801" y="24752588"/>
              <a:ext cx="612489" cy="8861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>
              <a:stCxn id="280" idx="2"/>
            </p:cNvCxnSpPr>
            <p:nvPr/>
          </p:nvCxnSpPr>
          <p:spPr>
            <a:xfrm rot="16200000" flipH="1">
              <a:off x="31643188" y="25623388"/>
              <a:ext cx="423446" cy="45057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8" name="TextBox 227"/>
          <p:cNvSpPr txBox="1"/>
          <p:nvPr/>
        </p:nvSpPr>
        <p:spPr>
          <a:xfrm>
            <a:off x="28575000" y="28219837"/>
            <a:ext cx="63246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spcBef>
                <a:spcPct val="5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In addition to the |</a:t>
            </a:r>
            <a:r>
              <a:rPr lang="el-GR" sz="2400" dirty="0" smtClean="0">
                <a:solidFill>
                  <a:prstClr val="black"/>
                </a:solidFill>
              </a:rPr>
              <a:t>ν</a:t>
            </a:r>
            <a:r>
              <a:rPr lang="en-US" sz="2400" dirty="0" smtClean="0">
                <a:solidFill>
                  <a:prstClr val="black"/>
                </a:solidFill>
              </a:rPr>
              <a:t>=0, J = 0&gt; </a:t>
            </a:r>
            <a:r>
              <a:rPr lang="en-US" sz="2400" dirty="0" smtClean="0">
                <a:solidFill>
                  <a:prstClr val="black"/>
                </a:solidFill>
              </a:rPr>
              <a:t>→ </a:t>
            </a:r>
            <a:r>
              <a:rPr lang="en-US" sz="2400" dirty="0" smtClean="0">
                <a:solidFill>
                  <a:prstClr val="black"/>
                </a:solidFill>
              </a:rPr>
              <a:t>|</a:t>
            </a:r>
            <a:r>
              <a:rPr lang="el-GR" sz="2400" dirty="0" smtClean="0">
                <a:solidFill>
                  <a:prstClr val="black"/>
                </a:solidFill>
              </a:rPr>
              <a:t>ν</a:t>
            </a:r>
            <a:r>
              <a:rPr lang="en-US" sz="2400" dirty="0" smtClean="0">
                <a:solidFill>
                  <a:prstClr val="black"/>
                </a:solidFill>
              </a:rPr>
              <a:t>=1, J = 0&gt; vibrational transitions </a:t>
            </a:r>
            <a:r>
              <a:rPr lang="en-US" sz="2400" dirty="0" smtClean="0">
                <a:solidFill>
                  <a:prstClr val="black"/>
                </a:solidFill>
              </a:rPr>
              <a:t>observed at room temperature, </a:t>
            </a:r>
            <a:r>
              <a:rPr lang="en-US" sz="2400" dirty="0" smtClean="0">
                <a:solidFill>
                  <a:prstClr val="black"/>
                </a:solidFill>
              </a:rPr>
              <a:t>in the cooled cavity we observe |</a:t>
            </a:r>
            <a:r>
              <a:rPr lang="el-GR" sz="2400" dirty="0" smtClean="0">
                <a:solidFill>
                  <a:prstClr val="black"/>
                </a:solidFill>
              </a:rPr>
              <a:t>ν</a:t>
            </a:r>
            <a:r>
              <a:rPr lang="en-US" sz="2400" dirty="0" smtClean="0">
                <a:solidFill>
                  <a:prstClr val="black"/>
                </a:solidFill>
              </a:rPr>
              <a:t>=0, J = 0&gt; → |</a:t>
            </a:r>
            <a:r>
              <a:rPr lang="el-GR" sz="2400" dirty="0" smtClean="0">
                <a:solidFill>
                  <a:prstClr val="black"/>
                </a:solidFill>
              </a:rPr>
              <a:t>ν</a:t>
            </a:r>
            <a:r>
              <a:rPr lang="en-US" sz="2400" dirty="0" smtClean="0">
                <a:solidFill>
                  <a:prstClr val="black"/>
                </a:solidFill>
              </a:rPr>
              <a:t>=0, J = 2&gt; rotational transitions, which correspond to a modulation frequency of 5.4 THz.</a:t>
            </a:r>
          </a:p>
          <a:p>
            <a:endParaRPr lang="en-US" dirty="0"/>
          </a:p>
        </p:txBody>
      </p:sp>
      <p:cxnSp>
        <p:nvCxnSpPr>
          <p:cNvPr id="281" name="Straight Connector 280"/>
          <p:cNvCxnSpPr/>
          <p:nvPr/>
        </p:nvCxnSpPr>
        <p:spPr>
          <a:xfrm rot="16200000" flipH="1">
            <a:off x="31203900" y="26022300"/>
            <a:ext cx="7620000" cy="7620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9819</TotalTime>
  <Words>692</Words>
  <Application>Microsoft Office PowerPoint</Application>
  <PresentationFormat>Custom</PresentationFormat>
  <Paragraphs>105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Impact</vt:lpstr>
      <vt:lpstr>Symbol</vt:lpstr>
      <vt:lpstr>Times</vt:lpstr>
      <vt:lpstr>ＭＳ Ｐゴシック</vt:lpstr>
      <vt:lpstr>Office Theme</vt:lpstr>
      <vt:lpstr>Equation</vt:lpstr>
      <vt:lpstr>90 THz CW Light Modulation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Lab User</cp:lastModifiedBy>
  <cp:revision>563</cp:revision>
  <dcterms:created xsi:type="dcterms:W3CDTF">2009-05-12T01:53:07Z</dcterms:created>
  <dcterms:modified xsi:type="dcterms:W3CDTF">2010-11-10T19:31:55Z</dcterms:modified>
</cp:coreProperties>
</file>