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3004800" cy="9753600"/>
  <p:notesSz cx="6858000" cy="9144000"/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1pPr>
    <a:lvl2pPr marL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2pPr>
    <a:lvl3pPr marL="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3pPr>
    <a:lvl4pPr marL="10287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4pPr>
    <a:lvl5pPr marL="1371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1166" y="1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Noteworthy Bold" charset="0"/>
              </a:rPr>
              <a:t>Click to edit Master text styles</a:t>
            </a:r>
          </a:p>
          <a:p>
            <a:pPr lvl="1"/>
            <a:r>
              <a:rPr lang="en-US" smtClean="0">
                <a:sym typeface="Noteworthy Bold" charset="0"/>
              </a:rPr>
              <a:t>Second level</a:t>
            </a:r>
          </a:p>
          <a:p>
            <a:pPr lvl="2"/>
            <a:r>
              <a:rPr lang="en-US" smtClean="0">
                <a:sym typeface="Noteworthy Bold" charset="0"/>
              </a:rPr>
              <a:t>Third level</a:t>
            </a:r>
          </a:p>
          <a:p>
            <a:pPr lvl="3"/>
            <a:r>
              <a:rPr lang="en-US" smtClean="0">
                <a:sym typeface="Noteworthy Bold" charset="0"/>
              </a:rPr>
              <a:t>Fourth level</a:t>
            </a:r>
          </a:p>
          <a:p>
            <a:pPr lvl="4"/>
            <a:r>
              <a:rPr lang="en-US" smtClean="0">
                <a:sym typeface="Noteworthy Bold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40679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429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858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287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716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2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971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5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91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257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7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5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211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982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2917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Light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Light" charset="0"/>
              </a:rPr>
              <a:t>Second level</a:t>
            </a:r>
          </a:p>
          <a:p>
            <a:pPr lvl="2"/>
            <a:r>
              <a:rPr lang="en-US" smtClean="0">
                <a:sym typeface="Helvetica Light" charset="0"/>
              </a:rPr>
              <a:t>Third level</a:t>
            </a:r>
          </a:p>
          <a:p>
            <a:pPr lvl="3"/>
            <a:r>
              <a:rPr lang="en-US" smtClean="0">
                <a:sym typeface="Helvetica Light" charset="0"/>
              </a:rPr>
              <a:t>Fourth level</a:t>
            </a:r>
          </a:p>
          <a:p>
            <a:pPr lvl="4"/>
            <a:r>
              <a:rPr lang="en-US" smtClean="0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2pPr>
      <a:lvl3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3pPr>
      <a:lvl4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4pPr>
      <a:lvl5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5pPr>
      <a:lvl6pPr marL="4572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6pPr>
      <a:lvl7pPr marL="9144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7pPr>
      <a:lvl8pPr marL="13716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8pPr>
      <a:lvl9pPr marL="18288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9pPr>
    </p:titleStyle>
    <p:bodyStyle>
      <a:lvl1pPr marL="381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762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2pPr>
      <a:lvl3pPr marL="1143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3pPr>
      <a:lvl4pPr marL="1524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4pPr>
      <a:lvl5pPr marL="1905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5pPr>
      <a:lvl6pPr marL="23622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6pPr>
      <a:lvl7pPr marL="28194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7pPr>
      <a:lvl8pPr marL="32766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8pPr>
      <a:lvl9pPr marL="37338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geant4.cern.ch/support/ReleaseNotes4.9.5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eant4.web.cern.ch/geant4/support/download.s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eant4.web.cern.ch/geant4/UserDocumentation/UsersGuides/InstallationGuide/html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ccms04.physik.rwth-aachen.de/~hgast/cplusplus/vortrag_day5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ccms04.physik.rwth-aachen.de/~hgast/cplusplus/vortrag_day5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ccelconf.web.cern.ch/accelconf/IPAC2011/papers/tups056.pdf" TargetMode="External"/><Relationship Id="rId5" Type="http://schemas.openxmlformats.org/officeDocument/2006/relationships/hyperlink" Target="http://geant4.web.cern.ch/geant4/UserDocumentation/UsersGuides/ForApplicationDeveloper/html/index.html" TargetMode="External"/><Relationship Id="rId4" Type="http://schemas.openxmlformats.org/officeDocument/2006/relationships/hyperlink" Target="http://geant4.web.cern.ch/geant4/UserDocumentation/UsersGuides/InstallationGuide/htm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/>
          </p:cNvSpPr>
          <p:nvPr/>
        </p:nvSpPr>
        <p:spPr bwMode="auto">
          <a:xfrm>
            <a:off x="0" y="312738"/>
            <a:ext cx="13004800" cy="3254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sp>
        <p:nvSpPr>
          <p:cNvPr id="3074" name="Rectangle 2"/>
          <p:cNvSpPr>
            <a:spLocks/>
          </p:cNvSpPr>
          <p:nvPr/>
        </p:nvSpPr>
        <p:spPr bwMode="auto">
          <a:xfrm>
            <a:off x="-25400" y="0"/>
            <a:ext cx="13003213" cy="519113"/>
          </a:xfrm>
          <a:prstGeom prst="rect">
            <a:avLst/>
          </a:prstGeom>
          <a:solidFill>
            <a:srgbClr val="93A2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3075" name="Picture 3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38175"/>
            <a:ext cx="2709863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974725" y="4832350"/>
            <a:ext cx="11161713" cy="3175"/>
          </a:xfrm>
          <a:prstGeom prst="line">
            <a:avLst/>
          </a:prstGeom>
          <a:noFill/>
          <a:ln w="27093" cap="flat" cmpd="sng">
            <a:solidFill>
              <a:srgbClr val="D2533C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>
            <p:ph type="title"/>
          </p:nvPr>
        </p:nvSpPr>
        <p:spPr>
          <a:xfrm>
            <a:off x="974725" y="1949450"/>
            <a:ext cx="11161713" cy="2741613"/>
          </a:xfrm>
        </p:spPr>
        <p:txBody>
          <a:bodyPr lIns="126435" tIns="72248" rIns="126435" bIns="72248" anchor="b"/>
          <a:lstStyle/>
          <a:p>
            <a:pPr algn="l" defTabSz="1300163"/>
            <a:r>
              <a:rPr lang="en-US" sz="7600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GEANT 4</a:t>
            </a: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>
            <p:ph type="body" idx="1"/>
          </p:nvPr>
        </p:nvSpPr>
        <p:spPr>
          <a:xfrm>
            <a:off x="974725" y="4984750"/>
            <a:ext cx="9102725" cy="2492375"/>
          </a:xfrm>
        </p:spPr>
        <p:txBody>
          <a:bodyPr lIns="126435" tIns="72248" rIns="126435" bIns="72248" anchor="t"/>
          <a:lstStyle/>
          <a:p>
            <a:pPr marL="0" indent="0" defTabSz="1300163">
              <a:spcBef>
                <a:spcPts val="500"/>
              </a:spcBef>
              <a:buSzTx/>
              <a:buFontTx/>
              <a:buNone/>
            </a:pPr>
            <a:r>
              <a:rPr lang="en-US" sz="3400">
                <a:solidFill>
                  <a:srgbClr val="57576E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An Introduction to Computer Simulations of Muography</a:t>
            </a:r>
            <a:endParaRPr lang="en-US"/>
          </a:p>
        </p:txBody>
      </p:sp>
      <p:sp>
        <p:nvSpPr>
          <p:cNvPr id="3079" name="Rectangle 7"/>
          <p:cNvSpPr>
            <a:spLocks/>
          </p:cNvSpPr>
          <p:nvPr/>
        </p:nvSpPr>
        <p:spPr bwMode="auto">
          <a:xfrm>
            <a:off x="649288" y="23813"/>
            <a:ext cx="41179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7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December 13th, 2012</a:t>
            </a:r>
            <a:endParaRPr lang="en-US"/>
          </a:p>
        </p:txBody>
      </p:sp>
      <p:sp>
        <p:nvSpPr>
          <p:cNvPr id="3080" name="Rectangle 8"/>
          <p:cNvSpPr>
            <a:spLocks/>
          </p:cNvSpPr>
          <p:nvPr/>
        </p:nvSpPr>
        <p:spPr bwMode="auto">
          <a:xfrm>
            <a:off x="10836275" y="23813"/>
            <a:ext cx="15176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900" b="1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Slide: 1</a:t>
            </a:r>
            <a:endParaRPr lang="en-US"/>
          </a:p>
        </p:txBody>
      </p:sp>
      <p:sp>
        <p:nvSpPr>
          <p:cNvPr id="3081" name="Rectangle 9"/>
          <p:cNvSpPr>
            <a:spLocks/>
          </p:cNvSpPr>
          <p:nvPr/>
        </p:nvSpPr>
        <p:spPr bwMode="auto">
          <a:xfrm>
            <a:off x="10510838" y="9283700"/>
            <a:ext cx="25050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defTabSz="1300163"/>
            <a:r>
              <a:rPr lang="en-US" sz="1700">
                <a:latin typeface="Arial" pitchFamily="34" charset="0"/>
                <a:cs typeface="Arial" pitchFamily="34" charset="0"/>
                <a:sym typeface="Arial" pitchFamily="34" charset="0"/>
              </a:rPr>
              <a:t>By: Daniel Howard</a:t>
            </a:r>
            <a:endParaRPr lang="en-US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312738"/>
            <a:ext cx="13004800" cy="3254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sp>
        <p:nvSpPr>
          <p:cNvPr id="4098" name="Rectangle 2"/>
          <p:cNvSpPr>
            <a:spLocks/>
          </p:cNvSpPr>
          <p:nvPr/>
        </p:nvSpPr>
        <p:spPr bwMode="auto">
          <a:xfrm>
            <a:off x="-25400" y="0"/>
            <a:ext cx="13003213" cy="519113"/>
          </a:xfrm>
          <a:prstGeom prst="rect">
            <a:avLst/>
          </a:prstGeom>
          <a:solidFill>
            <a:srgbClr val="93A2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4099" name="Picture 3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38175"/>
            <a:ext cx="2709863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>
            <p:ph type="title"/>
          </p:nvPr>
        </p:nvSpPr>
        <p:spPr>
          <a:xfrm>
            <a:off x="4333875" y="638175"/>
            <a:ext cx="8020050" cy="1528763"/>
          </a:xfrm>
        </p:spPr>
        <p:txBody>
          <a:bodyPr lIns="126435" tIns="72248" rIns="126435" bIns="72248"/>
          <a:lstStyle/>
          <a:p>
            <a:pPr algn="l" defTabSz="1300163"/>
            <a:r>
              <a:rPr lang="en-US" sz="5600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What is GEANT 4?</a:t>
            </a:r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>
            <p:ph type="body" idx="1"/>
          </p:nvPr>
        </p:nvSpPr>
        <p:spPr>
          <a:xfrm>
            <a:off x="649288" y="2274888"/>
            <a:ext cx="11053762" cy="2058987"/>
          </a:xfrm>
        </p:spPr>
        <p:txBody>
          <a:bodyPr lIns="126435" tIns="72248" rIns="126435" bIns="72248" anchor="t"/>
          <a:lstStyle/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Programmable environment to simulate muons and high energy particles passing through various types of detectors of various shapes.</a:t>
            </a:r>
            <a:endParaRPr lang="en-US"/>
          </a:p>
        </p:txBody>
      </p:sp>
      <p:sp>
        <p:nvSpPr>
          <p:cNvPr id="4102" name="Rectangle 6"/>
          <p:cNvSpPr>
            <a:spLocks/>
          </p:cNvSpPr>
          <p:nvPr/>
        </p:nvSpPr>
        <p:spPr bwMode="auto">
          <a:xfrm>
            <a:off x="649288" y="23813"/>
            <a:ext cx="41179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7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December 13th, 2012</a:t>
            </a:r>
            <a:endParaRPr lang="en-US"/>
          </a:p>
        </p:txBody>
      </p:sp>
      <p:sp>
        <p:nvSpPr>
          <p:cNvPr id="4103" name="Rectangle 7"/>
          <p:cNvSpPr>
            <a:spLocks/>
          </p:cNvSpPr>
          <p:nvPr/>
        </p:nvSpPr>
        <p:spPr bwMode="auto">
          <a:xfrm>
            <a:off x="10510838" y="9283700"/>
            <a:ext cx="25050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defTabSz="1300163"/>
            <a:r>
              <a:rPr lang="en-US" sz="1700">
                <a:latin typeface="Arial" pitchFamily="34" charset="0"/>
                <a:cs typeface="Arial" pitchFamily="34" charset="0"/>
                <a:sym typeface="Arial" pitchFamily="34" charset="0"/>
              </a:rPr>
              <a:t>By: Daniel Howard</a:t>
            </a:r>
            <a:endParaRPr lang="en-US"/>
          </a:p>
        </p:txBody>
      </p:sp>
      <p:sp>
        <p:nvSpPr>
          <p:cNvPr id="4104" name="Rectangle 8"/>
          <p:cNvSpPr>
            <a:spLocks/>
          </p:cNvSpPr>
          <p:nvPr/>
        </p:nvSpPr>
        <p:spPr bwMode="auto">
          <a:xfrm>
            <a:off x="10836275" y="23813"/>
            <a:ext cx="15176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900" b="1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Slide: 2</a:t>
            </a:r>
            <a:endParaRPr lang="en-US"/>
          </a:p>
        </p:txBody>
      </p:sp>
      <p:pic>
        <p:nvPicPr>
          <p:cNvPr id="4105" name="Picture 9" descr="image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1" t="9503" b="40625"/>
          <a:stretch>
            <a:fillRect/>
          </a:stretch>
        </p:blipFill>
        <p:spPr bwMode="auto">
          <a:xfrm>
            <a:off x="215900" y="4541838"/>
            <a:ext cx="12138025" cy="4868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0" y="312738"/>
            <a:ext cx="13004800" cy="3254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sp>
        <p:nvSpPr>
          <p:cNvPr id="5122" name="Rectangle 2"/>
          <p:cNvSpPr>
            <a:spLocks/>
          </p:cNvSpPr>
          <p:nvPr/>
        </p:nvSpPr>
        <p:spPr bwMode="auto">
          <a:xfrm>
            <a:off x="-25400" y="0"/>
            <a:ext cx="13003213" cy="519113"/>
          </a:xfrm>
          <a:prstGeom prst="rect">
            <a:avLst/>
          </a:prstGeom>
          <a:solidFill>
            <a:srgbClr val="93A2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5123" name="Picture 3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38175"/>
            <a:ext cx="2709863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4" name="Rectangle 4"/>
          <p:cNvSpPr>
            <a:spLocks noChangeArrowheads="1"/>
          </p:cNvSpPr>
          <p:nvPr>
            <p:ph type="title"/>
          </p:nvPr>
        </p:nvSpPr>
        <p:spPr>
          <a:xfrm>
            <a:off x="4333875" y="638175"/>
            <a:ext cx="8020050" cy="1528763"/>
          </a:xfrm>
        </p:spPr>
        <p:txBody>
          <a:bodyPr lIns="126435" tIns="72248" rIns="126435" bIns="72248"/>
          <a:lstStyle/>
          <a:p>
            <a:pPr algn="l" defTabSz="1300163"/>
            <a:r>
              <a:rPr lang="en-US" sz="5600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Current Release</a:t>
            </a:r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>
            <p:ph type="body" idx="1"/>
          </p:nvPr>
        </p:nvSpPr>
        <p:spPr>
          <a:xfrm>
            <a:off x="649288" y="2274888"/>
            <a:ext cx="11704637" cy="6935787"/>
          </a:xfrm>
        </p:spPr>
        <p:txBody>
          <a:bodyPr lIns="126435" tIns="72248" rIns="126435" bIns="72248" anchor="t"/>
          <a:lstStyle/>
          <a:p>
            <a:pPr marL="184150" indent="-184150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Current Release: 9.5</a:t>
            </a:r>
          </a:p>
          <a:p>
            <a:pPr marL="184150" indent="-184150" defTabSz="1300163">
              <a:lnSpc>
                <a:spcPct val="90000"/>
              </a:lnSpc>
              <a:spcBef>
                <a:spcPts val="500"/>
              </a:spcBef>
              <a:buSzTx/>
              <a:buFontTx/>
              <a:buNone/>
            </a:pP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84150" indent="-184150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Released as source code, no GUI.</a:t>
            </a:r>
          </a:p>
          <a:p>
            <a:pPr marL="184150" indent="-184150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Requires advanced technical programming knowledge (C/C++)</a:t>
            </a:r>
          </a:p>
          <a:p>
            <a:pPr marL="184150" indent="-184150" defTabSz="1300163">
              <a:lnSpc>
                <a:spcPct val="90000"/>
              </a:lnSpc>
              <a:spcBef>
                <a:spcPts val="500"/>
              </a:spcBef>
              <a:buSzTx/>
              <a:buFontTx/>
              <a:buNone/>
            </a:pP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84150" indent="-184150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Preconfigured libraries built on:</a:t>
            </a:r>
          </a:p>
          <a:p>
            <a:pPr marL="400050" lvl="1" indent="-195263" defTabSz="1300163">
              <a:lnSpc>
                <a:spcPct val="9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28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Linux (Scientific Linux CERN 5 or SLC5 based off RedHat Linux)</a:t>
            </a:r>
          </a:p>
          <a:p>
            <a:pPr marL="400050" lvl="1" indent="-195263" defTabSz="1300163">
              <a:lnSpc>
                <a:spcPct val="9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28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Windows 7 with Visual Studio C++</a:t>
            </a:r>
          </a:p>
          <a:p>
            <a:pPr marL="400050" lvl="1" indent="-195263" defTabSz="1300163">
              <a:lnSpc>
                <a:spcPct val="9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28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MAC OSX 10.7 with gcc-4.2.1</a:t>
            </a:r>
          </a:p>
          <a:p>
            <a:pPr marL="400050" lvl="1" indent="-195263" defTabSz="1300163">
              <a:lnSpc>
                <a:spcPct val="90000"/>
              </a:lnSpc>
              <a:spcBef>
                <a:spcPts val="400"/>
              </a:spcBef>
              <a:buSzTx/>
              <a:buFontTx/>
              <a:buNone/>
            </a:pPr>
            <a:endParaRPr lang="en-US" sz="28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84150" indent="-184150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See release notes at: 	</a:t>
            </a:r>
            <a:r>
              <a:rPr lang="en-US" sz="2500" u="sng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  <a:hlinkClick r:id="rId3"/>
              </a:rPr>
              <a:t>http://geant4.cern.ch/support/ReleaseNotes4.9.5.html</a:t>
            </a:r>
            <a:endParaRPr lang="en-US"/>
          </a:p>
        </p:txBody>
      </p:sp>
      <p:sp>
        <p:nvSpPr>
          <p:cNvPr id="5126" name="Rectangle 6"/>
          <p:cNvSpPr>
            <a:spLocks/>
          </p:cNvSpPr>
          <p:nvPr/>
        </p:nvSpPr>
        <p:spPr bwMode="auto">
          <a:xfrm>
            <a:off x="649288" y="23813"/>
            <a:ext cx="41179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7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December 13th, 2012</a:t>
            </a:r>
            <a:endParaRPr lang="en-US"/>
          </a:p>
        </p:txBody>
      </p:sp>
      <p:sp>
        <p:nvSpPr>
          <p:cNvPr id="5127" name="Rectangle 7"/>
          <p:cNvSpPr>
            <a:spLocks/>
          </p:cNvSpPr>
          <p:nvPr/>
        </p:nvSpPr>
        <p:spPr bwMode="auto">
          <a:xfrm>
            <a:off x="10510838" y="9283700"/>
            <a:ext cx="25050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defTabSz="1300163"/>
            <a:r>
              <a:rPr lang="en-US" sz="1700">
                <a:latin typeface="Arial" pitchFamily="34" charset="0"/>
                <a:cs typeface="Arial" pitchFamily="34" charset="0"/>
                <a:sym typeface="Arial" pitchFamily="34" charset="0"/>
              </a:rPr>
              <a:t>By: Daniel Howard</a:t>
            </a:r>
            <a:endParaRPr lang="en-US"/>
          </a:p>
        </p:txBody>
      </p:sp>
      <p:sp>
        <p:nvSpPr>
          <p:cNvPr id="5128" name="Rectangle 8"/>
          <p:cNvSpPr>
            <a:spLocks/>
          </p:cNvSpPr>
          <p:nvPr/>
        </p:nvSpPr>
        <p:spPr bwMode="auto">
          <a:xfrm>
            <a:off x="10836275" y="23813"/>
            <a:ext cx="15176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900" b="1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Slide: 3</a:t>
            </a:r>
            <a:endParaRPr lang="en-US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/>
          </p:cNvSpPr>
          <p:nvPr/>
        </p:nvSpPr>
        <p:spPr bwMode="auto">
          <a:xfrm>
            <a:off x="0" y="312738"/>
            <a:ext cx="13004800" cy="3254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sp>
        <p:nvSpPr>
          <p:cNvPr id="6146" name="Rectangle 2"/>
          <p:cNvSpPr>
            <a:spLocks/>
          </p:cNvSpPr>
          <p:nvPr/>
        </p:nvSpPr>
        <p:spPr bwMode="auto">
          <a:xfrm>
            <a:off x="-25400" y="0"/>
            <a:ext cx="13003213" cy="519113"/>
          </a:xfrm>
          <a:prstGeom prst="rect">
            <a:avLst/>
          </a:prstGeom>
          <a:solidFill>
            <a:srgbClr val="93A2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6147" name="Picture 3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38175"/>
            <a:ext cx="2709863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8" name="Rectangle 4"/>
          <p:cNvSpPr>
            <a:spLocks noChangeArrowheads="1"/>
          </p:cNvSpPr>
          <p:nvPr>
            <p:ph type="title"/>
          </p:nvPr>
        </p:nvSpPr>
        <p:spPr>
          <a:xfrm>
            <a:off x="4333875" y="638175"/>
            <a:ext cx="8020050" cy="1528763"/>
          </a:xfrm>
        </p:spPr>
        <p:txBody>
          <a:bodyPr lIns="126435" tIns="72248" rIns="126435" bIns="72248"/>
          <a:lstStyle/>
          <a:p>
            <a:pPr algn="l" defTabSz="1300163"/>
            <a:r>
              <a:rPr lang="en-US" sz="5600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Required Software</a:t>
            </a:r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>
            <p:ph type="body" idx="1"/>
          </p:nvPr>
        </p:nvSpPr>
        <p:spPr>
          <a:xfrm>
            <a:off x="649288" y="2274888"/>
            <a:ext cx="12138025" cy="6935787"/>
          </a:xfrm>
        </p:spPr>
        <p:txBody>
          <a:bodyPr lIns="126435" tIns="72248" rIns="126435" bIns="72248" anchor="t"/>
          <a:lstStyle/>
          <a:p>
            <a:pPr marL="142875" indent="-142875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1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Currently installed on WI HEP cluster</a:t>
            </a:r>
          </a:p>
          <a:p>
            <a:pPr marL="142875" indent="-142875" defTabSz="1300163">
              <a:lnSpc>
                <a:spcPct val="90000"/>
              </a:lnSpc>
              <a:spcBef>
                <a:spcPts val="500"/>
              </a:spcBef>
              <a:buSzTx/>
              <a:buFontTx/>
              <a:buNone/>
            </a:pPr>
            <a:endParaRPr lang="en-US" sz="31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1300163">
              <a:lnSpc>
                <a:spcPct val="90000"/>
              </a:lnSpc>
              <a:spcBef>
                <a:spcPts val="500"/>
              </a:spcBef>
              <a:buSzTx/>
              <a:buFontTx/>
              <a:buNone/>
            </a:pPr>
            <a:r>
              <a:rPr lang="en-US" sz="3100" u="sng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Individual Use</a:t>
            </a:r>
          </a:p>
          <a:p>
            <a:pPr marL="142875" indent="-142875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1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GEANT4 Toolkit </a:t>
            </a:r>
            <a:r>
              <a:rPr lang="en-US" sz="2200" u="sng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  <a:hlinkClick r:id="rId3"/>
              </a:rPr>
              <a:t>http://geant4.web.cern.ch/geant4/support/download.shtml</a:t>
            </a:r>
            <a:r>
              <a:rPr lang="en-US" sz="22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endParaRPr lang="en-US" sz="31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1300163">
              <a:lnSpc>
                <a:spcPct val="90000"/>
              </a:lnSpc>
              <a:spcBef>
                <a:spcPts val="500"/>
              </a:spcBef>
              <a:buSzTx/>
              <a:buFontTx/>
              <a:buNone/>
            </a:pPr>
            <a:endParaRPr lang="en-US" sz="22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1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C++ Compiler: Visual Studio 2010 (recommended) or Eclipse IDE</a:t>
            </a:r>
          </a:p>
          <a:p>
            <a:pPr marL="355600" lvl="1" indent="-174625" defTabSz="1300163">
              <a:lnSpc>
                <a:spcPct val="9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25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Students/Staff can create a Microsoft Dreamspark account.</a:t>
            </a:r>
          </a:p>
          <a:p>
            <a:pPr marL="355600" lvl="1" indent="-174625" defTabSz="1300163">
              <a:lnSpc>
                <a:spcPct val="9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25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Visual Studio 2010 Professional (recommended) is free as well as other software. </a:t>
            </a:r>
          </a:p>
          <a:p>
            <a:pPr marL="355600" lvl="1" indent="-174625" defTabSz="1300163">
              <a:lnSpc>
                <a:spcPct val="90000"/>
              </a:lnSpc>
              <a:spcBef>
                <a:spcPts val="400"/>
              </a:spcBef>
              <a:buSzTx/>
              <a:buFontTx/>
              <a:buNone/>
            </a:pPr>
            <a:endParaRPr lang="en-US" sz="25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1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CMake 2.6.4 or higher</a:t>
            </a:r>
          </a:p>
          <a:p>
            <a:pPr marL="142875" indent="-142875" defTabSz="1300163">
              <a:lnSpc>
                <a:spcPct val="90000"/>
              </a:lnSpc>
              <a:spcBef>
                <a:spcPts val="500"/>
              </a:spcBef>
              <a:buSzTx/>
              <a:buFontTx/>
              <a:buNone/>
            </a:pPr>
            <a:endParaRPr lang="en-US" sz="31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1300163">
              <a:lnSpc>
                <a:spcPct val="90000"/>
              </a:lnSpc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1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Linux/Mac options also available, see Installation Guide </a:t>
            </a:r>
            <a:r>
              <a:rPr lang="en-US" sz="1800" u="sng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  <a:hlinkClick r:id="rId4"/>
              </a:rPr>
              <a:t>http://geant4.web.cern.ch/geant4/UserDocumentation/UsersGuides/InstallationGuide/html/</a:t>
            </a:r>
            <a:r>
              <a:rPr lang="en-US" sz="18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endParaRPr lang="en-US"/>
          </a:p>
        </p:txBody>
      </p:sp>
      <p:sp>
        <p:nvSpPr>
          <p:cNvPr id="6150" name="Rectangle 6"/>
          <p:cNvSpPr>
            <a:spLocks/>
          </p:cNvSpPr>
          <p:nvPr/>
        </p:nvSpPr>
        <p:spPr bwMode="auto">
          <a:xfrm>
            <a:off x="649288" y="23813"/>
            <a:ext cx="41179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7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December 13th, 2012</a:t>
            </a:r>
            <a:endParaRPr lang="en-US"/>
          </a:p>
        </p:txBody>
      </p:sp>
      <p:sp>
        <p:nvSpPr>
          <p:cNvPr id="6151" name="Rectangle 7"/>
          <p:cNvSpPr>
            <a:spLocks/>
          </p:cNvSpPr>
          <p:nvPr/>
        </p:nvSpPr>
        <p:spPr bwMode="auto">
          <a:xfrm>
            <a:off x="10510838" y="9283700"/>
            <a:ext cx="25050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defTabSz="1300163"/>
            <a:r>
              <a:rPr lang="en-US" sz="1700">
                <a:latin typeface="Arial" pitchFamily="34" charset="0"/>
                <a:cs typeface="Arial" pitchFamily="34" charset="0"/>
                <a:sym typeface="Arial" pitchFamily="34" charset="0"/>
              </a:rPr>
              <a:t>By: Daniel Howard</a:t>
            </a:r>
            <a:endParaRPr lang="en-US"/>
          </a:p>
        </p:txBody>
      </p:sp>
      <p:sp>
        <p:nvSpPr>
          <p:cNvPr id="6152" name="Rectangle 8"/>
          <p:cNvSpPr>
            <a:spLocks/>
          </p:cNvSpPr>
          <p:nvPr/>
        </p:nvSpPr>
        <p:spPr bwMode="auto">
          <a:xfrm>
            <a:off x="10836275" y="23813"/>
            <a:ext cx="15176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900" b="1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Slide: 4</a:t>
            </a:r>
            <a:endParaRPr lang="en-US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/>
          </p:cNvSpPr>
          <p:nvPr/>
        </p:nvSpPr>
        <p:spPr bwMode="auto">
          <a:xfrm>
            <a:off x="0" y="312738"/>
            <a:ext cx="13004800" cy="3254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sp>
        <p:nvSpPr>
          <p:cNvPr id="7170" name="Rectangle 2"/>
          <p:cNvSpPr>
            <a:spLocks/>
          </p:cNvSpPr>
          <p:nvPr/>
        </p:nvSpPr>
        <p:spPr bwMode="auto">
          <a:xfrm>
            <a:off x="-25400" y="0"/>
            <a:ext cx="13003213" cy="519113"/>
          </a:xfrm>
          <a:prstGeom prst="rect">
            <a:avLst/>
          </a:prstGeom>
          <a:solidFill>
            <a:srgbClr val="93A2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7171" name="Picture 3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38175"/>
            <a:ext cx="2709863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2" name="Rectangle 4"/>
          <p:cNvSpPr>
            <a:spLocks noChangeArrowheads="1"/>
          </p:cNvSpPr>
          <p:nvPr>
            <p:ph type="title"/>
          </p:nvPr>
        </p:nvSpPr>
        <p:spPr>
          <a:xfrm>
            <a:off x="4333875" y="638175"/>
            <a:ext cx="8020050" cy="1528763"/>
          </a:xfrm>
        </p:spPr>
        <p:txBody>
          <a:bodyPr lIns="126435" tIns="72248" rIns="126435" bIns="72248"/>
          <a:lstStyle/>
          <a:p>
            <a:pPr algn="l" defTabSz="1300163"/>
            <a:r>
              <a:rPr lang="en-US" sz="5600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Configuration</a:t>
            </a:r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>
            <p:ph type="body" idx="1"/>
          </p:nvPr>
        </p:nvSpPr>
        <p:spPr>
          <a:xfrm>
            <a:off x="649288" y="2274888"/>
            <a:ext cx="9588500" cy="6935787"/>
          </a:xfrm>
        </p:spPr>
        <p:txBody>
          <a:bodyPr lIns="126435" tIns="72248" rIns="126435" bIns="72248" anchor="t"/>
          <a:lstStyle/>
          <a:p>
            <a:pPr marL="147638" indent="-147638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The user supplies the geometry, the list of physics processes, the initial states</a:t>
            </a:r>
          </a:p>
          <a:p>
            <a:pPr marL="147638" indent="-147638" defTabSz="1300163">
              <a:spcBef>
                <a:spcPts val="500"/>
              </a:spcBef>
              <a:buSzTx/>
              <a:buFontTx/>
              <a:buNone/>
            </a:pP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7638" indent="-147638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GEANT4 supplies the information about particles passing through user-defined inspection points called detectors.</a:t>
            </a:r>
          </a:p>
          <a:p>
            <a:pPr marL="147638" indent="-147638" defTabSz="1300163">
              <a:spcBef>
                <a:spcPts val="500"/>
              </a:spcBef>
              <a:buSzTx/>
              <a:buFontTx/>
              <a:buNone/>
            </a:pP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7638" indent="-147638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Should be done with object-oriented programming</a:t>
            </a:r>
          </a:p>
          <a:p>
            <a:pPr marL="147638" indent="-147638" defTabSz="1300163">
              <a:spcBef>
                <a:spcPts val="500"/>
              </a:spcBef>
              <a:buSzTx/>
              <a:buFontTx/>
              <a:buNone/>
            </a:pP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7638" indent="-147638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For other suggestions, see: </a:t>
            </a:r>
            <a:r>
              <a:rPr lang="en-US" sz="2200" u="sng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  <a:hlinkClick r:id="rId3"/>
              </a:rPr>
              <a:t>http://accms04.physik.rwth-aachen.de/~hgast/cplusplus/vortrag_day5.pdf</a:t>
            </a:r>
            <a:endParaRPr lang="en-US"/>
          </a:p>
        </p:txBody>
      </p:sp>
      <p:sp>
        <p:nvSpPr>
          <p:cNvPr id="7174" name="Rectangle 6"/>
          <p:cNvSpPr>
            <a:spLocks/>
          </p:cNvSpPr>
          <p:nvPr/>
        </p:nvSpPr>
        <p:spPr bwMode="auto">
          <a:xfrm>
            <a:off x="649288" y="23813"/>
            <a:ext cx="41179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7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December 13th, 2012</a:t>
            </a:r>
            <a:endParaRPr lang="en-US"/>
          </a:p>
        </p:txBody>
      </p:sp>
      <p:sp>
        <p:nvSpPr>
          <p:cNvPr id="7175" name="Rectangle 7"/>
          <p:cNvSpPr>
            <a:spLocks/>
          </p:cNvSpPr>
          <p:nvPr/>
        </p:nvSpPr>
        <p:spPr bwMode="auto">
          <a:xfrm>
            <a:off x="10510838" y="9283700"/>
            <a:ext cx="25050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defTabSz="1300163"/>
            <a:r>
              <a:rPr lang="en-US" sz="1700">
                <a:latin typeface="Arial" pitchFamily="34" charset="0"/>
                <a:cs typeface="Arial" pitchFamily="34" charset="0"/>
                <a:sym typeface="Arial" pitchFamily="34" charset="0"/>
              </a:rPr>
              <a:t>By: Daniel Howard</a:t>
            </a:r>
            <a:endParaRPr lang="en-US"/>
          </a:p>
        </p:txBody>
      </p:sp>
      <p:sp>
        <p:nvSpPr>
          <p:cNvPr id="7176" name="Rectangle 8"/>
          <p:cNvSpPr>
            <a:spLocks/>
          </p:cNvSpPr>
          <p:nvPr/>
        </p:nvSpPr>
        <p:spPr bwMode="auto">
          <a:xfrm>
            <a:off x="10836275" y="23813"/>
            <a:ext cx="15176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900" b="1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Slide: 5</a:t>
            </a:r>
            <a:endParaRPr lang="en-US"/>
          </a:p>
        </p:txBody>
      </p:sp>
      <p:pic>
        <p:nvPicPr>
          <p:cNvPr id="7177" name="Picture 9" descr="pasted-imag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8550" y="2970213"/>
            <a:ext cx="3913188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312738"/>
            <a:ext cx="13004800" cy="3254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-25400" y="0"/>
            <a:ext cx="13003213" cy="519113"/>
          </a:xfrm>
          <a:prstGeom prst="rect">
            <a:avLst/>
          </a:prstGeom>
          <a:solidFill>
            <a:srgbClr val="93A2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8195" name="Picture 3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38175"/>
            <a:ext cx="2709863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6" name="Rectangle 4"/>
          <p:cNvSpPr>
            <a:spLocks noChangeArrowheads="1"/>
          </p:cNvSpPr>
          <p:nvPr>
            <p:ph type="title"/>
          </p:nvPr>
        </p:nvSpPr>
        <p:spPr>
          <a:xfrm>
            <a:off x="4333875" y="638175"/>
            <a:ext cx="8020050" cy="1528763"/>
          </a:xfrm>
        </p:spPr>
        <p:txBody>
          <a:bodyPr lIns="126435" tIns="72248" rIns="126435" bIns="72248"/>
          <a:lstStyle/>
          <a:p>
            <a:pPr algn="l" defTabSz="1300163"/>
            <a:r>
              <a:rPr lang="en-US" sz="5600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Computer Process</a:t>
            </a:r>
            <a:endParaRPr lang="en-US"/>
          </a:p>
        </p:txBody>
      </p:sp>
      <p:sp>
        <p:nvSpPr>
          <p:cNvPr id="8197" name="Rectangle 5"/>
          <p:cNvSpPr>
            <a:spLocks noChangeArrowheads="1"/>
          </p:cNvSpPr>
          <p:nvPr>
            <p:ph type="body" idx="1"/>
          </p:nvPr>
        </p:nvSpPr>
        <p:spPr>
          <a:xfrm>
            <a:off x="242888" y="7285038"/>
            <a:ext cx="12517437" cy="3479800"/>
          </a:xfrm>
        </p:spPr>
        <p:txBody>
          <a:bodyPr lIns="126435" tIns="72248" rIns="126435" bIns="72248" anchor="t"/>
          <a:lstStyle/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Remember only computer simulation, not "scientifically" valid.</a:t>
            </a:r>
          </a:p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Good for educational purposes only.</a:t>
            </a:r>
          </a:p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Get what you put into it.</a:t>
            </a:r>
            <a:endParaRPr lang="en-US"/>
          </a:p>
        </p:txBody>
      </p:sp>
      <p:sp>
        <p:nvSpPr>
          <p:cNvPr id="8198" name="Rectangle 6"/>
          <p:cNvSpPr>
            <a:spLocks/>
          </p:cNvSpPr>
          <p:nvPr/>
        </p:nvSpPr>
        <p:spPr bwMode="auto">
          <a:xfrm>
            <a:off x="649288" y="23813"/>
            <a:ext cx="41179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7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December 13th, 2012</a:t>
            </a:r>
            <a:endParaRPr lang="en-US"/>
          </a:p>
        </p:txBody>
      </p:sp>
      <p:sp>
        <p:nvSpPr>
          <p:cNvPr id="8199" name="Rectangle 7"/>
          <p:cNvSpPr>
            <a:spLocks/>
          </p:cNvSpPr>
          <p:nvPr/>
        </p:nvSpPr>
        <p:spPr bwMode="auto">
          <a:xfrm>
            <a:off x="10510838" y="9283700"/>
            <a:ext cx="25050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defTabSz="1300163"/>
            <a:r>
              <a:rPr lang="en-US" sz="1700">
                <a:latin typeface="Arial" pitchFamily="34" charset="0"/>
                <a:cs typeface="Arial" pitchFamily="34" charset="0"/>
                <a:sym typeface="Arial" pitchFamily="34" charset="0"/>
              </a:rPr>
              <a:t>By: Daniel Howard</a:t>
            </a:r>
            <a:endParaRPr lang="en-US"/>
          </a:p>
        </p:txBody>
      </p:sp>
      <p:sp>
        <p:nvSpPr>
          <p:cNvPr id="8200" name="Rectangle 8"/>
          <p:cNvSpPr>
            <a:spLocks/>
          </p:cNvSpPr>
          <p:nvPr/>
        </p:nvSpPr>
        <p:spPr bwMode="auto">
          <a:xfrm>
            <a:off x="10836275" y="23813"/>
            <a:ext cx="15176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900" b="1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Slide: 6</a:t>
            </a:r>
            <a:endParaRPr lang="en-US"/>
          </a:p>
        </p:txBody>
      </p:sp>
      <p:pic>
        <p:nvPicPr>
          <p:cNvPr id="8201" name="Picture 9" descr="pasted-im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950" y="1695450"/>
            <a:ext cx="8162925" cy="560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/>
          </p:cNvSpPr>
          <p:nvPr/>
        </p:nvSpPr>
        <p:spPr bwMode="auto">
          <a:xfrm>
            <a:off x="0" y="312738"/>
            <a:ext cx="13004800" cy="3254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sp>
        <p:nvSpPr>
          <p:cNvPr id="9218" name="Rectangle 2"/>
          <p:cNvSpPr>
            <a:spLocks/>
          </p:cNvSpPr>
          <p:nvPr/>
        </p:nvSpPr>
        <p:spPr bwMode="auto">
          <a:xfrm>
            <a:off x="-25400" y="0"/>
            <a:ext cx="13003213" cy="519113"/>
          </a:xfrm>
          <a:prstGeom prst="rect">
            <a:avLst/>
          </a:prstGeom>
          <a:solidFill>
            <a:srgbClr val="93A2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9219" name="Picture 3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38175"/>
            <a:ext cx="2709863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0" name="Rectangle 4"/>
          <p:cNvSpPr>
            <a:spLocks noChangeArrowheads="1"/>
          </p:cNvSpPr>
          <p:nvPr>
            <p:ph type="title"/>
          </p:nvPr>
        </p:nvSpPr>
        <p:spPr>
          <a:xfrm>
            <a:off x="4333875" y="638175"/>
            <a:ext cx="8020050" cy="1528763"/>
          </a:xfrm>
        </p:spPr>
        <p:txBody>
          <a:bodyPr lIns="126435" tIns="72248" rIns="126435" bIns="72248"/>
          <a:lstStyle/>
          <a:p>
            <a:pPr algn="l" defTabSz="1300163"/>
            <a:r>
              <a:rPr lang="en-US" sz="5600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Sample </a:t>
            </a:r>
            <a:r>
              <a:rPr lang="en-US" sz="5600" i="1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main</a:t>
            </a:r>
            <a:r>
              <a:rPr lang="en-US" sz="5600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() Method</a:t>
            </a:r>
            <a:endParaRPr lang="en-US"/>
          </a:p>
        </p:txBody>
      </p:sp>
      <p:sp>
        <p:nvSpPr>
          <p:cNvPr id="9221" name="Rectangle 5"/>
          <p:cNvSpPr>
            <a:spLocks/>
          </p:cNvSpPr>
          <p:nvPr/>
        </p:nvSpPr>
        <p:spPr bwMode="auto">
          <a:xfrm>
            <a:off x="649288" y="23813"/>
            <a:ext cx="41179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7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December 13th, 2012</a:t>
            </a:r>
            <a:endParaRPr lang="en-US"/>
          </a:p>
        </p:txBody>
      </p:sp>
      <p:sp>
        <p:nvSpPr>
          <p:cNvPr id="9222" name="Rectangle 6"/>
          <p:cNvSpPr>
            <a:spLocks/>
          </p:cNvSpPr>
          <p:nvPr/>
        </p:nvSpPr>
        <p:spPr bwMode="auto">
          <a:xfrm>
            <a:off x="10510838" y="9283700"/>
            <a:ext cx="25050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defTabSz="1300163"/>
            <a:r>
              <a:rPr lang="en-US" sz="1700">
                <a:latin typeface="Arial" pitchFamily="34" charset="0"/>
                <a:cs typeface="Arial" pitchFamily="34" charset="0"/>
                <a:sym typeface="Arial" pitchFamily="34" charset="0"/>
              </a:rPr>
              <a:t>By: Daniel Howard</a:t>
            </a:r>
            <a:endParaRPr lang="en-US"/>
          </a:p>
        </p:txBody>
      </p:sp>
      <p:sp>
        <p:nvSpPr>
          <p:cNvPr id="9223" name="Rectangle 7"/>
          <p:cNvSpPr>
            <a:spLocks/>
          </p:cNvSpPr>
          <p:nvPr/>
        </p:nvSpPr>
        <p:spPr bwMode="auto">
          <a:xfrm>
            <a:off x="10836275" y="23813"/>
            <a:ext cx="15176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900" b="1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Slide: 7</a:t>
            </a:r>
            <a:endParaRPr lang="en-US"/>
          </a:p>
        </p:txBody>
      </p:sp>
      <p:pic>
        <p:nvPicPr>
          <p:cNvPr id="9224" name="Picture 8" descr="pasted-im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2003425"/>
            <a:ext cx="6875463" cy="760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25" name="Rectangle 9"/>
          <p:cNvSpPr>
            <a:spLocks/>
          </p:cNvSpPr>
          <p:nvPr/>
        </p:nvSpPr>
        <p:spPr bwMode="auto">
          <a:xfrm>
            <a:off x="7392988" y="5241925"/>
            <a:ext cx="5038725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0800" tIns="50800" rIns="50800" bIns="50800" anchor="ctr"/>
          <a:lstStyle/>
          <a:p>
            <a:pPr marL="279400" indent="-279400" algn="l">
              <a:spcBef>
                <a:spcPts val="3200"/>
              </a:spcBef>
              <a:buSzPct val="100000"/>
              <a:buFontTx/>
              <a:buChar char="•"/>
            </a:pPr>
            <a:r>
              <a:rPr lang="en-US" sz="2800" dirty="0"/>
              <a:t>Note to self: Need to learn more C/C++ over break.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/>
          </p:cNvSpPr>
          <p:nvPr/>
        </p:nvSpPr>
        <p:spPr bwMode="auto">
          <a:xfrm>
            <a:off x="0" y="312738"/>
            <a:ext cx="13004800" cy="3254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sp>
        <p:nvSpPr>
          <p:cNvPr id="10242" name="Rectangle 2"/>
          <p:cNvSpPr>
            <a:spLocks/>
          </p:cNvSpPr>
          <p:nvPr/>
        </p:nvSpPr>
        <p:spPr bwMode="auto">
          <a:xfrm>
            <a:off x="-25400" y="0"/>
            <a:ext cx="13003213" cy="519113"/>
          </a:xfrm>
          <a:prstGeom prst="rect">
            <a:avLst/>
          </a:prstGeom>
          <a:solidFill>
            <a:srgbClr val="93A2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64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10243" name="Picture 3" descr="image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638175"/>
            <a:ext cx="2709863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4" name="Rectangle 4"/>
          <p:cNvSpPr>
            <a:spLocks noChangeArrowheads="1"/>
          </p:cNvSpPr>
          <p:nvPr>
            <p:ph type="title"/>
          </p:nvPr>
        </p:nvSpPr>
        <p:spPr>
          <a:xfrm>
            <a:off x="4333875" y="638175"/>
            <a:ext cx="8020050" cy="1528763"/>
          </a:xfrm>
        </p:spPr>
        <p:txBody>
          <a:bodyPr lIns="126435" tIns="72248" rIns="126435" bIns="72248"/>
          <a:lstStyle/>
          <a:p>
            <a:pPr algn="l" defTabSz="1300163"/>
            <a:r>
              <a:rPr lang="en-US" sz="5600">
                <a:solidFill>
                  <a:srgbClr val="D2533C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Citations</a:t>
            </a:r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>
            <p:ph type="body" idx="1"/>
          </p:nvPr>
        </p:nvSpPr>
        <p:spPr>
          <a:xfrm>
            <a:off x="649288" y="2274888"/>
            <a:ext cx="11704637" cy="6935787"/>
          </a:xfrm>
        </p:spPr>
        <p:txBody>
          <a:bodyPr lIns="126435" tIns="72248" rIns="126435" bIns="72248" anchor="t"/>
          <a:lstStyle/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1. </a:t>
            </a:r>
            <a:r>
              <a:rPr lang="en-US" sz="3400" u="sng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  <a:hlinkClick r:id="rId3"/>
              </a:rPr>
              <a:t>GEANT4 Introductory Course</a:t>
            </a: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2. </a:t>
            </a:r>
            <a:r>
              <a:rPr lang="en-US" sz="3400" u="sng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  <a:hlinkClick r:id="rId4"/>
              </a:rPr>
              <a:t>GEANT4 Official Installation Guide</a:t>
            </a: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3. </a:t>
            </a:r>
            <a:r>
              <a:rPr lang="en-US" sz="3400" u="sng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  <a:hlinkClick r:id="rId5"/>
              </a:rPr>
              <a:t>GEANT4 Official Application Developer Guide</a:t>
            </a: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endParaRPr lang="en-US" sz="3400">
              <a:solidFill>
                <a:srgbClr val="292934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58763" indent="-258763" defTabSz="1300163">
              <a:spcBef>
                <a:spcPts val="500"/>
              </a:spcBef>
              <a:buClr>
                <a:srgbClr val="93A299"/>
              </a:buClr>
              <a:buSzPct val="85000"/>
              <a:buFont typeface="ArialMT" charset="0"/>
              <a:buChar char="•"/>
            </a:pP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4. </a:t>
            </a:r>
            <a:r>
              <a:rPr lang="en-US" sz="3400" u="sng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  <a:hlinkClick r:id="rId6"/>
              </a:rPr>
              <a:t>Example Utility of GEANT - Scholarly Article</a:t>
            </a:r>
            <a:r>
              <a:rPr lang="en-US" sz="3400">
                <a:solidFill>
                  <a:srgbClr val="292934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endParaRPr lang="en-US"/>
          </a:p>
        </p:txBody>
      </p:sp>
      <p:sp>
        <p:nvSpPr>
          <p:cNvPr id="10246" name="Rectangle 6"/>
          <p:cNvSpPr>
            <a:spLocks/>
          </p:cNvSpPr>
          <p:nvPr/>
        </p:nvSpPr>
        <p:spPr bwMode="auto">
          <a:xfrm>
            <a:off x="649288" y="23813"/>
            <a:ext cx="41179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7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December 13th, 2012</a:t>
            </a:r>
            <a:endParaRPr lang="en-US"/>
          </a:p>
        </p:txBody>
      </p:sp>
      <p:sp>
        <p:nvSpPr>
          <p:cNvPr id="10247" name="Rectangle 7"/>
          <p:cNvSpPr>
            <a:spLocks/>
          </p:cNvSpPr>
          <p:nvPr/>
        </p:nvSpPr>
        <p:spPr bwMode="auto">
          <a:xfrm>
            <a:off x="10510838" y="9283700"/>
            <a:ext cx="25050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defTabSz="1300163"/>
            <a:r>
              <a:rPr lang="en-US" sz="1700">
                <a:latin typeface="Arial" pitchFamily="34" charset="0"/>
                <a:cs typeface="Arial" pitchFamily="34" charset="0"/>
                <a:sym typeface="Arial" pitchFamily="34" charset="0"/>
              </a:rPr>
              <a:t>By: Daniel Howard</a:t>
            </a:r>
            <a:endParaRPr lang="en-US"/>
          </a:p>
        </p:txBody>
      </p:sp>
      <p:sp>
        <p:nvSpPr>
          <p:cNvPr id="10248" name="Rectangle 8"/>
          <p:cNvSpPr>
            <a:spLocks/>
          </p:cNvSpPr>
          <p:nvPr/>
        </p:nvSpPr>
        <p:spPr bwMode="auto">
          <a:xfrm>
            <a:off x="10836275" y="23813"/>
            <a:ext cx="151765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/>
          <a:lstStyle/>
          <a:p>
            <a:pPr algn="l" defTabSz="1300163"/>
            <a:r>
              <a:rPr lang="en-US" sz="1900" b="1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Slide: 8</a:t>
            </a:r>
            <a:endParaRPr lang="en-US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miter lim="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miter lim="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</Words>
  <Application>Microsoft Office PowerPoint</Application>
  <PresentationFormat>Custom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Helvetica Light</vt:lpstr>
      <vt:lpstr>Noteworthy Bold</vt:lpstr>
      <vt:lpstr>Arial</vt:lpstr>
      <vt:lpstr>ArialMT</vt:lpstr>
      <vt:lpstr>Office Theme</vt:lpstr>
      <vt:lpstr>GEANT 4</vt:lpstr>
      <vt:lpstr>What is GEANT 4?</vt:lpstr>
      <vt:lpstr>Current Release</vt:lpstr>
      <vt:lpstr>Required Software</vt:lpstr>
      <vt:lpstr>Configuration</vt:lpstr>
      <vt:lpstr>Computer Process</vt:lpstr>
      <vt:lpstr>Sample main() Method</vt:lpstr>
      <vt:lpstr>Citations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GEANT 4</dc:title>
  <dc:creator>Daniel Howard</dc:creator>
  <cp:lastModifiedBy>Daniel Patrick Howard</cp:lastModifiedBy>
  <cp:revision>1</cp:revision>
  <dcterms:modified xsi:type="dcterms:W3CDTF">2013-01-01T18:13:49Z</dcterms:modified>
</cp:coreProperties>
</file>